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97" r:id="rId4"/>
    <p:sldId id="296" r:id="rId5"/>
    <p:sldId id="298" r:id="rId6"/>
    <p:sldId id="259" r:id="rId7"/>
    <p:sldId id="28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2B2B9-AEFE-D8B6-1FC5-038F887D3D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581537-3468-9A2B-5ED6-96910ED15C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2F924-B5BD-34E8-EABB-6C7A2967C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0D46F0-4B27-6445-A785-40BD061A9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DD2C3-88F2-D1A4-C096-D0B4AD7C5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82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0549C-1B72-BDD3-8BD6-28A519DE4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FBA739-2297-2690-30C2-D15A3AE369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4365FA-E91A-971E-720F-FAF9B0D5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6A833-6373-712A-E62E-C5C8CA116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FC8B52-0A21-C6F6-2B8D-E99FB82AE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45554E-0CBA-241D-2E33-0DC3B59B41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95061-82E0-738B-91F2-018A7326A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E7E24-DDE4-94FA-9572-B0577E784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E17C7-CC2D-D3B1-CAB8-D68825A4B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721A54-1FC9-EF96-73BB-685EA9EEB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022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9142-C693-1E46-BEC5-A925EB365B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AE92AC-074C-5A45-A626-4B621FCFF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C2B37-A08C-FB4E-8A80-ECC52E376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1D853-A81F-EC4C-BBCE-79A51E85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53AE22-8842-2A4A-AF1C-009496A0F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845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4B33C-88F4-614B-AF93-B9237F40F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FDE61-81DA-1442-8C59-17501ABE6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33EF2-4485-234C-AB30-1D5F31ED5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04FA5B-2741-5E46-A5D3-4B0D978BA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E0822-3DDA-0144-A658-F015CB7E6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83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CE53-4C5A-7F41-965D-28D7AB398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91CD1-B02C-5148-BF62-45B1E8B74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34F213-DB53-2043-8199-4B92A9765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77C27-5D3D-534A-8E33-DF980CE82B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C81FA-2C64-E04C-B188-56D34ECF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5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54E8B-F763-434E-AD06-1B442767C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CE99E-F688-C748-B064-D3F2C512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861C91-BFE5-904A-B309-D30EC6273A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612C9C-3398-F44B-89F7-2CA6FE17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DEA89-179E-1D42-979E-E73CC2101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02AF76-DF79-D743-933B-4BBD0B908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3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16F0E3-C15F-DA45-8C73-7A0D37E9F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76037-5ED7-684C-B3E1-F544501EE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6F2B66-A5AB-A740-9786-1CEF1C88C7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097B2A-F264-BD4F-B5D6-905BCFCDF9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97C810A-986C-7243-81DF-A5B3247ED67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66A4BF-C7C9-BA4E-871D-2D9E47A40D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51A2F-B529-9948-98B5-60F72844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AA3CB8-C4AF-7243-B698-B813F804F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322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7E662-0EB5-9643-8E4A-A201E88BA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CAD3C7-9227-5F49-887B-27CD1BAAB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F3BA9-203F-674E-89EA-4637A43B3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0F7D89-6DEB-EB48-A935-AD2CE558B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93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58A669-422B-9D49-912E-FA9480A3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1B2E54-69B9-7845-83BA-13D208183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D63419-F090-424F-AF11-A05C407C6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328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F1AF4-C15C-3448-AA50-41134F49A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068F2-A314-D140-848D-3B8CE6624C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A2895A-A15B-6240-8897-7029C6858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4D99B2-3DAD-E540-920D-38ED75985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FD3B8-E1B2-BF4F-A518-67AA91F95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A48E19-5CDA-1844-9075-C01DBC7CE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6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64B77-3CC2-8854-6ADD-26023162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CB6E3-26A9-9519-BE38-A0B2549A6F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DBF7A8-5A2D-F710-3DA6-3ED613E48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36F2B7-14DF-4A85-3DF7-BAE136B01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00F6F-3F30-17A4-D088-5656AE304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043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009D2-C06A-BC46-BBFB-84306F6B2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1E9A2-DD08-5C46-A16E-1C971A93D4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A9328A-274B-A746-8FD5-AFF051BEC1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AF4499-0B29-9745-852A-CFBE13F85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893CFF-D2F0-EA48-98C2-569EBC3DF3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D64B5-9737-F146-9884-6AFEF6029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27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0AB0C-0EED-0E4A-98A2-CB764ECBD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5DD8AF-4897-3349-8A9B-4AC327B7B9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A6B9A2-F06C-4B47-BB1A-069D32727A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52ACC-984B-3545-AE9F-C1A77E44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570FF-1ACA-0048-9A5E-91B60DD3A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82801C-DF82-5149-9CDF-CE1584832D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D29798-5694-1F41-A8A9-3F2AF483BD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3B3AA-09B1-F441-B7C0-172B50F1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0DD99-5583-274E-81EF-CF2F7C58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359ED-D4B0-A34D-8E53-5676CF70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99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4A2CB-D74E-F959-DD9B-882E76E53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91575-7BC5-E8E1-98A8-08F50B4B7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2234B1-776E-3558-1D32-29F34374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E9BEF-D85C-A0C7-51A1-98F9715C6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5C89AF-1551-2C76-C58C-8D08FE199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62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9606A-7FD0-DE87-2250-2365BDE85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3EF48-DB57-A3FF-5136-77A70E3FC6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3C6119-8F7C-05F9-DFB9-144BDF07B7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B6EB4-195F-3C15-6B2D-B80372BDB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2B170-B79F-A533-25A6-FD0A464BF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333973-2038-F365-B30E-BC5F43E23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90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BD488-772E-FB61-D9A3-706878D1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C10E81-2E6A-5F64-8F34-9BDC2EC3FA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22A02B-77FF-6B1C-4E25-CE441DC6F1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D07DA4-E350-91A7-3D1E-5ECE0EB5EA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21B60C-A4B3-C93F-F83C-A9AF44B81D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69D17A1-D681-F00D-5B0C-7B0E495C0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466B40-A825-90AE-3925-63831CDF5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68FC6-7A89-158E-A2D1-D6804CFC1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91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EA0AC-8411-BAAB-9E6F-47FE63F5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F991C2-AD5A-5BA0-C455-9F124BCB4E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B4E020-98C2-5A22-FE4B-D37DC374F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C34C72-20F1-D823-06EB-2F16BC4FB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231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DEECA-291F-E6FC-767F-719193731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7F72E9-65F9-1137-03EB-2D8C032FA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E369B-C646-286D-6D18-E276D7B88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0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E19C7-4041-97AE-EE37-8B29F0666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48C63-896B-EA8F-28F1-8ECC90CE9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C7C935-2176-8C66-7FCB-2A18662789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E8F341-453A-A7C9-CE2C-1AEB22D9C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5C7A0-B30E-5E0F-994F-B454252DB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9DD3C0-C1E3-2AC5-C608-3B69F359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65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71C5B-3E48-1CF6-7CCB-2C462286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7B0BC3-CD9E-23AF-6706-792780CE13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86270B-E46D-8350-A094-C3238D82C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332C97-D04A-7FB3-2E2F-771A84467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129640-D4BB-74E2-FB0B-9BDE2357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692291-2CD5-9008-E41C-6BBC65C4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59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1268D9-B6FB-D923-B1FE-0BE40B008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92D09-9871-E389-6635-9FD18D0610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DD5ADF-BB94-0789-73FE-8DD21FE103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ECCF33-09E9-4003-88BB-04F0587A8925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80A87-CD88-5BFC-1E07-10383E2BE4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854532-3101-32AA-EA81-4F71E5CF2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1F0942-D3CA-4D0D-ACDD-DFD2E46A9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856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738B9-98B2-7D4D-8DDD-C7C43F5E0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DCA401-F7CD-394E-832A-A295CA461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2F235-71BA-0F46-AAAF-16AE080ADB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10223-5ADC-934C-8BE1-8265A0335AF6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FE667-FF9F-7048-BBB5-18F264CC9F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BF98EB-EC54-DF41-AEEF-8673DD467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5F209-B028-B748-B02A-A975FA91EE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002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.png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344ED01-0C0E-4041-97B7-172E36E214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</a:blip>
          <a:srcRect l="19624" r="509" b="1646"/>
          <a:stretch/>
        </p:blipFill>
        <p:spPr>
          <a:xfrm rot="16200000">
            <a:off x="2667002" y="-2667002"/>
            <a:ext cx="6858000" cy="1219200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733E6DD-1667-2E41-9B2F-5255FB9E45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993900"/>
            <a:ext cx="12192000" cy="2527300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B2B87-1D73-E144-B83D-DB609F554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" y="1993900"/>
            <a:ext cx="2527301" cy="2527301"/>
          </a:xfrm>
          <a:prstGeom prst="rect">
            <a:avLst/>
          </a:prstGeom>
        </p:spPr>
      </p:pic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D4C1C8D6-9BDF-244C-8118-D3AF7C07FB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870" y="2500730"/>
            <a:ext cx="1322782" cy="1346980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81200" y="1993899"/>
            <a:ext cx="8564666" cy="24039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dirty="0">
                <a:solidFill>
                  <a:schemeClr val="bg1"/>
                </a:solidFill>
                <a:latin typeface="Gotham Medium"/>
              </a:rPr>
              <a:t>Unit 6</a:t>
            </a:r>
            <a:br>
              <a:rPr lang="en-US" sz="6600" dirty="0">
                <a:solidFill>
                  <a:schemeClr val="bg1"/>
                </a:solidFill>
                <a:latin typeface="Gotham Medium"/>
              </a:rPr>
            </a:br>
            <a:r>
              <a:rPr lang="en-US" sz="6600" dirty="0">
                <a:solidFill>
                  <a:schemeClr val="bg1"/>
                </a:solidFill>
                <a:latin typeface="Gotham Medium"/>
              </a:rPr>
              <a:t>Bingo Review Game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07878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523994" y="13061"/>
            <a:ext cx="5551720" cy="12714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Gotham Medium"/>
              </a:rPr>
              <a:t>Fill In Your Card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ABA8FEA-A5C3-AAD7-49E7-119B76AE5A53}"/>
              </a:ext>
            </a:extLst>
          </p:cNvPr>
          <p:cNvSpPr txBox="1"/>
          <p:nvPr/>
        </p:nvSpPr>
        <p:spPr>
          <a:xfrm>
            <a:off x="2116653" y="1664351"/>
            <a:ext cx="454540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Fill in every square on your Bingo card.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Only write one term in each box.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 not use a term more than once.</a:t>
            </a:r>
          </a:p>
          <a:p>
            <a:pPr marL="971550" marR="0" lvl="1" indent="-5143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200" b="1" i="1" u="sng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Advanced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Leave room in the box to make quick notes. </a:t>
            </a: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D2914D6D-F2CD-E170-4378-BEE872A39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4112" y="413656"/>
            <a:ext cx="4684115" cy="578984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4236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50572" y="13062"/>
            <a:ext cx="8697686" cy="116259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to Play: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0F2D63-98F4-1EAB-0751-D6727B00F60D}"/>
              </a:ext>
            </a:extLst>
          </p:cNvPr>
          <p:cNvSpPr txBox="1"/>
          <p:nvPr/>
        </p:nvSpPr>
        <p:spPr>
          <a:xfrm>
            <a:off x="2079171" y="1371600"/>
            <a:ext cx="92963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Your teacher will call out clues related to each term. 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think you know which term the clue is referring to, raise your hand.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correct, everyone who has the term can cover it on their Bingo Card.</a:t>
            </a: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are incorrect, the class must keep trying to determine the correct term. </a:t>
            </a:r>
          </a:p>
        </p:txBody>
      </p:sp>
    </p:spTree>
    <p:extLst>
      <p:ext uri="{BB962C8B-B14F-4D97-AF65-F5344CB8AC3E}">
        <p14:creationId xmlns:p14="http://schemas.microsoft.com/office/powerpoint/2010/main" val="699537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  <a:lum/>
          </a:blip>
          <a:srcRect/>
          <a:stretch>
            <a:fillRect l="5000" t="-41000" r="-21000" b="-7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44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975757" y="118865"/>
            <a:ext cx="5949043" cy="1949421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Medium"/>
              </a:rPr>
              <a:t>How do you win? 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097250-EC5A-4275-B663-5A536BE862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6DF7F01-7531-CFCF-7882-4C9FB17D6C4C}"/>
              </a:ext>
            </a:extLst>
          </p:cNvPr>
          <p:cNvSpPr txBox="1"/>
          <p:nvPr/>
        </p:nvSpPr>
        <p:spPr>
          <a:xfrm>
            <a:off x="2041069" y="2369609"/>
            <a:ext cx="46808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 are trying to get 5 terms in a row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horizontally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vertically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or 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diagonally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n image of the Bingo Review card">
            <a:extLst>
              <a:ext uri="{FF2B5EF4-FFF2-40B4-BE49-F238E27FC236}">
                <a16:creationId xmlns:a16="http://schemas.microsoft.com/office/drawing/2014/main" id="{2A6D5BB1-3457-A71D-2F45-7DBDFA6E99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2168" y="262926"/>
            <a:ext cx="4806059" cy="5940575"/>
          </a:xfrm>
          <a:prstGeom prst="rect">
            <a:avLst/>
          </a:prstGeom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</p:pic>
      <p:cxnSp>
        <p:nvCxnSpPr>
          <p:cNvPr id="13" name="Straight Connector 12" descr="A line that demonstrates how to win vertically">
            <a:extLst>
              <a:ext uri="{FF2B5EF4-FFF2-40B4-BE49-F238E27FC236}">
                <a16:creationId xmlns:a16="http://schemas.microsoft.com/office/drawing/2014/main" id="{09ED1869-6DC0-C90E-F379-56227222E3A1}"/>
              </a:ext>
            </a:extLst>
          </p:cNvPr>
          <p:cNvCxnSpPr/>
          <p:nvPr/>
        </p:nvCxnSpPr>
        <p:spPr>
          <a:xfrm>
            <a:off x="8545286" y="2068286"/>
            <a:ext cx="0" cy="3558791"/>
          </a:xfrm>
          <a:prstGeom prst="line">
            <a:avLst/>
          </a:prstGeom>
          <a:ln w="1524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 descr="A line that demonstrates how to win horizontally ">
            <a:extLst>
              <a:ext uri="{FF2B5EF4-FFF2-40B4-BE49-F238E27FC236}">
                <a16:creationId xmlns:a16="http://schemas.microsoft.com/office/drawing/2014/main" id="{DCC697F3-4221-9C30-B199-588EEE671256}"/>
              </a:ext>
            </a:extLst>
          </p:cNvPr>
          <p:cNvCxnSpPr/>
          <p:nvPr/>
        </p:nvCxnSpPr>
        <p:spPr>
          <a:xfrm>
            <a:off x="7554686" y="3102429"/>
            <a:ext cx="3569034" cy="0"/>
          </a:xfrm>
          <a:prstGeom prst="line">
            <a:avLst/>
          </a:prstGeom>
          <a:ln w="152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 descr="A line that demonstrates how to win diagonally">
            <a:extLst>
              <a:ext uri="{FF2B5EF4-FFF2-40B4-BE49-F238E27FC236}">
                <a16:creationId xmlns:a16="http://schemas.microsoft.com/office/drawing/2014/main" id="{0584CA3F-A103-B2B1-94C1-1D1CEA329DAA}"/>
              </a:ext>
            </a:extLst>
          </p:cNvPr>
          <p:cNvCxnSpPr/>
          <p:nvPr/>
        </p:nvCxnSpPr>
        <p:spPr>
          <a:xfrm flipV="1">
            <a:off x="7702655" y="2198914"/>
            <a:ext cx="3574945" cy="3428163"/>
          </a:xfrm>
          <a:prstGeom prst="line">
            <a:avLst/>
          </a:prstGeom>
          <a:ln w="152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243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201846A-D411-7E45-885C-5095704983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1739" y="486378"/>
            <a:ext cx="1058017" cy="11508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F5D948-A9E8-8A48-BCE0-C2A3DB416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53" y="185055"/>
            <a:ext cx="1618200" cy="1618200"/>
          </a:xfrm>
          <a:prstGeom prst="rect">
            <a:avLst/>
          </a:prstGeom>
        </p:spPr>
      </p:pic>
      <p:sp>
        <p:nvSpPr>
          <p:cNvPr id="9" name="Title 5"/>
          <p:cNvSpPr txBox="1">
            <a:spLocks noGrp="1"/>
          </p:cNvSpPr>
          <p:nvPr>
            <p:ph type="ctrTitle"/>
          </p:nvPr>
        </p:nvSpPr>
        <p:spPr>
          <a:xfrm>
            <a:off x="1523999" y="77332"/>
            <a:ext cx="9247740" cy="1618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900" b="1" i="1" dirty="0">
                <a:solidFill>
                  <a:srgbClr val="C00000"/>
                </a:solidFill>
                <a:latin typeface="Gotham Medium"/>
              </a:rPr>
              <a:t>Unit 6 Bingo Review</a:t>
            </a:r>
            <a:br>
              <a:rPr lang="en-US" sz="3600" b="1" i="1" dirty="0">
                <a:latin typeface="Gotham Medium"/>
              </a:rPr>
            </a:br>
            <a:r>
              <a:rPr lang="en-US" sz="2200" i="1" dirty="0">
                <a:latin typeface="Gotham Medium"/>
              </a:rPr>
              <a:t>Choose from the terms below to randomly fill in every square on your Bingo card. Do not use a term more than once. You will not use every term.</a:t>
            </a:r>
            <a:endParaRPr lang="en-US" sz="3100" dirty="0">
              <a:latin typeface="Gotham Medium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34029" y="27569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5FB4E76-EE97-67C4-F560-CF6F0FD79B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25222"/>
              </p:ext>
            </p:extLst>
          </p:nvPr>
        </p:nvGraphicFramePr>
        <p:xfrm>
          <a:off x="119743" y="2027832"/>
          <a:ext cx="11930741" cy="4343790"/>
        </p:xfrm>
        <a:graphic>
          <a:graphicData uri="http://schemas.openxmlformats.org/drawingml/2006/table">
            <a:tbl>
              <a:tblPr firstRow="1" firstCol="1" bandRow="1"/>
              <a:tblGrid>
                <a:gridCol w="2398031">
                  <a:extLst>
                    <a:ext uri="{9D8B030D-6E8A-4147-A177-3AD203B41FA5}">
                      <a16:colId xmlns:a16="http://schemas.microsoft.com/office/drawing/2014/main" val="4249261682"/>
                    </a:ext>
                  </a:extLst>
                </a:gridCol>
                <a:gridCol w="2420547">
                  <a:extLst>
                    <a:ext uri="{9D8B030D-6E8A-4147-A177-3AD203B41FA5}">
                      <a16:colId xmlns:a16="http://schemas.microsoft.com/office/drawing/2014/main" val="2609841486"/>
                    </a:ext>
                  </a:extLst>
                </a:gridCol>
                <a:gridCol w="2251671">
                  <a:extLst>
                    <a:ext uri="{9D8B030D-6E8A-4147-A177-3AD203B41FA5}">
                      <a16:colId xmlns:a16="http://schemas.microsoft.com/office/drawing/2014/main" val="3432330372"/>
                    </a:ext>
                  </a:extLst>
                </a:gridCol>
                <a:gridCol w="2554253">
                  <a:extLst>
                    <a:ext uri="{9D8B030D-6E8A-4147-A177-3AD203B41FA5}">
                      <a16:colId xmlns:a16="http://schemas.microsoft.com/office/drawing/2014/main" val="3426756506"/>
                    </a:ext>
                  </a:extLst>
                </a:gridCol>
                <a:gridCol w="2306239">
                  <a:extLst>
                    <a:ext uri="{9D8B030D-6E8A-4147-A177-3AD203B41FA5}">
                      <a16:colId xmlns:a16="http://schemas.microsoft.com/office/drawing/2014/main" val="3151093656"/>
                    </a:ext>
                  </a:extLst>
                </a:gridCol>
              </a:tblGrid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1. Annexation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8. Comanches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15. Commerce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22. Slavery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29. Cotton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357834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2. Debt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9. Cherokees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16. Treaty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23. Raids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30. Congress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7945038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3. Republic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10. San Antonio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17. Economic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cs typeface="Times New Roman" panose="02020603050405020304" pitchFamily="18" charset="0"/>
                        </a:rPr>
                        <a:t>24. </a:t>
                      </a: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Mier Fight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31. Diplomatic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6844553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4. Abolition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11. </a:t>
                      </a:r>
                      <a:r>
                        <a:rPr lang="en-US" sz="22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Nacogdoches</a:t>
                      </a:r>
                      <a:endParaRPr lang="en-US" sz="22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18. Plantation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25. Britain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Navy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4509357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5. </a:t>
                      </a:r>
                      <a:r>
                        <a:rPr lang="en-US" sz="23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Texas Rangers</a:t>
                      </a:r>
                      <a:endParaRPr lang="en-US" sz="23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12. War of Extermination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19. Anson Jones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26. Sam Houston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33. Mirabeau Lamar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118861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6.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José Antonio Navarro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13. Border dispute</a:t>
                      </a:r>
                      <a:endParaRPr lang="en-US" sz="20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20. Chief Bowles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27. Mary Maverick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32. William Goyens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1509972"/>
                  </a:ext>
                </a:extLst>
              </a:tr>
              <a:tr h="523977"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 7. </a:t>
                      </a:r>
                      <a:r>
                        <a:rPr lang="en-US" sz="24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Córdova Rebellion</a:t>
                      </a:r>
                      <a:endParaRPr lang="en-US" sz="2400" b="0" i="0" u="none" strike="noStrike" dirty="0">
                        <a:effectLst/>
                        <a:latin typeface="Gotham Book"/>
                      </a:endParaRP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14. Council House Fight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21. Santa Fe Expedition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28. Somervell Expedition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2400" b="0" i="0" u="none" strike="noStrike" dirty="0">
                          <a:effectLst/>
                          <a:latin typeface="Gotham Book"/>
                        </a:rPr>
                        <a:t>33. John Coffee Hays</a:t>
                      </a:r>
                    </a:p>
                  </a:txBody>
                  <a:tcPr marL="127973" marR="127973" marT="17774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91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5640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A5ACA2-3436-B048-BAB2-05A7A5B3BA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lum bright="44000"/>
            <a:alphaModFix amt="9000"/>
          </a:blip>
          <a:srcRect l="8724" t="84492" b="1647"/>
          <a:stretch/>
        </p:blipFill>
        <p:spPr>
          <a:xfrm rot="5400000">
            <a:off x="-2656745" y="2677256"/>
            <a:ext cx="6858001" cy="150348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reflection endPos="65000" dist="762000" dir="5400000" sy="-100000" algn="bl" rotWithShape="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D01FB66-8E41-A940-BCF6-42A2E3605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2"/>
            <a:ext cx="1524002" cy="6858002"/>
          </a:xfrm>
          <a:prstGeom prst="rect">
            <a:avLst/>
          </a:prstGeom>
          <a:solidFill>
            <a:srgbClr val="DB36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23">
            <a:extLst>
              <a:ext uri="{FF2B5EF4-FFF2-40B4-BE49-F238E27FC236}">
                <a16:creationId xmlns:a16="http://schemas.microsoft.com/office/drawing/2014/main" id="{8EACD2FA-8A9C-124B-823E-C53F064627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4" y="0"/>
            <a:ext cx="1503485" cy="1503485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5941A22A-3F85-CE42-A7DB-F61DA44481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29" y="5627077"/>
            <a:ext cx="976941" cy="99481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376534-F36F-4D66-8116-A4F793EA6D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4000"/>
            <a:lum bright="31000"/>
          </a:blip>
          <a:srcRect l="8724" t="84492" b="1647"/>
          <a:stretch/>
        </p:blipFill>
        <p:spPr>
          <a:xfrm rot="5400000">
            <a:off x="-2656751" y="2677256"/>
            <a:ext cx="6858003" cy="1503485"/>
          </a:xfrm>
          <a:prstGeom prst="rect">
            <a:avLst/>
          </a:prstGeom>
          <a:effectLst>
            <a:glow>
              <a:schemeClr val="accent1">
                <a:alpha val="40000"/>
              </a:schemeClr>
            </a:glow>
            <a:reflection blurRad="952500" stA="0" endPos="94000" dist="1181100" dir="5400000" sy="-100000" algn="bl" rotWithShape="0"/>
          </a:effectLst>
        </p:spPr>
      </p:pic>
      <p:sp>
        <p:nvSpPr>
          <p:cNvPr id="10" name="Title 5"/>
          <p:cNvSpPr txBox="1">
            <a:spLocks noGrp="1"/>
          </p:cNvSpPr>
          <p:nvPr>
            <p:ph type="title"/>
          </p:nvPr>
        </p:nvSpPr>
        <p:spPr>
          <a:xfrm>
            <a:off x="1817914" y="13061"/>
            <a:ext cx="8736876" cy="13476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7200" dirty="0">
                <a:latin typeface="Gotham Book"/>
                <a:cs typeface="Gisha" panose="020F0502020204030204" pitchFamily="34" charset="-79"/>
              </a:rPr>
              <a:t>Closing Activity</a:t>
            </a:r>
          </a:p>
        </p:txBody>
      </p:sp>
      <p:sp>
        <p:nvSpPr>
          <p:cNvPr id="11" name="Text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7702655" y="6369803"/>
            <a:ext cx="4091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otham Book" pitchFamily="2" charset="0"/>
                <a:ea typeface="+mn-ea"/>
                <a:cs typeface="Gotham Book" pitchFamily="2" charset="0"/>
              </a:rPr>
              <a:t>https://education.texashistory.unt.edu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4C5C89C3-009E-A2ED-674F-8CCC4C766036}"/>
              </a:ext>
            </a:extLst>
          </p:cNvPr>
          <p:cNvSpPr/>
          <p:nvPr/>
        </p:nvSpPr>
        <p:spPr>
          <a:xfrm>
            <a:off x="4114801" y="1503485"/>
            <a:ext cx="7609115" cy="2188028"/>
          </a:xfrm>
          <a:prstGeom prst="wedgeRoundRectCallout">
            <a:avLst>
              <a:gd name="adj1" fmla="val -64311"/>
              <a:gd name="adj2" fmla="val 17909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Something I know about this term is 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8EBE8E3E-0F49-007F-7859-D83B24B4D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53295" y="2114550"/>
            <a:ext cx="1213758" cy="121375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1CE2759-F4AC-F3C4-8090-950A715AD3B0}"/>
              </a:ext>
            </a:extLst>
          </p:cNvPr>
          <p:cNvSpPr/>
          <p:nvPr/>
        </p:nvSpPr>
        <p:spPr>
          <a:xfrm>
            <a:off x="2139316" y="3936455"/>
            <a:ext cx="7609115" cy="2188028"/>
          </a:xfrm>
          <a:prstGeom prst="wedgeRoundRectCallout">
            <a:avLst>
              <a:gd name="adj1" fmla="val 67592"/>
              <a:gd name="adj2" fmla="val 24377"/>
              <a:gd name="adj3" fmla="val 16667"/>
            </a:avLst>
          </a:prstGeom>
          <a:solidFill>
            <a:srgbClr val="DE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otham Book"/>
                <a:ea typeface="+mn-ea"/>
                <a:cs typeface="+mn-cs"/>
              </a:rPr>
              <a:t>One term from my card is ________. Three key words related to this term are _____ , _____ , and ______. 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E3470F8-E70A-B63A-FB77-ABCD9B4CF4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57729" y="4607379"/>
            <a:ext cx="1213758" cy="121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308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422</Words>
  <Application>Microsoft Office PowerPoint</Application>
  <PresentationFormat>Widescreen</PresentationFormat>
  <Paragraphs>58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Calibri Light</vt:lpstr>
      <vt:lpstr>Gotham Book</vt:lpstr>
      <vt:lpstr>Gotham Medium</vt:lpstr>
      <vt:lpstr>Office Theme</vt:lpstr>
      <vt:lpstr>1_Office Theme</vt:lpstr>
      <vt:lpstr>Unit 6 Bingo Review Game</vt:lpstr>
      <vt:lpstr>Fill In Your Card</vt:lpstr>
      <vt:lpstr>How to Play:</vt:lpstr>
      <vt:lpstr>How do you win? </vt:lpstr>
      <vt:lpstr>Unit 6 Bingo Review Choose from the terms below to randomly fill in every square on your Bingo card. Do not use a term more than once. You will not use every term.</vt:lpstr>
      <vt:lpstr>Closing Activity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Abubakar, Courtney</dc:creator>
  <cp:lastModifiedBy>Belden, Dreanna</cp:lastModifiedBy>
  <cp:revision>2</cp:revision>
  <dcterms:created xsi:type="dcterms:W3CDTF">2025-06-09T18:02:07Z</dcterms:created>
  <dcterms:modified xsi:type="dcterms:W3CDTF">2025-06-17T20:37:16Z</dcterms:modified>
</cp:coreProperties>
</file>