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300" r:id="rId4"/>
    <p:sldId id="282" r:id="rId5"/>
    <p:sldId id="315" r:id="rId6"/>
    <p:sldId id="324" r:id="rId7"/>
    <p:sldId id="298" r:id="rId8"/>
    <p:sldId id="308" r:id="rId9"/>
    <p:sldId id="299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14" r:id="rId18"/>
    <p:sldId id="332" r:id="rId19"/>
    <p:sldId id="33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E5F5"/>
    <a:srgbClr val="A2D8F0"/>
    <a:srgbClr val="B7E0F3"/>
    <a:srgbClr val="219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5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5B54A-2DC4-DCAE-67FF-9E3E61832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FA4F9-7566-1E35-27DA-8A66DC3DE0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70D71-B90B-78AB-D1D8-0B698F0F1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2E0-DA12-41CA-9876-B7B860822E19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FE9E0-4950-901A-AE72-5F17BEAF9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27551-88CA-32E0-425C-A929DA5F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13A-CE30-4670-A106-AAF5235B0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83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BCB03-B9AD-2185-BC24-F97A1D2E9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EAB3DA-7F96-055A-DBAC-602B8BE435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76169-A732-0445-4C46-FD711F119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2E0-DA12-41CA-9876-B7B860822E19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8A2C0-0ADE-E82C-A2CB-837707972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2BEB2-B645-1DC1-A552-3635122AA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13A-CE30-4670-A106-AAF5235B0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4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4041F2-D93F-1487-1073-5EE9064CE5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63A0A0-CC35-C04B-0FDF-0E0C3B50D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E0B05-99AC-885B-57CB-4FD54EFA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2E0-DA12-41CA-9876-B7B860822E19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D85A8-E69A-67E4-8992-305751FB9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82499-6872-C0D3-94EA-13022B78B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13A-CE30-4670-A106-AAF5235B0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58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3B6E5-73BF-AE0E-4C0B-E95C4C55A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73CB1-6A27-B8CD-DEDE-1F99079F3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2B125-3BF6-E441-4DD8-8E2CA0694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1F704-1010-4F9B-4656-5FC804877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7AD06-51B4-1E20-A6F5-EEE431ED9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63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1EBBB-077A-D76F-66C2-52110E41C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29EC6-B4ED-AD81-6828-10149F3AC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97B24-7168-4DE8-D9FA-F6F386D6D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E2370-0B49-6AD0-42AE-690FD27A4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F213-F376-3724-7290-F717BAF4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75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DE67C-E0CC-1210-54BA-2F320A927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A552F-C06D-8225-FC9D-A1ACF61E7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78481-198F-1A98-3233-07755FF5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F992E-AFFF-15E1-3F8F-7940A8A27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5D5F6-30B5-B0D7-DBD7-59D0D079F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18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271A-EAA5-1C74-6617-B8971B011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EA78A-07E4-11CB-58CB-7AD68ACAEC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2F3825-4080-04ED-6326-88E96D05A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21356-F4B6-6B7D-419A-45EB21DF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A7CD9-3DA7-2100-B4F4-CEFB5D66E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08686-F009-7DC0-3FEC-D113D601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74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6350A-45B6-2533-BED4-546198CF3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44A6E-33E0-FEBB-F368-DDC52F443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A02DAD-4A0D-7ECB-562C-DB66BDC55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C378A3-0C17-92EF-DD28-59AAE2EA8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9F8C1-22F5-AFA7-6F2F-64A710DB55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575B1E-6369-438B-59CE-33451F08B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81AECB-CF51-2515-54D0-2980D5B9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321BA8-55FB-CC18-CEFA-1D220AF9A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14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16605-5CB2-4252-495F-9C4FB4309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65D5D5-B631-8941-294A-42C967C8F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6FDFD4-AB08-4D11-64D1-7CF46CA8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650BB-2A62-890F-33FC-3182433C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82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40539B-99E3-FCCC-7B23-6BA0FD74F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26B8A5-8609-C54A-EF17-30289532D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324ED-002C-286A-5802-C3B05BA21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156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CBACC-AB15-BB82-A477-6CD6B9CB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F2A36-AADC-1A3D-4019-EE0A33D4D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56703-E528-BE9B-167F-0409EC10C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17F737-488C-74F3-F29C-A605B4276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12E35-D39F-79B3-095C-E2A900209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3550BD-678A-38F2-7747-6492EA722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7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BBC7-06CD-56A0-5AA1-0BEFBE9BD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0991A-69D4-1AFA-D059-DB4CA3CD1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DBED4-C39F-AE23-C149-22B13B64A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2E0-DA12-41CA-9876-B7B860822E19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19CC0-DD9F-AF31-B4DF-18BBF1415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FA892-3C3F-135A-E5ED-020699CBE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13A-CE30-4670-A106-AAF5235B0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695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09FA1-6F71-0BCB-EA1E-1CF07A256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672A19-C990-87AD-93A7-581DCBFE43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8F49EA-416D-E2E0-55F5-0984AE7D1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78FA9-55A4-1EE0-BECB-96ADB242A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25FAB-73B2-B844-AFAE-A567077FA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5738A-C182-28D6-4C13-391D1FA1F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94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A7536-9636-65EB-FBE8-FEF8D3650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B6DC48-7866-1424-1544-F841C42D7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EF97F-3D15-C685-DFD9-E60BD500B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3FE4A-928B-2150-3BAD-550019D01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D2507-8E6C-7D29-ED27-94AC0363C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19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4D1E9D-FFCE-276E-8DF2-7F10499E7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2238B3-E5D9-36DA-8EC0-9002524BE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C1623-5386-552D-5166-327EA4104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7DA4E-8D9D-9E8B-CF5D-3F5FEC6C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BC87C-F938-E2B4-6C26-9F27AE31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426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A9142-C693-1E46-BEC5-A925EB365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AE92AC-074C-5A45-A626-4B621FCFF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2B37-A08C-FB4E-8A80-ECC52E376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1D853-A81F-EC4C-BBCE-79A51E854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3AE22-8842-2A4A-AF1C-009496A0F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707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4B33C-88F4-614B-AF93-B9237F40F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FDE61-81DA-1442-8C59-17501ABE6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33EF2-4485-234C-AB30-1D5F31ED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4FA5B-2741-5E46-A5D3-4B0D978BA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E0822-3DDA-0144-A658-F015CB7E6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37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CCE53-4C5A-7F41-965D-28D7AB398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91CD1-B02C-5148-BF62-45B1E8B74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4F213-DB53-2043-8199-4B92A9765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77C27-5D3D-534A-8E33-DF980CE82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C81FA-2C64-E04C-B188-56D34ECF8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561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54E8B-F763-434E-AD06-1B442767C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CE99E-F688-C748-B064-D3F2C512E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61C91-BFE5-904A-B309-D30EC6273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12C9C-3398-F44B-89F7-2CA6FE17E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DEA89-179E-1D42-979E-E73CC210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2AF76-DF79-D743-933B-4BBD0B908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29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6F0E3-C15F-DA45-8C73-7A0D37E9F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76037-5ED7-684C-B3E1-F544501EE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6F2B66-A5AB-A740-9786-1CEF1C88C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097B2A-F264-BD4F-B5D6-905BCFCDF9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7C810A-986C-7243-81DF-A5B3247ED6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66A4BF-C7C9-BA4E-871D-2D9E47A40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C51A2F-B529-9948-98B5-60F72844C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AA3CB8-C4AF-7243-B698-B813F80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443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7E662-0EB5-9643-8E4A-A201E88BA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CAD3C7-9227-5F49-887B-27CD1BAAB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F3BA9-203F-674E-89EA-4637A43B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0F7D89-6DEB-EB48-A935-AD2CE558B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44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58A669-422B-9D49-912E-FA9480A37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1B2E54-69B9-7845-83BA-13D20818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63419-F090-424F-AF11-A05C407C6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5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25AC7-E29D-7FD2-858E-78610AD50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B600F-6083-80F6-3541-2415617A4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50A85-EAA8-028C-C66F-5DA0AB814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2E0-DA12-41CA-9876-B7B860822E19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F1828-E7B5-9A28-93DB-56034D85D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5E622-2A0B-4538-4837-073879D5B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13A-CE30-4670-A106-AAF5235B0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103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1AF4-C15C-3448-AA50-41134F49A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068F2-A314-D140-848D-3B8CE6624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2895A-A15B-6240-8897-7029C6858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D99B2-3DAD-E540-920D-38ED75985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FD3B8-E1B2-BF4F-A518-67AA91F95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48E19-5CDA-1844-9075-C01DBC7C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32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009D2-C06A-BC46-BBFB-84306F6B2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1E9A2-DD08-5C46-A16E-1C971A93D4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A9328A-274B-A746-8FD5-AFF051BEC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F4499-0B29-9745-852A-CFBE13F85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93CFF-D2F0-EA48-98C2-569EBC3DF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D64B5-9737-F146-9884-6AFEF6029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373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0AB0C-0EED-0E4A-98A2-CB764ECBD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5DD8AF-4897-3349-8A9B-4AC327B7B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6B9A2-F06C-4B47-BB1A-069D32727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52ACC-984B-3545-AE9F-C1A77E449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570FF-1ACA-0048-9A5E-91B60DD3A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545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2801C-DF82-5149-9CDF-CE1584832D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29798-5694-1F41-A8A9-3F2AF483B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3B3AA-09B1-F441-B7C0-172B50F1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0DD99-5583-274E-81EF-CF2F7C584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359ED-D4B0-A34D-8E53-5676CF70D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6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BA220-DAFF-1171-1BA9-133E0AB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B5B1B-2A7F-3EB2-6550-50965297B7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4830B-354C-9B82-B7CA-5016778FD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4060D-F348-1F36-07CE-C27688021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2E0-DA12-41CA-9876-B7B860822E19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0201E-4B62-85AA-2DE0-ACF802BC9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504E0-265C-AB91-1FD6-B55546AE8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13A-CE30-4670-A106-AAF5235B0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7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E841E-D647-8BD2-2102-6D114C670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14123-CACC-86B5-9146-7B8804A3A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47EBC5-F839-9B9D-DD29-47FD302987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A98B73-19D8-A6D8-ABFE-FE735A043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4052E6-D00E-25D7-22E0-676A1FD141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E3F9B4-5BD0-1B7E-F854-3D642A9D9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2E0-DA12-41CA-9876-B7B860822E19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BFBF46-FFE6-18AE-ACA4-43C4372A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C588C2-E06D-D187-E435-9AD998DC7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13A-CE30-4670-A106-AAF5235B0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8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E219-BEED-E7F0-B320-E3CAD1A1F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1B14A8-530D-0539-52F8-D69E3BA05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2E0-DA12-41CA-9876-B7B860822E19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F3234-5270-2F22-5140-0021E3EFA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6C61E9-D72C-1673-F86C-1EFD8EF1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13A-CE30-4670-A106-AAF5235B0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0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DE00D2-769A-8EF4-DFC9-8754B4A54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2E0-DA12-41CA-9876-B7B860822E19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B25A3D-250E-24D9-BAB2-FB8EFFF0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9BBCCA-E0B4-71A6-CD2C-5D25EE2BF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13A-CE30-4670-A106-AAF5235B0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4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AF138-24C3-87A1-F860-4988073F6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B1CF8-3E9B-1FBE-ECF5-31A7DADC3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E75B0E-8CAE-61D0-CB51-F85158DD1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6342D8-9B9F-E0D0-B3B6-F70EC827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2E0-DA12-41CA-9876-B7B860822E19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737AB-D19F-EBB2-3500-31A6FA329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8DB02-8DCE-7631-559B-89384206B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13A-CE30-4670-A106-AAF5235B0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4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9DD5D-5CAC-CC43-630C-14602E2FE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11187C-BFB3-F918-FC73-F17CA4A336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2AFD4-D95F-8B8B-3696-FA1F6D4C8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1A0FE-AD4F-EB86-D2D3-9BBC155C2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2E0-DA12-41CA-9876-B7B860822E19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48D3F-0E80-38CA-58C1-AFA7336FC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14842-7AA5-5CA2-AD4F-8A1F2FF5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13A-CE30-4670-A106-AAF5235B0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D7756-82ED-13D8-76E2-3A22F30D2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1D7F46-C243-4B8F-D0BF-3E196410A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1FCC0-B647-3627-5F98-E1822EFE09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D8D2E0-DA12-41CA-9876-B7B860822E19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9289B-CB80-6471-8EFE-0CF12C856A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0737-3399-B760-7036-9F285C549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3E113A-CE30-4670-A106-AAF5235B0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0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66CA60-B6F9-1325-9748-1419DBC9C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C4C12-1932-22E6-CC4B-60F2167A4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19A78-C9DE-4358-3A5C-D7D9B61BA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14A315-DE97-4EC5-8EC0-A9E61BDE1C4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DEF69-259B-D25A-6079-2D31218E2F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C652-A6DF-C2F7-E7CC-D00AB2DB1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3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8738B9-98B2-7D4D-8DDD-C7C43F5E0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CA401-F7CD-394E-832A-A295CA461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2F235-71BA-0F46-AAAF-16AE080AD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10223-5ADC-934C-8BE1-8265A0335AF6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FE667-FF9F-7048-BBB5-18F264CC9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F98EB-EC54-DF41-AEEF-8673DD467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5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0.svg"/><Relationship Id="rId4" Type="http://schemas.openxmlformats.org/officeDocument/2006/relationships/image" Target="../media/image2.emf"/><Relationship Id="rId9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emf"/><Relationship Id="rId7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2.emf"/><Relationship Id="rId10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326671" y="-5351588"/>
            <a:ext cx="1524002" cy="12206659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8" name="Title 5"/>
          <p:cNvSpPr txBox="1">
            <a:spLocks noGrp="1"/>
          </p:cNvSpPr>
          <p:nvPr>
            <p:ph type="title"/>
          </p:nvPr>
        </p:nvSpPr>
        <p:spPr>
          <a:xfrm>
            <a:off x="1935479" y="13061"/>
            <a:ext cx="8240486" cy="14904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>
                <a:solidFill>
                  <a:schemeClr val="bg1"/>
                </a:solidFill>
                <a:latin typeface="Gotham Medium"/>
              </a:rPr>
              <a:t>Mind Map</a:t>
            </a:r>
            <a:endParaRPr lang="en-US" sz="8800" dirty="0">
              <a:latin typeface="Gotham Medium"/>
            </a:endParaRPr>
          </a:p>
        </p:txBody>
      </p:sp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192514" y="6456891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Oval 1" descr="This image displays a set of connected ovals demonstrating how topics, sub-topics, and additional information connect within the unit. ">
            <a:extLst>
              <a:ext uri="{FF2B5EF4-FFF2-40B4-BE49-F238E27FC236}">
                <a16:creationId xmlns:a16="http://schemas.microsoft.com/office/drawing/2014/main" id="{7E9D1280-1A21-25D7-E3E1-E09F8B8980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125686" y="2988127"/>
            <a:ext cx="3233057" cy="1524003"/>
          </a:xfrm>
          <a:prstGeom prst="ellipse">
            <a:avLst/>
          </a:prstGeom>
          <a:ln w="571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Main Topic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A818D99-AE28-53C5-4725-FD524A38D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32256" y="2988127"/>
            <a:ext cx="2579914" cy="979715"/>
          </a:xfrm>
          <a:prstGeom prst="ellipse">
            <a:avLst/>
          </a:prstGeom>
          <a:solidFill>
            <a:srgbClr val="2195C9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Sub-topic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A9F0206-D889-8655-475C-A953D17F6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11046" y="3843702"/>
            <a:ext cx="2677884" cy="1110342"/>
          </a:xfrm>
          <a:prstGeom prst="ellipse">
            <a:avLst/>
          </a:prstGeom>
          <a:solidFill>
            <a:srgbClr val="2195C9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Sub-topic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DFA263E-9D40-1385-2C2B-E2D011B9F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60915" y="1703615"/>
            <a:ext cx="2677885" cy="979715"/>
          </a:xfrm>
          <a:prstGeom prst="ellipse">
            <a:avLst/>
          </a:prstGeom>
          <a:solidFill>
            <a:srgbClr val="2195C9"/>
          </a:solidFill>
          <a:ln w="28575">
            <a:extLst>
              <a:ext uri="{C807C97D-BFC1-408E-A445-0C87EB9F89A2}">
                <ask:lineSketchStyleProps xmlns:ask="http://schemas.microsoft.com/office/drawing/2018/sketchyshapes" sd="3809068511">
                  <a:custGeom>
                    <a:avLst/>
                    <a:gdLst>
                      <a:gd name="connsiteX0" fmla="*/ 0 w 2275113"/>
                      <a:gd name="connsiteY0" fmla="*/ 489858 h 979715"/>
                      <a:gd name="connsiteX1" fmla="*/ 1137557 w 2275113"/>
                      <a:gd name="connsiteY1" fmla="*/ 0 h 979715"/>
                      <a:gd name="connsiteX2" fmla="*/ 2275114 w 2275113"/>
                      <a:gd name="connsiteY2" fmla="*/ 489858 h 979715"/>
                      <a:gd name="connsiteX3" fmla="*/ 1137557 w 2275113"/>
                      <a:gd name="connsiteY3" fmla="*/ 979716 h 979715"/>
                      <a:gd name="connsiteX4" fmla="*/ 0 w 2275113"/>
                      <a:gd name="connsiteY4" fmla="*/ 489858 h 9797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275113" h="979715" fill="none" extrusionOk="0">
                        <a:moveTo>
                          <a:pt x="0" y="489858"/>
                        </a:moveTo>
                        <a:cubicBezTo>
                          <a:pt x="-96882" y="128187"/>
                          <a:pt x="484535" y="-49107"/>
                          <a:pt x="1137557" y="0"/>
                        </a:cubicBezTo>
                        <a:cubicBezTo>
                          <a:pt x="1769673" y="4737"/>
                          <a:pt x="2305360" y="240210"/>
                          <a:pt x="2275114" y="489858"/>
                        </a:cubicBezTo>
                        <a:cubicBezTo>
                          <a:pt x="2282663" y="702975"/>
                          <a:pt x="1699633" y="924697"/>
                          <a:pt x="1137557" y="979716"/>
                        </a:cubicBezTo>
                        <a:cubicBezTo>
                          <a:pt x="498978" y="985571"/>
                          <a:pt x="12507" y="794875"/>
                          <a:pt x="0" y="489858"/>
                        </a:cubicBezTo>
                        <a:close/>
                      </a:path>
                      <a:path w="2275113" h="979715" stroke="0" extrusionOk="0">
                        <a:moveTo>
                          <a:pt x="0" y="489858"/>
                        </a:moveTo>
                        <a:cubicBezTo>
                          <a:pt x="-65014" y="322547"/>
                          <a:pt x="604912" y="-83493"/>
                          <a:pt x="1137557" y="0"/>
                        </a:cubicBezTo>
                        <a:cubicBezTo>
                          <a:pt x="1773716" y="11256"/>
                          <a:pt x="2327254" y="180751"/>
                          <a:pt x="2275114" y="489858"/>
                        </a:cubicBezTo>
                        <a:cubicBezTo>
                          <a:pt x="2299785" y="636906"/>
                          <a:pt x="1794992" y="1004767"/>
                          <a:pt x="1137557" y="979716"/>
                        </a:cubicBezTo>
                        <a:cubicBezTo>
                          <a:pt x="500199" y="1039751"/>
                          <a:pt x="-42188" y="718934"/>
                          <a:pt x="0" y="489858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Sub-topic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206600C-3EDA-7C55-5C5D-3E6B1ABA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14701" y="5562599"/>
            <a:ext cx="1921328" cy="979715"/>
          </a:xfrm>
          <a:prstGeom prst="ellipse">
            <a:avLst/>
          </a:prstGeom>
          <a:solidFill>
            <a:srgbClr val="B7E0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Additional information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71CB12F-5342-4431-F8F5-3FE5798695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45928" y="4287841"/>
            <a:ext cx="1921328" cy="979715"/>
          </a:xfrm>
          <a:prstGeom prst="ellipse">
            <a:avLst/>
          </a:prstGeom>
          <a:solidFill>
            <a:srgbClr val="A2D8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Additional information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BE91FA-C3EA-17F6-051A-EC1006957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74649" y="5159829"/>
            <a:ext cx="1921328" cy="998610"/>
          </a:xfrm>
          <a:prstGeom prst="ellipse">
            <a:avLst/>
          </a:prstGeom>
          <a:solidFill>
            <a:srgbClr val="C1E5F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Additional information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819B838-2940-CA5F-90A3-8212364D5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7058" y="2167927"/>
            <a:ext cx="1921328" cy="979715"/>
          </a:xfrm>
          <a:prstGeom prst="ellipse">
            <a:avLst/>
          </a:prstGeom>
          <a:solidFill>
            <a:srgbClr val="B7E0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Additional information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33C254E-9A69-DDFA-0DC3-82D6C409A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" idx="1"/>
            <a:endCxn id="6" idx="4"/>
          </p:cNvCxnSpPr>
          <p:nvPr/>
        </p:nvCxnSpPr>
        <p:spPr>
          <a:xfrm flipH="1" flipV="1">
            <a:off x="4299858" y="2683330"/>
            <a:ext cx="299298" cy="5279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40C6EB-4A55-5B39-B31F-8FB35E7D2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6" idx="2"/>
            <a:endCxn id="14" idx="7"/>
          </p:cNvCxnSpPr>
          <p:nvPr/>
        </p:nvCxnSpPr>
        <p:spPr>
          <a:xfrm flipH="1">
            <a:off x="2587014" y="2193473"/>
            <a:ext cx="373901" cy="117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8997496-0917-0D9B-6263-791600F9C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" idx="3"/>
            <a:endCxn id="4" idx="6"/>
          </p:cNvCxnSpPr>
          <p:nvPr/>
        </p:nvCxnSpPr>
        <p:spPr>
          <a:xfrm flipH="1">
            <a:off x="3788930" y="4288945"/>
            <a:ext cx="810226" cy="109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0F18311-3561-3F07-A698-E283EA61C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" idx="4"/>
            <a:endCxn id="11" idx="1"/>
          </p:cNvCxnSpPr>
          <p:nvPr/>
        </p:nvCxnSpPr>
        <p:spPr>
          <a:xfrm>
            <a:off x="2449988" y="4954044"/>
            <a:ext cx="1146085" cy="752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D7C76D-0CBD-3FAB-41C3-5B343F99B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" idx="6"/>
            <a:endCxn id="3" idx="2"/>
          </p:cNvCxnSpPr>
          <p:nvPr/>
        </p:nvCxnSpPr>
        <p:spPr>
          <a:xfrm flipV="1">
            <a:off x="7358743" y="3477985"/>
            <a:ext cx="673513" cy="272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C63A69E-01E7-CEF4-07FA-FEA089B00E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" idx="4"/>
            <a:endCxn id="12" idx="0"/>
          </p:cNvCxnSpPr>
          <p:nvPr/>
        </p:nvCxnSpPr>
        <p:spPr>
          <a:xfrm flipH="1">
            <a:off x="9206592" y="3967842"/>
            <a:ext cx="115621" cy="319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F2EA022-3A5A-1E9D-BEC8-C2D43A694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2" idx="6"/>
            <a:endCxn id="13" idx="0"/>
          </p:cNvCxnSpPr>
          <p:nvPr/>
        </p:nvCxnSpPr>
        <p:spPr>
          <a:xfrm>
            <a:off x="10167256" y="4777699"/>
            <a:ext cx="868057" cy="382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667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A6149C-074C-C997-5FD8-E507208782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12CDCAF-927C-247F-6EB0-D23183CC25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2AC02A03-CF90-D110-EC95-242DF69AA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F335C266-592A-CD56-9975-DD3E9DEF7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9DF399D-F62A-52AA-E08B-D3A83C07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078B66B5-C997-CAE5-564D-A8F08F768E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4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293B12-6D27-7827-34CF-8ECE5FC6B236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</a:t>
            </a:r>
            <a:r>
              <a:rPr lang="en-US" sz="2800" dirty="0">
                <a:solidFill>
                  <a:srgbClr val="5B9BD5">
                    <a:lumMod val="75000"/>
                  </a:srgbClr>
                </a:solidFill>
              </a:rPr>
              <a:t> Some items can go in more than one place.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2D26049-D743-CCB0-F2E5-D10F693ADA81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Mexican army invasions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FAF530B-2920-58D9-982F-CD2889241D5E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Slave labor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5454785-ABB0-349C-0CA7-051980B8A2E9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Chief Bowles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BFB0C92-8BA1-F17E-598F-4BA6DBCCFA07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Santa Fe Expedition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FDF8602-3BF6-7538-40AD-140100358918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Texas Rangers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B591A26-A157-2F90-189C-BD910915C132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Moved capital to Austin</a:t>
            </a:r>
          </a:p>
        </p:txBody>
      </p:sp>
    </p:spTree>
    <p:extLst>
      <p:ext uri="{BB962C8B-B14F-4D97-AF65-F5344CB8AC3E}">
        <p14:creationId xmlns:p14="http://schemas.microsoft.com/office/powerpoint/2010/main" val="3425687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D204BE-11DA-331B-073B-EB24D34E0C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CA02667-9A27-60D5-B1BB-6DC0EC059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DD1A8C85-CD8B-3075-DD81-E487DEE77D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B7B0AF1A-B4F2-6584-E4A8-51FFA656B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FE8466D-0B48-1FD3-150C-D0CC02AC2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E98EBB3D-5B99-0789-36F0-7F8C8A8029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5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C33B64-C8BC-72F1-2900-EBD026C53EA3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 </a:t>
            </a:r>
            <a:r>
              <a:rPr lang="en-US" sz="2800" dirty="0">
                <a:solidFill>
                  <a:srgbClr val="5B9BD5">
                    <a:lumMod val="75000"/>
                  </a:srgbClr>
                </a:solidFill>
              </a:rPr>
              <a:t>Some items can go in more than one place.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B57E5C5-DED7-8B3A-0101-617D7CECD816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Disbanded army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558BCDF-CCD8-1136-6244-9309BA9D7627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4000" dirty="0"/>
              <a:t>José Antonio Navarro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3E890BE-F614-BAF9-C188-734FD57F4F2E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Coffee Hays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D2DE1BC-EBF4-A5C5-E591-0B834D27F66B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 Antonio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A5866CF-BC11-78E3-D04D-57EF1B206307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Trade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605784E-362D-0A14-6B75-6BA66A822B9A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Tejanos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052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F3E02-0D0C-2F8D-882A-0AF855762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4658251-66A4-75A7-9174-E8630545B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CC70EF35-51D5-01A8-C6AB-A7D32FD6BE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586C2CB8-2E39-9F8F-435F-D21218920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C1C8CEE-CE6C-73BD-0C29-A7A93B327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16974480-B77B-D7D5-EB77-F175302058F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6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9EFFCC-CFB7-0E75-78A6-8E756B927180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 </a:t>
            </a:r>
            <a:r>
              <a:rPr lang="en-US" sz="2800" dirty="0">
                <a:solidFill>
                  <a:srgbClr val="5B9BD5">
                    <a:lumMod val="75000"/>
                  </a:srgbClr>
                </a:solidFill>
              </a:rPr>
              <a:t>Some items can go in more than one place.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E5D7873-9AC9-C3C0-902C-C37B37C4A5DF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U.S. denied twice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2B271FE-9B7C-657F-3E8D-C422361AABF8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Representative in TX Congress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3418D6A-0CC7-29BC-58AA-E802B1D2A3EB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Supported annexation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7476A46-B0CE-AEFB-4B23-94C0592F8273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Nacogdoches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1F68791-92FC-22AB-0141-598B35E18A95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Mary Maverick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C502542-295B-B382-8ED7-8296EAB83E9A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Occupied San Antonio</a:t>
            </a:r>
          </a:p>
        </p:txBody>
      </p:sp>
    </p:spTree>
    <p:extLst>
      <p:ext uri="{BB962C8B-B14F-4D97-AF65-F5344CB8AC3E}">
        <p14:creationId xmlns:p14="http://schemas.microsoft.com/office/powerpoint/2010/main" val="2691802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0C31A-16CC-10DC-A49B-86C2A83B8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3C7EFFF-71E8-042E-BC97-10F0B4DA9E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3858B44F-4050-0EBC-795C-C2AB0EDEA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F04AAEF-F3F3-C3B9-F738-31C66711E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DDA3F00-EDE3-90EE-DFB7-BD38AB034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3C263667-3FB5-9163-CD8F-E6E7E4EE7E6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7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4996DE-3480-7257-26EA-3078DE3F4250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</a:t>
            </a:r>
            <a:r>
              <a:rPr lang="en-US" sz="2800" dirty="0">
                <a:solidFill>
                  <a:srgbClr val="5B9BD5">
                    <a:lumMod val="75000"/>
                  </a:srgbClr>
                </a:solidFill>
              </a:rPr>
              <a:t> Some items can go in more than one place.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2CF989E-6848-A0A4-B867-2CE903F3110C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Opposed annexation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4AAB7C3-8D79-A96F-26D5-615B8F493A2A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Raids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C7EBD63-5695-31D0-A05E-9319635A3444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Prevent war with Mexico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569F3D2-BF01-8C85-D0BA-C179099B444E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William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Goyens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039C987-D4F3-81E6-019E-B972E60D7BA7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Somervell Expedition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2D24CC0-9C06-FBF1-8E1E-1C1B81A9ADC6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Annexation approved 1845</a:t>
            </a:r>
          </a:p>
        </p:txBody>
      </p:sp>
    </p:spTree>
    <p:extLst>
      <p:ext uri="{BB962C8B-B14F-4D97-AF65-F5344CB8AC3E}">
        <p14:creationId xmlns:p14="http://schemas.microsoft.com/office/powerpoint/2010/main" val="4082525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83232-8488-0A89-7EAF-4D3E09549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66CE994-6645-424D-1A11-28DD90E0D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344258" y="-5310680"/>
            <a:ext cx="1524002" cy="12171486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CD35ABFA-3CD0-B95F-4C45-031A1961CD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6108635E-1230-3F04-ED79-06FC19C33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9E0C30E-6BA7-FEB2-2D49-3A466563B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577BA29B-60FE-E6B0-3E01-9A65B8781C1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8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7CA788-72EF-658E-2E25-4CB049C0A3E9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 </a:t>
            </a:r>
            <a:r>
              <a:rPr lang="en-US" sz="2800" dirty="0">
                <a:solidFill>
                  <a:srgbClr val="5B9BD5">
                    <a:lumMod val="75000"/>
                  </a:srgbClr>
                </a:solidFill>
              </a:rPr>
              <a:t>Some items can go in more than one place.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82DDAA2-1A54-85ED-D2A7-02BE543B4BB1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Mier Fight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D1B3D6B-3C73-04BE-B85E-917B5737DEFA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Goal: Abolish slavery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902405F-749F-9FA5-28DC-2341C3A9D2A4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prstClr val="white"/>
                </a:solidFill>
                <a:latin typeface="Calibri" panose="020F0502020204030204"/>
              </a:rPr>
              <a:t>Conflict between slave and free states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9BC549C-7210-874E-38E4-9DB18BA52672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Businessman &amp; landowner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7356A57-3620-8A8D-839D-31F1BFF42F4C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Preserved TX history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F7563C5-8A87-5BE5-77B2-4AD317F32153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Primary peace leader</a:t>
            </a:r>
          </a:p>
        </p:txBody>
      </p:sp>
    </p:spTree>
    <p:extLst>
      <p:ext uri="{BB962C8B-B14F-4D97-AF65-F5344CB8AC3E}">
        <p14:creationId xmlns:p14="http://schemas.microsoft.com/office/powerpoint/2010/main" val="2636148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0F0BC1F-961F-20E8-2CAA-6589862B59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Create Connections </a:t>
            </a:r>
            <a:r>
              <a:rPr lang="en-US" sz="6600" dirty="0">
                <a:solidFill>
                  <a:schemeClr val="accent5">
                    <a:lumMod val="75000"/>
                  </a:schemeClr>
                </a:solidFill>
                <a:latin typeface="Gotham Medium"/>
              </a:rPr>
              <a:t>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77E07A-AD45-D3F0-FD14-B1ACFADB0117}"/>
              </a:ext>
            </a:extLst>
          </p:cNvPr>
          <p:cNvSpPr txBox="1"/>
          <p:nvPr/>
        </p:nvSpPr>
        <p:spPr>
          <a:xfrm>
            <a:off x="413657" y="1763486"/>
            <a:ext cx="58238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Now take a few minutes to add any information you can think of to your Mind Map.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can add facts, descriptions, explanations, caused, effects, or anything else you can think of. </a:t>
            </a:r>
          </a:p>
        </p:txBody>
      </p:sp>
      <p:pic>
        <p:nvPicPr>
          <p:cNvPr id="11" name="Picture 10" descr="A drawing of a light bulb with yellow crumpled paper as its light">
            <a:extLst>
              <a:ext uri="{FF2B5EF4-FFF2-40B4-BE49-F238E27FC236}">
                <a16:creationId xmlns:a16="http://schemas.microsoft.com/office/drawing/2014/main" id="{60BB2820-356C-4D06-41F5-8ED32804B5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3" b="-2260"/>
          <a:stretch/>
        </p:blipFill>
        <p:spPr>
          <a:xfrm>
            <a:off x="6749147" y="1854305"/>
            <a:ext cx="5431972" cy="440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08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D406D4A-8621-48C9-7A44-BADE251BD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3" r="4217" b="5211"/>
          <a:stretch/>
        </p:blipFill>
        <p:spPr>
          <a:xfrm>
            <a:off x="7032445" y="1965339"/>
            <a:ext cx="5159555" cy="408269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0F0BC1F-961F-20E8-2CAA-6589862B59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Exit Ticket</a:t>
            </a:r>
            <a:endParaRPr lang="en-US" sz="6600" dirty="0">
              <a:solidFill>
                <a:schemeClr val="accent5">
                  <a:lumMod val="75000"/>
                </a:schemeClr>
              </a:solidFill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77E07A-AD45-D3F0-FD14-B1ACFADB0117}"/>
              </a:ext>
            </a:extLst>
          </p:cNvPr>
          <p:cNvSpPr txBox="1"/>
          <p:nvPr/>
        </p:nvSpPr>
        <p:spPr>
          <a:xfrm>
            <a:off x="2209801" y="1654628"/>
            <a:ext cx="5107717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 sentence summarizing the main idea from our unit.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 with a partner. 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3019F22C-F0FD-2F72-0047-B9523F6EA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6807" y="3248711"/>
            <a:ext cx="925793" cy="925793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4736E241-E386-3A64-0EDF-D4862D77A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72255" y="1654628"/>
            <a:ext cx="1071092" cy="1071092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9BFDB923-AE36-A6F2-D54E-FADE5FAF9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00894" y="5626803"/>
            <a:ext cx="842453" cy="84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487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0F0BC1F-961F-20E8-2CAA-6589862B59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Share your response</a:t>
            </a:r>
            <a:endParaRPr lang="en-US" sz="6600" dirty="0">
              <a:solidFill>
                <a:schemeClr val="accent5">
                  <a:lumMod val="75000"/>
                </a:schemeClr>
              </a:solidFill>
              <a:latin typeface="Gotham Medium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BFDB923-AE36-A6F2-D54E-FADE5FAF9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0259" y="3302136"/>
            <a:ext cx="1477141" cy="1477141"/>
          </a:xfrm>
          <a:prstGeom prst="rect">
            <a:avLst/>
          </a:prstGeom>
        </p:spPr>
      </p:pic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C1E654D8-A909-6C49-4ECD-508AE97385DF}"/>
              </a:ext>
            </a:extLst>
          </p:cNvPr>
          <p:cNvSpPr/>
          <p:nvPr/>
        </p:nvSpPr>
        <p:spPr>
          <a:xfrm>
            <a:off x="3864429" y="2341326"/>
            <a:ext cx="7326085" cy="2764074"/>
          </a:xfrm>
          <a:prstGeom prst="wedgeRoundRectCallout">
            <a:avLst>
              <a:gd name="adj1" fmla="val -71145"/>
              <a:gd name="adj2" fmla="val 29871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kumimoji="0" lang="en-US" sz="48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(1)____________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is primarily characterized by</a:t>
            </a:r>
            <a:r>
              <a:rPr kumimoji="0" lang="en-US" sz="48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(2)_______________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64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5"/>
          <p:cNvSpPr txBox="1">
            <a:spLocks noGrp="1"/>
          </p:cNvSpPr>
          <p:nvPr>
            <p:ph type="title"/>
          </p:nvPr>
        </p:nvSpPr>
        <p:spPr>
          <a:xfrm>
            <a:off x="1817915" y="13061"/>
            <a:ext cx="8752114" cy="1587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latin typeface="Gotham Medium"/>
              </a:rPr>
              <a:t>Warm-up:</a:t>
            </a:r>
            <a:br>
              <a:rPr lang="en-US" dirty="0">
                <a:latin typeface="Gotham Medium"/>
              </a:rPr>
            </a:br>
            <a:r>
              <a:rPr lang="en-US" sz="3600" dirty="0">
                <a:latin typeface="Gotham Medium"/>
              </a:rPr>
              <a:t>Follow the directions on your warm-up </a:t>
            </a:r>
            <a:endParaRPr lang="en-US" dirty="0">
              <a:latin typeface="Gotham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8F479A-6511-B2FC-9BD1-CE4F96706620}"/>
              </a:ext>
            </a:extLst>
          </p:cNvPr>
          <p:cNvSpPr txBox="1"/>
          <p:nvPr/>
        </p:nvSpPr>
        <p:spPr>
          <a:xfrm>
            <a:off x="2601685" y="1679341"/>
            <a:ext cx="40915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otham Book"/>
                <a:ea typeface="+mn-ea"/>
                <a:cs typeface="+mn-cs"/>
              </a:rPr>
              <a:t>Use the word bank provided to fill in the small mind map on your warm-up.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 Book"/>
                <a:ea typeface="+mn-ea"/>
                <a:cs typeface="+mn-cs"/>
              </a:rPr>
              <a:t>Place each term where you think it fits best in your mind map.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+mn-ea"/>
                <a:cs typeface="+mn-cs"/>
              </a:rPr>
              <a:t>Discuss with a partner.</a:t>
            </a:r>
          </a:p>
        </p:txBody>
      </p:sp>
      <p:pic>
        <p:nvPicPr>
          <p:cNvPr id="2" name="Picture 1" descr="A diagram of the small mind map from the warm-up.&#10;&#10;Box number 1 is the primary topic.&#10;Box number 2 connects to number 1 as a subtopic.&#10;Box number 3 connects to number 2 as an example or additional information of number 2.&#10;&#10;Box number 4 connects directly to number 1 as a second subtopic. &#10;Box number 5 connects to 4 as an example or additional information of box 4.">
            <a:extLst>
              <a:ext uri="{FF2B5EF4-FFF2-40B4-BE49-F238E27FC236}">
                <a16:creationId xmlns:a16="http://schemas.microsoft.com/office/drawing/2014/main" id="{4F1BC701-A12E-EFB3-034B-4457D03C8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343" y="2722139"/>
            <a:ext cx="5553228" cy="312732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2"/>
            <a:ext cx="1524002" cy="6858002"/>
          </a:xfrm>
          <a:prstGeom prst="rect">
            <a:avLst/>
          </a:prstGeom>
          <a:solidFill>
            <a:srgbClr val="057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A5ACA2-3436-B048-BAB2-05A7A5B3B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4000"/>
            <a:lum bright="31000"/>
          </a:blip>
          <a:srcRect l="8724" t="84492" b="1647"/>
          <a:stretch/>
        </p:blipFill>
        <p:spPr>
          <a:xfrm rot="5400000">
            <a:off x="-2656751" y="2677256"/>
            <a:ext cx="6858003" cy="1503485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reflection blurRad="952500" stA="0" endPos="94000" dist="1181100" dir="5400000" sy="-100000" algn="bl" rotWithShape="0"/>
          </a:effectLst>
        </p:spPr>
      </p:pic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D0DFCA26-F947-4F47-A71A-87D2B4E67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529" y="5627077"/>
            <a:ext cx="976941" cy="994812"/>
          </a:xfrm>
          <a:prstGeom prst="rect">
            <a:avLst/>
          </a:prstGeom>
        </p:spPr>
      </p:pic>
      <p:sp>
        <p:nvSpPr>
          <p:cNvPr id="12" name="TextBox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6786F8BF-EF70-BB60-B669-4CFBDCF66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44502" y="1828800"/>
            <a:ext cx="1071092" cy="1071092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F3361E40-39DB-4E42-CC37-C2D1A1A06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99947" y="3724823"/>
            <a:ext cx="925793" cy="92579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68C76BFB-8B4D-785E-B1F1-7AB1D2897A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546323" y="5779436"/>
            <a:ext cx="842453" cy="84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131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2"/>
            <a:ext cx="1524002" cy="6858002"/>
          </a:xfrm>
          <a:prstGeom prst="rect">
            <a:avLst/>
          </a:prstGeom>
          <a:solidFill>
            <a:srgbClr val="057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A5ACA2-3436-B048-BAB2-05A7A5B3B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4000"/>
            <a:lum bright="31000"/>
          </a:blip>
          <a:srcRect l="8724" t="84492" b="1647"/>
          <a:stretch/>
        </p:blipFill>
        <p:spPr>
          <a:xfrm rot="5400000">
            <a:off x="-2656751" y="2677256"/>
            <a:ext cx="6858003" cy="1503485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reflection blurRad="952500" stA="0" endPos="94000" dist="1181100" dir="5400000" sy="-100000" algn="bl" rotWithShape="0"/>
          </a:effectLst>
        </p:spPr>
      </p:pic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D0DFCA26-F947-4F47-A71A-87D2B4E67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529" y="5627077"/>
            <a:ext cx="976941" cy="994812"/>
          </a:xfrm>
          <a:prstGeom prst="rect">
            <a:avLst/>
          </a:prstGeom>
        </p:spPr>
      </p:pic>
      <p:sp>
        <p:nvSpPr>
          <p:cNvPr id="11" name="Title 5"/>
          <p:cNvSpPr txBox="1">
            <a:spLocks noGrp="1"/>
          </p:cNvSpPr>
          <p:nvPr>
            <p:ph type="title"/>
          </p:nvPr>
        </p:nvSpPr>
        <p:spPr>
          <a:xfrm>
            <a:off x="2314304" y="13061"/>
            <a:ext cx="8240486" cy="11299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dirty="0">
                <a:latin typeface="Gotham Medium"/>
              </a:rPr>
              <a:t>Share with the class</a:t>
            </a:r>
          </a:p>
        </p:txBody>
      </p:sp>
      <p:sp>
        <p:nvSpPr>
          <p:cNvPr id="12" name="TextBox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98D922C6-53E1-D7C7-3DDA-CDB33095E870}"/>
              </a:ext>
            </a:extLst>
          </p:cNvPr>
          <p:cNvSpPr/>
          <p:nvPr/>
        </p:nvSpPr>
        <p:spPr>
          <a:xfrm>
            <a:off x="3886200" y="1371599"/>
            <a:ext cx="8153400" cy="1371601"/>
          </a:xfrm>
          <a:prstGeom prst="wedgeRoundRectCallout">
            <a:avLst>
              <a:gd name="adj1" fmla="val -60745"/>
              <a:gd name="adj2" fmla="val 33282"/>
              <a:gd name="adj3" fmla="val 16667"/>
            </a:avLst>
          </a:prstGeom>
          <a:solidFill>
            <a:srgbClr val="0070C0"/>
          </a:solidFill>
          <a:effectLst>
            <a:outerShdw blurRad="50800" dist="50800" dir="792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 think the primary topic in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one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_______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BBC7A152-A73E-D936-1EFE-CF729F0C8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94114" y="1628548"/>
            <a:ext cx="1070090" cy="1070090"/>
          </a:xfrm>
          <a:prstGeom prst="rect">
            <a:avLst/>
          </a:prstGeom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0676B0D9-6199-E9DA-5EF3-4BFD1B3BFF9C}"/>
              </a:ext>
            </a:extLst>
          </p:cNvPr>
          <p:cNvSpPr/>
          <p:nvPr/>
        </p:nvSpPr>
        <p:spPr>
          <a:xfrm>
            <a:off x="1894114" y="3125144"/>
            <a:ext cx="8153400" cy="1371601"/>
          </a:xfrm>
          <a:prstGeom prst="wedgeRoundRectCallout">
            <a:avLst>
              <a:gd name="adj1" fmla="val 61418"/>
              <a:gd name="adj2" fmla="val 31695"/>
              <a:gd name="adj3" fmla="val 16667"/>
            </a:avLst>
          </a:prstGeom>
          <a:solidFill>
            <a:srgbClr val="0070C0"/>
          </a:solidFill>
          <a:effectLst>
            <a:outerShdw blurRad="50800" dist="50800" dir="792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 think the subtopic in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two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____, and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three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0E9A67FA-8A18-B373-13B2-281826474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69510" y="3486411"/>
            <a:ext cx="1070090" cy="1070090"/>
          </a:xfrm>
          <a:prstGeom prst="rect">
            <a:avLst/>
          </a:prstGeom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C62B1265-A865-B8BE-143D-F717E871345D}"/>
              </a:ext>
            </a:extLst>
          </p:cNvPr>
          <p:cNvSpPr/>
          <p:nvPr/>
        </p:nvSpPr>
        <p:spPr>
          <a:xfrm>
            <a:off x="1894114" y="4752882"/>
            <a:ext cx="8153400" cy="1371601"/>
          </a:xfrm>
          <a:prstGeom prst="wedgeRoundRectCallout">
            <a:avLst>
              <a:gd name="adj1" fmla="val 61418"/>
              <a:gd name="adj2" fmla="val 31695"/>
              <a:gd name="adj3" fmla="val 16667"/>
            </a:avLst>
          </a:prstGeom>
          <a:solidFill>
            <a:srgbClr val="0070C0"/>
          </a:solidFill>
          <a:effectLst>
            <a:outerShdw blurRad="50800" dist="50800" dir="792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 think the subtopic in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four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____, and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five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66B3C755-43BC-B431-95ED-BEDD7EC5C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69510" y="5092032"/>
            <a:ext cx="1070090" cy="107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93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326671" y="-5351588"/>
            <a:ext cx="1524002" cy="12206659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11" name="TextBox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id="{5376B541-C1FA-BF6E-B5FD-A0BCF1D0BE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35479" y="13062"/>
            <a:ext cx="8240486" cy="13803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>
                <a:solidFill>
                  <a:schemeClr val="bg1"/>
                </a:solidFill>
                <a:latin typeface="Gotham Medium"/>
              </a:rPr>
              <a:t>Essential Question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5E5E50-6DEB-22D2-3082-33BC9027EABC}"/>
              </a:ext>
            </a:extLst>
          </p:cNvPr>
          <p:cNvSpPr txBox="1"/>
          <p:nvPr/>
        </p:nvSpPr>
        <p:spPr>
          <a:xfrm>
            <a:off x="1260296" y="2094448"/>
            <a:ext cx="964719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How do the key terms and concepts from Unit 6: The Republic of Texas connect to each other? 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19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326671" y="-5351588"/>
            <a:ext cx="1524002" cy="12206659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11" name="TextBox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id="{AA0FBFBF-DF50-12F8-85CD-D1AB10083F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35478" y="13061"/>
            <a:ext cx="8493035" cy="1490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>
                <a:solidFill>
                  <a:schemeClr val="bg1"/>
                </a:solidFill>
                <a:latin typeface="Gotham Medium"/>
              </a:rPr>
              <a:t>In today’s lesson…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F76A14-8E8E-BC23-58D9-55992D4E1090}"/>
              </a:ext>
            </a:extLst>
          </p:cNvPr>
          <p:cNvSpPr txBox="1"/>
          <p:nvPr/>
        </p:nvSpPr>
        <p:spPr>
          <a:xfrm>
            <a:off x="1143000" y="1926771"/>
            <a:ext cx="10276115" cy="3449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75000"/>
                  </a:srgbClr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1" i="1" u="sng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75000"/>
                  </a:srgbClr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We will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75000"/>
                  </a:srgbClr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75000"/>
                  </a:srgbClr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make connections between key terms and concepts within all of Unit 6: The </a:t>
            </a:r>
            <a:r>
              <a:rPr lang="en-US" sz="4000" dirty="0">
                <a:solidFill>
                  <a:srgbClr val="4EA72E">
                    <a:lumMod val="75000"/>
                  </a:srgbClr>
                </a:solidFill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Republic of Texas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75000"/>
                  </a:srgbClr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1" i="1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I will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create a Mind Map using terms and concepts from the class slides presentation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009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339195" y="6452855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854EDF2E-86B2-8881-4E4B-D680DA62F3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Unit Topic &amp; Subtopics 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6B75D8-7BFB-5496-3CA6-829A6FD6E3FF}"/>
              </a:ext>
            </a:extLst>
          </p:cNvPr>
          <p:cNvSpPr txBox="1"/>
          <p:nvPr/>
        </p:nvSpPr>
        <p:spPr>
          <a:xfrm>
            <a:off x="20514" y="1598943"/>
            <a:ext cx="1217148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of the titles in the boxes below is the main topic of our unit?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Draw a circle in the middle of your Mind Map and write the main topic inside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Write the remaining topics around the main topic. Connect each sub-topic to the main topic with a line.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840EB0A-8D86-298F-DA30-CD08BABD63D6}"/>
              </a:ext>
            </a:extLst>
          </p:cNvPr>
          <p:cNvSpPr/>
          <p:nvPr/>
        </p:nvSpPr>
        <p:spPr>
          <a:xfrm>
            <a:off x="391878" y="4127394"/>
            <a:ext cx="3624943" cy="103243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prstClr val="white"/>
                </a:solidFill>
                <a:latin typeface="Calibri" panose="020F0502020204030204"/>
              </a:rPr>
              <a:t>Domestic Issues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B345942-C276-7952-CB97-578FB64DA282}"/>
              </a:ext>
            </a:extLst>
          </p:cNvPr>
          <p:cNvSpPr/>
          <p:nvPr/>
        </p:nvSpPr>
        <p:spPr>
          <a:xfrm>
            <a:off x="4278080" y="4124828"/>
            <a:ext cx="3624943" cy="103243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Republic of Texas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FC978E8-5C00-B165-CB51-9C6000E023E8}"/>
              </a:ext>
            </a:extLst>
          </p:cNvPr>
          <p:cNvSpPr/>
          <p:nvPr/>
        </p:nvSpPr>
        <p:spPr>
          <a:xfrm>
            <a:off x="8334524" y="4113943"/>
            <a:ext cx="3624943" cy="104332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People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8574B1D-FC67-2B4F-0987-64EC892B1388}"/>
              </a:ext>
            </a:extLst>
          </p:cNvPr>
          <p:cNvSpPr/>
          <p:nvPr/>
        </p:nvSpPr>
        <p:spPr>
          <a:xfrm>
            <a:off x="2204349" y="5364392"/>
            <a:ext cx="3624943" cy="97743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800" dirty="0">
                <a:solidFill>
                  <a:prstClr val="white"/>
                </a:solidFill>
                <a:latin typeface="Calibri" panose="020F0502020204030204"/>
              </a:rPr>
              <a:t>Foreign Issues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2E08571-376F-C34A-9AD9-B16BEAAD3B76}"/>
              </a:ext>
            </a:extLst>
          </p:cNvPr>
          <p:cNvSpPr/>
          <p:nvPr/>
        </p:nvSpPr>
        <p:spPr>
          <a:xfrm>
            <a:off x="6362708" y="5353506"/>
            <a:ext cx="3624943" cy="98831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800" dirty="0">
                <a:solidFill>
                  <a:prstClr val="white"/>
                </a:solidFill>
                <a:latin typeface="Calibri" panose="020F0502020204030204"/>
              </a:rPr>
              <a:t>Economic Issues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664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1788B79A-C5AA-5304-A342-17E643EF65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1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49AFA3-DB1D-F7BC-455C-D6C183E7D1FB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 Some items can go in more than one place.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C086618-1878-9131-E7C3-C5D1D3B1069A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TX Presidents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5EAC4D-3740-FA8B-BB8D-13C890C78EB8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Annexation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C9B5096-CB8E-3C0F-71C7-462C8B54C45E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Goal: diplomatic recognition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9EEB510-F4C5-1C17-455B-9F10BB489F02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Growing Debt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E73BDB4-EC59-0322-51E6-2FD6A80F27BD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prstClr val="white"/>
                </a:solidFill>
                <a:latin typeface="Calibri" panose="020F0502020204030204"/>
              </a:rPr>
              <a:t>Sam Houston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5CAD92D-F8E7-BD08-CCAF-8DECE3FEF706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Mirabeau Lamar</a:t>
            </a:r>
          </a:p>
        </p:txBody>
      </p:sp>
    </p:spTree>
    <p:extLst>
      <p:ext uri="{BB962C8B-B14F-4D97-AF65-F5344CB8AC3E}">
        <p14:creationId xmlns:p14="http://schemas.microsoft.com/office/powerpoint/2010/main" val="340132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721289-E237-94E4-6AC1-24B59E1E0A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A91419-1AED-FF34-7595-3D96BEE1E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FF53D8EC-53C6-2B44-0FA8-3BB8BB6FB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59CA8437-7BC0-A737-AF3A-F4B183060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9F94583-CFFF-13E3-5D35-0DD5BC0932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241ED434-C037-6056-4098-A741AB8E34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2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072A36-61FD-8D2B-536A-4481206283D6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</a:t>
            </a:r>
            <a:r>
              <a:rPr lang="en-US" sz="2800" dirty="0">
                <a:solidFill>
                  <a:srgbClr val="5B9BD5">
                    <a:lumMod val="75000"/>
                  </a:srgbClr>
                </a:solidFill>
              </a:rPr>
              <a:t> Some items can go in more than one place.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DD38FEC-1767-B4EE-B7C6-F16CDFB6AFBC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Peace with Indians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F1C10C0-F28D-5189-7C7D-26310483BA2D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Anson Jones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E6AEE29-05A2-9370-71B2-F7F51ACB4350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prstClr val="white"/>
                </a:solidFill>
                <a:latin typeface="Calibri" panose="020F0502020204030204"/>
              </a:rPr>
              <a:t>Wars against Indians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660A8C7-830A-325C-3B2B-DE747499BB77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Plantation agriculture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271CB7B-0F35-7385-EBFA-BC885475E18C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prstClr val="white"/>
                </a:solidFill>
                <a:latin typeface="Calibri" panose="020F0502020204030204"/>
              </a:rPr>
              <a:t>Goal: Commercial partnerships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0072CEB-E471-6EB4-AF2B-2B0574C5EB09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3600" dirty="0"/>
              <a:t>Córdova Rebellion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439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962C5-C874-E8EA-74D0-867971F0E9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94A2D-E3EC-7BC0-AE87-41698FE4B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49C4D74-D3CB-D8C7-0975-D2C00C8DF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E07C564E-F006-B124-536C-291D71B73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334805-7429-D6D7-19F8-47960E4F45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82408EE5-A560-AD08-276C-98FB8D0B9F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3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7B3E04-7F94-C7CA-35FD-CA566700765C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 </a:t>
            </a:r>
            <a:r>
              <a:rPr lang="en-US" sz="2800" dirty="0">
                <a:solidFill>
                  <a:srgbClr val="5B9BD5">
                    <a:lumMod val="75000"/>
                  </a:srgbClr>
                </a:solidFill>
              </a:rPr>
              <a:t>Some items can go in more than one place.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BBF8245-A35C-3CB8-A0E1-A90D0D97F9E8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Council House Fight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76B0F1E-B880-01B2-BCC3-F1AD69E24AE7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Reduced size of government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C550537-FE1C-DDC4-690F-5047BB9B2D2E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Cotton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FFE8B3E-32CA-37E0-186B-9A4E8C4BF888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Cherokees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55007B3-124B-1AF3-5396-5DFF69104A9A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Great Britain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BE68FCF-5482-1766-8331-6D5258B328D2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Comanches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3283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f4b8a2-ad4f-41b5-9a91-284d2cc38f56}" enabled="1" method="Standard" siteId="{70de1992-07c6-480f-a318-a1afcba03983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949</Words>
  <Application>Microsoft Office PowerPoint</Application>
  <PresentationFormat>Widescreen</PresentationFormat>
  <Paragraphs>134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Aptos</vt:lpstr>
      <vt:lpstr>Aptos Display</vt:lpstr>
      <vt:lpstr>Arial</vt:lpstr>
      <vt:lpstr>Calibri</vt:lpstr>
      <vt:lpstr>Calibri Light</vt:lpstr>
      <vt:lpstr>Gotham Book</vt:lpstr>
      <vt:lpstr>Gotham Medium</vt:lpstr>
      <vt:lpstr>Office Theme</vt:lpstr>
      <vt:lpstr>1_Office Theme</vt:lpstr>
      <vt:lpstr>2_Office Theme</vt:lpstr>
      <vt:lpstr>Mind Map</vt:lpstr>
      <vt:lpstr>Warm-up: Follow the directions on your warm-up </vt:lpstr>
      <vt:lpstr>Share with the class</vt:lpstr>
      <vt:lpstr>Essential Question</vt:lpstr>
      <vt:lpstr>In today’s lesson…</vt:lpstr>
      <vt:lpstr>Unit Topic &amp; Subtopics </vt:lpstr>
      <vt:lpstr>Make Connections 1</vt:lpstr>
      <vt:lpstr>Make Connections 2</vt:lpstr>
      <vt:lpstr>Make Connections 3</vt:lpstr>
      <vt:lpstr>Make Connections 4</vt:lpstr>
      <vt:lpstr>Make Connections 5</vt:lpstr>
      <vt:lpstr>Make Connections 6</vt:lpstr>
      <vt:lpstr>Make Connections 7</vt:lpstr>
      <vt:lpstr>Make Connections 8</vt:lpstr>
      <vt:lpstr>Create Connections 6</vt:lpstr>
      <vt:lpstr>Exit Ticket</vt:lpstr>
      <vt:lpstr>Share your response</vt:lpstr>
    </vt:vector>
  </TitlesOfParts>
  <Company>University of North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Abubakar, Courtney</dc:creator>
  <cp:lastModifiedBy>Belden, Dreanna</cp:lastModifiedBy>
  <cp:revision>2</cp:revision>
  <dcterms:created xsi:type="dcterms:W3CDTF">2025-06-09T14:16:11Z</dcterms:created>
  <dcterms:modified xsi:type="dcterms:W3CDTF">2025-06-17T20:31:52Z</dcterms:modified>
</cp:coreProperties>
</file>