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48" r:id="rId2"/>
    <p:sldMasterId id="2147483686" r:id="rId3"/>
  </p:sldMasterIdLst>
  <p:notesMasterIdLst>
    <p:notesMasterId r:id="rId15"/>
  </p:notesMasterIdLst>
  <p:sldIdLst>
    <p:sldId id="257" r:id="rId4"/>
    <p:sldId id="339" r:id="rId5"/>
    <p:sldId id="340" r:id="rId6"/>
    <p:sldId id="338" r:id="rId7"/>
    <p:sldId id="341" r:id="rId8"/>
    <p:sldId id="347" r:id="rId9"/>
    <p:sldId id="351" r:id="rId10"/>
    <p:sldId id="352" r:id="rId11"/>
    <p:sldId id="354" r:id="rId12"/>
    <p:sldId id="357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F918-276C-4B7C-BAAD-666C47A48C5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8F994-C2B5-42B9-839E-511BCAD7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6708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2932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spb.texas.gov/prop/tc/tc-collection/governors/index.html" TargetMode="External"/><Relationship Id="rId5" Type="http://schemas.openxmlformats.org/officeDocument/2006/relationships/hyperlink" Target="https://texashistory.unt.edu/ark:/67531/metapth306/" TargetMode="External"/><Relationship Id="rId4" Type="http://schemas.openxmlformats.org/officeDocument/2006/relationships/hyperlink" Target="https://texashistory.unt.edu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90294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0184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Kimble, H. S. [Copy of the Constitution of the Republic of Texas, March 17, 1836], text, March 17, 1836;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https://texashistory.unt.edu/ark:/67531/metapth6708/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accessed May 6, 2025), University of North Texas Libraries, The Portal to Texas History,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 The Dolph Briscoe Center for American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 Houston, physical object, Date Unknown;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https://texashistory.unt.edu/ark:/67531/metapth32932/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June 6,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Star of the Republic Museum.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[Mirabeau Lamar, copy by Darby M.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Prastik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.], artwork, Date Unknown;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https://texashistory.unt.edu/ark:/67531/metapth306/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June 6,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Fort Bend Museum.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Huddle, William H.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Anson Jones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1888. Oil on canvas. Capitol Historical Artifact Collection, State Preservation Board.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6"/>
              </a:rPr>
              <a:t>https://tspb.texas.gov/prop/tc/tc-collection/governors/index.html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F994-C2B5-42B9-839E-511BCAD7E9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2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Texas. Legislature. Legislative Council. The Texas Capitol: A History of the Lone Star Statehouse, book, 2016; Austin, Texas.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https://texashistory.unt.edu/ark:/67531/metapth902948/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accessed April 24, 2025), University of North Texas Libraries, The Portal to Texas History,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 UNT Libraries Government Documents Department.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F994-C2B5-42B9-839E-511BCAD7E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5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Planter. (Columbia, Tex.), Vol. 2, No. 6, Ed. 1, Saturday, February 10, 1844, newspaper, February 10, 1844; Columbia, Texas.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https://texashistory.unt.edu/ark:/67531/metapth80184/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June 6,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The Dolph Briscoe Center for American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F994-C2B5-42B9-839E-511BCAD7E9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5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80D4-7F46-3AAD-0E21-44DCA7A42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F0E34-6147-8006-2E0F-FAF7FB04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1C96-C708-2C68-6C99-12702B2D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14CE1-AC27-F112-1551-716EB21E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A12A8-2B9A-0233-0893-F57929B4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7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1010-4771-0569-3D9A-5EDB633C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8F12-F124-ACF2-9289-5FD13A80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96220-12A7-5D57-5079-ACD952F0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225E9-3DB2-D7C4-3549-70C8063A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28A6-5C7F-E4D7-1F13-10377ED4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6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BD99-E895-1876-477D-88A25E4F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206C7-4E94-C9D1-A552-7B5F6006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57AD5-D533-A45C-3237-C219D2A3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C9B1B-230E-9BEB-8059-AE109E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781F5-04E6-3859-EC22-F7E670EB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7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598B-01EC-E9CA-7BE2-D9448A3B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B73E-06FE-AEF1-F7F9-0293A07C9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4B2EE-B01E-FB07-B303-BD8539563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73906-22B0-32B1-FA0C-B076BFD5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3042F-07C1-232A-0A34-EB680AE3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B9499-45E8-1F05-B4E0-4694D43C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86E9-C557-5A98-011E-871349A1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B07D4-FDF0-A184-C398-7705A474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48C67-AF7A-87BE-1AE2-3DDFBA079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636C3-BF91-E5CB-5E9A-CBC855DB4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E26CB-06FB-1E5C-E20E-ADAFF9CA5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6C7BE-1252-91CF-80FB-51F4115E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65222-3C52-78B3-0EF2-52FFEB80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5450-696A-7508-86F7-6ED54596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9479-CCDC-4F1D-8198-5747D1BD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15C0D-8AD9-D282-4087-BA701CC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9C7A6-3041-E4A8-D6AE-8D042CA5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0D105-8627-6669-0497-76C2D2B7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AB77A-14F7-C883-5A42-3AC03B2B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E8AC8-18B0-E66E-2986-BFBEC028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9FB4E-ACD3-9913-6AAD-913E6C7B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2DF0-B3E7-9C47-5BA6-8411A1FE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3AF1-098A-B407-FC28-C019AF9E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05CC0-CB45-F25D-13C8-13DCDCAD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923D7-65A0-7505-46E8-A7979581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D4938-A2DD-72B5-739C-BDA698DF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94638-7B7C-48E5-2144-1D0DE472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6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8430-220D-A5D2-0013-B7CD8152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70238-7F48-B2C8-46C9-5C5C39310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46429-8B92-2F79-2507-177D69583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3DA21-D260-E135-AD44-1ED34CD2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FBBF6-03C2-E0D0-2C99-1E67CD55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E4EC5-A07C-A164-F06D-69277739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09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F54C-26F5-32CC-76EA-FDE46B07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B0A08-BCEC-B6DE-82FC-A700F0AB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04CC3-AB10-B61E-F8AF-820C9D30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0A3E-2CC4-FE51-32A6-AF5F21DB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A7727-E3A0-6410-E639-307597DB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7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AB2F7-2A1D-19B4-6408-1F9D34B34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791D8-60E0-30A3-E828-B78DB344B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B5713-0F38-8924-06B9-5AADE360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9766B-567C-FB1C-8816-925D9963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C8943-2106-92FF-DEAF-DDBA8ED9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9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8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8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99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6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06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9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83DE1-8CB7-045B-39CF-B0DD6B1F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8428F-3F6F-2434-A8AF-D6F46E33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B9BB-9A6D-0121-AA97-957E6745F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C7217-A084-411D-82C6-E8CE9514AAA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492A8-16DC-A1DC-E908-340836D77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95C8A-FCCC-1169-E94F-5CF5DF820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115C0-9347-453B-8823-9AAC675C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1061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6" name="Picture 2" descr="A close-up photocopy of a portion of the Republic of Texas constitution. ">
            <a:extLst>
              <a:ext uri="{FF2B5EF4-FFF2-40B4-BE49-F238E27FC236}">
                <a16:creationId xmlns:a16="http://schemas.microsoft.com/office/drawing/2014/main" id="{E5A7C23E-0643-40EA-A98B-BB430B20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34736" b="29083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64" name="Rectangle 1063">
            <a:extLst>
              <a:ext uri="{FF2B5EF4-FFF2-40B4-BE49-F238E27FC236}">
                <a16:creationId xmlns:a16="http://schemas.microsoft.com/office/drawing/2014/main" id="{DF15DF8A-891A-1965-E372-1BA1F3B9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79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3000"/>
                </a:schemeClr>
              </a:gs>
              <a:gs pos="26000">
                <a:schemeClr val="bg1">
                  <a:alpha val="2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829" y="530226"/>
            <a:ext cx="4343476" cy="3665522"/>
          </a:xfrm>
        </p:spPr>
        <p:txBody>
          <a:bodyPr anchor="b">
            <a:normAutofit/>
          </a:bodyPr>
          <a:lstStyle/>
          <a:p>
            <a:r>
              <a:rPr lang="en-US" sz="5800" b="1" i="1" dirty="0">
                <a:solidFill>
                  <a:schemeClr val="tx1">
                    <a:lumMod val="95000"/>
                  </a:schemeClr>
                </a:solidFill>
                <a:latin typeface="Gotham book"/>
              </a:rPr>
              <a:t>Unit 6: </a:t>
            </a:r>
            <a:br>
              <a:rPr lang="en-US" sz="5800" b="1" i="1" dirty="0">
                <a:latin typeface="Gotham book"/>
              </a:rPr>
            </a:br>
            <a:r>
              <a:rPr lang="en-US" sz="5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otham book"/>
              </a:rPr>
              <a:t>The Republic of Texas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9372" y="4725964"/>
            <a:ext cx="4686627" cy="1386840"/>
          </a:xfrm>
        </p:spPr>
        <p:txBody>
          <a:bodyPr anchor="t">
            <a:noAutofit/>
          </a:bodyPr>
          <a:lstStyle/>
          <a:p>
            <a:r>
              <a:rPr lang="en-US" sz="3200" b="1" i="1" dirty="0">
                <a:solidFill>
                  <a:schemeClr val="tx1">
                    <a:lumMod val="95000"/>
                  </a:schemeClr>
                </a:solidFill>
                <a:latin typeface="Gotham book"/>
              </a:rPr>
              <a:t>Review Lesson:</a:t>
            </a:r>
          </a:p>
          <a:p>
            <a:r>
              <a:rPr lang="en-US" sz="32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otham book"/>
              </a:rPr>
              <a:t>Study Guide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05323-06A0-5ADD-0384-6D2C906950FF}"/>
              </a:ext>
            </a:extLst>
          </p:cNvPr>
          <p:cNvSpPr txBox="1"/>
          <p:nvPr/>
        </p:nvSpPr>
        <p:spPr>
          <a:xfrm>
            <a:off x="321120" y="5907251"/>
            <a:ext cx="477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Gotham book"/>
              </a:rPr>
              <a:t>Republic of Texas Constitution</a:t>
            </a:r>
          </a:p>
          <a:p>
            <a:r>
              <a:rPr lang="en-US" sz="2400" i="1" dirty="0">
                <a:solidFill>
                  <a:schemeClr val="bg1"/>
                </a:solidFill>
                <a:latin typeface="Gotham book"/>
              </a:rPr>
              <a:t>The Portal to Texas History </a:t>
            </a:r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1F1923-9EC4-7123-4750-208F8B93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2B4D6F9-A5D1-E4DB-1A2E-45113EA7B2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9298" y="35666"/>
            <a:ext cx="9864090" cy="1724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Exit Ticket 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below to complete your exit ticket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DE39B6-79CD-F2F5-59A4-5BD331FD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9298" y="2224855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3B1B237-6304-0BEA-001F-2847E3B54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2638" y="4793770"/>
            <a:ext cx="842453" cy="842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F2320-06E3-3BF8-B29D-D0C66404AD85}"/>
              </a:ext>
            </a:extLst>
          </p:cNvPr>
          <p:cNvSpPr txBox="1"/>
          <p:nvPr/>
        </p:nvSpPr>
        <p:spPr>
          <a:xfrm>
            <a:off x="3069770" y="1850571"/>
            <a:ext cx="49203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Complete the graphic organizer assessing your knowledge and readiness for our unit 6 test.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Share with a partner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Graphic 9" descr="Head with gears with solid fill">
            <a:extLst>
              <a:ext uri="{FF2B5EF4-FFF2-40B4-BE49-F238E27FC236}">
                <a16:creationId xmlns:a16="http://schemas.microsoft.com/office/drawing/2014/main" id="{A2D8C601-1094-C01C-96A7-67CC2EFBC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81393" y="2329980"/>
            <a:ext cx="2826834" cy="28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3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140BF-390C-E886-1815-2014CD47D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7927615A-A9DB-6E78-57DF-B78969154C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0"/>
            <a:ext cx="9010288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class: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5E76627-77C7-7213-395C-4C41262B179B}"/>
              </a:ext>
            </a:extLst>
          </p:cNvPr>
          <p:cNvSpPr/>
          <p:nvPr/>
        </p:nvSpPr>
        <p:spPr>
          <a:xfrm>
            <a:off x="2344159" y="1850569"/>
            <a:ext cx="6669211" cy="1850573"/>
          </a:xfrm>
          <a:prstGeom prst="wedgeRoundRectCallout">
            <a:avLst>
              <a:gd name="adj1" fmla="val 62405"/>
              <a:gd name="adj2" fmla="val 36916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(Choose one thing to share from your exit ticket)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701CB1-A563-FAB1-6F09-DC7FD1619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0199" y="2356666"/>
            <a:ext cx="1344476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D73DD-57F3-4E5D-6CE7-70181A895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C16EF74-143E-DAD0-8BCE-C619551202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9298" y="35666"/>
            <a:ext cx="9864090" cy="1724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Warm-up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below to complete your warm-up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2395D-A7E8-7C92-7D3D-757E8A2A7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3E0E990-0347-D21A-FC61-396A0280D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99BECC2-27E1-52A7-E63A-5368BB564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0723" y="1950564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BD02AEC-3B6B-58D5-F2CD-6AC579EB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2298" y="5420209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11153F-C08F-CAEA-8854-76551020E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043EB8-E1F5-EC56-1FD3-D80AC27E4DF4}"/>
              </a:ext>
            </a:extLst>
          </p:cNvPr>
          <p:cNvSpPr txBox="1"/>
          <p:nvPr/>
        </p:nvSpPr>
        <p:spPr>
          <a:xfrm>
            <a:off x="4331171" y="1861457"/>
            <a:ext cx="6619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C0000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Circle or highlight any and all topics, concepts, or terms that you expect to see on the unit 6 test based on what we have learned and discussed in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Share with a partner</a:t>
            </a:r>
            <a:r>
              <a:rPr lang="en-US" sz="4000" kern="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69F84-A3F1-085D-45E9-BC98FE1E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16D8F28-590A-D200-C3E3-275F4CC0ED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0"/>
            <a:ext cx="9010288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D019BFF-4ED0-C81E-3141-6FD2B967D594}"/>
              </a:ext>
            </a:extLst>
          </p:cNvPr>
          <p:cNvSpPr/>
          <p:nvPr/>
        </p:nvSpPr>
        <p:spPr>
          <a:xfrm>
            <a:off x="2344160" y="1850569"/>
            <a:ext cx="5791200" cy="2394859"/>
          </a:xfrm>
          <a:prstGeom prst="wedgeRoundRectCallout">
            <a:avLst>
              <a:gd name="adj1" fmla="val 79543"/>
              <a:gd name="adj2" fmla="val 42210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C00000"/>
                </a:solidFill>
                <a:latin typeface="Calibri" panose="020F0502020204030204"/>
              </a:rPr>
              <a:t>One topic that we will probably see on the Unit 6 test is 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259E0C-0219-C91B-9FD9-3D7B3D56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924" y="2900952"/>
            <a:ext cx="1344476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37FC376-EC91-34E2-7F6A-EA899A842D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03107" y="13062"/>
            <a:ext cx="8240486" cy="1291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49B0F-B873-9D1D-8410-CEB4810829B9}"/>
              </a:ext>
            </a:extLst>
          </p:cNvPr>
          <p:cNvSpPr txBox="1"/>
          <p:nvPr/>
        </p:nvSpPr>
        <p:spPr>
          <a:xfrm>
            <a:off x="1832183" y="2028686"/>
            <a:ext cx="8708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What significant information do we need to know to be successful on the unit 6 test on the Republic of Texas</a:t>
            </a:r>
            <a:r>
              <a:rPr lang="en-US" sz="5400" i="1" dirty="0">
                <a:solidFill>
                  <a:srgbClr val="C00000"/>
                </a:solidFill>
                <a:latin typeface="Gotham boo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696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4BFAC29-EF51-C89D-4D0A-E092BF6D9D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9724" y="13062"/>
            <a:ext cx="8240486" cy="1291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D51CF-8891-4238-A8FD-8B05D72CBC10}"/>
              </a:ext>
            </a:extLst>
          </p:cNvPr>
          <p:cNvSpPr txBox="1"/>
          <p:nvPr/>
        </p:nvSpPr>
        <p:spPr>
          <a:xfrm>
            <a:off x="348343" y="1774374"/>
            <a:ext cx="11691257" cy="4203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i="1" u="sng" dirty="0">
                <a:solidFill>
                  <a:srgbClr val="C0000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identify and review significant information for our upcoming test.</a:t>
            </a:r>
            <a:endParaRPr lang="en-US" sz="4000" dirty="0">
              <a:solidFill>
                <a:srgbClr val="C0000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i="1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lang="en-US" sz="4000" b="1" i="1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use my previous work and notes to complete my study guide. I will identify and match cause and effect relationships, create short answer responses, and answer practice test questions.</a:t>
            </a:r>
            <a:endParaRPr lang="en-US" sz="4000" dirty="0">
              <a:solidFill>
                <a:srgbClr val="7030A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EF37-3C2C-B0EA-5947-C9C06696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EA349AF-0A03-20C7-EADF-2A3ED37E6D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74128" y="13062"/>
            <a:ext cx="8681385" cy="102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Significant People</a:t>
            </a:r>
          </a:p>
        </p:txBody>
      </p:sp>
      <p:pic>
        <p:nvPicPr>
          <p:cNvPr id="6" name="Picture 5" descr="A portrait of Sam Houston in his later years.">
            <a:extLst>
              <a:ext uri="{FF2B5EF4-FFF2-40B4-BE49-F238E27FC236}">
                <a16:creationId xmlns:a16="http://schemas.microsoft.com/office/drawing/2014/main" id="{907A9332-4A52-7258-CF40-27C313514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35" y="1121126"/>
            <a:ext cx="3140653" cy="4441781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 descr="A painting of Mirabea Lamar.">
            <a:extLst>
              <a:ext uri="{FF2B5EF4-FFF2-40B4-BE49-F238E27FC236}">
                <a16:creationId xmlns:a16="http://schemas.microsoft.com/office/drawing/2014/main" id="{3C7AE15B-7F93-7E2A-B7A2-F9C29BFCA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22" y="1121126"/>
            <a:ext cx="3675149" cy="4365243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 descr="A portrait of Anson Jones. ">
            <a:extLst>
              <a:ext uri="{FF2B5EF4-FFF2-40B4-BE49-F238E27FC236}">
                <a16:creationId xmlns:a16="http://schemas.microsoft.com/office/drawing/2014/main" id="{1D33EBF2-CE21-6248-ECCA-4C03303EE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47" y="675397"/>
            <a:ext cx="3838450" cy="4810972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FA60A9-6C66-5F2D-10B9-52A0BE8AEEBD}"/>
              </a:ext>
            </a:extLst>
          </p:cNvPr>
          <p:cNvSpPr txBox="1"/>
          <p:nvPr/>
        </p:nvSpPr>
        <p:spPr>
          <a:xfrm>
            <a:off x="1568204" y="556290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Gotham book"/>
              </a:rPr>
              <a:t>Sam Houston</a:t>
            </a:r>
          </a:p>
          <a:p>
            <a:pPr algn="ctr"/>
            <a:r>
              <a:rPr lang="en-US" sz="2200" i="1" dirty="0">
                <a:latin typeface="Gotham book"/>
              </a:rPr>
              <a:t>The Portal to Texas History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08958-4BB8-6A02-5EDE-2746A3713F1F}"/>
              </a:ext>
            </a:extLst>
          </p:cNvPr>
          <p:cNvSpPr txBox="1"/>
          <p:nvPr/>
        </p:nvSpPr>
        <p:spPr>
          <a:xfrm>
            <a:off x="5161939" y="556290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Gotham book"/>
              </a:rPr>
              <a:t>Mirabeau Lamar</a:t>
            </a:r>
          </a:p>
          <a:p>
            <a:pPr algn="ctr"/>
            <a:r>
              <a:rPr lang="en-US" sz="2200" i="1" dirty="0">
                <a:latin typeface="Gotham book"/>
              </a:rPr>
              <a:t>The Portal to Texas History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0E474-8176-34DF-8ED6-76DD2962A8F0}"/>
              </a:ext>
            </a:extLst>
          </p:cNvPr>
          <p:cNvSpPr txBox="1"/>
          <p:nvPr/>
        </p:nvSpPr>
        <p:spPr>
          <a:xfrm>
            <a:off x="8361005" y="5562907"/>
            <a:ext cx="3676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Gotham book"/>
              </a:rPr>
              <a:t>Anson Jones</a:t>
            </a:r>
          </a:p>
          <a:p>
            <a:pPr algn="ctr"/>
            <a:r>
              <a:rPr lang="en-US" sz="2200" i="1" dirty="0">
                <a:latin typeface="Gotham book"/>
              </a:rPr>
              <a:t>The State Preservation Board</a:t>
            </a:r>
          </a:p>
        </p:txBody>
      </p:sp>
    </p:spTree>
    <p:extLst>
      <p:ext uri="{BB962C8B-B14F-4D97-AF65-F5344CB8AC3E}">
        <p14:creationId xmlns:p14="http://schemas.microsoft.com/office/powerpoint/2010/main" val="328113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05F4A-51B4-7904-72B0-92729025E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DD54FAA-0D2A-0873-562D-14B23E73D1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80457" y="97818"/>
            <a:ext cx="9394372" cy="1382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Timeline of the Republic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Advanced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6E4948-3273-29BC-C012-227F50289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5943" y="3842657"/>
            <a:ext cx="11495314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8821B2-45FC-332B-FE64-4C860A4E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99559" y="3841030"/>
            <a:ext cx="0" cy="27377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997B28-C305-26C8-5328-4391D7F37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03272" y="3568881"/>
            <a:ext cx="0" cy="27377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7C1AF7-F557-57DA-53D7-934E150E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06985" y="3830136"/>
            <a:ext cx="0" cy="27377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2EB08E-9D26-ABAB-6AFA-2359FD373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410698" y="3568873"/>
            <a:ext cx="0" cy="27377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E9D4D-53C8-FBBB-A4E3-C3BB9863C7F5}"/>
              </a:ext>
            </a:extLst>
          </p:cNvPr>
          <p:cNvSpPr txBox="1"/>
          <p:nvPr/>
        </p:nvSpPr>
        <p:spPr>
          <a:xfrm>
            <a:off x="674914" y="4234543"/>
            <a:ext cx="2405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Gotham book"/>
              </a:rPr>
              <a:t>Event 1</a:t>
            </a:r>
          </a:p>
          <a:p>
            <a:pPr algn="ctr"/>
            <a:r>
              <a:rPr lang="en-US" sz="2600" dirty="0">
                <a:latin typeface="Gotham book"/>
              </a:rPr>
              <a:t>Title</a:t>
            </a:r>
          </a:p>
          <a:p>
            <a:pPr algn="ctr"/>
            <a:r>
              <a:rPr lang="en-US" sz="2600" dirty="0">
                <a:latin typeface="Gotham book"/>
              </a:rPr>
              <a:t>Description</a:t>
            </a:r>
          </a:p>
          <a:p>
            <a:pPr algn="ctr"/>
            <a:r>
              <a:rPr lang="en-US" sz="2600" dirty="0">
                <a:latin typeface="Gotham book"/>
              </a:rPr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1436C-EA0F-D62D-AC95-5C484DF755FD}"/>
              </a:ext>
            </a:extLst>
          </p:cNvPr>
          <p:cNvSpPr txBox="1"/>
          <p:nvPr/>
        </p:nvSpPr>
        <p:spPr>
          <a:xfrm>
            <a:off x="3526968" y="1796136"/>
            <a:ext cx="2068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Gotham book"/>
              </a:rPr>
              <a:t>Event 2</a:t>
            </a:r>
          </a:p>
          <a:p>
            <a:pPr algn="ctr"/>
            <a:r>
              <a:rPr lang="en-US" sz="2600" dirty="0">
                <a:latin typeface="Gotham book"/>
              </a:rPr>
              <a:t>Title</a:t>
            </a:r>
          </a:p>
          <a:p>
            <a:pPr algn="ctr"/>
            <a:r>
              <a:rPr lang="en-US" sz="2600" dirty="0">
                <a:latin typeface="Gotham book"/>
              </a:rPr>
              <a:t>Description</a:t>
            </a:r>
          </a:p>
          <a:p>
            <a:pPr algn="ctr"/>
            <a:r>
              <a:rPr lang="en-US" sz="2600" dirty="0">
                <a:latin typeface="Gotham book"/>
              </a:rPr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B37905-952B-C687-2959-8D0E89E199E2}"/>
              </a:ext>
            </a:extLst>
          </p:cNvPr>
          <p:cNvSpPr txBox="1"/>
          <p:nvPr/>
        </p:nvSpPr>
        <p:spPr>
          <a:xfrm>
            <a:off x="5932716" y="4082128"/>
            <a:ext cx="22097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Gotham book"/>
              </a:rPr>
              <a:t>Event 3</a:t>
            </a:r>
          </a:p>
          <a:p>
            <a:pPr algn="ctr"/>
            <a:r>
              <a:rPr lang="en-US" sz="2600" dirty="0">
                <a:latin typeface="Gotham book"/>
              </a:rPr>
              <a:t>Title</a:t>
            </a:r>
          </a:p>
          <a:p>
            <a:pPr algn="ctr"/>
            <a:r>
              <a:rPr lang="en-US" sz="2600" dirty="0">
                <a:latin typeface="Gotham book"/>
              </a:rPr>
              <a:t>Description</a:t>
            </a:r>
          </a:p>
          <a:p>
            <a:pPr algn="ctr"/>
            <a:r>
              <a:rPr lang="en-US" sz="2600" dirty="0">
                <a:latin typeface="Gotham book"/>
              </a:rPr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C8072-6F92-2CE9-978C-19BE442CE6EF}"/>
              </a:ext>
            </a:extLst>
          </p:cNvPr>
          <p:cNvSpPr txBox="1"/>
          <p:nvPr/>
        </p:nvSpPr>
        <p:spPr>
          <a:xfrm>
            <a:off x="8447320" y="1915861"/>
            <a:ext cx="22751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Gotham book"/>
              </a:rPr>
              <a:t>Event 4</a:t>
            </a:r>
          </a:p>
          <a:p>
            <a:pPr algn="ctr"/>
            <a:r>
              <a:rPr lang="en-US" sz="2600" dirty="0">
                <a:latin typeface="Gotham book"/>
              </a:rPr>
              <a:t>Title</a:t>
            </a:r>
          </a:p>
          <a:p>
            <a:pPr algn="ctr"/>
            <a:r>
              <a:rPr lang="en-US" sz="2600" dirty="0">
                <a:latin typeface="Gotham book"/>
              </a:rPr>
              <a:t>Description</a:t>
            </a:r>
          </a:p>
          <a:p>
            <a:pPr algn="ctr"/>
            <a:r>
              <a:rPr lang="en-US" sz="2600" dirty="0">
                <a:latin typeface="Gotham book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2643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DD8187-FE91-44FD-1A3C-B691392E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898CED9-727D-1236-B9DF-53FFD1D709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8479" y="13061"/>
            <a:ext cx="8240486" cy="9013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Matching</a:t>
            </a:r>
          </a:p>
        </p:txBody>
      </p:sp>
      <p:pic>
        <p:nvPicPr>
          <p:cNvPr id="2050" name="Picture 2" descr="A black and white illustration depicting the ceremony lowering the flag of the Republic of Texas upon Texas annexation to the United States. ">
            <a:extLst>
              <a:ext uri="{FF2B5EF4-FFF2-40B4-BE49-F238E27FC236}">
                <a16:creationId xmlns:a16="http://schemas.microsoft.com/office/drawing/2014/main" id="{D03F7953-2659-D7F0-24D8-8AB5A7B92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0" b="11429"/>
          <a:stretch>
            <a:fillRect/>
          </a:stretch>
        </p:blipFill>
        <p:spPr bwMode="auto">
          <a:xfrm>
            <a:off x="2939143" y="881742"/>
            <a:ext cx="7630885" cy="4980156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F677B0-914B-2F6E-E177-EC8B6B452C64}"/>
              </a:ext>
            </a:extLst>
          </p:cNvPr>
          <p:cNvSpPr txBox="1"/>
          <p:nvPr/>
        </p:nvSpPr>
        <p:spPr>
          <a:xfrm>
            <a:off x="2939143" y="5856512"/>
            <a:ext cx="7630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Gotham book"/>
              </a:rPr>
              <a:t>“The Republic of Texas is no more.” – Anson Jones</a:t>
            </a:r>
          </a:p>
          <a:p>
            <a:pPr algn="ctr"/>
            <a:r>
              <a:rPr lang="en-US" sz="22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236195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302BB4-6073-6FA8-85CC-59CBCE3E4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7652B58-D82F-F93C-B957-52169FB3A1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14319" y="68823"/>
            <a:ext cx="8941510" cy="932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Gotham Medium"/>
              </a:rPr>
              <a:t>Part III: </a:t>
            </a:r>
            <a:r>
              <a:rPr lang="en-US" sz="5400" b="1" dirty="0">
                <a:latin typeface="Gotham Medium"/>
              </a:rPr>
              <a:t>Practice Test Questions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4" name="Picture 3" descr="A photocopy of the front page of &quot;The Planter&quot; newspaper from Brazoria, Texas, published on Saturday, February 10, 1844.">
            <a:extLst>
              <a:ext uri="{FF2B5EF4-FFF2-40B4-BE49-F238E27FC236}">
                <a16:creationId xmlns:a16="http://schemas.microsoft.com/office/drawing/2014/main" id="{2293835F-681A-9D8A-5501-BC2B2F086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183" y="1097824"/>
            <a:ext cx="6319782" cy="4380450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E7BD7-E6FE-0BA1-319D-09FC9B5965C7}"/>
              </a:ext>
            </a:extLst>
          </p:cNvPr>
          <p:cNvSpPr txBox="1"/>
          <p:nvPr/>
        </p:nvSpPr>
        <p:spPr>
          <a:xfrm>
            <a:off x="3537858" y="5574611"/>
            <a:ext cx="6407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Gotham book"/>
              </a:rPr>
              <a:t>The Planter newspaper of Brazoria, Texas</a:t>
            </a:r>
          </a:p>
          <a:p>
            <a:pPr algn="ctr"/>
            <a:r>
              <a:rPr lang="en-US" sz="2200" i="1" dirty="0">
                <a:latin typeface="Gotham book"/>
              </a:rPr>
              <a:t>Saturday February 10, 1844</a:t>
            </a:r>
          </a:p>
          <a:p>
            <a:pPr algn="ctr"/>
            <a:r>
              <a:rPr lang="en-US" sz="22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98274049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716</Words>
  <Application>Microsoft Office PowerPoint</Application>
  <PresentationFormat>Widescreen</PresentationFormat>
  <Paragraphs>63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Gotham Book</vt:lpstr>
      <vt:lpstr>Gotham Book</vt:lpstr>
      <vt:lpstr>Gotham Medium</vt:lpstr>
      <vt:lpstr>Grandview Display</vt:lpstr>
      <vt:lpstr>Neue Haas Grotesk Text Pro</vt:lpstr>
      <vt:lpstr>Times New Roman</vt:lpstr>
      <vt:lpstr>DashVTI</vt:lpstr>
      <vt:lpstr>Office Theme</vt:lpstr>
      <vt:lpstr>1_Office Theme</vt:lpstr>
      <vt:lpstr>Unit 6:  The Republic of Texas</vt:lpstr>
      <vt:lpstr>Warm-up Follow the directions below to complete your warm-up </vt:lpstr>
      <vt:lpstr>Share with the class:</vt:lpstr>
      <vt:lpstr>Essential Question</vt:lpstr>
      <vt:lpstr>In Today’s Lesson</vt:lpstr>
      <vt:lpstr>Part I: Significant People</vt:lpstr>
      <vt:lpstr>Timeline of the Republic Advanced</vt:lpstr>
      <vt:lpstr>Part II: Matching</vt:lpstr>
      <vt:lpstr>Part III: Practice Test Questions</vt:lpstr>
      <vt:lpstr>Exit Ticket 2 Follow the directions below to complete your exit ticket </vt:lpstr>
      <vt:lpstr>Share with the class: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1</cp:revision>
  <dcterms:created xsi:type="dcterms:W3CDTF">2025-06-06T18:20:13Z</dcterms:created>
  <dcterms:modified xsi:type="dcterms:W3CDTF">2025-06-17T17:52:30Z</dcterms:modified>
</cp:coreProperties>
</file>