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39" r:id="rId3"/>
    <p:sldId id="340" r:id="rId4"/>
    <p:sldId id="338" r:id="rId5"/>
    <p:sldId id="341" r:id="rId6"/>
    <p:sldId id="354" r:id="rId7"/>
    <p:sldId id="355" r:id="rId8"/>
    <p:sldId id="356" r:id="rId9"/>
    <p:sldId id="352" r:id="rId10"/>
    <p:sldId id="357" r:id="rId11"/>
    <p:sldId id="3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FEB81-2D19-416A-9981-303E8E7631FE}"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F2A1A-2F2C-416C-A56A-9470105EF8FB}" type="slidenum">
              <a:rPr lang="en-US" smtClean="0"/>
              <a:t>‹#›</a:t>
            </a:fld>
            <a:endParaRPr lang="en-US"/>
          </a:p>
        </p:txBody>
      </p:sp>
    </p:spTree>
    <p:extLst>
      <p:ext uri="{BB962C8B-B14F-4D97-AF65-F5344CB8AC3E}">
        <p14:creationId xmlns:p14="http://schemas.microsoft.com/office/powerpoint/2010/main" val="268819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8697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reativecommons.org/licenses/by-sa/1.0/deed.en" TargetMode="External"/><Relationship Id="rId3" Type="http://schemas.openxmlformats.org/officeDocument/2006/relationships/hyperlink" Target="https://texashistory.unt.edu/ark:/67531/metapth586979/" TargetMode="External"/><Relationship Id="rId7" Type="http://schemas.openxmlformats.org/officeDocument/2006/relationships/hyperlink" Target="https://creativecommons.org/licenses/by-sa/2.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licenses/by-sa/2.5/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49776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i.edu/object/manuel-armijo:npg_9781_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586975/" TargetMode="External"/><Relationship Id="rId7" Type="http://schemas.openxmlformats.org/officeDocument/2006/relationships/hyperlink" Target="https://www.tshaonline.org/handbook/entries/perote-pris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law.cornell.edu/uscode/text/17/107" TargetMode="External"/><Relationship Id="rId5" Type="http://schemas.openxmlformats.org/officeDocument/2006/relationships/hyperlink" Target="http://www.cah.utexas.edu/db/dmr/image_lg.php?variable=e_jlh_1153" TargetMode="Externa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[Portrait of Thomas Falconer], photograph, August 1854; (</a:t>
            </a:r>
            <a:r>
              <a:rPr lang="en-US" b="0" i="0" u="none" strike="noStrike" dirty="0">
                <a:solidFill>
                  <a:srgbClr val="0277BD"/>
                </a:solidFill>
                <a:effectLst/>
                <a:latin typeface="Josefin Sans" pitchFamily="2" charset="0"/>
                <a:hlinkClick r:id="rId3"/>
              </a:rPr>
              <a:t>https://texashistory.unt.edu/ark:/67531/metapth586979/</a:t>
            </a:r>
            <a:r>
              <a:rPr lang="en-US" b="0" i="0" dirty="0">
                <a:solidFill>
                  <a:srgbClr val="757575"/>
                </a:solidFill>
                <a:effectLst/>
                <a:latin typeface="Josefin Sans" pitchFamily="2" charset="0"/>
              </a:rPr>
              <a:t>: accessed May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Southwestern University.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[Portrait of Thomas Falconer], photograph, August 1854; (</a:t>
            </a:r>
            <a:r>
              <a:rPr lang="en-US" b="0" i="0" u="none" strike="noStrike" dirty="0">
                <a:solidFill>
                  <a:srgbClr val="0277BD"/>
                </a:solidFill>
                <a:effectLst/>
                <a:latin typeface="Josefin Sans" pitchFamily="2" charset="0"/>
                <a:hlinkClick r:id="rId3"/>
              </a:rPr>
              <a:t>https://texashistory.unt.edu/ark:/67531/metapth586979/</a:t>
            </a:r>
            <a:r>
              <a:rPr lang="en-US" b="0" i="0" dirty="0">
                <a:solidFill>
                  <a:srgbClr val="757575"/>
                </a:solidFill>
                <a:effectLst/>
                <a:latin typeface="Josefin Sans" pitchFamily="2" charset="0"/>
              </a:rPr>
              <a:t>: accessed May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Southwestern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of the Santa Fe Expedition Route. This image was created using the Wikimedia Commons image: A Blank Map of Texas and edited to include information about the Mexican borders of Texas, and all entities that Texas shared a border with in 1840.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CC"/>
                </a:solidFill>
                <a:effectLst/>
                <a:latin typeface="Arial" panose="020B0604020202020204" pitchFamily="34" charset="0"/>
                <a:hlinkClick r:id="rId5" tooltip="w:en:Creative Commons"/>
              </a:rPr>
              <a:t>Creative Commons</a:t>
            </a:r>
            <a:r>
              <a:rPr lang="en-US" b="0" i="0" dirty="0">
                <a:solidFill>
                  <a:srgbClr val="202122"/>
                </a:solidFill>
                <a:effectLst/>
                <a:latin typeface="Arial" panose="020B0604020202020204" pitchFamily="34" charset="0"/>
              </a:rPr>
              <a:t> Attribution-Share Alike </a:t>
            </a:r>
            <a:r>
              <a:rPr lang="en-US" b="0" i="0" u="none" strike="noStrike" dirty="0">
                <a:solidFill>
                  <a:srgbClr val="3366CC"/>
                </a:solidFill>
                <a:effectLst/>
                <a:latin typeface="Arial" panose="020B0604020202020204" pitchFamily="34" charset="0"/>
                <a:hlinkClick r:id="rId6" tooltip="creativecommons:by-sa/2.5/deed.en"/>
              </a:rPr>
              <a:t>2.5 Generic</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creativecommons:by-sa/2.0/deed.en"/>
              </a:rPr>
              <a:t>2.0 Generic</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creativecommons:by-sa/1.0/deed.en"/>
              </a:rPr>
              <a:t>1.0 Generic</a:t>
            </a:r>
            <a:r>
              <a:rPr lang="en-US" b="0" i="0" dirty="0">
                <a:solidFill>
                  <a:srgbClr val="202122"/>
                </a:solidFill>
                <a:effectLst/>
                <a:latin typeface="Arial" panose="020B0604020202020204" pitchFamily="34" charset="0"/>
              </a:rPr>
              <a:t> license. https://commons.wikimedia.org/wiki/File:Texas_blank_map.svg </a:t>
            </a:r>
            <a:endParaRPr lang="en-US" dirty="0"/>
          </a:p>
          <a:p>
            <a:endParaRPr lang="en-US" dirty="0"/>
          </a:p>
        </p:txBody>
      </p:sp>
      <p:sp>
        <p:nvSpPr>
          <p:cNvPr id="4" name="Slide Number Placeholder 3"/>
          <p:cNvSpPr>
            <a:spLocks noGrp="1"/>
          </p:cNvSpPr>
          <p:nvPr>
            <p:ph type="sldNum" sz="quarter" idx="5"/>
          </p:nvPr>
        </p:nvSpPr>
        <p:spPr/>
        <p:txBody>
          <a:bodyPr/>
          <a:lstStyle/>
          <a:p>
            <a:fld id="{C46F2A1A-2F2C-416C-A56A-9470105EF8FB}" type="slidenum">
              <a:rPr lang="en-US" smtClean="0"/>
              <a:t>6</a:t>
            </a:fld>
            <a:endParaRPr lang="en-US"/>
          </a:p>
        </p:txBody>
      </p:sp>
    </p:spTree>
    <p:extLst>
      <p:ext uri="{BB962C8B-B14F-4D97-AF65-F5344CB8AC3E}">
        <p14:creationId xmlns:p14="http://schemas.microsoft.com/office/powerpoint/2010/main" val="395610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The Morning Star. (Houston, Tex.), Vol. 3, No. 343, Ed. 1 Tuesday, May 17, 1842, newspaper, May 17, 1842; Houston, Texas. (</a:t>
            </a:r>
            <a:r>
              <a:rPr lang="en-US" b="0" i="0" u="none" strike="noStrike" dirty="0">
                <a:solidFill>
                  <a:srgbClr val="0277BD"/>
                </a:solidFill>
                <a:effectLst/>
                <a:latin typeface="Josefin Sans" pitchFamily="2" charset="0"/>
                <a:hlinkClick r:id="rId3"/>
              </a:rPr>
              <a:t>https://texashistory.unt.edu/ark:/67531/metapth1497765/</a:t>
            </a:r>
            <a:r>
              <a:rPr lang="en-US" b="0" i="0" dirty="0">
                <a:solidFill>
                  <a:srgbClr val="757575"/>
                </a:solidFill>
                <a:effectLst/>
                <a:latin typeface="Josefin Sans" pitchFamily="2" charset="0"/>
              </a:rPr>
              <a:t>: accessed May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a:t>
            </a:r>
            <a:endParaRPr lang="en-US" dirty="0"/>
          </a:p>
        </p:txBody>
      </p:sp>
      <p:sp>
        <p:nvSpPr>
          <p:cNvPr id="4" name="Slide Number Placeholder 3"/>
          <p:cNvSpPr>
            <a:spLocks noGrp="1"/>
          </p:cNvSpPr>
          <p:nvPr>
            <p:ph type="sldNum" sz="quarter" idx="5"/>
          </p:nvPr>
        </p:nvSpPr>
        <p:spPr/>
        <p:txBody>
          <a:bodyPr/>
          <a:lstStyle/>
          <a:p>
            <a:fld id="{C46F2A1A-2F2C-416C-A56A-9470105EF8FB}" type="slidenum">
              <a:rPr lang="en-US" smtClean="0"/>
              <a:t>7</a:t>
            </a:fld>
            <a:endParaRPr lang="en-US"/>
          </a:p>
        </p:txBody>
      </p:sp>
    </p:spTree>
    <p:extLst>
      <p:ext uri="{BB962C8B-B14F-4D97-AF65-F5344CB8AC3E}">
        <p14:creationId xmlns:p14="http://schemas.microsoft.com/office/powerpoint/2010/main" val="28748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Portrait of Manuel Armijo by </a:t>
            </a:r>
            <a:r>
              <a:rPr lang="en-US" b="0" i="0" dirty="0">
                <a:solidFill>
                  <a:srgbClr val="41505C"/>
                </a:solidFill>
                <a:effectLst/>
                <a:latin typeface="Lato" panose="020F0502020204030203" pitchFamily="34" charset="0"/>
              </a:rPr>
              <a:t>Alfred S. Waugh.</a:t>
            </a:r>
            <a:r>
              <a:rPr lang="en-US" dirty="0"/>
              <a:t> </a:t>
            </a:r>
            <a:r>
              <a:rPr lang="en-US" b="0" i="0" dirty="0">
                <a:solidFill>
                  <a:srgbClr val="41505C"/>
                </a:solidFill>
                <a:effectLst/>
                <a:latin typeface="Lato" panose="020F0502020204030203" pitchFamily="34" charset="0"/>
              </a:rPr>
              <a:t> Palace of the Governors, New Mexico History Museum. Catalog of American Portraits. The Smithsonian. </a:t>
            </a:r>
            <a:r>
              <a:rPr lang="en-US" dirty="0">
                <a:hlinkClick r:id="rId3"/>
              </a:rPr>
              <a:t>Manuel Armijo | Smithsonian Institution</a:t>
            </a:r>
            <a:endParaRPr lang="en-US" dirty="0"/>
          </a:p>
        </p:txBody>
      </p:sp>
      <p:sp>
        <p:nvSpPr>
          <p:cNvPr id="4" name="Slide Number Placeholder 3"/>
          <p:cNvSpPr>
            <a:spLocks noGrp="1"/>
          </p:cNvSpPr>
          <p:nvPr>
            <p:ph type="sldNum" sz="quarter" idx="5"/>
          </p:nvPr>
        </p:nvSpPr>
        <p:spPr/>
        <p:txBody>
          <a:bodyPr/>
          <a:lstStyle/>
          <a:p>
            <a:fld id="{C46F2A1A-2F2C-416C-A56A-9470105EF8FB}" type="slidenum">
              <a:rPr lang="en-US" smtClean="0"/>
              <a:t>8</a:t>
            </a:fld>
            <a:endParaRPr lang="en-US"/>
          </a:p>
        </p:txBody>
      </p:sp>
    </p:spTree>
    <p:extLst>
      <p:ext uri="{BB962C8B-B14F-4D97-AF65-F5344CB8AC3E}">
        <p14:creationId xmlns:p14="http://schemas.microsoft.com/office/powerpoint/2010/main" val="162298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Falconer, Thomas. [Letter from Thomas Falconer to Alfred Austin], letter, January 12, 1842; San Luis Potosi, Mexico. (</a:t>
            </a:r>
            <a:r>
              <a:rPr lang="en-US" b="0" i="0" u="none" strike="noStrike" dirty="0">
                <a:solidFill>
                  <a:srgbClr val="0277BD"/>
                </a:solidFill>
                <a:effectLst/>
                <a:latin typeface="Josefin Sans" pitchFamily="2" charset="0"/>
                <a:hlinkClick r:id="rId3"/>
              </a:rPr>
              <a:t>https://texashistory.unt.edu/ark:/67531/metapth586975/</a:t>
            </a:r>
            <a:r>
              <a:rPr lang="en-US" b="0" i="0" dirty="0">
                <a:solidFill>
                  <a:srgbClr val="757575"/>
                </a:solidFill>
                <a:effectLst/>
                <a:latin typeface="Josefin Sans" pitchFamily="2" charset="0"/>
              </a:rPr>
              <a:t>: accessed May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Southwestern University.</a:t>
            </a:r>
          </a:p>
          <a:p>
            <a:endParaRPr lang="en-US" b="0" i="0" dirty="0">
              <a:solidFill>
                <a:srgbClr val="757575"/>
              </a:solidFill>
              <a:effectLst/>
              <a:latin typeface="Josefin Sans" pitchFamily="2" charset="0"/>
            </a:endParaRPr>
          </a:p>
          <a:p>
            <a:r>
              <a:rPr lang="en-US" sz="1200" b="0" i="0" kern="1200" dirty="0">
                <a:solidFill>
                  <a:schemeClr val="tx1"/>
                </a:solidFill>
                <a:effectLst/>
                <a:latin typeface="+mn-lt"/>
                <a:ea typeface="+mn-ea"/>
                <a:cs typeface="+mn-cs"/>
              </a:rPr>
              <a:t>Photograph, Perote Prison. Image courtesy of the University of Texas. Image available on the </a:t>
            </a:r>
            <a:r>
              <a:rPr lang="en-US" sz="1200" b="0" i="0" u="sng" kern="1200" dirty="0">
                <a:solidFill>
                  <a:schemeClr val="tx1"/>
                </a:solidFill>
                <a:effectLst/>
                <a:latin typeface="+mn-lt"/>
                <a:ea typeface="+mn-ea"/>
                <a:cs typeface="+mn-cs"/>
                <a:hlinkClick r:id="rId5"/>
              </a:rPr>
              <a:t>Internet</a:t>
            </a:r>
            <a:r>
              <a:rPr lang="en-US" sz="1200" b="0" i="0" kern="1200" dirty="0">
                <a:solidFill>
                  <a:schemeClr val="tx1"/>
                </a:solidFill>
                <a:effectLst/>
                <a:latin typeface="+mn-lt"/>
                <a:ea typeface="+mn-ea"/>
                <a:cs typeface="+mn-cs"/>
              </a:rPr>
              <a:t> and included in accordance with </a:t>
            </a:r>
            <a:r>
              <a:rPr lang="en-US" sz="1200" b="0" i="0" u="sng" kern="1200" dirty="0">
                <a:solidFill>
                  <a:schemeClr val="tx1"/>
                </a:solidFill>
                <a:effectLst/>
                <a:latin typeface="+mn-lt"/>
                <a:ea typeface="+mn-ea"/>
                <a:cs typeface="+mn-cs"/>
                <a:hlinkClick r:id="rId6"/>
              </a:rPr>
              <a:t>Title 17 U.S.C. Section 107</a:t>
            </a:r>
            <a:r>
              <a:rPr lang="en-US" sz="1200" b="0" i="0" kern="1200" dirty="0">
                <a:solidFill>
                  <a:schemeClr val="tx1"/>
                </a:solidFill>
                <a:effectLst/>
                <a:latin typeface="+mn-lt"/>
                <a:ea typeface="+mn-ea"/>
                <a:cs typeface="+mn-cs"/>
              </a:rPr>
              <a:t>.</a:t>
            </a:r>
          </a:p>
          <a:p>
            <a:r>
              <a:rPr lang="en-US" dirty="0">
                <a:hlinkClick r:id="rId7"/>
              </a:rPr>
              <a:t>Perote Prison</a:t>
            </a:r>
            <a:r>
              <a:rPr lang="en-US" dirty="0"/>
              <a:t> </a:t>
            </a:r>
          </a:p>
          <a:p>
            <a:endParaRPr lang="en-US" b="0" i="0" dirty="0">
              <a:solidFill>
                <a:srgbClr val="757575"/>
              </a:solidFill>
              <a:effectLst/>
              <a:latin typeface="Josefin Sans" pitchFamily="2" charset="0"/>
            </a:endParaRPr>
          </a:p>
          <a:p>
            <a:endParaRPr lang="en-US" dirty="0"/>
          </a:p>
        </p:txBody>
      </p:sp>
      <p:sp>
        <p:nvSpPr>
          <p:cNvPr id="4" name="Slide Number Placeholder 3"/>
          <p:cNvSpPr>
            <a:spLocks noGrp="1"/>
          </p:cNvSpPr>
          <p:nvPr>
            <p:ph type="sldNum" sz="quarter" idx="5"/>
          </p:nvPr>
        </p:nvSpPr>
        <p:spPr/>
        <p:txBody>
          <a:bodyPr/>
          <a:lstStyle/>
          <a:p>
            <a:fld id="{C46F2A1A-2F2C-416C-A56A-9470105EF8FB}" type="slidenum">
              <a:rPr lang="en-US" smtClean="0"/>
              <a:t>9</a:t>
            </a:fld>
            <a:endParaRPr lang="en-US"/>
          </a:p>
        </p:txBody>
      </p:sp>
    </p:spTree>
    <p:extLst>
      <p:ext uri="{BB962C8B-B14F-4D97-AF65-F5344CB8AC3E}">
        <p14:creationId xmlns:p14="http://schemas.microsoft.com/office/powerpoint/2010/main" val="330035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F2A1A-2F2C-416C-A56A-9470105EF8FB}" type="slidenum">
              <a:rPr lang="en-US" smtClean="0"/>
              <a:t>11</a:t>
            </a:fld>
            <a:endParaRPr lang="en-US"/>
          </a:p>
        </p:txBody>
      </p:sp>
    </p:spTree>
    <p:extLst>
      <p:ext uri="{BB962C8B-B14F-4D97-AF65-F5344CB8AC3E}">
        <p14:creationId xmlns:p14="http://schemas.microsoft.com/office/powerpoint/2010/main" val="227817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7776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3938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9134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4184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35581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8487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9821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7686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3976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4814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6/6/2025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77805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6/6/2025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96778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7" y="640080"/>
            <a:ext cx="4117091" cy="3566160"/>
          </a:xfrm>
        </p:spPr>
        <p:txBody>
          <a:bodyPr anchor="b">
            <a:normAutofit/>
          </a:bodyPr>
          <a:lstStyle/>
          <a:p>
            <a:pPr algn="l"/>
            <a:r>
              <a:rPr lang="en-US" sz="5400" b="1" i="1" dirty="0">
                <a:solidFill>
                  <a:schemeClr val="tx1">
                    <a:lumMod val="65000"/>
                    <a:lumOff val="35000"/>
                  </a:schemeClr>
                </a:solidFill>
                <a:latin typeface="Gotham book"/>
              </a:rPr>
              <a:t>Unit 6: </a:t>
            </a:r>
            <a:br>
              <a:rPr lang="en-US" sz="5400" b="1" i="1" dirty="0">
                <a:latin typeface="Gotham book"/>
              </a:rPr>
            </a:br>
            <a:r>
              <a:rPr lang="en-US" sz="5400" b="1" dirty="0">
                <a:solidFill>
                  <a:srgbClr val="C0000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8" y="4636008"/>
            <a:ext cx="4737576" cy="1572768"/>
          </a:xfrm>
        </p:spPr>
        <p:txBody>
          <a:bodyPr>
            <a:normAutofit/>
          </a:bodyPr>
          <a:lstStyle/>
          <a:p>
            <a:pPr algn="l"/>
            <a:r>
              <a:rPr lang="en-US" sz="3400" b="1" i="1" dirty="0">
                <a:solidFill>
                  <a:schemeClr val="tx1">
                    <a:lumMod val="65000"/>
                    <a:lumOff val="35000"/>
                  </a:schemeClr>
                </a:solidFill>
                <a:latin typeface="Gotham book"/>
              </a:rPr>
              <a:t>Extension Lesson: </a:t>
            </a:r>
          </a:p>
          <a:p>
            <a:pPr algn="l"/>
            <a:r>
              <a:rPr lang="en-US" sz="3400" b="1" i="1" dirty="0">
                <a:solidFill>
                  <a:srgbClr val="C00000"/>
                </a:solidFill>
                <a:latin typeface="Gotham book"/>
              </a:rPr>
              <a:t>The Santa Fe Expedition</a:t>
            </a:r>
          </a:p>
        </p:txBody>
      </p:sp>
      <p:sp>
        <p:nvSpPr>
          <p:cNvPr id="106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imary view of object titled '[Portrait of Thomas Falconer]'.">
            <a:extLst>
              <a:ext uri="{FF2B5EF4-FFF2-40B4-BE49-F238E27FC236}">
                <a16:creationId xmlns:a16="http://schemas.microsoft.com/office/drawing/2014/main" id="{E8F32097-0C23-DFC6-901D-2932EA55B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3" r="1" b="147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E05D2-0525-620B-BFA8-E1CB9C9388F6}"/>
              </a:ext>
            </a:extLst>
          </p:cNvPr>
          <p:cNvSpPr txBox="1"/>
          <p:nvPr/>
        </p:nvSpPr>
        <p:spPr>
          <a:xfrm>
            <a:off x="6193971" y="6400800"/>
            <a:ext cx="5660572" cy="400110"/>
          </a:xfrm>
          <a:prstGeom prst="rect">
            <a:avLst/>
          </a:prstGeom>
          <a:noFill/>
        </p:spPr>
        <p:txBody>
          <a:bodyPr wrap="square" rtlCol="0">
            <a:spAutoFit/>
          </a:bodyPr>
          <a:lstStyle/>
          <a:p>
            <a:pPr algn="ctr"/>
            <a:r>
              <a:rPr lang="en-US" sz="2000" i="1" dirty="0">
                <a:solidFill>
                  <a:schemeClr val="bg1"/>
                </a:solidFill>
                <a:latin typeface="Gotham book"/>
              </a:rPr>
              <a:t>Expedition Member, Thomas Falconer</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2DAA8C-AED2-B30A-6922-DFD55541264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DA5770F-4252-DC0C-C408-7D9E2FB9AC3C}"/>
              </a:ext>
            </a:extLst>
          </p:cNvPr>
          <p:cNvSpPr txBox="1">
            <a:spLocks noGrp="1"/>
          </p:cNvSpPr>
          <p:nvPr>
            <p:ph type="title" idx="4294967295"/>
          </p:nvPr>
        </p:nvSpPr>
        <p:spPr>
          <a:xfrm>
            <a:off x="1628078" y="35666"/>
            <a:ext cx="10348332" cy="1380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6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B1D6436B-66DE-152B-8966-B60D726D05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629" y="1880012"/>
            <a:ext cx="3472573" cy="3472573"/>
          </a:xfrm>
          <a:prstGeom prst="rect">
            <a:avLst/>
          </a:prstGeom>
        </p:spPr>
      </p:pic>
      <p:pic>
        <p:nvPicPr>
          <p:cNvPr id="4" name="Graphic 3">
            <a:extLst>
              <a:ext uri="{FF2B5EF4-FFF2-40B4-BE49-F238E27FC236}">
                <a16:creationId xmlns:a16="http://schemas.microsoft.com/office/drawing/2014/main" id="{04A011C2-D729-032E-24F9-E72BCFA5B2D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5313" y="1505415"/>
            <a:ext cx="1071092" cy="1071092"/>
          </a:xfrm>
          <a:prstGeom prst="rect">
            <a:avLst/>
          </a:prstGeom>
        </p:spPr>
      </p:pic>
      <p:pic>
        <p:nvPicPr>
          <p:cNvPr id="5" name="Graphic 4">
            <a:extLst>
              <a:ext uri="{FF2B5EF4-FFF2-40B4-BE49-F238E27FC236}">
                <a16:creationId xmlns:a16="http://schemas.microsoft.com/office/drawing/2014/main" id="{4CB75DAC-B40D-9EC7-F35D-F600D08033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1332" y="3191428"/>
            <a:ext cx="925793" cy="925793"/>
          </a:xfrm>
          <a:prstGeom prst="rect">
            <a:avLst/>
          </a:prstGeom>
        </p:spPr>
      </p:pic>
      <p:pic>
        <p:nvPicPr>
          <p:cNvPr id="6" name="Graphic 5">
            <a:extLst>
              <a:ext uri="{FF2B5EF4-FFF2-40B4-BE49-F238E27FC236}">
                <a16:creationId xmlns:a16="http://schemas.microsoft.com/office/drawing/2014/main" id="{D2FD391E-1D67-E9FD-ABB3-3E029BC3DD9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2891" y="5166430"/>
            <a:ext cx="842453" cy="842453"/>
          </a:xfrm>
          <a:prstGeom prst="rect">
            <a:avLst/>
          </a:prstGeom>
        </p:spPr>
      </p:pic>
      <p:sp>
        <p:nvSpPr>
          <p:cNvPr id="9" name="TextBox 8">
            <a:extLst>
              <a:ext uri="{FF2B5EF4-FFF2-40B4-BE49-F238E27FC236}">
                <a16:creationId xmlns:a16="http://schemas.microsoft.com/office/drawing/2014/main" id="{BC2315D6-D196-01DC-CF15-0F80A9B703C5}"/>
              </a:ext>
            </a:extLst>
          </p:cNvPr>
          <p:cNvSpPr txBox="1"/>
          <p:nvPr/>
        </p:nvSpPr>
        <p:spPr>
          <a:xfrm>
            <a:off x="2676293" y="1505415"/>
            <a:ext cx="5836336"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ea typeface="+mn-ea"/>
                <a:cs typeface="+mn-cs"/>
              </a:rPr>
              <a:t>Think about an experience you might have had as a member of the Santa Fe Expedition.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ea typeface="+mn-ea"/>
                <a:cs typeface="+mn-cs"/>
              </a:rPr>
              <a:t>Write a journal entry in the space provided about your experience.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A02B93">
                    <a:lumMod val="75000"/>
                  </a:srgbClr>
                </a:solidFill>
                <a:effectLst/>
                <a:uLnTx/>
                <a:uFillTx/>
                <a:latin typeface="Gotham book"/>
                <a:ea typeface="+mn-ea"/>
                <a:cs typeface="+mn-cs"/>
              </a:rPr>
              <a:t>Share your response with a partner</a:t>
            </a:r>
          </a:p>
        </p:txBody>
      </p:sp>
    </p:spTree>
    <p:extLst>
      <p:ext uri="{BB962C8B-B14F-4D97-AF65-F5344CB8AC3E}">
        <p14:creationId xmlns:p14="http://schemas.microsoft.com/office/powerpoint/2010/main" val="67602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21DCA2-88CD-8DE3-9454-5E088F40D5F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9F2EEB-2A69-0E8D-391E-AF3BA32F680E}"/>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EEE33007-731C-E0F7-22AB-8A5C1809080D}"/>
              </a:ext>
            </a:extLst>
          </p:cNvPr>
          <p:cNvSpPr/>
          <p:nvPr/>
        </p:nvSpPr>
        <p:spPr>
          <a:xfrm>
            <a:off x="1984930" y="2073637"/>
            <a:ext cx="7746899" cy="2476592"/>
          </a:xfrm>
          <a:prstGeom prst="wedgeRoundRectCallout">
            <a:avLst>
              <a:gd name="adj1" fmla="val 61437"/>
              <a:gd name="adj2" fmla="val 3568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60000"/>
                </a:solidFill>
                <a:effectLst/>
                <a:uLnTx/>
                <a:uFillTx/>
                <a:latin typeface="Calibri" panose="020F0502020204030204"/>
                <a:ea typeface="+mn-ea"/>
                <a:cs typeface="+mn-cs"/>
              </a:rPr>
              <a:t>(Read your journal entry for the class</a:t>
            </a:r>
            <a:r>
              <a:rPr lang="en-US" sz="4000" i="1" dirty="0">
                <a:solidFill>
                  <a:srgbClr val="F60000"/>
                </a:solidFill>
                <a:latin typeface="Calibri" panose="020F0502020204030204"/>
              </a:rPr>
              <a:t>. Begin with the date of your experience.)</a:t>
            </a:r>
            <a:endParaRPr kumimoji="0" lang="en-US" sz="4000" b="0" i="1" u="none" strike="noStrike" kern="1200" cap="none" spc="0" normalizeH="0" baseline="0" noProof="0" dirty="0">
              <a:ln>
                <a:noFill/>
              </a:ln>
              <a:solidFill>
                <a:srgbClr val="F6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BDF11515-86F4-6427-DBB7-85DD2DED36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6010" y="3124017"/>
            <a:ext cx="1344476" cy="1344476"/>
          </a:xfrm>
          <a:prstGeom prst="rect">
            <a:avLst/>
          </a:prstGeom>
        </p:spPr>
      </p:pic>
    </p:spTree>
    <p:extLst>
      <p:ext uri="{BB962C8B-B14F-4D97-AF65-F5344CB8AC3E}">
        <p14:creationId xmlns:p14="http://schemas.microsoft.com/office/powerpoint/2010/main" val="222380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628078" y="35666"/>
            <a:ext cx="10348332" cy="1380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6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313" y="1505415"/>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1332" y="3191428"/>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2891" y="5166430"/>
            <a:ext cx="842453" cy="842453"/>
          </a:xfrm>
          <a:prstGeom prst="rect">
            <a:avLst/>
          </a:prstGeom>
        </p:spPr>
      </p:pic>
      <p:sp>
        <p:nvSpPr>
          <p:cNvPr id="9" name="TextBox 8">
            <a:extLst>
              <a:ext uri="{FF2B5EF4-FFF2-40B4-BE49-F238E27FC236}">
                <a16:creationId xmlns:a16="http://schemas.microsoft.com/office/drawing/2014/main" id="{39E7E322-5CF2-8C9E-9FCA-6D021BDD5C1A}"/>
              </a:ext>
            </a:extLst>
          </p:cNvPr>
          <p:cNvSpPr txBox="1"/>
          <p:nvPr/>
        </p:nvSpPr>
        <p:spPr>
          <a:xfrm>
            <a:off x="2676293" y="1505415"/>
            <a:ext cx="3769112"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FF0000"/>
                </a:solidFill>
                <a:latin typeface="Gotham book"/>
              </a:rPr>
              <a:t>Use the map on your warm-up (shown larger here) to complete your warm-up</a:t>
            </a:r>
          </a:p>
          <a:p>
            <a:pPr marL="457200" indent="-457200">
              <a:buFont typeface="Arial" panose="020B0604020202020204" pitchFamily="34" charset="0"/>
              <a:buChar char="•"/>
            </a:pPr>
            <a:r>
              <a:rPr lang="en-US" sz="3600" dirty="0">
                <a:solidFill>
                  <a:schemeClr val="accent5">
                    <a:lumMod val="75000"/>
                  </a:schemeClr>
                </a:solidFill>
                <a:latin typeface="Gotham book"/>
              </a:rPr>
              <a:t>Share your response with a partner</a:t>
            </a:r>
          </a:p>
        </p:txBody>
      </p:sp>
      <p:pic>
        <p:nvPicPr>
          <p:cNvPr id="8" name="Picture 7" descr="A map showing the contemporary borders of Texas as well as the reduced borders of Texas when it was part of Mexico. The map has the cities of Austin, Texas, and Santa Fe, New Mexico labeled. There is a line that goes from Austin, north to the Red River and then west to Santa Fe. The line shows the route of the Santa Fe Expedition. &#10;">
            <a:extLst>
              <a:ext uri="{FF2B5EF4-FFF2-40B4-BE49-F238E27FC236}">
                <a16:creationId xmlns:a16="http://schemas.microsoft.com/office/drawing/2014/main" id="{7D6293A1-2ABB-686C-116B-63C18158FC5A}"/>
              </a:ext>
            </a:extLst>
          </p:cNvPr>
          <p:cNvPicPr>
            <a:picLocks noChangeAspect="1"/>
          </p:cNvPicPr>
          <p:nvPr/>
        </p:nvPicPr>
        <p:blipFill>
          <a:blip r:embed="rId9"/>
          <a:stretch>
            <a:fillRect/>
          </a:stretch>
        </p:blipFill>
        <p:spPr>
          <a:xfrm>
            <a:off x="6802244" y="1392744"/>
            <a:ext cx="5021766" cy="5002593"/>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017587" y="1257208"/>
            <a:ext cx="7746899" cy="1502228"/>
          </a:xfrm>
          <a:prstGeom prst="wedgeRoundRectCallout">
            <a:avLst>
              <a:gd name="adj1" fmla="val 61437"/>
              <a:gd name="adj2" fmla="val 3568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Santa Fe Expedition traveled through ________ </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2149" y="4098565"/>
            <a:ext cx="1344476" cy="1344476"/>
          </a:xfrm>
          <a:prstGeom prst="rect">
            <a:avLst/>
          </a:prstGeom>
        </p:spPr>
      </p:pic>
      <p:sp>
        <p:nvSpPr>
          <p:cNvPr id="5" name="Speech Bubble: Rectangle with Corners Rounded 4">
            <a:extLst>
              <a:ext uri="{FF2B5EF4-FFF2-40B4-BE49-F238E27FC236}">
                <a16:creationId xmlns:a16="http://schemas.microsoft.com/office/drawing/2014/main" id="{558F71F2-98A4-FE17-A32B-D50F5ADDF71E}"/>
              </a:ext>
            </a:extLst>
          </p:cNvPr>
          <p:cNvSpPr/>
          <p:nvPr/>
        </p:nvSpPr>
        <p:spPr>
          <a:xfrm>
            <a:off x="3998787" y="3369036"/>
            <a:ext cx="7746899" cy="2231756"/>
          </a:xfrm>
          <a:prstGeom prst="wedgeRoundRectCallout">
            <a:avLst>
              <a:gd name="adj1" fmla="val -60953"/>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Santa Fe Expedition probably encountered ________ while traveling through these regions.</a:t>
            </a:r>
          </a:p>
        </p:txBody>
      </p:sp>
      <p:pic>
        <p:nvPicPr>
          <p:cNvPr id="6" name="Graphic 5">
            <a:extLst>
              <a:ext uri="{FF2B5EF4-FFF2-40B4-BE49-F238E27FC236}">
                <a16:creationId xmlns:a16="http://schemas.microsoft.com/office/drawing/2014/main" id="{5D4FD070-BB23-51A9-49D1-1A80ECEBAD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8667" y="1567360"/>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859971" y="2136338"/>
            <a:ext cx="1070065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What were the goals, key events, significant challenges, and outcomes of the Santa Fe Expedition? </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620486" y="1752601"/>
            <a:ext cx="10914122"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b="1"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examine the</a:t>
            </a:r>
            <a:r>
              <a:rPr lang="en-US" sz="4000" dirty="0">
                <a:solidFill>
                  <a:srgbClr val="C00000"/>
                </a:solidFill>
                <a:latin typeface="Calibri" panose="020F0502020204030204"/>
              </a:rPr>
              <a:t> goals, key events, major challenges, and significance of the Santa Fe Expedition during the Republic of Texas era. </a:t>
            </a:r>
            <a:endParaRPr kumimoji="0" lang="en-US" sz="4000" b="0"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analyze five primary source excerpts to determine the key information, challenges, and significance of the Santa Fe Expedition.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1453243" y="422910"/>
            <a:ext cx="4800600" cy="20302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latin typeface="Gotham Medium"/>
              </a:rPr>
              <a:t>Mirabeau Lamar &amp; the Santa Fe Expedition</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6" name="Picture 5" descr="A photograph of Thomas Falconer from 1854. He is wearing a powdered wig, dressed in a suit, and seated with his arm on the back of a chair.">
            <a:extLst>
              <a:ext uri="{FF2B5EF4-FFF2-40B4-BE49-F238E27FC236}">
                <a16:creationId xmlns:a16="http://schemas.microsoft.com/office/drawing/2014/main" id="{9E82EC79-5BEF-227B-6484-47CDCAD79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859" y="1502230"/>
            <a:ext cx="3943138" cy="4572000"/>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53C24750-6726-0EF6-15FE-AA7838358E8B}"/>
              </a:ext>
            </a:extLst>
          </p:cNvPr>
          <p:cNvSpPr txBox="1"/>
          <p:nvPr/>
        </p:nvSpPr>
        <p:spPr>
          <a:xfrm>
            <a:off x="1881859" y="6081147"/>
            <a:ext cx="3777343" cy="707886"/>
          </a:xfrm>
          <a:prstGeom prst="rect">
            <a:avLst/>
          </a:prstGeom>
          <a:noFill/>
        </p:spPr>
        <p:txBody>
          <a:bodyPr wrap="square" rtlCol="0">
            <a:spAutoFit/>
          </a:bodyPr>
          <a:lstStyle/>
          <a:p>
            <a:pPr algn="ctr"/>
            <a:r>
              <a:rPr lang="en-US" sz="2000" i="1" dirty="0">
                <a:latin typeface="Gotham book"/>
              </a:rPr>
              <a:t>Thomas Falconer</a:t>
            </a:r>
          </a:p>
          <a:p>
            <a:pPr algn="ctr"/>
            <a:r>
              <a:rPr lang="en-US" sz="2000" i="1" dirty="0">
                <a:latin typeface="Gotham book"/>
              </a:rPr>
              <a:t>The Portal to Texas History</a:t>
            </a:r>
          </a:p>
        </p:txBody>
      </p:sp>
      <p:pic>
        <p:nvPicPr>
          <p:cNvPr id="4" name="Picture 3" descr="A map showing the contemporary borders of Texas as well as the reduced borders of Texas when it was part of Mexico. The map has the cities of Austin, Texas, and Santa Fe, New Mexico labeled. There is a line that goes from Austin, north to the Red River and then west to Santa Fe. The line shows the route of the Santa Fe Expedition. &#10;">
            <a:extLst>
              <a:ext uri="{FF2B5EF4-FFF2-40B4-BE49-F238E27FC236}">
                <a16:creationId xmlns:a16="http://schemas.microsoft.com/office/drawing/2014/main" id="{11995542-1E25-C524-BCF0-AA04E07F6EB3}"/>
              </a:ext>
            </a:extLst>
          </p:cNvPr>
          <p:cNvPicPr>
            <a:picLocks noChangeAspect="1"/>
          </p:cNvPicPr>
          <p:nvPr/>
        </p:nvPicPr>
        <p:blipFill>
          <a:blip r:embed="rId5"/>
          <a:stretch>
            <a:fillRect/>
          </a:stretch>
        </p:blipFill>
        <p:spPr>
          <a:xfrm>
            <a:off x="6159728" y="422910"/>
            <a:ext cx="5783496" cy="5760176"/>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98274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582411-94B6-9A5E-3AC8-F2A02CA7F10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E50393C-EEA0-3A04-DAB1-10AC926E49E2}"/>
              </a:ext>
            </a:extLst>
          </p:cNvPr>
          <p:cNvSpPr txBox="1">
            <a:spLocks noGrp="1"/>
          </p:cNvSpPr>
          <p:nvPr>
            <p:ph type="title" idx="4294967295"/>
          </p:nvPr>
        </p:nvSpPr>
        <p:spPr>
          <a:xfrm>
            <a:off x="1879739" y="88799"/>
            <a:ext cx="8592318" cy="14134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Gotham Medium"/>
                <a:ea typeface="+mj-ea"/>
                <a:cs typeface="+mj-cs"/>
              </a:rPr>
              <a:t>Thomas Falconer’s Account                of the Santa Fe Expedition</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n image of the photocopy of the newspaper article of Thomas Falconer's account of the Santa Fe Expedition. The portion of the article pictured here reads, &quot;From the New Orleans Picayune: Santa Fe Expedition. The following account of the march of the Santa Fe Expedition, has been prepared especially for this paper, by Mr. Thos. Falconer, a gentleman who accompanied the expedition its entire march.&quot;">
            <a:extLst>
              <a:ext uri="{FF2B5EF4-FFF2-40B4-BE49-F238E27FC236}">
                <a16:creationId xmlns:a16="http://schemas.microsoft.com/office/drawing/2014/main" id="{5C1EF1BA-F111-0C98-230F-93A2384FCAEF}"/>
              </a:ext>
            </a:extLst>
          </p:cNvPr>
          <p:cNvPicPr>
            <a:picLocks noChangeAspect="1"/>
          </p:cNvPicPr>
          <p:nvPr/>
        </p:nvPicPr>
        <p:blipFill>
          <a:blip r:embed="rId4"/>
          <a:stretch>
            <a:fillRect/>
          </a:stretch>
        </p:blipFill>
        <p:spPr>
          <a:xfrm>
            <a:off x="251697" y="1746052"/>
            <a:ext cx="7488045" cy="4700828"/>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BF7BAB35-0EED-247A-DD74-F5452748A409}"/>
              </a:ext>
            </a:extLst>
          </p:cNvPr>
          <p:cNvSpPr txBox="1"/>
          <p:nvPr/>
        </p:nvSpPr>
        <p:spPr>
          <a:xfrm>
            <a:off x="7881256" y="2265196"/>
            <a:ext cx="4180116" cy="3662541"/>
          </a:xfrm>
          <a:prstGeom prst="rect">
            <a:avLst/>
          </a:prstGeom>
          <a:noFill/>
        </p:spPr>
        <p:txBody>
          <a:bodyPr wrap="square" rtlCol="0">
            <a:spAutoFit/>
          </a:bodyPr>
          <a:lstStyle/>
          <a:p>
            <a:pPr algn="ctr"/>
            <a:r>
              <a:rPr lang="en-US" sz="2600" i="1" dirty="0">
                <a:latin typeface="Gotham book"/>
              </a:rPr>
              <a:t>Thomas Falconer’s account of the Santa Fe Expedition</a:t>
            </a:r>
          </a:p>
          <a:p>
            <a:pPr algn="ctr"/>
            <a:endParaRPr lang="en-US" sz="1600" i="1" dirty="0">
              <a:latin typeface="Gotham book"/>
            </a:endParaRPr>
          </a:p>
          <a:p>
            <a:pPr algn="ctr"/>
            <a:r>
              <a:rPr lang="en-US" sz="2600" i="1" dirty="0">
                <a:latin typeface="Gotham book"/>
              </a:rPr>
              <a:t>Printed in </a:t>
            </a:r>
          </a:p>
          <a:p>
            <a:pPr algn="ctr"/>
            <a:r>
              <a:rPr lang="en-US" sz="2600" i="1" dirty="0">
                <a:latin typeface="Gotham book"/>
              </a:rPr>
              <a:t>The Morning Star Newspaper</a:t>
            </a:r>
          </a:p>
          <a:p>
            <a:pPr algn="ctr"/>
            <a:r>
              <a:rPr lang="en-US" sz="2600" i="1" dirty="0">
                <a:latin typeface="Gotham book"/>
              </a:rPr>
              <a:t>Houston, Texas</a:t>
            </a:r>
          </a:p>
          <a:p>
            <a:pPr algn="ctr"/>
            <a:r>
              <a:rPr lang="en-US" sz="2600" i="1" dirty="0">
                <a:latin typeface="Gotham book"/>
              </a:rPr>
              <a:t>Tuesday May 17, 1842</a:t>
            </a:r>
          </a:p>
          <a:p>
            <a:pPr algn="ctr"/>
            <a:endParaRPr lang="en-US" i="1" dirty="0">
              <a:latin typeface="Gotham book"/>
            </a:endParaRPr>
          </a:p>
          <a:p>
            <a:pPr algn="ctr"/>
            <a:r>
              <a:rPr lang="en-US" sz="2600" i="1" dirty="0">
                <a:latin typeface="Gotham book"/>
              </a:rPr>
              <a:t>The Portal to Texas History</a:t>
            </a:r>
          </a:p>
          <a:p>
            <a:endParaRPr lang="en-US" dirty="0"/>
          </a:p>
        </p:txBody>
      </p:sp>
    </p:spTree>
    <p:extLst>
      <p:ext uri="{BB962C8B-B14F-4D97-AF65-F5344CB8AC3E}">
        <p14:creationId xmlns:p14="http://schemas.microsoft.com/office/powerpoint/2010/main" val="366926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1524002" y="68821"/>
            <a:ext cx="4865912" cy="36323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The Capture            of the                   Santa Fe  Expedition</a:t>
            </a:r>
          </a:p>
        </p:txBody>
      </p:sp>
      <p:sp>
        <p:nvSpPr>
          <p:cNvPr id="4" name="TextBox 3">
            <a:extLst>
              <a:ext uri="{FF2B5EF4-FFF2-40B4-BE49-F238E27FC236}">
                <a16:creationId xmlns:a16="http://schemas.microsoft.com/office/drawing/2014/main" id="{A63F5985-2530-3200-DFD6-F7F8A911D4C2}"/>
              </a:ext>
            </a:extLst>
          </p:cNvPr>
          <p:cNvSpPr txBox="1"/>
          <p:nvPr/>
        </p:nvSpPr>
        <p:spPr>
          <a:xfrm>
            <a:off x="1861456" y="4495008"/>
            <a:ext cx="4419600" cy="2092881"/>
          </a:xfrm>
          <a:prstGeom prst="rect">
            <a:avLst/>
          </a:prstGeom>
          <a:noFill/>
        </p:spPr>
        <p:txBody>
          <a:bodyPr wrap="square" rtlCol="0">
            <a:spAutoFit/>
          </a:bodyPr>
          <a:lstStyle/>
          <a:p>
            <a:pPr algn="ctr"/>
            <a:r>
              <a:rPr lang="en-US" sz="2400" i="1" dirty="0">
                <a:latin typeface="Gotham book"/>
              </a:rPr>
              <a:t>Manuel Armijo (Armigo)</a:t>
            </a:r>
          </a:p>
          <a:p>
            <a:pPr algn="ctr"/>
            <a:r>
              <a:rPr lang="en-US" sz="2400" i="1" dirty="0">
                <a:latin typeface="Gotham book"/>
              </a:rPr>
              <a:t>New Mexico Governor</a:t>
            </a:r>
          </a:p>
          <a:p>
            <a:pPr algn="ctr"/>
            <a:endParaRPr lang="en-US" sz="1200" i="1" dirty="0">
              <a:latin typeface="Gotham book"/>
            </a:endParaRPr>
          </a:p>
          <a:p>
            <a:pPr algn="ctr"/>
            <a:r>
              <a:rPr lang="en-US" sz="2400" i="1" dirty="0">
                <a:latin typeface="Gotham book"/>
              </a:rPr>
              <a:t>Catalog of American Portraits  The Smithsonian</a:t>
            </a:r>
          </a:p>
          <a:p>
            <a:pPr algn="ctr"/>
            <a:endParaRPr lang="en-US" sz="2200" i="1" dirty="0">
              <a:latin typeface="Gotham book"/>
            </a:endParaRPr>
          </a:p>
        </p:txBody>
      </p:sp>
      <p:pic>
        <p:nvPicPr>
          <p:cNvPr id="6" name="Picture 5" descr="A portrait painted in pastel of Manuel Armijo (or Armigo) the governor of New Mexico at the time of the Santa Fe Expedition. He is dressed in what appears to be full military apparel.">
            <a:extLst>
              <a:ext uri="{FF2B5EF4-FFF2-40B4-BE49-F238E27FC236}">
                <a16:creationId xmlns:a16="http://schemas.microsoft.com/office/drawing/2014/main" id="{C82C2268-BE0E-8EAB-EA5D-1CDB5EE18A35}"/>
              </a:ext>
            </a:extLst>
          </p:cNvPr>
          <p:cNvPicPr>
            <a:picLocks noChangeAspect="1"/>
          </p:cNvPicPr>
          <p:nvPr/>
        </p:nvPicPr>
        <p:blipFill>
          <a:blip r:embed="rId4">
            <a:extLst>
              <a:ext uri="{28A0092B-C50C-407E-A947-70E740481C1C}">
                <a14:useLocalDpi xmlns:a14="http://schemas.microsoft.com/office/drawing/2010/main" val="0"/>
              </a:ext>
            </a:extLst>
          </a:blip>
          <a:srcRect l="12348" r="11422" b="185"/>
          <a:stretch/>
        </p:blipFill>
        <p:spPr>
          <a:xfrm>
            <a:off x="6866390" y="335540"/>
            <a:ext cx="4440947" cy="5814889"/>
          </a:xfrm>
          <a:prstGeom prst="rect">
            <a:avLst/>
          </a:prstGeom>
        </p:spPr>
      </p:pic>
    </p:spTree>
    <p:extLst>
      <p:ext uri="{BB962C8B-B14F-4D97-AF65-F5344CB8AC3E}">
        <p14:creationId xmlns:p14="http://schemas.microsoft.com/office/powerpoint/2010/main" val="365084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1839687" y="-389711"/>
            <a:ext cx="5497286" cy="281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Thomas Falconer’s Thoughts                   on the Expedition</a:t>
            </a:r>
          </a:p>
        </p:txBody>
      </p:sp>
      <p:pic>
        <p:nvPicPr>
          <p:cNvPr id="2050" name="Picture 2" descr="A historical photograph of  the entry to Perote prison. It is a low concrete building with small windows. It appears to be surrounded by a mote. There is a bridge leading over the mote to the entrance of the prison.">
            <a:extLst>
              <a:ext uri="{FF2B5EF4-FFF2-40B4-BE49-F238E27FC236}">
                <a16:creationId xmlns:a16="http://schemas.microsoft.com/office/drawing/2014/main" id="{381F0BC7-814C-15EF-BD25-9237B9282E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57" t="12983" r="5486" b="9389"/>
          <a:stretch/>
        </p:blipFill>
        <p:spPr bwMode="auto">
          <a:xfrm>
            <a:off x="1839687" y="2489648"/>
            <a:ext cx="5497284" cy="306825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82860A-9227-2435-D467-64B3ED72AAC7}"/>
              </a:ext>
            </a:extLst>
          </p:cNvPr>
          <p:cNvSpPr txBox="1"/>
          <p:nvPr/>
        </p:nvSpPr>
        <p:spPr>
          <a:xfrm>
            <a:off x="2092779" y="5620032"/>
            <a:ext cx="4991100" cy="707886"/>
          </a:xfrm>
          <a:prstGeom prst="rect">
            <a:avLst/>
          </a:prstGeom>
          <a:noFill/>
        </p:spPr>
        <p:txBody>
          <a:bodyPr wrap="square" rtlCol="0">
            <a:spAutoFit/>
          </a:bodyPr>
          <a:lstStyle/>
          <a:p>
            <a:pPr algn="ctr"/>
            <a:r>
              <a:rPr lang="en-US" sz="2000" i="1" dirty="0">
                <a:latin typeface="Gotham book"/>
              </a:rPr>
              <a:t> Perote Prison, Veracruz, Mexico</a:t>
            </a:r>
          </a:p>
          <a:p>
            <a:pPr algn="ctr"/>
            <a:r>
              <a:rPr lang="en-US" sz="2000" i="1" dirty="0">
                <a:latin typeface="Gotham book"/>
              </a:rPr>
              <a:t>Texas State Historical Association</a:t>
            </a:r>
          </a:p>
        </p:txBody>
      </p:sp>
      <p:pic>
        <p:nvPicPr>
          <p:cNvPr id="4" name="Picture 3" descr="A photocopy of the letter Thomas Falconer wrote to Alfred Austin. The paper is yellowed and the writing is illegible.">
            <a:extLst>
              <a:ext uri="{FF2B5EF4-FFF2-40B4-BE49-F238E27FC236}">
                <a16:creationId xmlns:a16="http://schemas.microsoft.com/office/drawing/2014/main" id="{618578DC-5004-7299-6541-C1F9C7D1436E}"/>
              </a:ext>
            </a:extLst>
          </p:cNvPr>
          <p:cNvPicPr>
            <a:picLocks noChangeAspect="1"/>
          </p:cNvPicPr>
          <p:nvPr/>
        </p:nvPicPr>
        <p:blipFill>
          <a:blip r:embed="rId5"/>
          <a:stretch>
            <a:fillRect/>
          </a:stretch>
        </p:blipFill>
        <p:spPr>
          <a:xfrm>
            <a:off x="8033657" y="236814"/>
            <a:ext cx="3363684" cy="5383219"/>
          </a:xfrm>
          <a:prstGeom prst="rect">
            <a:avLst/>
          </a:prstGeom>
        </p:spPr>
      </p:pic>
      <p:sp>
        <p:nvSpPr>
          <p:cNvPr id="6" name="TextBox 5">
            <a:extLst>
              <a:ext uri="{FF2B5EF4-FFF2-40B4-BE49-F238E27FC236}">
                <a16:creationId xmlns:a16="http://schemas.microsoft.com/office/drawing/2014/main" id="{EEEE3121-8BBF-0906-A5EF-5ECF67E5AED2}"/>
              </a:ext>
            </a:extLst>
          </p:cNvPr>
          <p:cNvSpPr txBox="1"/>
          <p:nvPr/>
        </p:nvSpPr>
        <p:spPr>
          <a:xfrm>
            <a:off x="7336971" y="5620033"/>
            <a:ext cx="4582886" cy="984885"/>
          </a:xfrm>
          <a:prstGeom prst="rect">
            <a:avLst/>
          </a:prstGeom>
          <a:noFill/>
        </p:spPr>
        <p:txBody>
          <a:bodyPr wrap="square" rtlCol="0">
            <a:spAutoFit/>
          </a:bodyPr>
          <a:lstStyle/>
          <a:p>
            <a:pPr algn="ctr"/>
            <a:r>
              <a:rPr lang="en-US" sz="2000" i="1" dirty="0">
                <a:latin typeface="Gotham book"/>
              </a:rPr>
              <a:t>Thomas Falconer’s letter to Alfred Austin</a:t>
            </a:r>
          </a:p>
          <a:p>
            <a:pPr algn="ctr"/>
            <a:r>
              <a:rPr lang="en-US" sz="2000" i="1" dirty="0">
                <a:latin typeface="Gotham book"/>
              </a:rPr>
              <a:t>The Portal to Texas History</a:t>
            </a:r>
          </a:p>
          <a:p>
            <a:endParaRPr lang="en-US" dirty="0"/>
          </a:p>
        </p:txBody>
      </p:sp>
    </p:spTree>
    <p:extLst>
      <p:ext uri="{BB962C8B-B14F-4D97-AF65-F5344CB8AC3E}">
        <p14:creationId xmlns:p14="http://schemas.microsoft.com/office/powerpoint/2010/main" val="23619547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546</TotalTime>
  <Words>741</Words>
  <Application>Microsoft Office PowerPoint</Application>
  <PresentationFormat>Widescreen</PresentationFormat>
  <Paragraphs>59</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Calibri</vt:lpstr>
      <vt:lpstr>Gotham book</vt:lpstr>
      <vt:lpstr>Gotham Medium</vt:lpstr>
      <vt:lpstr>Josefin Sans</vt:lpstr>
      <vt:lpstr>Lato</vt:lpstr>
      <vt:lpstr>1_Office Theme</vt:lpstr>
      <vt:lpstr>Unit 6:  The Republic of Texas</vt:lpstr>
      <vt:lpstr>Warm-up Follow the directions below to complete your warm-up </vt:lpstr>
      <vt:lpstr>Share with the class:</vt:lpstr>
      <vt:lpstr>Essential Question</vt:lpstr>
      <vt:lpstr>In Today’s Lesson</vt:lpstr>
      <vt:lpstr>Mirabeau Lamar &amp; the Santa Fe Expedition</vt:lpstr>
      <vt:lpstr>Thomas Falconer’s Account                of the Santa Fe Expedition</vt:lpstr>
      <vt:lpstr>The Capture            of the                   Santa Fe  Expedition</vt:lpstr>
      <vt:lpstr>Thomas Falconer’s Thoughts                   on the Expedition</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2025-05-09T14:23:02Z</dcterms:created>
  <dcterms:modified xsi:type="dcterms:W3CDTF">2025-06-06T16:22:59Z</dcterms:modified>
</cp:coreProperties>
</file>