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339" r:id="rId3"/>
    <p:sldId id="340" r:id="rId4"/>
    <p:sldId id="338" r:id="rId5"/>
    <p:sldId id="341" r:id="rId6"/>
    <p:sldId id="345" r:id="rId7"/>
    <p:sldId id="352" r:id="rId8"/>
    <p:sldId id="353" r:id="rId9"/>
    <p:sldId id="355" r:id="rId10"/>
    <p:sldId id="356" r:id="rId11"/>
    <p:sldId id="357" r:id="rId12"/>
    <p:sldId id="358" r:id="rId13"/>
    <p:sldId id="3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E6E6E6"/>
    <a:srgbClr val="FFFAF3"/>
    <a:srgbClr val="FFEFD9"/>
    <a:srgbClr val="ECECEC"/>
    <a:srgbClr val="FFFFFF"/>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5B50B-02E2-4455-9182-F36E71D65A0B}"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9D447-474E-49F3-8298-20CC41AC718E}" type="slidenum">
              <a:rPr lang="en-US" smtClean="0"/>
              <a:t>‹#›</a:t>
            </a:fld>
            <a:endParaRPr lang="en-US"/>
          </a:p>
        </p:txBody>
      </p:sp>
    </p:spTree>
    <p:extLst>
      <p:ext uri="{BB962C8B-B14F-4D97-AF65-F5344CB8AC3E}">
        <p14:creationId xmlns:p14="http://schemas.microsoft.com/office/powerpoint/2010/main" val="296144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museum.mfah.org/objects/45613/the-mier-expedition-the-drawing-of-the-black-bea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museum.mfah.org/objects/45613/the-mier-expedition-the-drawing-of-the-black-be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Mier Expedition: The Drawing of the Black Bean, by Frederic Remington. 1896. </a:t>
            </a:r>
            <a:r>
              <a:rPr lang="en-US" b="0" i="0" dirty="0">
                <a:solidFill>
                  <a:srgbClr val="333333"/>
                </a:solidFill>
                <a:effectLst/>
                <a:latin typeface="Helvetica Neue"/>
              </a:rPr>
              <a:t>The Hogg Brothers Collection, gift of Miss Ima Hogg. The Museum of Fine Arts, Houston. </a:t>
            </a:r>
            <a:r>
              <a:rPr lang="en-US" dirty="0">
                <a:hlinkClick r:id="rId3"/>
              </a:rPr>
              <a:t>The Mier Expedition: The Drawing of the Black Bean | All Works | The MFAH Collections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Mier Expedition: The Drawing of the Black Bean, by Frederic Remington. 1896. </a:t>
            </a:r>
            <a:r>
              <a:rPr lang="en-US" b="0" i="0" dirty="0">
                <a:solidFill>
                  <a:srgbClr val="333333"/>
                </a:solidFill>
                <a:effectLst/>
                <a:latin typeface="Helvetica Neue"/>
              </a:rPr>
              <a:t>The Hogg Brothers Collection, gift of Miss Ima Hogg. The Museum of Fine Arts, Houston. </a:t>
            </a:r>
            <a:r>
              <a:rPr lang="en-US" dirty="0">
                <a:hlinkClick r:id="rId3"/>
              </a:rPr>
              <a:t>The Mier Expedition: The Drawing of the Black Bean | All Works | The MFAH Collections</a:t>
            </a:r>
            <a:endParaRPr lang="en-US" dirty="0"/>
          </a:p>
          <a:p>
            <a:endParaRPr lang="en-US" dirty="0"/>
          </a:p>
        </p:txBody>
      </p:sp>
      <p:sp>
        <p:nvSpPr>
          <p:cNvPr id="4" name="Slide Number Placeholder 3"/>
          <p:cNvSpPr>
            <a:spLocks noGrp="1"/>
          </p:cNvSpPr>
          <p:nvPr>
            <p:ph type="sldNum" sz="quarter" idx="5"/>
          </p:nvPr>
        </p:nvSpPr>
        <p:spPr/>
        <p:txBody>
          <a:bodyPr/>
          <a:lstStyle/>
          <a:p>
            <a:fld id="{EEB9D447-474E-49F3-8298-20CC41AC718E}" type="slidenum">
              <a:rPr lang="en-US" smtClean="0"/>
              <a:t>7</a:t>
            </a:fld>
            <a:endParaRPr lang="en-US"/>
          </a:p>
        </p:txBody>
      </p:sp>
    </p:spTree>
    <p:extLst>
      <p:ext uri="{BB962C8B-B14F-4D97-AF65-F5344CB8AC3E}">
        <p14:creationId xmlns:p14="http://schemas.microsoft.com/office/powerpoint/2010/main" val="215231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Storyboard Example of the “Black Bean Episode”. Illustrated by Courtney Abubakar. Texas History for Teachers. The University of North Texas.</a:t>
            </a:r>
          </a:p>
          <a:p>
            <a:endParaRPr lang="en-US" dirty="0"/>
          </a:p>
        </p:txBody>
      </p:sp>
      <p:sp>
        <p:nvSpPr>
          <p:cNvPr id="4" name="Slide Number Placeholder 3"/>
          <p:cNvSpPr>
            <a:spLocks noGrp="1"/>
          </p:cNvSpPr>
          <p:nvPr>
            <p:ph type="sldNum" sz="quarter" idx="5"/>
          </p:nvPr>
        </p:nvSpPr>
        <p:spPr/>
        <p:txBody>
          <a:bodyPr/>
          <a:lstStyle/>
          <a:p>
            <a:fld id="{EEB9D447-474E-49F3-8298-20CC41AC718E}" type="slidenum">
              <a:rPr lang="en-US" smtClean="0"/>
              <a:t>10</a:t>
            </a:fld>
            <a:endParaRPr lang="en-US"/>
          </a:p>
        </p:txBody>
      </p:sp>
    </p:spTree>
    <p:extLst>
      <p:ext uri="{BB962C8B-B14F-4D97-AF65-F5344CB8AC3E}">
        <p14:creationId xmlns:p14="http://schemas.microsoft.com/office/powerpoint/2010/main" val="305556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03380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1075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02562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4018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49532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8613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71565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7926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85616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073952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5/29/2025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55537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5/29/2025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566141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1061">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 painting of the &quot;Black Bean Episode.&quot; The painting shows a courtyard in which the Anglo prisoners are lined up surrounded by Mexican soldiers. The front Anglo prisoner in the line is standing at a table reaching into what appears to be a pot or bucket. Mexican officers look on. ">
            <a:extLst>
              <a:ext uri="{FF2B5EF4-FFF2-40B4-BE49-F238E27FC236}">
                <a16:creationId xmlns:a16="http://schemas.microsoft.com/office/drawing/2014/main" id="{F3E0CE51-CB05-DBBC-20E4-6B2957072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752" b="19447"/>
          <a:stretch>
            <a:fillRect/>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064"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8350" cy="6038850"/>
          </a:xfrm>
          <a:custGeom>
            <a:avLst/>
            <a:gdLst>
              <a:gd name="connsiteX0" fmla="*/ 0 w 12192000"/>
              <a:gd name="connsiteY0" fmla="*/ 0 h 5835650"/>
              <a:gd name="connsiteX1" fmla="*/ 12192000 w 12192000"/>
              <a:gd name="connsiteY1" fmla="*/ 0 h 5835650"/>
              <a:gd name="connsiteX2" fmla="*/ 12192000 w 12192000"/>
              <a:gd name="connsiteY2" fmla="*/ 5835650 h 5835650"/>
              <a:gd name="connsiteX3" fmla="*/ 0 w 12192000"/>
              <a:gd name="connsiteY3" fmla="*/ 5835650 h 5835650"/>
              <a:gd name="connsiteX4" fmla="*/ 0 w 12192000"/>
              <a:gd name="connsiteY4"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0 w 12198350"/>
              <a:gd name="connsiteY4" fmla="*/ 5835650 h 5835650"/>
              <a:gd name="connsiteX5" fmla="*/ 0 w 12198350"/>
              <a:gd name="connsiteY5"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0 w 12198350"/>
              <a:gd name="connsiteY5" fmla="*/ 5835650 h 5835650"/>
              <a:gd name="connsiteX6" fmla="*/ 0 w 12198350"/>
              <a:gd name="connsiteY6"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822450 w 12198350"/>
              <a:gd name="connsiteY5" fmla="*/ 58293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1727200 w 12198350"/>
              <a:gd name="connsiteY5" fmla="*/ 5486400 h 5835650"/>
              <a:gd name="connsiteX6" fmla="*/ 0 w 12198350"/>
              <a:gd name="connsiteY6" fmla="*/ 5835650 h 5835650"/>
              <a:gd name="connsiteX7" fmla="*/ 0 w 12198350"/>
              <a:gd name="connsiteY7" fmla="*/ 0 h 5835650"/>
              <a:gd name="connsiteX0" fmla="*/ 0 w 12198350"/>
              <a:gd name="connsiteY0" fmla="*/ 0 h 5835650"/>
              <a:gd name="connsiteX1" fmla="*/ 12192000 w 12198350"/>
              <a:gd name="connsiteY1" fmla="*/ 0 h 5835650"/>
              <a:gd name="connsiteX2" fmla="*/ 12198350 w 12198350"/>
              <a:gd name="connsiteY2" fmla="*/ 3505200 h 5835650"/>
              <a:gd name="connsiteX3" fmla="*/ 12192000 w 12198350"/>
              <a:gd name="connsiteY3" fmla="*/ 5835650 h 5835650"/>
              <a:gd name="connsiteX4" fmla="*/ 5060950 w 12198350"/>
              <a:gd name="connsiteY4" fmla="*/ 5835650 h 5835650"/>
              <a:gd name="connsiteX5" fmla="*/ 3854450 w 12198350"/>
              <a:gd name="connsiteY5" fmla="*/ 5695950 h 5835650"/>
              <a:gd name="connsiteX6" fmla="*/ 1727200 w 12198350"/>
              <a:gd name="connsiteY6" fmla="*/ 5486400 h 5835650"/>
              <a:gd name="connsiteX7" fmla="*/ 0 w 12198350"/>
              <a:gd name="connsiteY7" fmla="*/ 5835650 h 5835650"/>
              <a:gd name="connsiteX8" fmla="*/ 0 w 12198350"/>
              <a:gd name="connsiteY8" fmla="*/ 0 h 5835650"/>
              <a:gd name="connsiteX0" fmla="*/ 0 w 12198350"/>
              <a:gd name="connsiteY0" fmla="*/ 0 h 5842000"/>
              <a:gd name="connsiteX1" fmla="*/ 12192000 w 12198350"/>
              <a:gd name="connsiteY1" fmla="*/ 0 h 5842000"/>
              <a:gd name="connsiteX2" fmla="*/ 12198350 w 12198350"/>
              <a:gd name="connsiteY2" fmla="*/ 3505200 h 5842000"/>
              <a:gd name="connsiteX3" fmla="*/ 12192000 w 12198350"/>
              <a:gd name="connsiteY3" fmla="*/ 5835650 h 5842000"/>
              <a:gd name="connsiteX4" fmla="*/ 5060950 w 12198350"/>
              <a:gd name="connsiteY4" fmla="*/ 5835650 h 5842000"/>
              <a:gd name="connsiteX5" fmla="*/ 3663950 w 12198350"/>
              <a:gd name="connsiteY5" fmla="*/ 5842000 h 5842000"/>
              <a:gd name="connsiteX6" fmla="*/ 1727200 w 12198350"/>
              <a:gd name="connsiteY6" fmla="*/ 5486400 h 5842000"/>
              <a:gd name="connsiteX7" fmla="*/ 0 w 12198350"/>
              <a:gd name="connsiteY7" fmla="*/ 5835650 h 5842000"/>
              <a:gd name="connsiteX8" fmla="*/ 0 w 12198350"/>
              <a:gd name="connsiteY8" fmla="*/ 0 h 584200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4883150 w 12198350"/>
              <a:gd name="connsiteY4" fmla="*/ 5924550 h 5924550"/>
              <a:gd name="connsiteX5" fmla="*/ 3663950 w 12198350"/>
              <a:gd name="connsiteY5" fmla="*/ 5842000 h 5924550"/>
              <a:gd name="connsiteX6" fmla="*/ 1727200 w 12198350"/>
              <a:gd name="connsiteY6" fmla="*/ 5486400 h 5924550"/>
              <a:gd name="connsiteX7" fmla="*/ 0 w 12198350"/>
              <a:gd name="connsiteY7" fmla="*/ 5835650 h 5924550"/>
              <a:gd name="connsiteX8" fmla="*/ 0 w 12198350"/>
              <a:gd name="connsiteY8" fmla="*/ 0 h 5924550"/>
              <a:gd name="connsiteX0" fmla="*/ 0 w 12198350"/>
              <a:gd name="connsiteY0" fmla="*/ 0 h 5924550"/>
              <a:gd name="connsiteX1" fmla="*/ 12192000 w 12198350"/>
              <a:gd name="connsiteY1" fmla="*/ 0 h 5924550"/>
              <a:gd name="connsiteX2" fmla="*/ 12198350 w 12198350"/>
              <a:gd name="connsiteY2" fmla="*/ 3505200 h 5924550"/>
              <a:gd name="connsiteX3" fmla="*/ 12192000 w 12198350"/>
              <a:gd name="connsiteY3" fmla="*/ 5835650 h 5924550"/>
              <a:gd name="connsiteX4" fmla="*/ 8318500 w 12198350"/>
              <a:gd name="connsiteY4" fmla="*/ 5867400 h 5924550"/>
              <a:gd name="connsiteX5" fmla="*/ 4883150 w 12198350"/>
              <a:gd name="connsiteY5" fmla="*/ 5924550 h 5924550"/>
              <a:gd name="connsiteX6" fmla="*/ 3663950 w 12198350"/>
              <a:gd name="connsiteY6" fmla="*/ 5842000 h 5924550"/>
              <a:gd name="connsiteX7" fmla="*/ 1727200 w 12198350"/>
              <a:gd name="connsiteY7" fmla="*/ 5486400 h 5924550"/>
              <a:gd name="connsiteX8" fmla="*/ 0 w 12198350"/>
              <a:gd name="connsiteY8" fmla="*/ 5835650 h 5924550"/>
              <a:gd name="connsiteX9" fmla="*/ 0 w 12198350"/>
              <a:gd name="connsiteY9" fmla="*/ 0 h 59245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9766300 w 12198350"/>
              <a:gd name="connsiteY4" fmla="*/ 59245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2192000 w 12198350"/>
              <a:gd name="connsiteY3" fmla="*/ 583565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25525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8813800 w 12198350"/>
              <a:gd name="connsiteY3" fmla="*/ 5746750 h 6038850"/>
              <a:gd name="connsiteX4" fmla="*/ 7219950 w 12198350"/>
              <a:gd name="connsiteY4" fmla="*/ 6038850 h 6038850"/>
              <a:gd name="connsiteX5" fmla="*/ 4883150 w 12198350"/>
              <a:gd name="connsiteY5" fmla="*/ 5924550 h 6038850"/>
              <a:gd name="connsiteX6" fmla="*/ 3663950 w 12198350"/>
              <a:gd name="connsiteY6" fmla="*/ 5842000 h 6038850"/>
              <a:gd name="connsiteX7" fmla="*/ 1727200 w 12198350"/>
              <a:gd name="connsiteY7" fmla="*/ 5486400 h 6038850"/>
              <a:gd name="connsiteX8" fmla="*/ 0 w 12198350"/>
              <a:gd name="connsiteY8" fmla="*/ 5835650 h 6038850"/>
              <a:gd name="connsiteX9" fmla="*/ 0 w 12198350"/>
              <a:gd name="connsiteY9"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623550 w 12198350"/>
              <a:gd name="connsiteY3" fmla="*/ 48006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0185400 w 12198350"/>
              <a:gd name="connsiteY3" fmla="*/ 4978400 h 6038850"/>
              <a:gd name="connsiteX4" fmla="*/ 8813800 w 12198350"/>
              <a:gd name="connsiteY4" fmla="*/ 5746750 h 6038850"/>
              <a:gd name="connsiteX5" fmla="*/ 7219950 w 12198350"/>
              <a:gd name="connsiteY5" fmla="*/ 6038850 h 6038850"/>
              <a:gd name="connsiteX6" fmla="*/ 4883150 w 12198350"/>
              <a:gd name="connsiteY6" fmla="*/ 5924550 h 6038850"/>
              <a:gd name="connsiteX7" fmla="*/ 3663950 w 12198350"/>
              <a:gd name="connsiteY7" fmla="*/ 5842000 h 6038850"/>
              <a:gd name="connsiteX8" fmla="*/ 1727200 w 12198350"/>
              <a:gd name="connsiteY8" fmla="*/ 5486400 h 6038850"/>
              <a:gd name="connsiteX9" fmla="*/ 0 w 12198350"/>
              <a:gd name="connsiteY9" fmla="*/ 5835650 h 6038850"/>
              <a:gd name="connsiteX10" fmla="*/ 0 w 12198350"/>
              <a:gd name="connsiteY10"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766550 w 12198350"/>
              <a:gd name="connsiteY3" fmla="*/ 410845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 name="connsiteX0" fmla="*/ 0 w 12198350"/>
              <a:gd name="connsiteY0" fmla="*/ 0 h 6038850"/>
              <a:gd name="connsiteX1" fmla="*/ 12192000 w 12198350"/>
              <a:gd name="connsiteY1" fmla="*/ 0 h 6038850"/>
              <a:gd name="connsiteX2" fmla="*/ 12198350 w 12198350"/>
              <a:gd name="connsiteY2" fmla="*/ 3505200 h 6038850"/>
              <a:gd name="connsiteX3" fmla="*/ 11341100 w 12198350"/>
              <a:gd name="connsiteY3" fmla="*/ 4267200 h 6038850"/>
              <a:gd name="connsiteX4" fmla="*/ 10185400 w 12198350"/>
              <a:gd name="connsiteY4" fmla="*/ 4978400 h 6038850"/>
              <a:gd name="connsiteX5" fmla="*/ 8813800 w 12198350"/>
              <a:gd name="connsiteY5" fmla="*/ 5746750 h 6038850"/>
              <a:gd name="connsiteX6" fmla="*/ 7219950 w 12198350"/>
              <a:gd name="connsiteY6" fmla="*/ 6038850 h 6038850"/>
              <a:gd name="connsiteX7" fmla="*/ 4883150 w 12198350"/>
              <a:gd name="connsiteY7" fmla="*/ 5924550 h 6038850"/>
              <a:gd name="connsiteX8" fmla="*/ 3663950 w 12198350"/>
              <a:gd name="connsiteY8" fmla="*/ 5842000 h 6038850"/>
              <a:gd name="connsiteX9" fmla="*/ 1727200 w 12198350"/>
              <a:gd name="connsiteY9" fmla="*/ 5486400 h 6038850"/>
              <a:gd name="connsiteX10" fmla="*/ 0 w 12198350"/>
              <a:gd name="connsiteY10" fmla="*/ 5835650 h 6038850"/>
              <a:gd name="connsiteX11" fmla="*/ 0 w 12198350"/>
              <a:gd name="connsiteY11" fmla="*/ 0 h 603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8350" h="603885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flip="none" rotWithShape="1">
            <a:gsLst>
              <a:gs pos="0">
                <a:srgbClr val="000000">
                  <a:alpha val="60000"/>
                </a:srgbClr>
              </a:gs>
              <a:gs pos="100000">
                <a:srgbClr val="000000">
                  <a:alpha val="0"/>
                </a:srgbClr>
              </a:gs>
              <a:gs pos="68000">
                <a:srgbClr val="000000">
                  <a:alpha val="40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066" name="Group 1065">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067" name="Freeform: Shape 1066">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8" name="Freeform: Shape 1067">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369849" y="267060"/>
            <a:ext cx="5517996" cy="2971800"/>
          </a:xfrm>
        </p:spPr>
        <p:txBody>
          <a:bodyPr>
            <a:normAutofit fontScale="90000"/>
          </a:bodyPr>
          <a:lstStyle/>
          <a:p>
            <a:pPr algn="l"/>
            <a:r>
              <a:rPr lang="en-US" sz="7200" b="1" i="1" dirty="0">
                <a:solidFill>
                  <a:srgbClr val="FF9B9B"/>
                </a:solidFill>
              </a:rPr>
              <a:t>Unit  6: </a:t>
            </a:r>
            <a:br>
              <a:rPr lang="en-US" sz="7200" b="1" i="1" dirty="0">
                <a:solidFill>
                  <a:srgbClr val="FFFFFF"/>
                </a:solidFill>
              </a:rPr>
            </a:br>
            <a:r>
              <a:rPr lang="en-US" sz="7200" b="1" dirty="0">
                <a:solidFill>
                  <a:srgbClr val="FFFFFF"/>
                </a:solidFill>
              </a:rPr>
              <a:t>The Republic of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369849" y="4044174"/>
            <a:ext cx="7025753" cy="1012778"/>
          </a:xfrm>
        </p:spPr>
        <p:txBody>
          <a:bodyPr>
            <a:noAutofit/>
          </a:bodyPr>
          <a:lstStyle/>
          <a:p>
            <a:pPr algn="l"/>
            <a:r>
              <a:rPr lang="en-US" sz="2800" b="1" i="1" dirty="0">
                <a:solidFill>
                  <a:srgbClr val="FF9B9B"/>
                </a:solidFill>
                <a:latin typeface="Gotham book"/>
              </a:rPr>
              <a:t>Extension Lesson: </a:t>
            </a:r>
          </a:p>
          <a:p>
            <a:pPr algn="l"/>
            <a:r>
              <a:rPr lang="en-US" sz="2800" b="1" i="1" dirty="0">
                <a:solidFill>
                  <a:srgbClr val="FFFFFF"/>
                </a:solidFill>
                <a:latin typeface="Gotham book"/>
              </a:rPr>
              <a:t>The Somervell Expedition and the Mier Fight</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582411-94B6-9A5E-3AC8-F2A02CA7F10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E50393C-EEA0-3A04-DAB1-10AC926E49E2}"/>
              </a:ext>
            </a:extLst>
          </p:cNvPr>
          <p:cNvSpPr txBox="1">
            <a:spLocks noGrp="1"/>
          </p:cNvSpPr>
          <p:nvPr>
            <p:ph type="title" idx="4294967295"/>
          </p:nvPr>
        </p:nvSpPr>
        <p:spPr>
          <a:xfrm>
            <a:off x="1458686" y="88800"/>
            <a:ext cx="9427028" cy="1239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1" u="none" strike="noStrike" kern="1200" cap="none" spc="0" normalizeH="0" baseline="0" noProof="0" dirty="0">
                <a:ln>
                  <a:noFill/>
                </a:ln>
                <a:solidFill>
                  <a:schemeClr val="bg1"/>
                </a:solidFill>
                <a:effectLst/>
                <a:uLnTx/>
                <a:uFillTx/>
                <a:latin typeface="Gotham Medium"/>
                <a:ea typeface="+mj-ea"/>
                <a:cs typeface="+mj-cs"/>
              </a:rPr>
              <a:t>Option 2: </a:t>
            </a:r>
            <a:r>
              <a:rPr lang="en-US" sz="6600" b="1" dirty="0">
                <a:solidFill>
                  <a:schemeClr val="bg1"/>
                </a:solidFill>
                <a:latin typeface="Gotham Medium"/>
              </a:rPr>
              <a:t>Storyboard</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sample of a storyboard about the Black Bean episode. Images present cartoon men from the time period. The first image shows two men waiting in line. The first man asks, &quot;What are they sayin' up there?&quot; The second man replies, &quot;They'res sayin' 1 outta every 10 of us is gonna be executed.&quot; The second image shows the man from the first image arriving at the head of the line and reaching his hand into a bag to draw his bean. There is a thought bubble above his head which states, &quot;My turn to draw a bean...&quot; In the final picture we see a shot of the man's point of view as he looks down at his closed fist holding the bean. Someone asks him, &quot;Well, is it a black bean or a white one?&quot; A thought bubble appears from his point of view stating &quot;I can't look....&quot; ">
            <a:extLst>
              <a:ext uri="{FF2B5EF4-FFF2-40B4-BE49-F238E27FC236}">
                <a16:creationId xmlns:a16="http://schemas.microsoft.com/office/drawing/2014/main" id="{9FA31D78-D1EA-C7BB-A406-EE98D869E8DC}"/>
              </a:ext>
            </a:extLst>
          </p:cNvPr>
          <p:cNvPicPr>
            <a:picLocks noChangeAspect="1"/>
          </p:cNvPicPr>
          <p:nvPr/>
        </p:nvPicPr>
        <p:blipFill>
          <a:blip r:embed="rId4"/>
          <a:stretch>
            <a:fillRect/>
          </a:stretch>
        </p:blipFill>
        <p:spPr>
          <a:xfrm>
            <a:off x="810985" y="1915595"/>
            <a:ext cx="10570029" cy="3832644"/>
          </a:xfrm>
          <a:prstGeom prst="rect">
            <a:avLst/>
          </a:prstGeom>
        </p:spPr>
      </p:pic>
    </p:spTree>
    <p:extLst>
      <p:ext uri="{BB962C8B-B14F-4D97-AF65-F5344CB8AC3E}">
        <p14:creationId xmlns:p14="http://schemas.microsoft.com/office/powerpoint/2010/main" val="320847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E89918A-598B-1182-E232-917AAD59FB1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65A51DE-3D58-E551-FB57-41488A0DEB30}"/>
              </a:ext>
            </a:extLst>
          </p:cNvPr>
          <p:cNvSpPr txBox="1">
            <a:spLocks noGrp="1"/>
          </p:cNvSpPr>
          <p:nvPr>
            <p:ph type="title" idx="4294967295"/>
          </p:nvPr>
        </p:nvSpPr>
        <p:spPr>
          <a:xfrm>
            <a:off x="1458686" y="-20060"/>
            <a:ext cx="9427028" cy="12392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1" u="none" strike="noStrike" kern="1200" cap="none" spc="0" normalizeH="0" baseline="0" noProof="0" dirty="0">
                <a:ln>
                  <a:noFill/>
                </a:ln>
                <a:solidFill>
                  <a:schemeClr val="bg1"/>
                </a:solidFill>
                <a:effectLst/>
                <a:uLnTx/>
                <a:uFillTx/>
                <a:latin typeface="Gotham Medium"/>
                <a:ea typeface="+mj-ea"/>
                <a:cs typeface="+mj-cs"/>
              </a:rPr>
              <a:t>Option 3: </a:t>
            </a:r>
            <a:r>
              <a:rPr lang="en-US" sz="6600" b="1" dirty="0">
                <a:solidFill>
                  <a:schemeClr val="bg1"/>
                </a:solidFill>
                <a:latin typeface="Gotham Medium"/>
              </a:rPr>
              <a:t>Newspaper Article</a:t>
            </a:r>
            <a:endParaRPr kumimoji="0" lang="en-US"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9" name="Picture 8" descr="A sample newspaper article which reads, &quot;Rebels Face Justice at Perote Prison! Veracruz, Mexico. September 2, 1843. Over 100 rebels from the north Mexican state of Texas have been imprisoned at Perote prison in Veracruz. Not only do these prisoners refuse to acknowledge that Texas rightfully belongs to Mexico, but they also went so far as to attack the Mexican army! What's more, the prisoners show no remorse for their actions. One prisoner stated, &quot;Heck no I'm not sorry! In fact, I'd do it all again if given the chance!&quot; ">
            <a:extLst>
              <a:ext uri="{FF2B5EF4-FFF2-40B4-BE49-F238E27FC236}">
                <a16:creationId xmlns:a16="http://schemas.microsoft.com/office/drawing/2014/main" id="{41BF0035-7710-8259-E671-775E1C4F0B31}"/>
              </a:ext>
            </a:extLst>
          </p:cNvPr>
          <p:cNvPicPr>
            <a:picLocks noChangeAspect="1"/>
          </p:cNvPicPr>
          <p:nvPr/>
        </p:nvPicPr>
        <p:blipFill>
          <a:blip r:embed="rId3"/>
          <a:stretch>
            <a:fillRect/>
          </a:stretch>
        </p:blipFill>
        <p:spPr>
          <a:xfrm>
            <a:off x="1458686" y="1219197"/>
            <a:ext cx="9646909" cy="4807030"/>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82204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B9BE02-7C16-9752-2B7A-63BBB7CC781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C1DA34A-0188-A9D3-F1FE-359224DE23B7}"/>
              </a:ext>
            </a:extLst>
          </p:cNvPr>
          <p:cNvSpPr txBox="1">
            <a:spLocks noGrp="1"/>
          </p:cNvSpPr>
          <p:nvPr>
            <p:ph type="title" idx="4294967295"/>
          </p:nvPr>
        </p:nvSpPr>
        <p:spPr>
          <a:xfrm>
            <a:off x="1859297" y="35666"/>
            <a:ext cx="10202073"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exit ticket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5E65AF89-B1B9-AB28-4A35-3027F630B3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B01F2C93-51FF-4E8E-F5A9-2104ECB960D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D49F48E3-9E31-1CEE-5981-B314C39F62A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8196" y="3485991"/>
            <a:ext cx="925793" cy="925793"/>
          </a:xfrm>
          <a:prstGeom prst="rect">
            <a:avLst/>
          </a:prstGeom>
        </p:spPr>
      </p:pic>
      <p:pic>
        <p:nvPicPr>
          <p:cNvPr id="6" name="Graphic 5">
            <a:extLst>
              <a:ext uri="{FF2B5EF4-FFF2-40B4-BE49-F238E27FC236}">
                <a16:creationId xmlns:a16="http://schemas.microsoft.com/office/drawing/2014/main" id="{CDE50B80-8C34-512C-AC60-AEB44007344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2234" y="5614813"/>
            <a:ext cx="842453" cy="842453"/>
          </a:xfrm>
          <a:prstGeom prst="rect">
            <a:avLst/>
          </a:prstGeom>
        </p:spPr>
      </p:pic>
      <p:pic>
        <p:nvPicPr>
          <p:cNvPr id="7" name="Graphic 6">
            <a:extLst>
              <a:ext uri="{FF2B5EF4-FFF2-40B4-BE49-F238E27FC236}">
                <a16:creationId xmlns:a16="http://schemas.microsoft.com/office/drawing/2014/main" id="{DF39FB48-A413-9676-C49D-C5317EF0F1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9298" y="1926771"/>
            <a:ext cx="1208326" cy="1208326"/>
          </a:xfrm>
          <a:prstGeom prst="rect">
            <a:avLst/>
          </a:prstGeom>
        </p:spPr>
      </p:pic>
      <p:sp>
        <p:nvSpPr>
          <p:cNvPr id="8" name="TextBox 7">
            <a:extLst>
              <a:ext uri="{FF2B5EF4-FFF2-40B4-BE49-F238E27FC236}">
                <a16:creationId xmlns:a16="http://schemas.microsoft.com/office/drawing/2014/main" id="{CA3F4C20-5174-B3DD-296F-DF162E51646C}"/>
              </a:ext>
            </a:extLst>
          </p:cNvPr>
          <p:cNvSpPr txBox="1"/>
          <p:nvPr/>
        </p:nvSpPr>
        <p:spPr>
          <a:xfrm>
            <a:off x="3537868" y="2056061"/>
            <a:ext cx="8207818" cy="44012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FF0000"/>
                </a:solidFill>
                <a:effectLst/>
                <a:uLnTx/>
                <a:uFillTx/>
                <a:latin typeface="Gotham book"/>
                <a:ea typeface="+mn-ea"/>
                <a:cs typeface="+mn-cs"/>
              </a:rPr>
              <a:t>Read the scenario presented in your exit ticket.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70C0"/>
                </a:solidFill>
                <a:effectLst/>
                <a:uLnTx/>
                <a:uFillTx/>
                <a:latin typeface="Gotham book"/>
                <a:ea typeface="+mn-ea"/>
                <a:cs typeface="+mn-cs"/>
              </a:rPr>
              <a:t>Complete your exit ticket based on how you believe you would respond to the events from the lesson based on the scenario presented.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70C0"/>
                </a:solidFill>
                <a:effectLst/>
                <a:uLnTx/>
                <a:uFillTx/>
                <a:latin typeface="Gotham book"/>
                <a:ea typeface="+mn-ea"/>
                <a:cs typeface="+mn-cs"/>
              </a:rPr>
              <a:t> </a:t>
            </a:r>
            <a:r>
              <a:rPr kumimoji="0" lang="en-US" sz="4000" b="0" i="0" u="none" strike="noStrike" kern="1200" cap="none" spc="0" normalizeH="0" baseline="0" noProof="0" dirty="0">
                <a:ln>
                  <a:noFill/>
                </a:ln>
                <a:solidFill>
                  <a:srgbClr val="7030A0"/>
                </a:solidFill>
                <a:effectLst/>
                <a:uLnTx/>
                <a:uFillTx/>
                <a:latin typeface="Gotham book"/>
                <a:ea typeface="+mn-ea"/>
                <a:cs typeface="+mn-cs"/>
              </a:rPr>
              <a:t>Share with a partner.</a:t>
            </a:r>
          </a:p>
        </p:txBody>
      </p:sp>
    </p:spTree>
    <p:extLst>
      <p:ext uri="{BB962C8B-B14F-4D97-AF65-F5344CB8AC3E}">
        <p14:creationId xmlns:p14="http://schemas.microsoft.com/office/powerpoint/2010/main" val="182079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DC44BB-155C-13EF-A381-EF87E37DDAF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DEE709E-0A75-27A1-9573-D3B0DEAF611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C9592D8F-BF85-8202-A87F-5962EF5621B0}"/>
              </a:ext>
            </a:extLst>
          </p:cNvPr>
          <p:cNvSpPr/>
          <p:nvPr/>
        </p:nvSpPr>
        <p:spPr>
          <a:xfrm>
            <a:off x="1941388" y="1153793"/>
            <a:ext cx="7746898" cy="4615635"/>
          </a:xfrm>
          <a:prstGeom prst="wedgeRoundRectCallout">
            <a:avLst>
              <a:gd name="adj1" fmla="val 60506"/>
              <a:gd name="adj2" fmla="val -1106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The events of the Somervell Expedition and Mier Fight would make me </a:t>
            </a:r>
            <a:r>
              <a:rPr lang="en-US" sz="4000" b="1" i="1" u="sng" kern="0" dirty="0">
                <a:solidFill>
                  <a:srgbClr val="C00000"/>
                </a:solidFill>
                <a:effectLst/>
                <a:latin typeface="Gotham Book"/>
                <a:ea typeface="Times New Roman" panose="02020603050405020304" pitchFamily="18" charset="0"/>
                <a:cs typeface="Times New Roman" panose="02020603050405020304" pitchFamily="18" charset="0"/>
              </a:rPr>
              <a:t>more likely to support Texas annexation</a:t>
            </a:r>
            <a:r>
              <a:rPr lang="en-US" sz="4000" u="sng" kern="0" dirty="0">
                <a:solidFill>
                  <a:srgbClr val="C00000"/>
                </a:solidFill>
                <a:effectLst/>
                <a:latin typeface="Gotham Book"/>
                <a:ea typeface="Times New Roman" panose="02020603050405020304" pitchFamily="18" charset="0"/>
                <a:cs typeface="Times New Roman" panose="02020603050405020304" pitchFamily="18" charset="0"/>
              </a:rPr>
              <a:t>  </a:t>
            </a: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  </a:t>
            </a:r>
            <a:r>
              <a:rPr lang="en-US" sz="4000" b="1" i="1" u="sng" kern="0" dirty="0">
                <a:solidFill>
                  <a:srgbClr val="C00000"/>
                </a:solidFill>
                <a:effectLst/>
                <a:latin typeface="Gotham Book"/>
                <a:ea typeface="Times New Roman" panose="02020603050405020304" pitchFamily="18" charset="0"/>
                <a:cs typeface="Times New Roman" panose="02020603050405020304" pitchFamily="18" charset="0"/>
              </a:rPr>
              <a:t>more likely to oppose Texas annexation </a:t>
            </a:r>
            <a:r>
              <a:rPr lang="en-US" sz="4000" u="sng" kern="0" dirty="0">
                <a:solidFill>
                  <a:srgbClr val="C00000"/>
                </a:solidFill>
                <a:effectLst/>
                <a:latin typeface="Gotham Book"/>
                <a:ea typeface="Times New Roman" panose="02020603050405020304" pitchFamily="18" charset="0"/>
                <a:cs typeface="Times New Roman" panose="02020603050405020304" pitchFamily="18" charset="0"/>
              </a:rPr>
              <a:t> </a:t>
            </a:r>
            <a:r>
              <a:rPr lang="en-US" sz="4000" kern="0" dirty="0">
                <a:solidFill>
                  <a:srgbClr val="C00000"/>
                </a:solidFill>
                <a:effectLst/>
                <a:latin typeface="Gotham Book"/>
                <a:ea typeface="Times New Roman" panose="02020603050405020304" pitchFamily="18" charset="0"/>
                <a:cs typeface="Times New Roman" panose="02020603050405020304" pitchFamily="18" charset="0"/>
              </a:rPr>
              <a:t>because _____________</a:t>
            </a:r>
            <a:endParaRPr kumimoji="0" lang="en-US" sz="6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BB2EE16A-C3B2-E615-FAC1-E635CE53B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33641" y="1959429"/>
            <a:ext cx="1302084" cy="1302084"/>
          </a:xfrm>
          <a:prstGeom prst="rect">
            <a:avLst/>
          </a:prstGeom>
        </p:spPr>
      </p:pic>
    </p:spTree>
    <p:extLst>
      <p:ext uri="{BB962C8B-B14F-4D97-AF65-F5344CB8AC3E}">
        <p14:creationId xmlns:p14="http://schemas.microsoft.com/office/powerpoint/2010/main" val="18456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B02395D-A7E8-7C92-7D3D-757E8A2A77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86509" y="2822949"/>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38196" y="3485991"/>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38196" y="4970488"/>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59298" y="1926771"/>
            <a:ext cx="1208326" cy="1208326"/>
          </a:xfrm>
          <a:prstGeom prst="rect">
            <a:avLst/>
          </a:prstGeom>
        </p:spPr>
      </p:pic>
      <p:sp>
        <p:nvSpPr>
          <p:cNvPr id="8" name="TextBox 7">
            <a:extLst>
              <a:ext uri="{FF2B5EF4-FFF2-40B4-BE49-F238E27FC236}">
                <a16:creationId xmlns:a16="http://schemas.microsoft.com/office/drawing/2014/main" id="{F78E9AF0-7670-B90F-11DB-C0FE6F431887}"/>
              </a:ext>
            </a:extLst>
          </p:cNvPr>
          <p:cNvSpPr txBox="1"/>
          <p:nvPr/>
        </p:nvSpPr>
        <p:spPr>
          <a:xfrm>
            <a:off x="3537868" y="2056061"/>
            <a:ext cx="6814458"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a:solidFill>
                  <a:srgbClr val="FF0000"/>
                </a:solidFill>
                <a:latin typeface="Gotham book"/>
              </a:rPr>
              <a:t>Read the scenario presented in your warm-up.</a:t>
            </a:r>
          </a:p>
          <a:p>
            <a:pPr marL="285750" indent="-285750">
              <a:buFont typeface="Arial" panose="020B0604020202020204" pitchFamily="34" charset="0"/>
              <a:buChar char="•"/>
            </a:pPr>
            <a:r>
              <a:rPr lang="en-US" sz="4000" dirty="0">
                <a:solidFill>
                  <a:srgbClr val="0070C0"/>
                </a:solidFill>
                <a:latin typeface="Gotham book"/>
              </a:rPr>
              <a:t>Complete your warm-up based on what you believe you would do in that scenario.</a:t>
            </a:r>
          </a:p>
          <a:p>
            <a:pPr marL="285750" indent="-285750">
              <a:buFont typeface="Arial" panose="020B0604020202020204" pitchFamily="34" charset="0"/>
              <a:buChar char="•"/>
            </a:pPr>
            <a:r>
              <a:rPr lang="en-US" sz="4000" dirty="0">
                <a:solidFill>
                  <a:srgbClr val="7030A0"/>
                </a:solidFill>
                <a:latin typeface="Gotham book"/>
              </a:rPr>
              <a:t>Share with a partner.</a:t>
            </a:r>
          </a:p>
        </p:txBody>
      </p:sp>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941388" y="1153794"/>
            <a:ext cx="7507412" cy="1709055"/>
          </a:xfrm>
          <a:prstGeom prst="wedgeRoundRectCallout">
            <a:avLst>
              <a:gd name="adj1" fmla="val 62895"/>
              <a:gd name="adj2" fmla="val 3775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As president of Texas, my response to Mexico’s two invasions of my country would be to _____</a:t>
            </a:r>
            <a:endParaRPr kumimoji="0" lang="en-US" sz="3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0098" y="1635810"/>
            <a:ext cx="1179388" cy="1179388"/>
          </a:xfrm>
          <a:prstGeom prst="rect">
            <a:avLst/>
          </a:prstGeom>
        </p:spPr>
      </p:pic>
      <p:sp>
        <p:nvSpPr>
          <p:cNvPr id="5" name="Speech Bubble: Rectangle with Corners Rounded 4">
            <a:extLst>
              <a:ext uri="{FF2B5EF4-FFF2-40B4-BE49-F238E27FC236}">
                <a16:creationId xmlns:a16="http://schemas.microsoft.com/office/drawing/2014/main" id="{A662ACFB-BB52-2DC5-33C8-BEEA131143C6}"/>
              </a:ext>
            </a:extLst>
          </p:cNvPr>
          <p:cNvSpPr/>
          <p:nvPr/>
        </p:nvSpPr>
        <p:spPr>
          <a:xfrm>
            <a:off x="3646715" y="3173282"/>
            <a:ext cx="8153400" cy="1179388"/>
          </a:xfrm>
          <a:prstGeom prst="wedgeRoundRectCallout">
            <a:avLst>
              <a:gd name="adj1" fmla="val -57218"/>
              <a:gd name="adj2" fmla="val 3100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I think this is a </a:t>
            </a:r>
            <a:r>
              <a:rPr lang="en-US" sz="3400" b="1" i="1" kern="0" dirty="0">
                <a:solidFill>
                  <a:srgbClr val="C00000"/>
                </a:solidFill>
                <a:effectLst/>
                <a:latin typeface="Gotham Book"/>
                <a:ea typeface="Times New Roman" panose="02020603050405020304" pitchFamily="18" charset="0"/>
                <a:cs typeface="Times New Roman" panose="02020603050405020304" pitchFamily="18" charset="0"/>
              </a:rPr>
              <a:t>good </a:t>
            </a: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plan because _______</a:t>
            </a:r>
            <a:endParaRPr kumimoji="0" lang="en-US" sz="3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3EDFEE2F-825F-5F1C-4BD4-A04E4DD186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2149" y="3268667"/>
            <a:ext cx="1179388" cy="1179388"/>
          </a:xfrm>
          <a:prstGeom prst="rect">
            <a:avLst/>
          </a:prstGeom>
        </p:spPr>
      </p:pic>
      <p:sp>
        <p:nvSpPr>
          <p:cNvPr id="7" name="Speech Bubble: Rectangle with Corners Rounded 6">
            <a:extLst>
              <a:ext uri="{FF2B5EF4-FFF2-40B4-BE49-F238E27FC236}">
                <a16:creationId xmlns:a16="http://schemas.microsoft.com/office/drawing/2014/main" id="{F3E98605-BB0B-DB42-9712-C5C38A0110C0}"/>
              </a:ext>
            </a:extLst>
          </p:cNvPr>
          <p:cNvSpPr/>
          <p:nvPr/>
        </p:nvSpPr>
        <p:spPr>
          <a:xfrm>
            <a:off x="1941388" y="4758488"/>
            <a:ext cx="7507412" cy="1443783"/>
          </a:xfrm>
          <a:prstGeom prst="wedgeRoundRectCallout">
            <a:avLst>
              <a:gd name="adj1" fmla="val 62895"/>
              <a:gd name="adj2" fmla="val 3775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One possible </a:t>
            </a:r>
            <a:r>
              <a:rPr lang="en-US" sz="3400" b="1" i="1" kern="0" dirty="0">
                <a:solidFill>
                  <a:srgbClr val="C00000"/>
                </a:solidFill>
                <a:effectLst/>
                <a:latin typeface="Gotham Book"/>
                <a:ea typeface="Times New Roman" panose="02020603050405020304" pitchFamily="18" charset="0"/>
                <a:cs typeface="Times New Roman" panose="02020603050405020304" pitchFamily="18" charset="0"/>
              </a:rPr>
              <a:t>negative </a:t>
            </a:r>
            <a:r>
              <a:rPr lang="en-US" sz="3400" kern="0" dirty="0">
                <a:solidFill>
                  <a:srgbClr val="C00000"/>
                </a:solidFill>
                <a:effectLst/>
                <a:latin typeface="Gotham Book"/>
                <a:ea typeface="Times New Roman" panose="02020603050405020304" pitchFamily="18" charset="0"/>
                <a:cs typeface="Times New Roman" panose="02020603050405020304" pitchFamily="18" charset="0"/>
              </a:rPr>
              <a:t>aspect of this plan is __________</a:t>
            </a:r>
            <a:endParaRPr kumimoji="0" lang="en-US" sz="3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B62E488F-9929-42D6-E1E1-D181E38A6B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0727" y="4891198"/>
            <a:ext cx="1179388" cy="1179388"/>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808925" y="1818811"/>
            <a:ext cx="10838789"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rPr>
              <a:t>What were the significant events of the Somervell Expedition and Mier Fight in chronological order, and what was the outcome?</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250371" y="1741714"/>
            <a:ext cx="11527972"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examine the chronological events of the Somervell Expedition and the Mier Fight and create our own representation of the events. </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choose to create either journal entries, a storyboard, or a newspaper article based on the information provided in the chronological list of events from the reading.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067451" y="2074126"/>
            <a:ext cx="8240486" cy="177941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Timeline of Events</a:t>
            </a:r>
          </a:p>
        </p:txBody>
      </p:sp>
    </p:spTree>
    <p:extLst>
      <p:ext uri="{BB962C8B-B14F-4D97-AF65-F5344CB8AC3E}">
        <p14:creationId xmlns:p14="http://schemas.microsoft.com/office/powerpoint/2010/main" val="19954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1709058" y="13061"/>
            <a:ext cx="10243456" cy="13808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400" dirty="0">
                <a:latin typeface="Gotham Medium"/>
              </a:rPr>
              <a:t>“</a:t>
            </a:r>
            <a:r>
              <a:rPr lang="en-US" sz="4400" b="1" dirty="0">
                <a:latin typeface="Gotham Medium"/>
              </a:rPr>
              <a:t>The Drawing of the Black Bean</a:t>
            </a:r>
            <a:r>
              <a:rPr lang="en-US" sz="4400" dirty="0">
                <a:latin typeface="Gotham Medium"/>
              </a:rPr>
              <a:t>” by Frederick Remington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painting of the &quot;Black Bean Episode.&quot; The painting shows a courtyard in which the Anglo prisoners are lined up surrounded by Mexican soldiers. The front Anglo prisoner in the line is standing at a table reaching into what appears to be a pot or bucket. Mexican officers look on. ">
            <a:extLst>
              <a:ext uri="{FF2B5EF4-FFF2-40B4-BE49-F238E27FC236}">
                <a16:creationId xmlns:a16="http://schemas.microsoft.com/office/drawing/2014/main" id="{B00DE51A-668D-9893-E26E-A401A4D06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264" y="1306817"/>
            <a:ext cx="7473043" cy="50586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95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05DB98-10D1-999D-F0A6-06187939FC76}"/>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4E5860-4190-7C0F-E45E-D4D3DF484EB0}"/>
              </a:ext>
            </a:extLst>
          </p:cNvPr>
          <p:cNvSpPr txBox="1">
            <a:spLocks noGrp="1"/>
          </p:cNvSpPr>
          <p:nvPr>
            <p:ph type="title" idx="4294967295"/>
          </p:nvPr>
        </p:nvSpPr>
        <p:spPr>
          <a:xfrm>
            <a:off x="1890890" y="-10260"/>
            <a:ext cx="8240486" cy="12823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dirty="0">
                <a:ln>
                  <a:noFill/>
                </a:ln>
                <a:solidFill>
                  <a:schemeClr val="bg1"/>
                </a:solidFill>
                <a:effectLst/>
                <a:uLnTx/>
                <a:uFillTx/>
                <a:latin typeface="Gotham Medium"/>
                <a:ea typeface="+mj-ea"/>
                <a:cs typeface="+mj-cs"/>
              </a:rPr>
              <a:t>Activity Options</a:t>
            </a:r>
            <a:endParaRPr kumimoji="0" lang="en-US" sz="72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ECC9C91F-B35A-6D4E-DF9C-DB931F7805CE}"/>
              </a:ext>
            </a:extLst>
          </p:cNvPr>
          <p:cNvSpPr txBox="1"/>
          <p:nvPr/>
        </p:nvSpPr>
        <p:spPr>
          <a:xfrm>
            <a:off x="555170" y="2046514"/>
            <a:ext cx="11190515" cy="3170099"/>
          </a:xfrm>
          <a:prstGeom prst="rect">
            <a:avLst/>
          </a:prstGeom>
          <a:noFill/>
        </p:spPr>
        <p:txBody>
          <a:bodyPr wrap="square" rtlCol="0">
            <a:spAutoFit/>
          </a:bodyPr>
          <a:lstStyle/>
          <a:p>
            <a:pPr algn="ctr"/>
            <a:r>
              <a:rPr lang="en-US" sz="4000" b="0" dirty="0">
                <a:solidFill>
                  <a:srgbClr val="000000"/>
                </a:solidFill>
                <a:effectLst/>
                <a:latin typeface="Gotham Book"/>
                <a:ea typeface="Aptos" panose="020B0004020202020204" pitchFamily="34" charset="0"/>
                <a:cs typeface="Times New Roman" panose="02020603050405020304" pitchFamily="18" charset="0"/>
              </a:rPr>
              <a:t>The chart on your paper presents three options for how to complete this assignment. Read each option and choose </a:t>
            </a:r>
            <a:r>
              <a:rPr lang="en-US" sz="4000" b="1" dirty="0">
                <a:solidFill>
                  <a:srgbClr val="000000"/>
                </a:solidFill>
                <a:effectLst/>
                <a:latin typeface="Gotham Book"/>
                <a:ea typeface="Aptos" panose="020B0004020202020204" pitchFamily="34" charset="0"/>
                <a:cs typeface="Times New Roman" panose="02020603050405020304" pitchFamily="18" charset="0"/>
              </a:rPr>
              <a:t>one</a:t>
            </a:r>
            <a:r>
              <a:rPr lang="en-US" sz="4000" b="0" dirty="0">
                <a:solidFill>
                  <a:srgbClr val="000000"/>
                </a:solidFill>
                <a:effectLst/>
                <a:latin typeface="Gotham Book"/>
                <a:ea typeface="Aptos" panose="020B0004020202020204" pitchFamily="34" charset="0"/>
                <a:cs typeface="Times New Roman" panose="02020603050405020304" pitchFamily="18" charset="0"/>
              </a:rPr>
              <a:t> of the activities listed. Use the information in the chart to meet all the requirements for your chosen activity.</a:t>
            </a:r>
            <a:endParaRPr lang="en-US" sz="4000" dirty="0"/>
          </a:p>
        </p:txBody>
      </p:sp>
    </p:spTree>
    <p:extLst>
      <p:ext uri="{BB962C8B-B14F-4D97-AF65-F5344CB8AC3E}">
        <p14:creationId xmlns:p14="http://schemas.microsoft.com/office/powerpoint/2010/main" val="319028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582411-94B6-9A5E-3AC8-F2A02CA7F10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AE50393C-EEA0-3A04-DAB1-10AC926E49E2}"/>
              </a:ext>
            </a:extLst>
          </p:cNvPr>
          <p:cNvSpPr txBox="1">
            <a:spLocks noGrp="1"/>
          </p:cNvSpPr>
          <p:nvPr>
            <p:ph type="title" idx="4294967295"/>
          </p:nvPr>
        </p:nvSpPr>
        <p:spPr>
          <a:xfrm>
            <a:off x="1426029" y="88800"/>
            <a:ext cx="9350828" cy="132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1" u="none" strike="noStrike" kern="1200" cap="none" spc="0" normalizeH="0" baseline="0" noProof="0" dirty="0">
                <a:ln>
                  <a:noFill/>
                </a:ln>
                <a:solidFill>
                  <a:schemeClr val="bg1"/>
                </a:solidFill>
                <a:effectLst/>
                <a:uLnTx/>
                <a:uFillTx/>
                <a:latin typeface="Gotham Medium"/>
                <a:ea typeface="+mj-ea"/>
                <a:cs typeface="+mj-cs"/>
              </a:rPr>
              <a:t>Option 1: </a:t>
            </a:r>
            <a:r>
              <a:rPr kumimoji="0" lang="en-US" sz="6600" b="1" i="0" u="none" strike="noStrike" kern="1200" cap="none" spc="0" normalizeH="0" baseline="0" noProof="0" dirty="0">
                <a:ln>
                  <a:noFill/>
                </a:ln>
                <a:solidFill>
                  <a:schemeClr val="bg1"/>
                </a:solidFill>
                <a:effectLst/>
                <a:uLnTx/>
                <a:uFillTx/>
                <a:latin typeface="Gotham Medium"/>
                <a:ea typeface="+mj-ea"/>
                <a:cs typeface="+mj-cs"/>
              </a:rPr>
              <a:t>Journal Entries</a:t>
            </a:r>
            <a:endParaRPr kumimoji="0" lang="en-US" sz="66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Rectangle 2">
            <a:extLst>
              <a:ext uri="{FF2B5EF4-FFF2-40B4-BE49-F238E27FC236}">
                <a16:creationId xmlns:a16="http://schemas.microsoft.com/office/drawing/2014/main" id="{82643BAD-BA8E-0E78-685B-4B6085BFC120}"/>
              </a:ext>
            </a:extLst>
          </p:cNvPr>
          <p:cNvSpPr/>
          <p:nvPr/>
        </p:nvSpPr>
        <p:spPr>
          <a:xfrm>
            <a:off x="549728" y="1741715"/>
            <a:ext cx="11092543" cy="4626428"/>
          </a:xfrm>
          <a:prstGeom prst="rect">
            <a:avLst/>
          </a:prstGeom>
          <a:solidFill>
            <a:srgbClr val="FFFFFF"/>
          </a:solidFill>
          <a:ln>
            <a:solidFill>
              <a:schemeClr val="bg2">
                <a:lumMod val="90000"/>
              </a:schemeClr>
            </a:solidFill>
          </a:ln>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Monotype Corsiva" panose="03010101010201010101" pitchFamily="66" charset="0"/>
              </a:rPr>
              <a:t> December 19, 1842</a:t>
            </a:r>
          </a:p>
          <a:p>
            <a:endParaRPr lang="en-US" sz="600" dirty="0">
              <a:solidFill>
                <a:schemeClr val="tx1"/>
              </a:solidFill>
              <a:latin typeface="Monotype Corsiva" panose="03010101010201010101" pitchFamily="66" charset="0"/>
            </a:endParaRPr>
          </a:p>
          <a:p>
            <a:r>
              <a:rPr lang="en-US" sz="3200" dirty="0">
                <a:solidFill>
                  <a:schemeClr val="tx1"/>
                </a:solidFill>
                <a:latin typeface="Monotype Corsiva" panose="03010101010201010101" pitchFamily="66" charset="0"/>
              </a:rPr>
              <a:t>Captain Somervell said we have done all we can do. Sure, we raided Laredo and Guerrero, but we have not actually confronted the Mexican army. They must answer for their invasions of our republic! Somervell has ordered us home, but my honor demands that I stay and continue this fight! Hundreds of us have decided to continue on with a man named Fisher. We leave for the town of Mier tomorrow. May the spirits of those brave defenders who gave their lives at the Alamo guide our righteous steps! </a:t>
            </a:r>
          </a:p>
        </p:txBody>
      </p:sp>
    </p:spTree>
    <p:extLst>
      <p:ext uri="{BB962C8B-B14F-4D97-AF65-F5344CB8AC3E}">
        <p14:creationId xmlns:p14="http://schemas.microsoft.com/office/powerpoint/2010/main" val="36692636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234</TotalTime>
  <Words>572</Words>
  <Application>Microsoft Office PowerPoint</Application>
  <PresentationFormat>Widescreen</PresentationFormat>
  <Paragraphs>38</Paragraphs>
  <Slides>13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Aptos</vt:lpstr>
      <vt:lpstr>Aptos Display</vt:lpstr>
      <vt:lpstr>Arial</vt:lpstr>
      <vt:lpstr>Calibri</vt:lpstr>
      <vt:lpstr>Gotham Book</vt:lpstr>
      <vt:lpstr>Gotham Book</vt:lpstr>
      <vt:lpstr>Gotham Medium</vt:lpstr>
      <vt:lpstr>Helvetica Neue</vt:lpstr>
      <vt:lpstr>Monotype Corsiva</vt:lpstr>
      <vt:lpstr>1_Office Theme</vt:lpstr>
      <vt:lpstr>Unit  6:  The Republic of Texas</vt:lpstr>
      <vt:lpstr>Warm-up Follow the directions below to complete your warm-up </vt:lpstr>
      <vt:lpstr>Share with the class:</vt:lpstr>
      <vt:lpstr>Essential Question</vt:lpstr>
      <vt:lpstr>In Today’s Lesson</vt:lpstr>
      <vt:lpstr>Timeline of Events</vt:lpstr>
      <vt:lpstr>“The Drawing of the Black Bean” by Frederick Remington </vt:lpstr>
      <vt:lpstr>Activity Options</vt:lpstr>
      <vt:lpstr>Option 1: Journal Entries</vt:lpstr>
      <vt:lpstr>Option 2: Storyboard</vt:lpstr>
      <vt:lpstr>Option 3: Newspaper Article</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Abubakar, Courtney</cp:lastModifiedBy>
  <cp:revision>2</cp:revision>
  <dcterms:created xsi:type="dcterms:W3CDTF">2025-05-29T17:12:52Z</dcterms:created>
  <dcterms:modified xsi:type="dcterms:W3CDTF">2025-05-29T23:33:18Z</dcterms:modified>
</cp:coreProperties>
</file>