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326" r:id="rId3"/>
    <p:sldId id="331" r:id="rId4"/>
    <p:sldId id="332" r:id="rId5"/>
    <p:sldId id="333" r:id="rId6"/>
    <p:sldId id="334" r:id="rId7"/>
    <p:sldId id="354" r:id="rId8"/>
    <p:sldId id="355" r:id="rId9"/>
    <p:sldId id="356" r:id="rId10"/>
    <p:sldId id="3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C4889-F732-4549-A99C-EEA76339A95D}"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81600-7F10-451D-8D7A-4A2641A5B571}" type="slidenum">
              <a:rPr lang="en-US" smtClean="0"/>
              <a:t>‹#›</a:t>
            </a:fld>
            <a:endParaRPr lang="en-US"/>
          </a:p>
        </p:txBody>
      </p:sp>
    </p:spTree>
    <p:extLst>
      <p:ext uri="{BB962C8B-B14F-4D97-AF65-F5344CB8AC3E}">
        <p14:creationId xmlns:p14="http://schemas.microsoft.com/office/powerpoint/2010/main" val="182366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90294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7809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8881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7809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Legislature. Legislative Council. The Texas Capitol: A History of the Lone Star Statehouse, book, 2016; Austin, Texas. (</a:t>
            </a:r>
            <a:r>
              <a:rPr lang="en-US" sz="1800" b="0" i="0" u="none" strike="noStrike" dirty="0">
                <a:solidFill>
                  <a:srgbClr val="0277BD"/>
                </a:solidFill>
                <a:effectLst/>
                <a:latin typeface="Arial" panose="020B0604020202020204" pitchFamily="34" charset="0"/>
                <a:hlinkClick r:id="rId3"/>
              </a:rPr>
              <a:t>https://texashistory.unt.edu/ark:/67531/metapth902948/</a:t>
            </a:r>
            <a:r>
              <a:rPr lang="en-US" sz="1800" b="0" i="0" u="none" strike="noStrike" dirty="0">
                <a:solidFill>
                  <a:srgbClr val="757575"/>
                </a:solidFill>
                <a:effectLst/>
                <a:latin typeface="Arial" panose="020B0604020202020204" pitchFamily="34" charset="0"/>
              </a:rPr>
              <a:t>: accessed April 24,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Moore, Francis, Jr. Telegraph and Texas Register (Houston, Tex.), Vol. 10, No. 15, Ed. 1, Wednesday, April 9, 1845, newspaper, April 9, 1845; Houston, Texas. (</a:t>
            </a:r>
            <a:r>
              <a:rPr lang="en-US" sz="1800" b="0" i="0" u="none" strike="noStrike" dirty="0">
                <a:solidFill>
                  <a:srgbClr val="0277BD"/>
                </a:solidFill>
                <a:effectLst/>
                <a:latin typeface="Arial" panose="020B0604020202020204" pitchFamily="34" charset="0"/>
                <a:hlinkClick r:id="rId3"/>
              </a:rPr>
              <a:t>https://texashistory.unt.edu/ark:/67531/metapth78095/</a:t>
            </a:r>
            <a:r>
              <a:rPr lang="en-US" sz="1800" b="0" i="0" u="none" strike="noStrike" dirty="0">
                <a:solidFill>
                  <a:srgbClr val="757575"/>
                </a:solidFill>
                <a:effectLst/>
                <a:latin typeface="Arial" panose="020B0604020202020204" pitchFamily="34" charset="0"/>
              </a:rPr>
              <a:t>: accessed May 30,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75B81600-7F10-451D-8D7A-4A2641A5B571}" type="slidenum">
              <a:rPr lang="en-US" smtClean="0"/>
              <a:t>2</a:t>
            </a:fld>
            <a:endParaRPr lang="en-US"/>
          </a:p>
        </p:txBody>
      </p:sp>
    </p:spTree>
    <p:extLst>
      <p:ext uri="{BB962C8B-B14F-4D97-AF65-F5344CB8AC3E}">
        <p14:creationId xmlns:p14="http://schemas.microsoft.com/office/powerpoint/2010/main" val="16784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Huth, Louis. [Voting results tally sheet, October 13, 1845], legal document, October 13, 1845; (</a:t>
            </a:r>
            <a:r>
              <a:rPr lang="en-US" b="0" i="0" u="none" strike="noStrike" dirty="0">
                <a:solidFill>
                  <a:srgbClr val="0277BD"/>
                </a:solidFill>
                <a:effectLst/>
                <a:latin typeface="Josefin Sans" pitchFamily="2" charset="0"/>
                <a:hlinkClick r:id="rId3"/>
              </a:rPr>
              <a:t>https://texashistory.unt.edu/ark:/67531/metapth188812/</a:t>
            </a:r>
            <a:r>
              <a:rPr lang="en-US" b="0" i="0" dirty="0">
                <a:solidFill>
                  <a:srgbClr val="757575"/>
                </a:solidFill>
                <a:effectLst/>
                <a:latin typeface="Josefin Sans" pitchFamily="2" charset="0"/>
              </a:rPr>
              <a:t>: accessed May 30,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75B81600-7F10-451D-8D7A-4A2641A5B571}" type="slidenum">
              <a:rPr lang="en-US" smtClean="0"/>
              <a:t>6</a:t>
            </a:fld>
            <a:endParaRPr lang="en-US"/>
          </a:p>
        </p:txBody>
      </p:sp>
    </p:spTree>
    <p:extLst>
      <p:ext uri="{BB962C8B-B14F-4D97-AF65-F5344CB8AC3E}">
        <p14:creationId xmlns:p14="http://schemas.microsoft.com/office/powerpoint/2010/main" val="209924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Moore, Francis, Jr. Telegraph and Texas Register (Houston, Tex.), Vol. 10, No. 16, Ed. 1, Wednesday, April 16, 1845, newspaper, April 16, 1845; Houston, Texas. (</a:t>
            </a:r>
            <a:r>
              <a:rPr lang="en-US" b="0" i="0" u="none" strike="noStrike" dirty="0">
                <a:solidFill>
                  <a:srgbClr val="0277BD"/>
                </a:solidFill>
                <a:effectLst/>
                <a:latin typeface="Josefin Sans" pitchFamily="2" charset="0"/>
                <a:hlinkClick r:id="rId3"/>
              </a:rPr>
              <a:t>https://texashistory.unt.edu/ark:/67531/metapth78096/</a:t>
            </a:r>
            <a:r>
              <a:rPr lang="en-US" b="0" i="0" dirty="0">
                <a:solidFill>
                  <a:srgbClr val="757575"/>
                </a:solidFill>
                <a:effectLst/>
                <a:latin typeface="Josefin Sans" pitchFamily="2" charset="0"/>
              </a:rPr>
              <a:t>: accessed May 30,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75B81600-7F10-451D-8D7A-4A2641A5B571}" type="slidenum">
              <a:rPr lang="en-US" smtClean="0"/>
              <a:t>7</a:t>
            </a:fld>
            <a:endParaRPr lang="en-US"/>
          </a:p>
        </p:txBody>
      </p:sp>
    </p:spTree>
    <p:extLst>
      <p:ext uri="{BB962C8B-B14F-4D97-AF65-F5344CB8AC3E}">
        <p14:creationId xmlns:p14="http://schemas.microsoft.com/office/powerpoint/2010/main" val="287497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7947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9886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0108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0601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15403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84627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0951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6891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8880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63123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7968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0856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04794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39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2261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6961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7057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0254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502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2731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7035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6/6/2025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8751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6/6/2025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706420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6/6/2025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291093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rtwork depicting the ceremony celebrating Texas annexation. There is a large crowd surrounding a small wooden statehouse. Republic of Texas leaders stand on the porch of the house with President Anson Jones at the front. He is lowering the Republic of Texas flag.">
            <a:extLst>
              <a:ext uri="{FF2B5EF4-FFF2-40B4-BE49-F238E27FC236}">
                <a16:creationId xmlns:a16="http://schemas.microsoft.com/office/drawing/2014/main" id="{85F7AAC3-7051-4F94-8527-F841F96F6438}"/>
              </a:ext>
            </a:extLst>
          </p:cNvPr>
          <p:cNvPicPr>
            <a:picLocks noChangeAspect="1"/>
          </p:cNvPicPr>
          <p:nvPr/>
        </p:nvPicPr>
        <p:blipFill>
          <a:blip r:embed="rId3"/>
          <a:srcRect l="603" r="5634"/>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4071541" cy="3692028"/>
          </a:xfrm>
          <a:noFill/>
        </p:spPr>
        <p:txBody>
          <a:bodyPr>
            <a:noAutofit/>
          </a:bodyPr>
          <a:lstStyle/>
          <a:p>
            <a:pPr algn="l"/>
            <a:r>
              <a:rPr lang="en-US" sz="5400" b="1" i="1" dirty="0">
                <a:solidFill>
                  <a:schemeClr val="tx1">
                    <a:lumMod val="65000"/>
                    <a:lumOff val="35000"/>
                  </a:schemeClr>
                </a:solidFill>
                <a:latin typeface="Gotham Book"/>
              </a:rPr>
              <a:t>Unit 6: </a:t>
            </a:r>
            <a:br>
              <a:rPr lang="en-US" sz="5400" b="1" i="1" dirty="0">
                <a:latin typeface="Gotham Book"/>
              </a:rPr>
            </a:br>
            <a:r>
              <a:rPr lang="en-US" sz="5400" b="1" dirty="0">
                <a:solidFill>
                  <a:srgbClr val="0070C0"/>
                </a:solidFill>
                <a:latin typeface="Gotham Bo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2" y="4629234"/>
            <a:ext cx="3940911" cy="1485319"/>
          </a:xfrm>
          <a:noFill/>
        </p:spPr>
        <p:txBody>
          <a:bodyPr>
            <a:normAutofit/>
          </a:bodyPr>
          <a:lstStyle/>
          <a:p>
            <a:pPr algn="l"/>
            <a:r>
              <a:rPr lang="en-US" sz="4000" b="1" i="1" dirty="0">
                <a:solidFill>
                  <a:schemeClr val="tx1">
                    <a:lumMod val="65000"/>
                    <a:lumOff val="35000"/>
                  </a:schemeClr>
                </a:solidFill>
                <a:latin typeface="Gotham Book"/>
              </a:rPr>
              <a:t>Lesson 7: </a:t>
            </a:r>
          </a:p>
          <a:p>
            <a:pPr algn="l"/>
            <a:r>
              <a:rPr lang="en-US" sz="4000" b="1" i="1" dirty="0">
                <a:solidFill>
                  <a:srgbClr val="0070C0"/>
                </a:solidFill>
                <a:latin typeface="Gotham Book"/>
              </a:rPr>
              <a:t>Texas Annexation</a:t>
            </a:r>
          </a:p>
        </p:txBody>
      </p:sp>
    </p:spTree>
    <p:extLst>
      <p:ext uri="{BB962C8B-B14F-4D97-AF65-F5344CB8AC3E}">
        <p14:creationId xmlns:p14="http://schemas.microsoft.com/office/powerpoint/2010/main" val="39130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6415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Use the primary source excerpt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n excerpt of a newspaper article from 1845 which states, &quot;Annexation in Liberty County - The news relative to annexation has excited astonishing excitement in Liberty county. The demonstrations of unbounded joy that have every where ben manifested, indicate that the genius of liberty has indeed rested there. It is said that only two men have been found throughout the county who are opposed to the measure, and the ladies have already offered to furnish each of them with a red cap, a white feather and a Victoria petticoat.&quot;">
            <a:extLst>
              <a:ext uri="{FF2B5EF4-FFF2-40B4-BE49-F238E27FC236}">
                <a16:creationId xmlns:a16="http://schemas.microsoft.com/office/drawing/2014/main" id="{32F2AD04-8119-5C8C-CEDC-7A06A506F2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5743" y="1742935"/>
            <a:ext cx="9015656" cy="4396608"/>
          </a:xfrm>
          <a:prstGeom prst="rect">
            <a:avLst/>
          </a:prstGeom>
          <a:noFill/>
          <a:ln>
            <a:noFill/>
          </a:ln>
          <a:effectLst>
            <a:outerShdw blurRad="50800" dist="50800" dir="7920000" algn="ctr" rotWithShape="0">
              <a:srgbClr val="000000">
                <a:alpha val="43137"/>
              </a:srgbClr>
            </a:outerShdw>
          </a:effectLst>
        </p:spPr>
      </p:pic>
      <p:sp>
        <p:nvSpPr>
          <p:cNvPr id="4" name="Rectangle 3">
            <a:extLst>
              <a:ext uri="{FF2B5EF4-FFF2-40B4-BE49-F238E27FC236}">
                <a16:creationId xmlns:a16="http://schemas.microsoft.com/office/drawing/2014/main" id="{70DDA22C-39A9-814D-FE6B-8CDA109F5CA5}"/>
              </a:ext>
              <a:ext uri="{C183D7F6-B498-43B3-948B-1728B52AA6E4}">
                <adec:decorative xmlns:adec="http://schemas.microsoft.com/office/drawing/2017/decorative" val="1"/>
              </a:ext>
            </a:extLst>
          </p:cNvPr>
          <p:cNvSpPr/>
          <p:nvPr/>
        </p:nvSpPr>
        <p:spPr>
          <a:xfrm>
            <a:off x="11421398" y="4855029"/>
            <a:ext cx="770601" cy="69668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110219" y="1762549"/>
            <a:ext cx="7739742" cy="4072193"/>
          </a:xfrm>
          <a:prstGeom prst="wedgeRoundRectCallout">
            <a:avLst>
              <a:gd name="adj1" fmla="val -60200"/>
              <a:gd name="adj2" fmla="val 3254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According to the article, most people in Liberty County 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 Evidence from the article that supports my claim is ________</a:t>
            </a:r>
          </a:p>
        </p:txBody>
      </p:sp>
      <p:pic>
        <p:nvPicPr>
          <p:cNvPr id="4" name="Graphic 3">
            <a:extLst>
              <a:ext uri="{FF2B5EF4-FFF2-40B4-BE49-F238E27FC236}">
                <a16:creationId xmlns:a16="http://schemas.microsoft.com/office/drawing/2014/main" id="{9CC236B0-098E-2509-A70B-9E24CEC67D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3795284"/>
            <a:ext cx="1515770" cy="1515770"/>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484414" y="2013857"/>
            <a:ext cx="11223172"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the</a:t>
            </a:r>
            <a:r>
              <a:rPr lang="en-US" sz="4800" dirty="0">
                <a:solidFill>
                  <a:srgbClr val="0070C0"/>
                </a:solidFill>
                <a:latin typeface="Gotham Book"/>
                <a:ea typeface="Times New Roman" panose="02020603050405020304" pitchFamily="18" charset="0"/>
                <a:cs typeface="Times New Roman" panose="02020603050405020304" pitchFamily="18" charset="0"/>
              </a:rPr>
              <a:t> terms the United States government set for Texas annexation, and how did they affect both Texas and the U.S.?</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1023257" y="1785257"/>
            <a:ext cx="10417629" cy="4126258"/>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examine and analyze the six primary terms of Texas’ annexation to the United States.</a:t>
            </a:r>
            <a:endParaRPr lang="en-US"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each term and analyze its key points, and its potential effects on Texas and the United States.</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BB8A592-5C04-3FF3-E123-A9106D183390}"/>
              </a:ext>
            </a:extLst>
          </p:cNvPr>
          <p:cNvSpPr txBox="1">
            <a:spLocks noGrp="1"/>
          </p:cNvSpPr>
          <p:nvPr>
            <p:ph type="title" idx="4294967295"/>
          </p:nvPr>
        </p:nvSpPr>
        <p:spPr>
          <a:xfrm>
            <a:off x="2425816" y="13062"/>
            <a:ext cx="8840898" cy="9122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Gotham Medium"/>
                <a:ea typeface="+mj-ea"/>
                <a:cs typeface="+mj-cs"/>
              </a:rPr>
              <a:t>The Long Road to Annexation</a:t>
            </a:r>
          </a:p>
        </p:txBody>
      </p:sp>
      <p:pic>
        <p:nvPicPr>
          <p:cNvPr id="3" name="Picture 2" descr="A negative image of the vote tally showing the Texas voters in favor of and in opposition to annexation. The print is illegible in this format. It looks like a chart with names and votes tallied.">
            <a:extLst>
              <a:ext uri="{FF2B5EF4-FFF2-40B4-BE49-F238E27FC236}">
                <a16:creationId xmlns:a16="http://schemas.microsoft.com/office/drawing/2014/main" id="{97E1E63F-07AD-BEB2-BB11-5BA9A705D66E}"/>
              </a:ext>
            </a:extLst>
          </p:cNvPr>
          <p:cNvPicPr>
            <a:picLocks noChangeAspect="1"/>
          </p:cNvPicPr>
          <p:nvPr/>
        </p:nvPicPr>
        <p:blipFill>
          <a:blip r:embed="rId4"/>
          <a:stretch>
            <a:fillRect/>
          </a:stretch>
        </p:blipFill>
        <p:spPr>
          <a:xfrm>
            <a:off x="2177558" y="1251857"/>
            <a:ext cx="3918442" cy="4908293"/>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8B8E34A2-EAEB-91A3-5723-F96BBF84CB19}"/>
              </a:ext>
            </a:extLst>
          </p:cNvPr>
          <p:cNvSpPr txBox="1"/>
          <p:nvPr/>
        </p:nvSpPr>
        <p:spPr>
          <a:xfrm>
            <a:off x="2177558" y="6234079"/>
            <a:ext cx="3886200" cy="430887"/>
          </a:xfrm>
          <a:prstGeom prst="rect">
            <a:avLst/>
          </a:prstGeom>
          <a:noFill/>
        </p:spPr>
        <p:txBody>
          <a:bodyPr wrap="square" rtlCol="0">
            <a:spAutoFit/>
          </a:bodyPr>
          <a:lstStyle/>
          <a:p>
            <a:pPr algn="ctr"/>
            <a:r>
              <a:rPr lang="en-US" sz="2200" i="1" dirty="0">
                <a:latin typeface="Gotham Book"/>
              </a:rPr>
              <a:t>The Portal to Texas History</a:t>
            </a:r>
          </a:p>
        </p:txBody>
      </p:sp>
      <p:sp>
        <p:nvSpPr>
          <p:cNvPr id="5" name="TextBox 4">
            <a:extLst>
              <a:ext uri="{FF2B5EF4-FFF2-40B4-BE49-F238E27FC236}">
                <a16:creationId xmlns:a16="http://schemas.microsoft.com/office/drawing/2014/main" id="{43B8B6B6-7FC9-1A00-A8E4-5B180A7AF29A}"/>
              </a:ext>
            </a:extLst>
          </p:cNvPr>
          <p:cNvSpPr txBox="1"/>
          <p:nvPr/>
        </p:nvSpPr>
        <p:spPr>
          <a:xfrm>
            <a:off x="6128244" y="1251857"/>
            <a:ext cx="5856927" cy="4708981"/>
          </a:xfrm>
          <a:prstGeom prst="rect">
            <a:avLst/>
          </a:prstGeom>
          <a:noFill/>
        </p:spPr>
        <p:txBody>
          <a:bodyPr wrap="square" rtlCol="0">
            <a:spAutoFit/>
          </a:bodyPr>
          <a:lstStyle/>
          <a:p>
            <a:pPr algn="ctr"/>
            <a:r>
              <a:rPr lang="en-US" sz="3000" dirty="0">
                <a:solidFill>
                  <a:schemeClr val="accent6">
                    <a:lumMod val="50000"/>
                  </a:schemeClr>
                </a:solidFill>
                <a:latin typeface="Gotham Book"/>
              </a:rPr>
              <a:t>This is a negative image of part of the official document tallying the votes among Texan voters on the issue of annexation to the United States. </a:t>
            </a:r>
            <a:r>
              <a:rPr lang="en-US" sz="3000" dirty="0">
                <a:solidFill>
                  <a:srgbClr val="7030A0"/>
                </a:solidFill>
                <a:latin typeface="Gotham Book"/>
              </a:rPr>
              <a:t>The vote took place in Texas on October 13, 1845. </a:t>
            </a:r>
            <a:r>
              <a:rPr lang="en-US" sz="3000" b="0" i="0" dirty="0">
                <a:solidFill>
                  <a:srgbClr val="7030A0"/>
                </a:solidFill>
                <a:effectLst/>
                <a:latin typeface="Gotham Book"/>
              </a:rPr>
              <a:t>The vote tally  was 4,254 to 267 in favor of annexation.</a:t>
            </a:r>
            <a:r>
              <a:rPr lang="en-US" sz="3000" b="0" i="0" dirty="0">
                <a:solidFill>
                  <a:srgbClr val="1B1B1B"/>
                </a:solidFill>
                <a:effectLst/>
                <a:latin typeface="Gotham Book"/>
              </a:rPr>
              <a:t> </a:t>
            </a:r>
            <a:r>
              <a:rPr lang="en-US" sz="3000" b="0" i="0" dirty="0">
                <a:solidFill>
                  <a:srgbClr val="C00000"/>
                </a:solidFill>
                <a:effectLst/>
                <a:latin typeface="Gotham Book"/>
              </a:rPr>
              <a:t>The people of Texas overwhelmingly favored annexation to the United States. </a:t>
            </a:r>
            <a:endParaRPr lang="en-US" sz="3000" dirty="0">
              <a:solidFill>
                <a:srgbClr val="C00000"/>
              </a:solidFill>
              <a:latin typeface="Gotham Book"/>
            </a:endParaRPr>
          </a:p>
        </p:txBody>
      </p:sp>
    </p:spTree>
    <p:extLst>
      <p:ext uri="{BB962C8B-B14F-4D97-AF65-F5344CB8AC3E}">
        <p14:creationId xmlns:p14="http://schemas.microsoft.com/office/powerpoint/2010/main" val="266914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8A6BDC32-AB0A-3560-5A5F-076A66021B2B}"/>
              </a:ext>
            </a:extLst>
          </p:cNvPr>
          <p:cNvSpPr txBox="1">
            <a:spLocks noGrp="1"/>
          </p:cNvSpPr>
          <p:nvPr>
            <p:ph type="title" idx="4294967295"/>
          </p:nvPr>
        </p:nvSpPr>
        <p:spPr>
          <a:xfrm>
            <a:off x="1796143" y="579120"/>
            <a:ext cx="10058400" cy="9122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Gotham Medium"/>
                <a:ea typeface="+mj-ea"/>
                <a:cs typeface="+mj-cs"/>
              </a:rPr>
              <a:t>The Terms of Texas Annexation to the United States</a:t>
            </a:r>
          </a:p>
        </p:txBody>
      </p:sp>
      <p:pic>
        <p:nvPicPr>
          <p:cNvPr id="5" name="Picture 4" descr="An excerpt of a newspaper article from 1845 which states, &quot;The whirlwind sweeps onward - from every section of the Republic we hear but the continued roar of plaudits, as the people assemble in county after county to testify their approbation of the terms for annexation offered by the American government. The thunders of applause resound on every side. The whirlwind of public opinion has swept down all opposition&quot;">
            <a:extLst>
              <a:ext uri="{FF2B5EF4-FFF2-40B4-BE49-F238E27FC236}">
                <a16:creationId xmlns:a16="http://schemas.microsoft.com/office/drawing/2014/main" id="{AEF6121C-01BD-30A0-45DF-9B06CCE76A61}"/>
              </a:ext>
            </a:extLst>
          </p:cNvPr>
          <p:cNvPicPr>
            <a:picLocks noChangeAspect="1"/>
          </p:cNvPicPr>
          <p:nvPr/>
        </p:nvPicPr>
        <p:blipFill>
          <a:blip r:embed="rId4"/>
          <a:srcRect l="349" t="2453" r="1"/>
          <a:stretch/>
        </p:blipFill>
        <p:spPr>
          <a:xfrm>
            <a:off x="3010830" y="1469931"/>
            <a:ext cx="7845330" cy="3103909"/>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D6850913-8A0E-CEAB-97D7-8CB6D9F5698B}"/>
              </a:ext>
            </a:extLst>
          </p:cNvPr>
          <p:cNvSpPr txBox="1"/>
          <p:nvPr/>
        </p:nvSpPr>
        <p:spPr>
          <a:xfrm>
            <a:off x="3445727" y="4655903"/>
            <a:ext cx="7081024" cy="769441"/>
          </a:xfrm>
          <a:prstGeom prst="rect">
            <a:avLst/>
          </a:prstGeom>
          <a:noFill/>
        </p:spPr>
        <p:txBody>
          <a:bodyPr wrap="square" rtlCol="0">
            <a:spAutoFit/>
          </a:bodyPr>
          <a:lstStyle/>
          <a:p>
            <a:pPr algn="ctr"/>
            <a:r>
              <a:rPr lang="en-US" sz="2200" i="1" dirty="0">
                <a:latin typeface="Gotham Book"/>
              </a:rPr>
              <a:t>The Telegraph and Texas Register, Houston. April 16, 1845</a:t>
            </a:r>
          </a:p>
          <a:p>
            <a:pPr algn="ctr"/>
            <a:r>
              <a:rPr lang="en-US" sz="2200" i="1" dirty="0">
                <a:latin typeface="Gotham Book"/>
              </a:rPr>
              <a:t>The Portal to Texas History </a:t>
            </a:r>
          </a:p>
        </p:txBody>
      </p:sp>
      <p:sp>
        <p:nvSpPr>
          <p:cNvPr id="7" name="TextBox 6">
            <a:extLst>
              <a:ext uri="{FF2B5EF4-FFF2-40B4-BE49-F238E27FC236}">
                <a16:creationId xmlns:a16="http://schemas.microsoft.com/office/drawing/2014/main" id="{AA0321D8-A0C9-191D-0EBA-25B4C82D1E3B}"/>
              </a:ext>
            </a:extLst>
          </p:cNvPr>
          <p:cNvSpPr txBox="1"/>
          <p:nvPr/>
        </p:nvSpPr>
        <p:spPr>
          <a:xfrm>
            <a:off x="1494263" y="5586762"/>
            <a:ext cx="6813396" cy="1230593"/>
          </a:xfrm>
          <a:prstGeom prst="rect">
            <a:avLst/>
          </a:prstGeom>
          <a:noFill/>
        </p:spPr>
        <p:txBody>
          <a:bodyPr wrap="square" rtlCol="0">
            <a:spAutoFit/>
          </a:bodyPr>
          <a:lstStyle/>
          <a:p>
            <a:pPr>
              <a:lnSpc>
                <a:spcPct val="150000"/>
              </a:lnSpc>
            </a:pPr>
            <a:r>
              <a:rPr lang="en-US" sz="2600" b="1" dirty="0">
                <a:latin typeface="Gotham Book"/>
              </a:rPr>
              <a:t>Plaudit: </a:t>
            </a:r>
            <a:r>
              <a:rPr lang="en-US" sz="2600" i="1" dirty="0">
                <a:latin typeface="Gotham Book"/>
              </a:rPr>
              <a:t>(n)</a:t>
            </a:r>
            <a:r>
              <a:rPr lang="en-US" sz="2600" b="1" dirty="0">
                <a:latin typeface="Gotham Book"/>
              </a:rPr>
              <a:t> </a:t>
            </a:r>
            <a:r>
              <a:rPr lang="en-US" sz="2600" dirty="0">
                <a:latin typeface="Gotham Book"/>
              </a:rPr>
              <a:t>An Expression of praise or approval</a:t>
            </a:r>
          </a:p>
          <a:p>
            <a:pPr>
              <a:lnSpc>
                <a:spcPct val="150000"/>
              </a:lnSpc>
            </a:pPr>
            <a:r>
              <a:rPr lang="en-US" sz="2600" b="1" dirty="0">
                <a:latin typeface="Gotham Book"/>
              </a:rPr>
              <a:t>Approbation: </a:t>
            </a:r>
            <a:r>
              <a:rPr lang="en-US" sz="2600" i="1" dirty="0">
                <a:latin typeface="Gotham Book"/>
              </a:rPr>
              <a:t>(n) </a:t>
            </a:r>
            <a:r>
              <a:rPr lang="en-US" sz="2600" dirty="0">
                <a:latin typeface="Gotham Book"/>
              </a:rPr>
              <a:t>Praise or approval</a:t>
            </a:r>
          </a:p>
        </p:txBody>
      </p:sp>
    </p:spTree>
    <p:extLst>
      <p:ext uri="{BB962C8B-B14F-4D97-AF65-F5344CB8AC3E}">
        <p14:creationId xmlns:p14="http://schemas.microsoft.com/office/powerpoint/2010/main" val="61111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7B0D31-A04F-5F00-0151-51542A20F3D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BAA8655-6AF7-1396-28BE-4DB4EB29A3A3}"/>
              </a:ext>
            </a:extLst>
          </p:cNvPr>
          <p:cNvSpPr txBox="1">
            <a:spLocks noGrp="1"/>
          </p:cNvSpPr>
          <p:nvPr>
            <p:ph type="title" idx="4294967295"/>
          </p:nvPr>
        </p:nvSpPr>
        <p:spPr>
          <a:xfrm>
            <a:off x="1702206" y="13063"/>
            <a:ext cx="10424478" cy="14456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5" name="TextBox 4">
            <a:extLst>
              <a:ext uri="{FF2B5EF4-FFF2-40B4-BE49-F238E27FC236}">
                <a16:creationId xmlns:a16="http://schemas.microsoft.com/office/drawing/2014/main" id="{8CC0772C-409C-477E-9AFD-451C86E80C97}"/>
              </a:ext>
            </a:extLst>
          </p:cNvPr>
          <p:cNvSpPr txBox="1"/>
          <p:nvPr/>
        </p:nvSpPr>
        <p:spPr>
          <a:xfrm>
            <a:off x="3276599" y="1611086"/>
            <a:ext cx="4931229"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accent6">
                    <a:lumMod val="75000"/>
                  </a:schemeClr>
                </a:solidFill>
                <a:latin typeface="Gotham Book"/>
              </a:rPr>
              <a:t>Choose </a:t>
            </a:r>
            <a:r>
              <a:rPr lang="en-US" sz="3600" b="1" dirty="0">
                <a:solidFill>
                  <a:schemeClr val="accent6">
                    <a:lumMod val="75000"/>
                  </a:schemeClr>
                </a:solidFill>
                <a:latin typeface="Gotham Book"/>
              </a:rPr>
              <a:t>one </a:t>
            </a:r>
            <a:r>
              <a:rPr lang="en-US" sz="3600" dirty="0">
                <a:solidFill>
                  <a:schemeClr val="accent6">
                    <a:lumMod val="75000"/>
                  </a:schemeClr>
                </a:solidFill>
                <a:latin typeface="Gotham Book"/>
              </a:rPr>
              <a:t>term discussed in today’s lesson.</a:t>
            </a:r>
          </a:p>
          <a:p>
            <a:pPr marL="457200" indent="-457200">
              <a:buFont typeface="Arial" panose="020B0604020202020204" pitchFamily="34" charset="0"/>
              <a:buChar char="•"/>
            </a:pPr>
            <a:r>
              <a:rPr lang="en-US" sz="3600" dirty="0">
                <a:solidFill>
                  <a:srgbClr val="0070C0"/>
                </a:solidFill>
                <a:latin typeface="Gotham Book"/>
              </a:rPr>
              <a:t>Write your opinion on whether most Texans supported or opposed the term and explain.</a:t>
            </a:r>
          </a:p>
          <a:p>
            <a:pPr marL="457200" indent="-457200">
              <a:buFont typeface="Arial" panose="020B0604020202020204" pitchFamily="34" charset="0"/>
              <a:buChar char="•"/>
            </a:pPr>
            <a:r>
              <a:rPr lang="en-US" sz="3600" dirty="0">
                <a:solidFill>
                  <a:srgbClr val="7030A0"/>
                </a:solidFill>
                <a:latin typeface="Gotham Book"/>
              </a:rPr>
              <a:t>Share with a partner.</a:t>
            </a:r>
          </a:p>
        </p:txBody>
      </p:sp>
      <p:pic>
        <p:nvPicPr>
          <p:cNvPr id="6" name="Graphic 5">
            <a:extLst>
              <a:ext uri="{FF2B5EF4-FFF2-40B4-BE49-F238E27FC236}">
                <a16:creationId xmlns:a16="http://schemas.microsoft.com/office/drawing/2014/main" id="{39ADA2F0-84D2-D85A-1F9E-F1DD5B4777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7172" y="1807491"/>
            <a:ext cx="1071092" cy="1071092"/>
          </a:xfrm>
          <a:prstGeom prst="rect">
            <a:avLst/>
          </a:prstGeom>
        </p:spPr>
      </p:pic>
      <p:pic>
        <p:nvPicPr>
          <p:cNvPr id="7" name="Graphic 6">
            <a:extLst>
              <a:ext uri="{FF2B5EF4-FFF2-40B4-BE49-F238E27FC236}">
                <a16:creationId xmlns:a16="http://schemas.microsoft.com/office/drawing/2014/main" id="{9C6CFE4B-EDF7-8543-0709-F69C3138264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0586" y="3516521"/>
            <a:ext cx="925793" cy="925793"/>
          </a:xfrm>
          <a:prstGeom prst="rect">
            <a:avLst/>
          </a:prstGeom>
        </p:spPr>
      </p:pic>
      <p:pic>
        <p:nvPicPr>
          <p:cNvPr id="8" name="Graphic 7">
            <a:extLst>
              <a:ext uri="{FF2B5EF4-FFF2-40B4-BE49-F238E27FC236}">
                <a16:creationId xmlns:a16="http://schemas.microsoft.com/office/drawing/2014/main" id="{4D3CBF39-BE37-44BC-BAA0-8865551164F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65695" y="5443005"/>
            <a:ext cx="842453" cy="842453"/>
          </a:xfrm>
          <a:prstGeom prst="rect">
            <a:avLst/>
          </a:prstGeom>
        </p:spPr>
      </p:pic>
    </p:spTree>
    <p:extLst>
      <p:ext uri="{BB962C8B-B14F-4D97-AF65-F5344CB8AC3E}">
        <p14:creationId xmlns:p14="http://schemas.microsoft.com/office/powerpoint/2010/main" val="341037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628F84-4970-3039-5B3A-B8104BDE227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6D97143-440F-C650-9062-914647EC5CF1}"/>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D7D19039-AB03-EC03-F3DA-542CB73309CF}"/>
              </a:ext>
            </a:extLst>
          </p:cNvPr>
          <p:cNvSpPr/>
          <p:nvPr/>
        </p:nvSpPr>
        <p:spPr>
          <a:xfrm>
            <a:off x="4110219" y="1762549"/>
            <a:ext cx="7739742" cy="3548505"/>
          </a:xfrm>
          <a:prstGeom prst="wedgeRoundRectCallout">
            <a:avLst>
              <a:gd name="adj1" fmla="val -60200"/>
              <a:gd name="adj2" fmla="val 3254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a:effectLst/>
                <a:latin typeface="Gotham Book"/>
                <a:ea typeface="Times New Roman" panose="02020603050405020304" pitchFamily="18" charset="0"/>
                <a:cs typeface="Times New Roman" panose="02020603050405020304" pitchFamily="18" charset="0"/>
              </a:rPr>
              <a:t>I think the people of Texas probably </a:t>
            </a:r>
            <a:r>
              <a:rPr lang="en-US" sz="4000" b="1" i="1" u="sng" kern="0" dirty="0">
                <a:effectLst/>
                <a:latin typeface="Gotham Book"/>
                <a:ea typeface="Times New Roman" panose="02020603050405020304" pitchFamily="18" charset="0"/>
                <a:cs typeface="Times New Roman" panose="02020603050405020304" pitchFamily="18" charset="0"/>
              </a:rPr>
              <a:t>supported</a:t>
            </a:r>
            <a:r>
              <a:rPr lang="en-US" sz="4000" kern="0" dirty="0">
                <a:effectLst/>
                <a:latin typeface="Gotham Book"/>
                <a:ea typeface="Times New Roman" panose="02020603050405020304" pitchFamily="18" charset="0"/>
                <a:cs typeface="Times New Roman" panose="02020603050405020304" pitchFamily="18" charset="0"/>
              </a:rPr>
              <a:t> / </a:t>
            </a:r>
            <a:r>
              <a:rPr lang="en-US" sz="4000" b="1" i="1" u="sng" kern="0" dirty="0">
                <a:effectLst/>
                <a:latin typeface="Gotham Book"/>
                <a:ea typeface="Times New Roman" panose="02020603050405020304" pitchFamily="18" charset="0"/>
                <a:cs typeface="Times New Roman" panose="02020603050405020304" pitchFamily="18" charset="0"/>
              </a:rPr>
              <a:t>opposed</a:t>
            </a:r>
            <a:r>
              <a:rPr lang="en-US" sz="4000" kern="0" dirty="0">
                <a:effectLst/>
                <a:latin typeface="Gotham Book"/>
                <a:ea typeface="Times New Roman" panose="02020603050405020304" pitchFamily="18" charset="0"/>
                <a:cs typeface="Times New Roman" panose="02020603050405020304" pitchFamily="18" charset="0"/>
              </a:rPr>
              <a:t>  the term that stated __________ because __________________</a:t>
            </a:r>
            <a:endParaRPr kumimoji="0" lang="en-US" sz="4000" b="0" i="0" u="none" strike="noStrike" kern="1200" cap="none" spc="0" normalizeH="0" baseline="0" noProof="0" dirty="0">
              <a:ln>
                <a:noFill/>
              </a:ln>
              <a:solidFill>
                <a:prstClr val="white"/>
              </a:solidFill>
              <a:effectLst/>
              <a:uLnTx/>
              <a:uFillTx/>
              <a:latin typeface="Gotham Book"/>
              <a:ea typeface="+mn-ea"/>
              <a:cs typeface="+mn-cs"/>
            </a:endParaRPr>
          </a:p>
        </p:txBody>
      </p:sp>
      <p:pic>
        <p:nvPicPr>
          <p:cNvPr id="4" name="Graphic 3">
            <a:extLst>
              <a:ext uri="{FF2B5EF4-FFF2-40B4-BE49-F238E27FC236}">
                <a16:creationId xmlns:a16="http://schemas.microsoft.com/office/drawing/2014/main" id="{3E6550BD-9056-A516-1470-03FC9DB704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1087" y="3429000"/>
            <a:ext cx="1515770" cy="1515770"/>
          </a:xfrm>
          <a:prstGeom prst="rect">
            <a:avLst/>
          </a:prstGeom>
        </p:spPr>
      </p:pic>
    </p:spTree>
    <p:extLst>
      <p:ext uri="{BB962C8B-B14F-4D97-AF65-F5344CB8AC3E}">
        <p14:creationId xmlns:p14="http://schemas.microsoft.com/office/powerpoint/2010/main" val="1824410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157</TotalTime>
  <Words>647</Words>
  <Application>Microsoft Office PowerPoint</Application>
  <PresentationFormat>Widescreen</PresentationFormat>
  <Paragraphs>35</Paragraphs>
  <Slides>9</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Aptos</vt:lpstr>
      <vt:lpstr>Aptos Display</vt:lpstr>
      <vt:lpstr>Arial</vt:lpstr>
      <vt:lpstr>Calibri</vt:lpstr>
      <vt:lpstr>Calibri Light</vt:lpstr>
      <vt:lpstr>Gotham Book</vt:lpstr>
      <vt:lpstr>Gotham Medium</vt:lpstr>
      <vt:lpstr>Josefin Sans</vt:lpstr>
      <vt:lpstr>1_Office Theme</vt:lpstr>
      <vt:lpstr>Office Theme</vt:lpstr>
      <vt:lpstr>Unit 6:  The Republic of Texas</vt:lpstr>
      <vt:lpstr>Warm-up:  Use the primary source excerpt to complete your warm-up.</vt:lpstr>
      <vt:lpstr>Share with the class</vt:lpstr>
      <vt:lpstr>Essential Question</vt:lpstr>
      <vt:lpstr>In today’s lesson…</vt:lpstr>
      <vt:lpstr>The Long Road to Annexation</vt:lpstr>
      <vt:lpstr>The Terms of Texas Annexation to the United States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2025-05-29T15:28:59Z</dcterms:created>
  <dcterms:modified xsi:type="dcterms:W3CDTF">2025-06-06T18:43:58Z</dcterms:modified>
</cp:coreProperties>
</file>