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313" r:id="rId4"/>
    <p:sldId id="315" r:id="rId5"/>
    <p:sldId id="316" r:id="rId6"/>
    <p:sldId id="317" r:id="rId7"/>
    <p:sldId id="328" r:id="rId8"/>
    <p:sldId id="319" r:id="rId9"/>
    <p:sldId id="321" r:id="rId10"/>
    <p:sldId id="329" r:id="rId11"/>
    <p:sldId id="326" r:id="rId12"/>
    <p:sldId id="323" r:id="rId13"/>
    <p:sldId id="330" r:id="rId14"/>
    <p:sldId id="33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2"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DFDDA7-FC09-411B-B874-AC2143CAEF0E}" type="datetimeFigureOut">
              <a:rPr lang="en-US" smtClean="0"/>
              <a:t>6/6/2025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BE9170-1362-4C6E-AFC0-C1A45B61C73E}" type="slidenum">
              <a:rPr lang="en-US" smtClean="0"/>
              <a:t>‹#›</a:t>
            </a:fld>
            <a:endParaRPr lang="en-US"/>
          </a:p>
        </p:txBody>
      </p:sp>
    </p:spTree>
    <p:extLst>
      <p:ext uri="{BB962C8B-B14F-4D97-AF65-F5344CB8AC3E}">
        <p14:creationId xmlns:p14="http://schemas.microsoft.com/office/powerpoint/2010/main" val="3365944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155633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176028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story.unt.edu/ark:/67531/metadc1835576/"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xashistory.unt.edu/ark:/67531/metapth41138/"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exashistory.unt.edu/ark:/67531/metapth202771/"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Lewis, David P. [Derrick at Spindletop Oil Field], photograph, Date Unknown; (</a:t>
            </a:r>
            <a:r>
              <a:rPr lang="en-US" sz="1200" b="0" i="0" u="none" strike="noStrike" kern="1200" dirty="0">
                <a:solidFill>
                  <a:schemeClr val="tx1"/>
                </a:solidFill>
                <a:effectLst/>
                <a:latin typeface="+mn-lt"/>
                <a:ea typeface="+mn-ea"/>
                <a:cs typeface="+mn-cs"/>
                <a:hlinkClick r:id="rId3"/>
              </a:rPr>
              <a:t>https://texashistory.unt.edu/ark:/67531/metapth1556330/</a:t>
            </a:r>
            <a:r>
              <a:rPr lang="en-US" sz="1200" b="0" i="0" kern="1200" dirty="0">
                <a:solidFill>
                  <a:schemeClr val="tx1"/>
                </a:solidFill>
                <a:effectLst/>
                <a:latin typeface="+mn-lt"/>
                <a:ea typeface="+mn-ea"/>
                <a:cs typeface="+mn-cs"/>
              </a:rPr>
              <a:t>: accessed June 4,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Lamar University.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BE9170-1362-4C6E-AFC0-C1A45B61C73E}" type="slidenum">
              <a:rPr lang="en-US" smtClean="0"/>
              <a:t>2</a:t>
            </a:fld>
            <a:endParaRPr lang="en-US"/>
          </a:p>
        </p:txBody>
      </p:sp>
    </p:spTree>
    <p:extLst>
      <p:ext uri="{BB962C8B-B14F-4D97-AF65-F5344CB8AC3E}">
        <p14:creationId xmlns:p14="http://schemas.microsoft.com/office/powerpoint/2010/main" val="921076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Texas Education Agency. Texas Public School Statistics, Pocket Edition: 2020-2021, pamphlet, January 2022; Austin, Texas. (</a:t>
            </a:r>
            <a:r>
              <a:rPr lang="en-US" sz="1200" b="0" i="0" u="none" strike="noStrike" kern="1200" dirty="0">
                <a:solidFill>
                  <a:schemeClr val="tx1"/>
                </a:solidFill>
                <a:effectLst/>
                <a:latin typeface="+mn-lt"/>
                <a:ea typeface="+mn-ea"/>
                <a:cs typeface="+mn-cs"/>
                <a:hlinkClick r:id="rId3"/>
              </a:rPr>
              <a:t>https://texashistory.unt.edu/ark:/67531/metapth1760281/</a:t>
            </a:r>
            <a:r>
              <a:rPr lang="en-US" sz="1200" b="0" i="0" kern="1200" dirty="0">
                <a:solidFill>
                  <a:schemeClr val="tx1"/>
                </a:solidFill>
                <a:effectLst/>
                <a:latin typeface="+mn-lt"/>
                <a:ea typeface="+mn-ea"/>
                <a:cs typeface="+mn-cs"/>
              </a:rPr>
              <a:t>: accessed June 4,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UNT Libraries Government Documents Department.</a:t>
            </a:r>
            <a:endParaRPr lang="en-US" dirty="0"/>
          </a:p>
        </p:txBody>
      </p:sp>
      <p:sp>
        <p:nvSpPr>
          <p:cNvPr id="4" name="Slide Number Placeholder 3"/>
          <p:cNvSpPr>
            <a:spLocks noGrp="1"/>
          </p:cNvSpPr>
          <p:nvPr>
            <p:ph type="sldNum" sz="quarter" idx="5"/>
          </p:nvPr>
        </p:nvSpPr>
        <p:spPr/>
        <p:txBody>
          <a:bodyPr/>
          <a:lstStyle/>
          <a:p>
            <a:fld id="{88BE9170-1362-4C6E-AFC0-C1A45B61C73E}" type="slidenum">
              <a:rPr lang="en-US" smtClean="0"/>
              <a:t>8</a:t>
            </a:fld>
            <a:endParaRPr lang="en-US"/>
          </a:p>
        </p:txBody>
      </p:sp>
    </p:spTree>
    <p:extLst>
      <p:ext uri="{BB962C8B-B14F-4D97-AF65-F5344CB8AC3E}">
        <p14:creationId xmlns:p14="http://schemas.microsoft.com/office/powerpoint/2010/main" val="556206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[Students at UNT's 2002 graduation ceremony], image, January 23, 2003; (</a:t>
            </a:r>
            <a:r>
              <a:rPr lang="en-US" sz="1200" b="0" i="0" u="none" strike="noStrike" kern="1200" dirty="0">
                <a:solidFill>
                  <a:schemeClr val="tx1"/>
                </a:solidFill>
                <a:effectLst/>
                <a:latin typeface="+mn-lt"/>
                <a:ea typeface="+mn-ea"/>
                <a:cs typeface="+mn-cs"/>
                <a:hlinkClick r:id="rId3"/>
              </a:rPr>
              <a:t>https://texashistory.unt.edu/ark:/67531/metadc1835576/</a:t>
            </a:r>
            <a:r>
              <a:rPr lang="en-US" sz="1200" b="0" i="0" kern="1200" dirty="0">
                <a:solidFill>
                  <a:schemeClr val="tx1"/>
                </a:solidFill>
                <a:effectLst/>
                <a:latin typeface="+mn-lt"/>
                <a:ea typeface="+mn-ea"/>
                <a:cs typeface="+mn-cs"/>
              </a:rPr>
              <a:t>: accessed June 4,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UNT Libraries Special Collections.</a:t>
            </a:r>
            <a:endParaRPr lang="en-US" dirty="0"/>
          </a:p>
        </p:txBody>
      </p:sp>
      <p:sp>
        <p:nvSpPr>
          <p:cNvPr id="4" name="Slide Number Placeholder 3"/>
          <p:cNvSpPr>
            <a:spLocks noGrp="1"/>
          </p:cNvSpPr>
          <p:nvPr>
            <p:ph type="sldNum" sz="quarter" idx="5"/>
          </p:nvPr>
        </p:nvSpPr>
        <p:spPr/>
        <p:txBody>
          <a:bodyPr/>
          <a:lstStyle/>
          <a:p>
            <a:fld id="{88BE9170-1362-4C6E-AFC0-C1A45B61C73E}" type="slidenum">
              <a:rPr lang="en-US" smtClean="0"/>
              <a:t>9</a:t>
            </a:fld>
            <a:endParaRPr lang="en-US"/>
          </a:p>
        </p:txBody>
      </p:sp>
    </p:spTree>
    <p:extLst>
      <p:ext uri="{BB962C8B-B14F-4D97-AF65-F5344CB8AC3E}">
        <p14:creationId xmlns:p14="http://schemas.microsoft.com/office/powerpoint/2010/main" val="2849588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[World War II Veterans], photograph, Date Unknown; (</a:t>
            </a:r>
            <a:r>
              <a:rPr lang="en-US" sz="1200" b="0" i="0" u="none" strike="noStrike" kern="1200" dirty="0">
                <a:solidFill>
                  <a:schemeClr val="tx1"/>
                </a:solidFill>
                <a:effectLst/>
                <a:latin typeface="+mn-lt"/>
                <a:ea typeface="+mn-ea"/>
                <a:cs typeface="+mn-cs"/>
                <a:hlinkClick r:id="rId3"/>
              </a:rPr>
              <a:t>https://texashistory.unt.edu/ark:/67531/metapth41138/</a:t>
            </a:r>
            <a:r>
              <a:rPr lang="en-US" sz="1200" b="0" i="0" kern="1200" dirty="0">
                <a:solidFill>
                  <a:schemeClr val="tx1"/>
                </a:solidFill>
                <a:effectLst/>
                <a:latin typeface="+mn-lt"/>
                <a:ea typeface="+mn-ea"/>
                <a:cs typeface="+mn-cs"/>
              </a:rPr>
              <a:t>: accessed June 4,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Lockheed Martin Aeronautics Company, Fort Worth.</a:t>
            </a:r>
            <a:endParaRPr lang="en-US" dirty="0"/>
          </a:p>
        </p:txBody>
      </p:sp>
      <p:sp>
        <p:nvSpPr>
          <p:cNvPr id="4" name="Slide Number Placeholder 3"/>
          <p:cNvSpPr>
            <a:spLocks noGrp="1"/>
          </p:cNvSpPr>
          <p:nvPr>
            <p:ph type="sldNum" sz="quarter" idx="5"/>
          </p:nvPr>
        </p:nvSpPr>
        <p:spPr/>
        <p:txBody>
          <a:bodyPr/>
          <a:lstStyle/>
          <a:p>
            <a:fld id="{88BE9170-1362-4C6E-AFC0-C1A45B61C73E}" type="slidenum">
              <a:rPr lang="en-US" smtClean="0"/>
              <a:t>10</a:t>
            </a:fld>
            <a:endParaRPr lang="en-US"/>
          </a:p>
        </p:txBody>
      </p:sp>
    </p:spTree>
    <p:extLst>
      <p:ext uri="{BB962C8B-B14F-4D97-AF65-F5344CB8AC3E}">
        <p14:creationId xmlns:p14="http://schemas.microsoft.com/office/powerpoint/2010/main" val="3514491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[Oil Wells at Spindletop], photograph, Date Unknown; (</a:t>
            </a:r>
            <a:r>
              <a:rPr lang="en-US" sz="1200" b="0" i="0" u="none" strike="noStrike" kern="1200" dirty="0">
                <a:solidFill>
                  <a:schemeClr val="tx1"/>
                </a:solidFill>
                <a:effectLst/>
                <a:latin typeface="+mn-lt"/>
                <a:ea typeface="+mn-ea"/>
                <a:cs typeface="+mn-cs"/>
                <a:hlinkClick r:id="rId3"/>
              </a:rPr>
              <a:t>https://texashistory.unt.edu/ark:/67531/metapth202771/</a:t>
            </a:r>
            <a:r>
              <a:rPr lang="en-US" sz="1200" b="0" i="0" kern="1200" dirty="0">
                <a:solidFill>
                  <a:schemeClr val="tx1"/>
                </a:solidFill>
                <a:effectLst/>
                <a:latin typeface="+mn-lt"/>
                <a:ea typeface="+mn-ea"/>
                <a:cs typeface="+mn-cs"/>
              </a:rPr>
              <a:t>: accessed June 4,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Museum of the Gulf Coast.</a:t>
            </a:r>
            <a:endParaRPr lang="en-US" dirty="0"/>
          </a:p>
        </p:txBody>
      </p:sp>
      <p:sp>
        <p:nvSpPr>
          <p:cNvPr id="4" name="Slide Number Placeholder 3"/>
          <p:cNvSpPr>
            <a:spLocks noGrp="1"/>
          </p:cNvSpPr>
          <p:nvPr>
            <p:ph type="sldNum" sz="quarter" idx="5"/>
          </p:nvPr>
        </p:nvSpPr>
        <p:spPr/>
        <p:txBody>
          <a:bodyPr/>
          <a:lstStyle/>
          <a:p>
            <a:fld id="{88BE9170-1362-4C6E-AFC0-C1A45B61C73E}" type="slidenum">
              <a:rPr lang="en-US" smtClean="0"/>
              <a:t>11</a:t>
            </a:fld>
            <a:endParaRPr lang="en-US"/>
          </a:p>
        </p:txBody>
      </p:sp>
    </p:spTree>
    <p:extLst>
      <p:ext uri="{BB962C8B-B14F-4D97-AF65-F5344CB8AC3E}">
        <p14:creationId xmlns:p14="http://schemas.microsoft.com/office/powerpoint/2010/main" val="4077742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199D4-C160-9CAA-BEBC-FFCF7242DB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ABC5B8-2C65-5CA1-E11A-68412F1FD1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5B31E3-63F4-0E9D-4F69-274F5C62711A}"/>
              </a:ext>
            </a:extLst>
          </p:cNvPr>
          <p:cNvSpPr>
            <a:spLocks noGrp="1"/>
          </p:cNvSpPr>
          <p:nvPr>
            <p:ph type="dt" sz="half" idx="10"/>
          </p:nvPr>
        </p:nvSpPr>
        <p:spPr/>
        <p:txBody>
          <a:bodyPr/>
          <a:lstStyle/>
          <a:p>
            <a:fld id="{1BD3CBEF-A718-4BCB-AA37-46B7024C34B3}" type="datetimeFigureOut">
              <a:rPr lang="en-US" smtClean="0"/>
              <a:t>6/6/2025</a:t>
            </a:fld>
            <a:endParaRPr lang="en-US"/>
          </a:p>
        </p:txBody>
      </p:sp>
      <p:sp>
        <p:nvSpPr>
          <p:cNvPr id="5" name="Footer Placeholder 4">
            <a:extLst>
              <a:ext uri="{FF2B5EF4-FFF2-40B4-BE49-F238E27FC236}">
                <a16:creationId xmlns:a16="http://schemas.microsoft.com/office/drawing/2014/main" id="{4A83E407-43DB-EA53-C464-CE778616D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778DF-2BA5-20C5-A55A-35CA095EB0CA}"/>
              </a:ext>
            </a:extLst>
          </p:cNvPr>
          <p:cNvSpPr>
            <a:spLocks noGrp="1"/>
          </p:cNvSpPr>
          <p:nvPr>
            <p:ph type="sldNum" sz="quarter" idx="12"/>
          </p:nvPr>
        </p:nvSpPr>
        <p:spPr/>
        <p:txBody>
          <a:bodyPr/>
          <a:lstStyle/>
          <a:p>
            <a:fld id="{6D6A7111-4AA6-46FB-B792-23E92BF93644}" type="slidenum">
              <a:rPr lang="en-US" smtClean="0"/>
              <a:t>‹#›</a:t>
            </a:fld>
            <a:endParaRPr lang="en-US"/>
          </a:p>
        </p:txBody>
      </p:sp>
    </p:spTree>
    <p:extLst>
      <p:ext uri="{BB962C8B-B14F-4D97-AF65-F5344CB8AC3E}">
        <p14:creationId xmlns:p14="http://schemas.microsoft.com/office/powerpoint/2010/main" val="2469609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AE5F5-C282-9656-C115-18BAA488FC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530006-9A53-8225-DCB0-7AD151486A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C9C95-34F8-1689-2224-51523427BA0A}"/>
              </a:ext>
            </a:extLst>
          </p:cNvPr>
          <p:cNvSpPr>
            <a:spLocks noGrp="1"/>
          </p:cNvSpPr>
          <p:nvPr>
            <p:ph type="dt" sz="half" idx="10"/>
          </p:nvPr>
        </p:nvSpPr>
        <p:spPr/>
        <p:txBody>
          <a:bodyPr/>
          <a:lstStyle/>
          <a:p>
            <a:fld id="{1BD3CBEF-A718-4BCB-AA37-46B7024C34B3}" type="datetimeFigureOut">
              <a:rPr lang="en-US" smtClean="0"/>
              <a:t>6/6/2025</a:t>
            </a:fld>
            <a:endParaRPr lang="en-US"/>
          </a:p>
        </p:txBody>
      </p:sp>
      <p:sp>
        <p:nvSpPr>
          <p:cNvPr id="5" name="Footer Placeholder 4">
            <a:extLst>
              <a:ext uri="{FF2B5EF4-FFF2-40B4-BE49-F238E27FC236}">
                <a16:creationId xmlns:a16="http://schemas.microsoft.com/office/drawing/2014/main" id="{FEDF37D5-6D6B-C735-6830-63E2DE145B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7806A-8D11-A0A1-F56A-0B4E21401F59}"/>
              </a:ext>
            </a:extLst>
          </p:cNvPr>
          <p:cNvSpPr>
            <a:spLocks noGrp="1"/>
          </p:cNvSpPr>
          <p:nvPr>
            <p:ph type="sldNum" sz="quarter" idx="12"/>
          </p:nvPr>
        </p:nvSpPr>
        <p:spPr/>
        <p:txBody>
          <a:bodyPr/>
          <a:lstStyle/>
          <a:p>
            <a:fld id="{6D6A7111-4AA6-46FB-B792-23E92BF93644}" type="slidenum">
              <a:rPr lang="en-US" smtClean="0"/>
              <a:t>‹#›</a:t>
            </a:fld>
            <a:endParaRPr lang="en-US"/>
          </a:p>
        </p:txBody>
      </p:sp>
    </p:spTree>
    <p:extLst>
      <p:ext uri="{BB962C8B-B14F-4D97-AF65-F5344CB8AC3E}">
        <p14:creationId xmlns:p14="http://schemas.microsoft.com/office/powerpoint/2010/main" val="1790068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1E04C0-C79C-BF0A-187E-282E742391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536860-3EF5-0787-BCBF-77A54D90B1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05E494-D90C-E9F8-EED2-38746EBFCDB5}"/>
              </a:ext>
            </a:extLst>
          </p:cNvPr>
          <p:cNvSpPr>
            <a:spLocks noGrp="1"/>
          </p:cNvSpPr>
          <p:nvPr>
            <p:ph type="dt" sz="half" idx="10"/>
          </p:nvPr>
        </p:nvSpPr>
        <p:spPr/>
        <p:txBody>
          <a:bodyPr/>
          <a:lstStyle/>
          <a:p>
            <a:fld id="{1BD3CBEF-A718-4BCB-AA37-46B7024C34B3}" type="datetimeFigureOut">
              <a:rPr lang="en-US" smtClean="0"/>
              <a:t>6/6/2025</a:t>
            </a:fld>
            <a:endParaRPr lang="en-US"/>
          </a:p>
        </p:txBody>
      </p:sp>
      <p:sp>
        <p:nvSpPr>
          <p:cNvPr id="5" name="Footer Placeholder 4">
            <a:extLst>
              <a:ext uri="{FF2B5EF4-FFF2-40B4-BE49-F238E27FC236}">
                <a16:creationId xmlns:a16="http://schemas.microsoft.com/office/drawing/2014/main" id="{C1919729-BC67-BC5B-2F7E-E1820EBABB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94C265-E501-364F-13E6-D7A962B6D246}"/>
              </a:ext>
            </a:extLst>
          </p:cNvPr>
          <p:cNvSpPr>
            <a:spLocks noGrp="1"/>
          </p:cNvSpPr>
          <p:nvPr>
            <p:ph type="sldNum" sz="quarter" idx="12"/>
          </p:nvPr>
        </p:nvSpPr>
        <p:spPr/>
        <p:txBody>
          <a:bodyPr/>
          <a:lstStyle/>
          <a:p>
            <a:fld id="{6D6A7111-4AA6-46FB-B792-23E92BF93644}" type="slidenum">
              <a:rPr lang="en-US" smtClean="0"/>
              <a:t>‹#›</a:t>
            </a:fld>
            <a:endParaRPr lang="en-US"/>
          </a:p>
        </p:txBody>
      </p:sp>
    </p:spTree>
    <p:extLst>
      <p:ext uri="{BB962C8B-B14F-4D97-AF65-F5344CB8AC3E}">
        <p14:creationId xmlns:p14="http://schemas.microsoft.com/office/powerpoint/2010/main" val="1710325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118E-67FF-DB74-CD3E-4AA52B4A3C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726F93-75BC-5986-3BF1-F4D859F50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D7F858-2769-E5BE-B10C-7DE4293C434C}"/>
              </a:ext>
            </a:extLst>
          </p:cNvPr>
          <p:cNvSpPr>
            <a:spLocks noGrp="1"/>
          </p:cNvSpPr>
          <p:nvPr>
            <p:ph type="dt" sz="half" idx="10"/>
          </p:nvPr>
        </p:nvSpPr>
        <p:spPr/>
        <p:txBody>
          <a:bodyPr/>
          <a:lstStyle/>
          <a:p>
            <a:fld id="{359898E3-56FB-4C46-82D2-B0509E395835}" type="datetimeFigureOut">
              <a:rPr lang="en-US" smtClean="0"/>
              <a:t>6/6/2025</a:t>
            </a:fld>
            <a:endParaRPr lang="en-US"/>
          </a:p>
        </p:txBody>
      </p:sp>
      <p:sp>
        <p:nvSpPr>
          <p:cNvPr id="5" name="Footer Placeholder 4">
            <a:extLst>
              <a:ext uri="{FF2B5EF4-FFF2-40B4-BE49-F238E27FC236}">
                <a16:creationId xmlns:a16="http://schemas.microsoft.com/office/drawing/2014/main" id="{061A99E8-D50A-20FC-FCB2-588E76E2B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332D3-5A48-BBAA-2BEC-AB3B03A748B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584725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6A24-C40C-4B90-F79F-90E41FE2AA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0058F-314D-8125-6346-6871F43D5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100F5-FF25-A1F4-F784-7D5624F48CD0}"/>
              </a:ext>
            </a:extLst>
          </p:cNvPr>
          <p:cNvSpPr>
            <a:spLocks noGrp="1"/>
          </p:cNvSpPr>
          <p:nvPr>
            <p:ph type="dt" sz="half" idx="10"/>
          </p:nvPr>
        </p:nvSpPr>
        <p:spPr/>
        <p:txBody>
          <a:bodyPr/>
          <a:lstStyle/>
          <a:p>
            <a:fld id="{359898E3-56FB-4C46-82D2-B0509E395835}" type="datetimeFigureOut">
              <a:rPr lang="en-US" smtClean="0"/>
              <a:t>6/6/2025</a:t>
            </a:fld>
            <a:endParaRPr lang="en-US"/>
          </a:p>
        </p:txBody>
      </p:sp>
      <p:sp>
        <p:nvSpPr>
          <p:cNvPr id="5" name="Footer Placeholder 4">
            <a:extLst>
              <a:ext uri="{FF2B5EF4-FFF2-40B4-BE49-F238E27FC236}">
                <a16:creationId xmlns:a16="http://schemas.microsoft.com/office/drawing/2014/main" id="{2E38B0F7-5E38-9B23-C404-828BD9329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14E0-4857-8C61-2EB0-50E46B6CC2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912470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2FD9-6B47-DC62-0B0C-5F4CDB2DD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92707E-DCFF-884A-DA7C-994409B185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16664D-7972-AFE6-C9AC-E9BB23373638}"/>
              </a:ext>
            </a:extLst>
          </p:cNvPr>
          <p:cNvSpPr>
            <a:spLocks noGrp="1"/>
          </p:cNvSpPr>
          <p:nvPr>
            <p:ph type="dt" sz="half" idx="10"/>
          </p:nvPr>
        </p:nvSpPr>
        <p:spPr/>
        <p:txBody>
          <a:bodyPr/>
          <a:lstStyle/>
          <a:p>
            <a:fld id="{359898E3-56FB-4C46-82D2-B0509E395835}" type="datetimeFigureOut">
              <a:rPr lang="en-US" smtClean="0"/>
              <a:t>6/6/2025</a:t>
            </a:fld>
            <a:endParaRPr lang="en-US"/>
          </a:p>
        </p:txBody>
      </p:sp>
      <p:sp>
        <p:nvSpPr>
          <p:cNvPr id="5" name="Footer Placeholder 4">
            <a:extLst>
              <a:ext uri="{FF2B5EF4-FFF2-40B4-BE49-F238E27FC236}">
                <a16:creationId xmlns:a16="http://schemas.microsoft.com/office/drawing/2014/main" id="{AA289BBE-35A0-7305-8941-263F46520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E2D6D-3BE9-9F54-D7E7-FC76BDBF6DB7}"/>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871398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FC5-419D-F646-6419-3A38393C0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74D6A-D5C4-C427-C548-4083264DB5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5C45-451D-DE9C-62C2-39A6CC2097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AD90B-EE52-7EE1-E432-DE137B36EF18}"/>
              </a:ext>
            </a:extLst>
          </p:cNvPr>
          <p:cNvSpPr>
            <a:spLocks noGrp="1"/>
          </p:cNvSpPr>
          <p:nvPr>
            <p:ph type="dt" sz="half" idx="10"/>
          </p:nvPr>
        </p:nvSpPr>
        <p:spPr/>
        <p:txBody>
          <a:bodyPr/>
          <a:lstStyle/>
          <a:p>
            <a:fld id="{359898E3-56FB-4C46-82D2-B0509E395835}" type="datetimeFigureOut">
              <a:rPr lang="en-US" smtClean="0"/>
              <a:t>6/6/2025</a:t>
            </a:fld>
            <a:endParaRPr lang="en-US"/>
          </a:p>
        </p:txBody>
      </p:sp>
      <p:sp>
        <p:nvSpPr>
          <p:cNvPr id="6" name="Footer Placeholder 5">
            <a:extLst>
              <a:ext uri="{FF2B5EF4-FFF2-40B4-BE49-F238E27FC236}">
                <a16:creationId xmlns:a16="http://schemas.microsoft.com/office/drawing/2014/main" id="{2E946B80-7AE8-DF05-064C-704BC17A4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AD0855-7D38-28A7-773F-D4B53A3DB0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468902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AC72-F99A-E845-3A1F-6A8716D880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B23B81-EEB7-D9A5-D8B0-BB3FD7A78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86E16D-3840-81AD-FA0E-6A584B0BC8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514BD-6267-993E-15DA-B4485710A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B68CF5-2AEA-C3F1-5E7E-B0CDEEB6C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3A60F0-379A-AFE7-9485-5AC2074A94B1}"/>
              </a:ext>
            </a:extLst>
          </p:cNvPr>
          <p:cNvSpPr>
            <a:spLocks noGrp="1"/>
          </p:cNvSpPr>
          <p:nvPr>
            <p:ph type="dt" sz="half" idx="10"/>
          </p:nvPr>
        </p:nvSpPr>
        <p:spPr/>
        <p:txBody>
          <a:bodyPr/>
          <a:lstStyle/>
          <a:p>
            <a:fld id="{359898E3-56FB-4C46-82D2-B0509E395835}" type="datetimeFigureOut">
              <a:rPr lang="en-US" smtClean="0"/>
              <a:t>6/6/2025</a:t>
            </a:fld>
            <a:endParaRPr lang="en-US"/>
          </a:p>
        </p:txBody>
      </p:sp>
      <p:sp>
        <p:nvSpPr>
          <p:cNvPr id="8" name="Footer Placeholder 7">
            <a:extLst>
              <a:ext uri="{FF2B5EF4-FFF2-40B4-BE49-F238E27FC236}">
                <a16:creationId xmlns:a16="http://schemas.microsoft.com/office/drawing/2014/main" id="{6419532D-C328-0347-7770-4E29566A70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A5643A-2C84-390D-98DF-08EA00AD31A6}"/>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367169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C325-073A-15A6-B396-211D75A92A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DFD385-26B1-6A31-898B-A7339BAFD758}"/>
              </a:ext>
            </a:extLst>
          </p:cNvPr>
          <p:cNvSpPr>
            <a:spLocks noGrp="1"/>
          </p:cNvSpPr>
          <p:nvPr>
            <p:ph type="dt" sz="half" idx="10"/>
          </p:nvPr>
        </p:nvSpPr>
        <p:spPr/>
        <p:txBody>
          <a:bodyPr/>
          <a:lstStyle/>
          <a:p>
            <a:fld id="{359898E3-56FB-4C46-82D2-B0509E395835}" type="datetimeFigureOut">
              <a:rPr lang="en-US" smtClean="0"/>
              <a:t>6/6/2025</a:t>
            </a:fld>
            <a:endParaRPr lang="en-US"/>
          </a:p>
        </p:txBody>
      </p:sp>
      <p:sp>
        <p:nvSpPr>
          <p:cNvPr id="4" name="Footer Placeholder 3">
            <a:extLst>
              <a:ext uri="{FF2B5EF4-FFF2-40B4-BE49-F238E27FC236}">
                <a16:creationId xmlns:a16="http://schemas.microsoft.com/office/drawing/2014/main" id="{75F794BC-C5C5-77DA-B667-4AF00241F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E43E86-8501-EB05-E2D2-5AA1E3F49771}"/>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718584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A0636-B025-C43F-846A-11AC72A4D23C}"/>
              </a:ext>
            </a:extLst>
          </p:cNvPr>
          <p:cNvSpPr>
            <a:spLocks noGrp="1"/>
          </p:cNvSpPr>
          <p:nvPr>
            <p:ph type="dt" sz="half" idx="10"/>
          </p:nvPr>
        </p:nvSpPr>
        <p:spPr/>
        <p:txBody>
          <a:bodyPr/>
          <a:lstStyle/>
          <a:p>
            <a:fld id="{359898E3-56FB-4C46-82D2-B0509E395835}" type="datetimeFigureOut">
              <a:rPr lang="en-US" smtClean="0"/>
              <a:t>6/6/2025</a:t>
            </a:fld>
            <a:endParaRPr lang="en-US"/>
          </a:p>
        </p:txBody>
      </p:sp>
      <p:sp>
        <p:nvSpPr>
          <p:cNvPr id="3" name="Footer Placeholder 2">
            <a:extLst>
              <a:ext uri="{FF2B5EF4-FFF2-40B4-BE49-F238E27FC236}">
                <a16:creationId xmlns:a16="http://schemas.microsoft.com/office/drawing/2014/main" id="{CAF8094F-BB09-E91B-4F91-F7F57BCC82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6AFEAB-A1AD-12BF-14E3-E35E8626350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694710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6838-3EE8-DE0B-A15D-743CDBB0F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CD2EA6-C5FE-1CB9-F637-BA4221B5F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DD41C2-C434-4CAD-B02A-EFC4E63D1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90EDF0-926F-7A6B-D472-30642A8FA73E}"/>
              </a:ext>
            </a:extLst>
          </p:cNvPr>
          <p:cNvSpPr>
            <a:spLocks noGrp="1"/>
          </p:cNvSpPr>
          <p:nvPr>
            <p:ph type="dt" sz="half" idx="10"/>
          </p:nvPr>
        </p:nvSpPr>
        <p:spPr/>
        <p:txBody>
          <a:bodyPr/>
          <a:lstStyle/>
          <a:p>
            <a:fld id="{359898E3-56FB-4C46-82D2-B0509E395835}" type="datetimeFigureOut">
              <a:rPr lang="en-US" smtClean="0"/>
              <a:t>6/6/2025</a:t>
            </a:fld>
            <a:endParaRPr lang="en-US"/>
          </a:p>
        </p:txBody>
      </p:sp>
      <p:sp>
        <p:nvSpPr>
          <p:cNvPr id="6" name="Footer Placeholder 5">
            <a:extLst>
              <a:ext uri="{FF2B5EF4-FFF2-40B4-BE49-F238E27FC236}">
                <a16:creationId xmlns:a16="http://schemas.microsoft.com/office/drawing/2014/main" id="{A4039CED-E0F2-4EB2-9A87-558BB4C7C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2ECBB-62FB-594D-CE57-ECB5C1A49220}"/>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339998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CC992-369F-977C-D55D-59D42F43F7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B216A1-FFE4-E7CD-855D-A65DA2F954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1F9BEA-2D8F-0B65-9E13-5CCD5B49DD1F}"/>
              </a:ext>
            </a:extLst>
          </p:cNvPr>
          <p:cNvSpPr>
            <a:spLocks noGrp="1"/>
          </p:cNvSpPr>
          <p:nvPr>
            <p:ph type="dt" sz="half" idx="10"/>
          </p:nvPr>
        </p:nvSpPr>
        <p:spPr/>
        <p:txBody>
          <a:bodyPr/>
          <a:lstStyle/>
          <a:p>
            <a:fld id="{1BD3CBEF-A718-4BCB-AA37-46B7024C34B3}" type="datetimeFigureOut">
              <a:rPr lang="en-US" smtClean="0"/>
              <a:t>6/6/2025</a:t>
            </a:fld>
            <a:endParaRPr lang="en-US"/>
          </a:p>
        </p:txBody>
      </p:sp>
      <p:sp>
        <p:nvSpPr>
          <p:cNvPr id="5" name="Footer Placeholder 4">
            <a:extLst>
              <a:ext uri="{FF2B5EF4-FFF2-40B4-BE49-F238E27FC236}">
                <a16:creationId xmlns:a16="http://schemas.microsoft.com/office/drawing/2014/main" id="{9E7D9253-7DFA-8E66-2128-38F9253AE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D26B4C-7AD6-7065-80D5-F39D0FC2FECD}"/>
              </a:ext>
            </a:extLst>
          </p:cNvPr>
          <p:cNvSpPr>
            <a:spLocks noGrp="1"/>
          </p:cNvSpPr>
          <p:nvPr>
            <p:ph type="sldNum" sz="quarter" idx="12"/>
          </p:nvPr>
        </p:nvSpPr>
        <p:spPr/>
        <p:txBody>
          <a:bodyPr/>
          <a:lstStyle/>
          <a:p>
            <a:fld id="{6D6A7111-4AA6-46FB-B792-23E92BF93644}" type="slidenum">
              <a:rPr lang="en-US" smtClean="0"/>
              <a:t>‹#›</a:t>
            </a:fld>
            <a:endParaRPr lang="en-US"/>
          </a:p>
        </p:txBody>
      </p:sp>
    </p:spTree>
    <p:extLst>
      <p:ext uri="{BB962C8B-B14F-4D97-AF65-F5344CB8AC3E}">
        <p14:creationId xmlns:p14="http://schemas.microsoft.com/office/powerpoint/2010/main" val="444193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A024-2FCE-E34E-F9CD-E7B21D960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50C396-A8B2-FDBD-9D34-42BB72741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69B3DD-0EEB-113C-80AE-701E5C73B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CA1C99-6367-F139-3F8E-6B083956F15B}"/>
              </a:ext>
            </a:extLst>
          </p:cNvPr>
          <p:cNvSpPr>
            <a:spLocks noGrp="1"/>
          </p:cNvSpPr>
          <p:nvPr>
            <p:ph type="dt" sz="half" idx="10"/>
          </p:nvPr>
        </p:nvSpPr>
        <p:spPr/>
        <p:txBody>
          <a:bodyPr/>
          <a:lstStyle/>
          <a:p>
            <a:fld id="{359898E3-56FB-4C46-82D2-B0509E395835}" type="datetimeFigureOut">
              <a:rPr lang="en-US" smtClean="0"/>
              <a:t>6/6/2025</a:t>
            </a:fld>
            <a:endParaRPr lang="en-US"/>
          </a:p>
        </p:txBody>
      </p:sp>
      <p:sp>
        <p:nvSpPr>
          <p:cNvPr id="6" name="Footer Placeholder 5">
            <a:extLst>
              <a:ext uri="{FF2B5EF4-FFF2-40B4-BE49-F238E27FC236}">
                <a16:creationId xmlns:a16="http://schemas.microsoft.com/office/drawing/2014/main" id="{FC4797B0-2866-EB64-EBAC-FDEBFBD0A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B9E4A-0379-D687-1CA7-F9E3381BDE75}"/>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4226731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B869-C5B0-CBA3-E22D-3733C320F2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B43B3-A950-2F38-5BCA-7070B5C2B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5A635-A366-62B6-8C7D-49AFD638155E}"/>
              </a:ext>
            </a:extLst>
          </p:cNvPr>
          <p:cNvSpPr>
            <a:spLocks noGrp="1"/>
          </p:cNvSpPr>
          <p:nvPr>
            <p:ph type="dt" sz="half" idx="10"/>
          </p:nvPr>
        </p:nvSpPr>
        <p:spPr/>
        <p:txBody>
          <a:bodyPr/>
          <a:lstStyle/>
          <a:p>
            <a:fld id="{359898E3-56FB-4C46-82D2-B0509E395835}" type="datetimeFigureOut">
              <a:rPr lang="en-US" smtClean="0"/>
              <a:t>6/6/2025</a:t>
            </a:fld>
            <a:endParaRPr lang="en-US"/>
          </a:p>
        </p:txBody>
      </p:sp>
      <p:sp>
        <p:nvSpPr>
          <p:cNvPr id="5" name="Footer Placeholder 4">
            <a:extLst>
              <a:ext uri="{FF2B5EF4-FFF2-40B4-BE49-F238E27FC236}">
                <a16:creationId xmlns:a16="http://schemas.microsoft.com/office/drawing/2014/main" id="{AE06B186-6C0F-6E94-8A7C-C5FBA7C6E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69ADD-8BBF-DE02-9473-58EC5A84B53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518595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00ED2A-5D03-FA42-4F0E-6A7F17371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7351D-A6F3-E648-2471-97BE8065C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98881-6151-512B-F630-F40F15ADFE6A}"/>
              </a:ext>
            </a:extLst>
          </p:cNvPr>
          <p:cNvSpPr>
            <a:spLocks noGrp="1"/>
          </p:cNvSpPr>
          <p:nvPr>
            <p:ph type="dt" sz="half" idx="10"/>
          </p:nvPr>
        </p:nvSpPr>
        <p:spPr/>
        <p:txBody>
          <a:bodyPr/>
          <a:lstStyle/>
          <a:p>
            <a:fld id="{359898E3-56FB-4C46-82D2-B0509E395835}" type="datetimeFigureOut">
              <a:rPr lang="en-US" smtClean="0"/>
              <a:t>6/6/2025</a:t>
            </a:fld>
            <a:endParaRPr lang="en-US"/>
          </a:p>
        </p:txBody>
      </p:sp>
      <p:sp>
        <p:nvSpPr>
          <p:cNvPr id="5" name="Footer Placeholder 4">
            <a:extLst>
              <a:ext uri="{FF2B5EF4-FFF2-40B4-BE49-F238E27FC236}">
                <a16:creationId xmlns:a16="http://schemas.microsoft.com/office/drawing/2014/main" id="{14E355B4-6539-1D23-0789-89C07C4D6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2798C-A992-C6D3-8E02-9942B4882B2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301218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4E4BE-334F-87E7-9618-A7EC68B835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60FC73-3522-6095-F81F-2AF0D93E44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642E53-D163-1B8E-E7A2-E6F1E96C0A8B}"/>
              </a:ext>
            </a:extLst>
          </p:cNvPr>
          <p:cNvSpPr>
            <a:spLocks noGrp="1"/>
          </p:cNvSpPr>
          <p:nvPr>
            <p:ph type="dt" sz="half" idx="10"/>
          </p:nvPr>
        </p:nvSpPr>
        <p:spPr/>
        <p:txBody>
          <a:bodyPr/>
          <a:lstStyle/>
          <a:p>
            <a:fld id="{1BD3CBEF-A718-4BCB-AA37-46B7024C34B3}" type="datetimeFigureOut">
              <a:rPr lang="en-US" smtClean="0"/>
              <a:t>6/6/2025</a:t>
            </a:fld>
            <a:endParaRPr lang="en-US"/>
          </a:p>
        </p:txBody>
      </p:sp>
      <p:sp>
        <p:nvSpPr>
          <p:cNvPr id="5" name="Footer Placeholder 4">
            <a:extLst>
              <a:ext uri="{FF2B5EF4-FFF2-40B4-BE49-F238E27FC236}">
                <a16:creationId xmlns:a16="http://schemas.microsoft.com/office/drawing/2014/main" id="{F9646ED0-E577-E9B0-C038-FA60BE5204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344A8-4590-7C15-5668-8DA749C43FB3}"/>
              </a:ext>
            </a:extLst>
          </p:cNvPr>
          <p:cNvSpPr>
            <a:spLocks noGrp="1"/>
          </p:cNvSpPr>
          <p:nvPr>
            <p:ph type="sldNum" sz="quarter" idx="12"/>
          </p:nvPr>
        </p:nvSpPr>
        <p:spPr/>
        <p:txBody>
          <a:bodyPr/>
          <a:lstStyle/>
          <a:p>
            <a:fld id="{6D6A7111-4AA6-46FB-B792-23E92BF93644}" type="slidenum">
              <a:rPr lang="en-US" smtClean="0"/>
              <a:t>‹#›</a:t>
            </a:fld>
            <a:endParaRPr lang="en-US"/>
          </a:p>
        </p:txBody>
      </p:sp>
    </p:spTree>
    <p:extLst>
      <p:ext uri="{BB962C8B-B14F-4D97-AF65-F5344CB8AC3E}">
        <p14:creationId xmlns:p14="http://schemas.microsoft.com/office/powerpoint/2010/main" val="3980926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11BC4-3629-A5DB-93C4-FE3080C22A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D4B3E8-9111-A9CD-E8D7-2B76A7349D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8DD6ED-75C8-4BE7-FA80-D3E7F404D9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E19CC2-1DF6-B14E-9653-8A52CD1E8BE4}"/>
              </a:ext>
            </a:extLst>
          </p:cNvPr>
          <p:cNvSpPr>
            <a:spLocks noGrp="1"/>
          </p:cNvSpPr>
          <p:nvPr>
            <p:ph type="dt" sz="half" idx="10"/>
          </p:nvPr>
        </p:nvSpPr>
        <p:spPr/>
        <p:txBody>
          <a:bodyPr/>
          <a:lstStyle/>
          <a:p>
            <a:fld id="{1BD3CBEF-A718-4BCB-AA37-46B7024C34B3}" type="datetimeFigureOut">
              <a:rPr lang="en-US" smtClean="0"/>
              <a:t>6/6/2025</a:t>
            </a:fld>
            <a:endParaRPr lang="en-US"/>
          </a:p>
        </p:txBody>
      </p:sp>
      <p:sp>
        <p:nvSpPr>
          <p:cNvPr id="6" name="Footer Placeholder 5">
            <a:extLst>
              <a:ext uri="{FF2B5EF4-FFF2-40B4-BE49-F238E27FC236}">
                <a16:creationId xmlns:a16="http://schemas.microsoft.com/office/drawing/2014/main" id="{5CEAE417-040A-3726-9D5F-9EB175EC99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4BBB49-283B-8A11-D521-3D3F989B3E1E}"/>
              </a:ext>
            </a:extLst>
          </p:cNvPr>
          <p:cNvSpPr>
            <a:spLocks noGrp="1"/>
          </p:cNvSpPr>
          <p:nvPr>
            <p:ph type="sldNum" sz="quarter" idx="12"/>
          </p:nvPr>
        </p:nvSpPr>
        <p:spPr/>
        <p:txBody>
          <a:bodyPr/>
          <a:lstStyle/>
          <a:p>
            <a:fld id="{6D6A7111-4AA6-46FB-B792-23E92BF93644}" type="slidenum">
              <a:rPr lang="en-US" smtClean="0"/>
              <a:t>‹#›</a:t>
            </a:fld>
            <a:endParaRPr lang="en-US"/>
          </a:p>
        </p:txBody>
      </p:sp>
    </p:spTree>
    <p:extLst>
      <p:ext uri="{BB962C8B-B14F-4D97-AF65-F5344CB8AC3E}">
        <p14:creationId xmlns:p14="http://schemas.microsoft.com/office/powerpoint/2010/main" val="2513993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C8851-4038-A9AB-2B2F-3D234FA71A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57E4C3-485C-6233-9FCB-3FB49A5A4D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0D51A3-69F2-B374-5C4F-C9C0DEE774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E90477-D0C3-1545-2705-118C69B783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CAE3EC-3825-3695-2D65-43F1089D56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67ACF8-C8D6-5B2A-DE02-110D4B577441}"/>
              </a:ext>
            </a:extLst>
          </p:cNvPr>
          <p:cNvSpPr>
            <a:spLocks noGrp="1"/>
          </p:cNvSpPr>
          <p:nvPr>
            <p:ph type="dt" sz="half" idx="10"/>
          </p:nvPr>
        </p:nvSpPr>
        <p:spPr/>
        <p:txBody>
          <a:bodyPr/>
          <a:lstStyle/>
          <a:p>
            <a:fld id="{1BD3CBEF-A718-4BCB-AA37-46B7024C34B3}" type="datetimeFigureOut">
              <a:rPr lang="en-US" smtClean="0"/>
              <a:t>6/6/2025</a:t>
            </a:fld>
            <a:endParaRPr lang="en-US"/>
          </a:p>
        </p:txBody>
      </p:sp>
      <p:sp>
        <p:nvSpPr>
          <p:cNvPr id="8" name="Footer Placeholder 7">
            <a:extLst>
              <a:ext uri="{FF2B5EF4-FFF2-40B4-BE49-F238E27FC236}">
                <a16:creationId xmlns:a16="http://schemas.microsoft.com/office/drawing/2014/main" id="{F53884CE-7197-248B-9913-F1F14AB98E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BF5DC0-0D9C-69C8-F510-D2CD0C8FFA6D}"/>
              </a:ext>
            </a:extLst>
          </p:cNvPr>
          <p:cNvSpPr>
            <a:spLocks noGrp="1"/>
          </p:cNvSpPr>
          <p:nvPr>
            <p:ph type="sldNum" sz="quarter" idx="12"/>
          </p:nvPr>
        </p:nvSpPr>
        <p:spPr/>
        <p:txBody>
          <a:bodyPr/>
          <a:lstStyle/>
          <a:p>
            <a:fld id="{6D6A7111-4AA6-46FB-B792-23E92BF93644}" type="slidenum">
              <a:rPr lang="en-US" smtClean="0"/>
              <a:t>‹#›</a:t>
            </a:fld>
            <a:endParaRPr lang="en-US"/>
          </a:p>
        </p:txBody>
      </p:sp>
    </p:spTree>
    <p:extLst>
      <p:ext uri="{BB962C8B-B14F-4D97-AF65-F5344CB8AC3E}">
        <p14:creationId xmlns:p14="http://schemas.microsoft.com/office/powerpoint/2010/main" val="246711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68D27-BCBF-17F3-1A53-714EB4CE42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D62554-D9AA-4DB9-FA40-1C979D04045A}"/>
              </a:ext>
            </a:extLst>
          </p:cNvPr>
          <p:cNvSpPr>
            <a:spLocks noGrp="1"/>
          </p:cNvSpPr>
          <p:nvPr>
            <p:ph type="dt" sz="half" idx="10"/>
          </p:nvPr>
        </p:nvSpPr>
        <p:spPr/>
        <p:txBody>
          <a:bodyPr/>
          <a:lstStyle/>
          <a:p>
            <a:fld id="{1BD3CBEF-A718-4BCB-AA37-46B7024C34B3}" type="datetimeFigureOut">
              <a:rPr lang="en-US" smtClean="0"/>
              <a:t>6/6/2025</a:t>
            </a:fld>
            <a:endParaRPr lang="en-US"/>
          </a:p>
        </p:txBody>
      </p:sp>
      <p:sp>
        <p:nvSpPr>
          <p:cNvPr id="4" name="Footer Placeholder 3">
            <a:extLst>
              <a:ext uri="{FF2B5EF4-FFF2-40B4-BE49-F238E27FC236}">
                <a16:creationId xmlns:a16="http://schemas.microsoft.com/office/drawing/2014/main" id="{C292071F-E3FC-4A35-AC34-74E16EB77A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1FF39E-3045-A49E-91C6-2ADDB6176C65}"/>
              </a:ext>
            </a:extLst>
          </p:cNvPr>
          <p:cNvSpPr>
            <a:spLocks noGrp="1"/>
          </p:cNvSpPr>
          <p:nvPr>
            <p:ph type="sldNum" sz="quarter" idx="12"/>
          </p:nvPr>
        </p:nvSpPr>
        <p:spPr/>
        <p:txBody>
          <a:bodyPr/>
          <a:lstStyle/>
          <a:p>
            <a:fld id="{6D6A7111-4AA6-46FB-B792-23E92BF93644}" type="slidenum">
              <a:rPr lang="en-US" smtClean="0"/>
              <a:t>‹#›</a:t>
            </a:fld>
            <a:endParaRPr lang="en-US"/>
          </a:p>
        </p:txBody>
      </p:sp>
    </p:spTree>
    <p:extLst>
      <p:ext uri="{BB962C8B-B14F-4D97-AF65-F5344CB8AC3E}">
        <p14:creationId xmlns:p14="http://schemas.microsoft.com/office/powerpoint/2010/main" val="382380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F30B0C-792D-5A4B-525B-0F0C05E95AA2}"/>
              </a:ext>
            </a:extLst>
          </p:cNvPr>
          <p:cNvSpPr>
            <a:spLocks noGrp="1"/>
          </p:cNvSpPr>
          <p:nvPr>
            <p:ph type="dt" sz="half" idx="10"/>
          </p:nvPr>
        </p:nvSpPr>
        <p:spPr/>
        <p:txBody>
          <a:bodyPr/>
          <a:lstStyle/>
          <a:p>
            <a:fld id="{1BD3CBEF-A718-4BCB-AA37-46B7024C34B3}" type="datetimeFigureOut">
              <a:rPr lang="en-US" smtClean="0"/>
              <a:t>6/6/2025</a:t>
            </a:fld>
            <a:endParaRPr lang="en-US"/>
          </a:p>
        </p:txBody>
      </p:sp>
      <p:sp>
        <p:nvSpPr>
          <p:cNvPr id="3" name="Footer Placeholder 2">
            <a:extLst>
              <a:ext uri="{FF2B5EF4-FFF2-40B4-BE49-F238E27FC236}">
                <a16:creationId xmlns:a16="http://schemas.microsoft.com/office/drawing/2014/main" id="{09BB1C51-E2EC-9E65-474A-3809A0663F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A38E32-56AC-2F24-D160-3D153013FE23}"/>
              </a:ext>
            </a:extLst>
          </p:cNvPr>
          <p:cNvSpPr>
            <a:spLocks noGrp="1"/>
          </p:cNvSpPr>
          <p:nvPr>
            <p:ph type="sldNum" sz="quarter" idx="12"/>
          </p:nvPr>
        </p:nvSpPr>
        <p:spPr/>
        <p:txBody>
          <a:bodyPr/>
          <a:lstStyle/>
          <a:p>
            <a:fld id="{6D6A7111-4AA6-46FB-B792-23E92BF93644}" type="slidenum">
              <a:rPr lang="en-US" smtClean="0"/>
              <a:t>‹#›</a:t>
            </a:fld>
            <a:endParaRPr lang="en-US"/>
          </a:p>
        </p:txBody>
      </p:sp>
    </p:spTree>
    <p:extLst>
      <p:ext uri="{BB962C8B-B14F-4D97-AF65-F5344CB8AC3E}">
        <p14:creationId xmlns:p14="http://schemas.microsoft.com/office/powerpoint/2010/main" val="582207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CC25-A61F-B2F8-1F61-F1372C4FA2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AF6EE3-9FA6-DE5F-F849-C2AF1BDA3C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0055FD-3ABB-38D9-B61B-7A28055B8A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50FEDB-41E9-4939-A010-4D9BFD01E180}"/>
              </a:ext>
            </a:extLst>
          </p:cNvPr>
          <p:cNvSpPr>
            <a:spLocks noGrp="1"/>
          </p:cNvSpPr>
          <p:nvPr>
            <p:ph type="dt" sz="half" idx="10"/>
          </p:nvPr>
        </p:nvSpPr>
        <p:spPr/>
        <p:txBody>
          <a:bodyPr/>
          <a:lstStyle/>
          <a:p>
            <a:fld id="{1BD3CBEF-A718-4BCB-AA37-46B7024C34B3}" type="datetimeFigureOut">
              <a:rPr lang="en-US" smtClean="0"/>
              <a:t>6/6/2025</a:t>
            </a:fld>
            <a:endParaRPr lang="en-US"/>
          </a:p>
        </p:txBody>
      </p:sp>
      <p:sp>
        <p:nvSpPr>
          <p:cNvPr id="6" name="Footer Placeholder 5">
            <a:extLst>
              <a:ext uri="{FF2B5EF4-FFF2-40B4-BE49-F238E27FC236}">
                <a16:creationId xmlns:a16="http://schemas.microsoft.com/office/drawing/2014/main" id="{4ECE3153-2F79-E9C0-2E16-D7BC4FFEEF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59848-5A90-FC94-D5E3-C92A646F6C14}"/>
              </a:ext>
            </a:extLst>
          </p:cNvPr>
          <p:cNvSpPr>
            <a:spLocks noGrp="1"/>
          </p:cNvSpPr>
          <p:nvPr>
            <p:ph type="sldNum" sz="quarter" idx="12"/>
          </p:nvPr>
        </p:nvSpPr>
        <p:spPr/>
        <p:txBody>
          <a:bodyPr/>
          <a:lstStyle/>
          <a:p>
            <a:fld id="{6D6A7111-4AA6-46FB-B792-23E92BF93644}" type="slidenum">
              <a:rPr lang="en-US" smtClean="0"/>
              <a:t>‹#›</a:t>
            </a:fld>
            <a:endParaRPr lang="en-US"/>
          </a:p>
        </p:txBody>
      </p:sp>
    </p:spTree>
    <p:extLst>
      <p:ext uri="{BB962C8B-B14F-4D97-AF65-F5344CB8AC3E}">
        <p14:creationId xmlns:p14="http://schemas.microsoft.com/office/powerpoint/2010/main" val="498298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B250-12E5-D740-20CC-8FE6D5F966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8A5BDA-B00B-CE9E-7CE0-D1690E2C08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B68722-0DEC-7FB6-516E-9E31B3B9E5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CA511F-D2F2-8C92-1274-9FF4507C589F}"/>
              </a:ext>
            </a:extLst>
          </p:cNvPr>
          <p:cNvSpPr>
            <a:spLocks noGrp="1"/>
          </p:cNvSpPr>
          <p:nvPr>
            <p:ph type="dt" sz="half" idx="10"/>
          </p:nvPr>
        </p:nvSpPr>
        <p:spPr/>
        <p:txBody>
          <a:bodyPr/>
          <a:lstStyle/>
          <a:p>
            <a:fld id="{1BD3CBEF-A718-4BCB-AA37-46B7024C34B3}" type="datetimeFigureOut">
              <a:rPr lang="en-US" smtClean="0"/>
              <a:t>6/6/2025</a:t>
            </a:fld>
            <a:endParaRPr lang="en-US"/>
          </a:p>
        </p:txBody>
      </p:sp>
      <p:sp>
        <p:nvSpPr>
          <p:cNvPr id="6" name="Footer Placeholder 5">
            <a:extLst>
              <a:ext uri="{FF2B5EF4-FFF2-40B4-BE49-F238E27FC236}">
                <a16:creationId xmlns:a16="http://schemas.microsoft.com/office/drawing/2014/main" id="{C1123E29-3FBA-2A39-26B5-A6A360ABB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6A8A84-69EB-7B92-698A-577A79A6B7E1}"/>
              </a:ext>
            </a:extLst>
          </p:cNvPr>
          <p:cNvSpPr>
            <a:spLocks noGrp="1"/>
          </p:cNvSpPr>
          <p:nvPr>
            <p:ph type="sldNum" sz="quarter" idx="12"/>
          </p:nvPr>
        </p:nvSpPr>
        <p:spPr/>
        <p:txBody>
          <a:bodyPr/>
          <a:lstStyle/>
          <a:p>
            <a:fld id="{6D6A7111-4AA6-46FB-B792-23E92BF93644}" type="slidenum">
              <a:rPr lang="en-US" smtClean="0"/>
              <a:t>‹#›</a:t>
            </a:fld>
            <a:endParaRPr lang="en-US"/>
          </a:p>
        </p:txBody>
      </p:sp>
    </p:spTree>
    <p:extLst>
      <p:ext uri="{BB962C8B-B14F-4D97-AF65-F5344CB8AC3E}">
        <p14:creationId xmlns:p14="http://schemas.microsoft.com/office/powerpoint/2010/main" val="1786385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FBAA5F-9A85-B732-EE2A-460E967851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83B3CF-8076-1AE9-CB18-6CCCED4629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D38E38-0D15-79BB-CD82-E73F02FF32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D3CBEF-A718-4BCB-AA37-46B7024C34B3}" type="datetimeFigureOut">
              <a:rPr lang="en-US" smtClean="0"/>
              <a:t>6/6/2025</a:t>
            </a:fld>
            <a:endParaRPr lang="en-US"/>
          </a:p>
        </p:txBody>
      </p:sp>
      <p:sp>
        <p:nvSpPr>
          <p:cNvPr id="5" name="Footer Placeholder 4">
            <a:extLst>
              <a:ext uri="{FF2B5EF4-FFF2-40B4-BE49-F238E27FC236}">
                <a16:creationId xmlns:a16="http://schemas.microsoft.com/office/drawing/2014/main" id="{9C8F8F16-F763-5209-6072-A37A06A905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ACEA4CF-19C2-5B58-7DD3-E04C01FBB7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6A7111-4AA6-46FB-B792-23E92BF93644}" type="slidenum">
              <a:rPr lang="en-US" smtClean="0"/>
              <a:t>‹#›</a:t>
            </a:fld>
            <a:endParaRPr lang="en-US"/>
          </a:p>
        </p:txBody>
      </p:sp>
    </p:spTree>
    <p:extLst>
      <p:ext uri="{BB962C8B-B14F-4D97-AF65-F5344CB8AC3E}">
        <p14:creationId xmlns:p14="http://schemas.microsoft.com/office/powerpoint/2010/main" val="3459911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8FA6A-D21B-EF31-6CED-122188617B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BE7EA2-3D77-F040-9755-B3CBDE09E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857C9-E837-8BB7-EFB3-780DF32C0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9898E3-56FB-4C46-82D2-B0509E395835}" type="datetimeFigureOut">
              <a:rPr lang="en-US" smtClean="0"/>
              <a:t>6/6/2025</a:t>
            </a:fld>
            <a:endParaRPr lang="en-US"/>
          </a:p>
        </p:txBody>
      </p:sp>
      <p:sp>
        <p:nvSpPr>
          <p:cNvPr id="5" name="Footer Placeholder 4">
            <a:extLst>
              <a:ext uri="{FF2B5EF4-FFF2-40B4-BE49-F238E27FC236}">
                <a16:creationId xmlns:a16="http://schemas.microsoft.com/office/drawing/2014/main" id="{3184878E-A89D-BCFB-F0C9-89DB8FCA3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911281-8CDA-CE81-F032-58B09752C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C23F80-6D39-4679-BCBE-2C7A69BC6B8A}" type="slidenum">
              <a:rPr lang="en-US" smtClean="0"/>
              <a:t>‹#›</a:t>
            </a:fld>
            <a:endParaRPr lang="en-US"/>
          </a:p>
        </p:txBody>
      </p:sp>
    </p:spTree>
    <p:extLst>
      <p:ext uri="{BB962C8B-B14F-4D97-AF65-F5344CB8AC3E}">
        <p14:creationId xmlns:p14="http://schemas.microsoft.com/office/powerpoint/2010/main" val="946457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5232400" y="1367673"/>
            <a:ext cx="6124576" cy="2665509"/>
          </a:xfrm>
        </p:spPr>
        <p:txBody>
          <a:bodyPr>
            <a:normAutofit/>
          </a:bodyPr>
          <a:lstStyle/>
          <a:p>
            <a:pPr algn="r"/>
            <a:r>
              <a:rPr lang="en-US" sz="6100" b="1" i="1" dirty="0">
                <a:solidFill>
                  <a:schemeClr val="bg1">
                    <a:lumMod val="85000"/>
                  </a:schemeClr>
                </a:solidFill>
                <a:latin typeface="Gotham bok"/>
              </a:rPr>
              <a:t>Unit 6:</a:t>
            </a:r>
            <a:br>
              <a:rPr lang="en-US" sz="6100" b="1" i="1" dirty="0">
                <a:solidFill>
                  <a:schemeClr val="bg1">
                    <a:lumMod val="85000"/>
                  </a:schemeClr>
                </a:solidFill>
                <a:latin typeface="Gotham bok"/>
              </a:rPr>
            </a:br>
            <a:r>
              <a:rPr lang="en-US" sz="6100" b="1" dirty="0">
                <a:solidFill>
                  <a:schemeClr val="bg1"/>
                </a:solidFill>
                <a:latin typeface="Gotham bok"/>
              </a:rPr>
              <a:t>The Republic of Texas</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5228702" y="4414180"/>
            <a:ext cx="6128274" cy="884538"/>
          </a:xfrm>
        </p:spPr>
        <p:txBody>
          <a:bodyPr>
            <a:noAutofit/>
          </a:bodyPr>
          <a:lstStyle/>
          <a:p>
            <a:pPr algn="r"/>
            <a:r>
              <a:rPr lang="en-US" sz="4000" b="1" i="1" dirty="0">
                <a:solidFill>
                  <a:schemeClr val="bg1">
                    <a:lumMod val="85000"/>
                  </a:schemeClr>
                </a:solidFill>
                <a:latin typeface="Gotham book"/>
              </a:rPr>
              <a:t>Lesson 8: </a:t>
            </a:r>
          </a:p>
          <a:p>
            <a:pPr algn="r"/>
            <a:r>
              <a:rPr lang="en-US" sz="4000" b="1" i="1" dirty="0">
                <a:solidFill>
                  <a:schemeClr val="bg1"/>
                </a:solidFill>
                <a:latin typeface="Gotham book"/>
              </a:rPr>
              <a:t>Texas Today</a:t>
            </a:r>
          </a:p>
        </p:txBody>
      </p:sp>
      <p:pic>
        <p:nvPicPr>
          <p:cNvPr id="5122" name="Picture 2" descr="Primary view of object titled '[Derrick at Spindletop Oil Field]'.">
            <a:extLst>
              <a:ext uri="{FF2B5EF4-FFF2-40B4-BE49-F238E27FC236}">
                <a16:creationId xmlns:a16="http://schemas.microsoft.com/office/drawing/2014/main" id="{B26613BC-55DE-95D0-584A-FAD1E20DE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79"/>
          <a:stretch>
            <a:fillRect/>
          </a:stretch>
        </p:blipFill>
        <p:spPr bwMode="auto">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noFill/>
          <a:extLst>
            <a:ext uri="{909E8E84-426E-40DD-AFC4-6F175D3DCCD1}">
              <a14:hiddenFill xmlns:a14="http://schemas.microsoft.com/office/drawing/2010/main">
                <a:solidFill>
                  <a:srgbClr val="FFFFFF"/>
                </a:solidFill>
              </a14:hiddenFill>
            </a:ext>
          </a:extLst>
        </p:spPr>
      </p:pic>
      <p:grpSp>
        <p:nvGrpSpPr>
          <p:cNvPr id="5129" name="Group 5128">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5130" name="Freeform: Shape 5129">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1" name="Freeform: Shape 5130">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12628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6DD2C1C-330F-4AF7-B5A4-0752612895E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BA61C356-0EC2-0E92-8BE4-370D45C0994C}"/>
              </a:ext>
            </a:extLst>
          </p:cNvPr>
          <p:cNvSpPr txBox="1">
            <a:spLocks noGrp="1"/>
          </p:cNvSpPr>
          <p:nvPr>
            <p:ph type="title" idx="4294967295"/>
          </p:nvPr>
        </p:nvSpPr>
        <p:spPr>
          <a:xfrm>
            <a:off x="1338748" y="-291667"/>
            <a:ext cx="10184524" cy="1445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dirty="0">
                <a:solidFill>
                  <a:schemeClr val="bg1"/>
                </a:solidFill>
                <a:latin typeface="Gotham Medium"/>
              </a:rPr>
              <a:t>The Veteran Land Board</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100" name="Picture 4" descr="A black and white photograph of seven men in World War 2 era uniforms standing in front of a World War 2 plane. Some are using crutches. They are talking with each other in this candid shot. They were veterans of World War 2, just returned home to the United States. ">
            <a:extLst>
              <a:ext uri="{FF2B5EF4-FFF2-40B4-BE49-F238E27FC236}">
                <a16:creationId xmlns:a16="http://schemas.microsoft.com/office/drawing/2014/main" id="{7F4EF6FD-FFEF-9141-343C-07F1CCE896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05" t="3056" r="3743" b="3679"/>
          <a:stretch>
            <a:fillRect/>
          </a:stretch>
        </p:blipFill>
        <p:spPr bwMode="auto">
          <a:xfrm>
            <a:off x="668728" y="1415461"/>
            <a:ext cx="6400902" cy="5105082"/>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D0097D0-BAE1-7A37-2DAE-DDEC93761CFC}"/>
              </a:ext>
            </a:extLst>
          </p:cNvPr>
          <p:cNvSpPr txBox="1"/>
          <p:nvPr/>
        </p:nvSpPr>
        <p:spPr>
          <a:xfrm>
            <a:off x="7369629" y="2166257"/>
            <a:ext cx="4408714" cy="3323987"/>
          </a:xfrm>
          <a:prstGeom prst="rect">
            <a:avLst/>
          </a:prstGeom>
          <a:noFill/>
        </p:spPr>
        <p:txBody>
          <a:bodyPr wrap="square" rtlCol="0">
            <a:spAutoFit/>
          </a:bodyPr>
          <a:lstStyle/>
          <a:p>
            <a:pPr algn="ctr"/>
            <a:r>
              <a:rPr lang="en-US" sz="3000" i="1" dirty="0">
                <a:latin typeface="Gotham book"/>
              </a:rPr>
              <a:t>World War II Veterans at U.S. Army McClosky General Hospital at Temple, Texas, north of Austin.</a:t>
            </a:r>
          </a:p>
          <a:p>
            <a:pPr algn="ctr"/>
            <a:endParaRPr lang="en-US" sz="3000" i="1" dirty="0">
              <a:latin typeface="Gotham book"/>
            </a:endParaRPr>
          </a:p>
          <a:p>
            <a:pPr algn="ctr"/>
            <a:r>
              <a:rPr lang="en-US" sz="3000" i="1" dirty="0">
                <a:latin typeface="Gotham book"/>
              </a:rPr>
              <a:t>The Portal to Texas History</a:t>
            </a:r>
          </a:p>
        </p:txBody>
      </p:sp>
    </p:spTree>
    <p:extLst>
      <p:ext uri="{BB962C8B-B14F-4D97-AF65-F5344CB8AC3E}">
        <p14:creationId xmlns:p14="http://schemas.microsoft.com/office/powerpoint/2010/main" val="1888856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F478B91-E9B5-05FC-7807-2B379B98225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1DA0E2C-F3D3-84DC-7955-13FBCDFA2DD2}"/>
              </a:ext>
            </a:extLst>
          </p:cNvPr>
          <p:cNvSpPr txBox="1">
            <a:spLocks noGrp="1"/>
          </p:cNvSpPr>
          <p:nvPr>
            <p:ph type="title" idx="4294967295"/>
          </p:nvPr>
        </p:nvSpPr>
        <p:spPr>
          <a:xfrm>
            <a:off x="1904676" y="-79956"/>
            <a:ext cx="10089157" cy="9834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Texas Oil &amp; Natural Gas</a:t>
            </a:r>
            <a:endParaRPr kumimoji="0" lang="en-US" sz="48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2050" name="Picture 2" descr="A photograph of the oil field at Spindletop. There are dozens of tall oil wells visible. The photograph is labeled &quot;Spindle Top 1901 Photo by Trost&quot;">
            <a:extLst>
              <a:ext uri="{FF2B5EF4-FFF2-40B4-BE49-F238E27FC236}">
                <a16:creationId xmlns:a16="http://schemas.microsoft.com/office/drawing/2014/main" id="{D034D4C7-0F48-1B30-75A1-A105E02DF8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001" t="6572" r="8367" b="13428"/>
          <a:stretch>
            <a:fillRect/>
          </a:stretch>
        </p:blipFill>
        <p:spPr bwMode="auto">
          <a:xfrm>
            <a:off x="1774048" y="1041299"/>
            <a:ext cx="6716810" cy="5171945"/>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D356B9F-6389-9103-1B36-09AC89E8DB2B}"/>
              </a:ext>
            </a:extLst>
          </p:cNvPr>
          <p:cNvSpPr txBox="1"/>
          <p:nvPr/>
        </p:nvSpPr>
        <p:spPr>
          <a:xfrm>
            <a:off x="8621486" y="3058887"/>
            <a:ext cx="3513862" cy="1938992"/>
          </a:xfrm>
          <a:prstGeom prst="rect">
            <a:avLst/>
          </a:prstGeom>
          <a:noFill/>
        </p:spPr>
        <p:txBody>
          <a:bodyPr wrap="square" rtlCol="0">
            <a:spAutoFit/>
          </a:bodyPr>
          <a:lstStyle/>
          <a:p>
            <a:pPr algn="ctr"/>
            <a:r>
              <a:rPr lang="en-US" sz="3200" i="1" dirty="0">
                <a:latin typeface="Gotham book"/>
              </a:rPr>
              <a:t>The oil field at Spindletop, 1901</a:t>
            </a:r>
          </a:p>
          <a:p>
            <a:pPr algn="ctr"/>
            <a:endParaRPr lang="en-US" sz="3200" dirty="0">
              <a:latin typeface="Gotham book"/>
            </a:endParaRPr>
          </a:p>
          <a:p>
            <a:pPr algn="ctr"/>
            <a:r>
              <a:rPr lang="en-US" sz="2400" i="1" dirty="0">
                <a:latin typeface="Gotham book"/>
              </a:rPr>
              <a:t>The Portal to Texas History</a:t>
            </a:r>
          </a:p>
        </p:txBody>
      </p:sp>
    </p:spTree>
    <p:extLst>
      <p:ext uri="{BB962C8B-B14F-4D97-AF65-F5344CB8AC3E}">
        <p14:creationId xmlns:p14="http://schemas.microsoft.com/office/powerpoint/2010/main" val="4052472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B92119A-1048-1B22-3182-6A185118288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A35A4F6B-C806-D7B6-036D-3CCF27CE96B6}"/>
              </a:ext>
            </a:extLst>
          </p:cNvPr>
          <p:cNvSpPr txBox="1">
            <a:spLocks noGrp="1"/>
          </p:cNvSpPr>
          <p:nvPr>
            <p:ph type="title" idx="4294967295"/>
          </p:nvPr>
        </p:nvSpPr>
        <p:spPr>
          <a:xfrm>
            <a:off x="1685775" y="-235921"/>
            <a:ext cx="10285536"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Exit Ticket</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p>
        </p:txBody>
      </p:sp>
      <p:sp>
        <p:nvSpPr>
          <p:cNvPr id="3" name="TextBox 2">
            <a:extLst>
              <a:ext uri="{FF2B5EF4-FFF2-40B4-BE49-F238E27FC236}">
                <a16:creationId xmlns:a16="http://schemas.microsoft.com/office/drawing/2014/main" id="{2755F50C-EC65-498B-244C-3D879A1802E6}"/>
              </a:ext>
            </a:extLst>
          </p:cNvPr>
          <p:cNvSpPr txBox="1"/>
          <p:nvPr/>
        </p:nvSpPr>
        <p:spPr>
          <a:xfrm>
            <a:off x="2884714" y="1460137"/>
            <a:ext cx="5747656" cy="493981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rgbClr val="002060"/>
                </a:solidFill>
                <a:effectLst/>
                <a:uLnTx/>
                <a:uFillTx/>
                <a:latin typeface="Gotham book"/>
                <a:ea typeface="+mn-ea"/>
                <a:cs typeface="+mn-cs"/>
              </a:rPr>
              <a:t>Read the excerpt from the Texas General Land Office.</a:t>
            </a:r>
            <a:endParaRPr kumimoji="0" lang="en-US" sz="3500" b="0" i="0" u="none" strike="noStrike" kern="1200" cap="none" spc="0" normalizeH="0" baseline="0" noProof="0" dirty="0">
              <a:ln>
                <a:noFill/>
              </a:ln>
              <a:solidFill>
                <a:srgbClr val="C00000"/>
              </a:solidFill>
              <a:effectLst/>
              <a:uLnTx/>
              <a:uFillTx/>
              <a:latin typeface="Gotham book"/>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rgbClr val="C00000"/>
                </a:solidFill>
                <a:effectLst/>
                <a:uLnTx/>
                <a:uFillTx/>
                <a:latin typeface="Gotham book"/>
                <a:ea typeface="+mn-ea"/>
                <a:cs typeface="+mn-cs"/>
              </a:rPr>
              <a:t>Based on the information in the excerpt, circle or highlight the option that best completes the statement below the excerpt.</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rgbClr val="00B050"/>
                </a:solidFill>
                <a:effectLst/>
                <a:uLnTx/>
                <a:uFillTx/>
                <a:latin typeface="Gotham book"/>
                <a:ea typeface="+mn-ea"/>
                <a:cs typeface="+mn-cs"/>
              </a:rPr>
              <a:t>Discuss with a partner  </a:t>
            </a:r>
          </a:p>
        </p:txBody>
      </p:sp>
      <p:pic>
        <p:nvPicPr>
          <p:cNvPr id="6" name="Graphic 5">
            <a:extLst>
              <a:ext uri="{FF2B5EF4-FFF2-40B4-BE49-F238E27FC236}">
                <a16:creationId xmlns:a16="http://schemas.microsoft.com/office/drawing/2014/main" id="{48A298A5-656A-E5B1-8B20-0C4ED6A2FC6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16167" y="3219598"/>
            <a:ext cx="925793" cy="925793"/>
          </a:xfrm>
          <a:prstGeom prst="rect">
            <a:avLst/>
          </a:prstGeom>
        </p:spPr>
      </p:pic>
      <p:pic>
        <p:nvPicPr>
          <p:cNvPr id="7" name="Graphic 6">
            <a:extLst>
              <a:ext uri="{FF2B5EF4-FFF2-40B4-BE49-F238E27FC236}">
                <a16:creationId xmlns:a16="http://schemas.microsoft.com/office/drawing/2014/main" id="{E979188B-B77B-5732-9858-B6F801D4288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7836" y="5557498"/>
            <a:ext cx="842453" cy="842453"/>
          </a:xfrm>
          <a:prstGeom prst="rect">
            <a:avLst/>
          </a:prstGeom>
        </p:spPr>
      </p:pic>
      <p:pic>
        <p:nvPicPr>
          <p:cNvPr id="8" name="Graphic 7">
            <a:extLst>
              <a:ext uri="{FF2B5EF4-FFF2-40B4-BE49-F238E27FC236}">
                <a16:creationId xmlns:a16="http://schemas.microsoft.com/office/drawing/2014/main" id="{F67D4D79-4D55-1310-B614-10DFAD4C368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74901" y="1608299"/>
            <a:ext cx="1208326" cy="1208326"/>
          </a:xfrm>
          <a:prstGeom prst="rect">
            <a:avLst/>
          </a:prstGeom>
        </p:spPr>
      </p:pic>
    </p:spTree>
    <p:extLst>
      <p:ext uri="{BB962C8B-B14F-4D97-AF65-F5344CB8AC3E}">
        <p14:creationId xmlns:p14="http://schemas.microsoft.com/office/powerpoint/2010/main" val="1483889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0ED2EA9E-11B9-AE02-1B8A-D2DC7813C64F}"/>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E9E7A989-A63E-0906-63BD-552130A96510}"/>
              </a:ext>
            </a:extLst>
          </p:cNvPr>
          <p:cNvSpPr txBox="1">
            <a:spLocks noGrp="1"/>
          </p:cNvSpPr>
          <p:nvPr>
            <p:ph type="title" idx="4294967295"/>
          </p:nvPr>
        </p:nvSpPr>
        <p:spPr>
          <a:xfrm>
            <a:off x="2072593" y="79004"/>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 </a:t>
            </a:r>
            <a:r>
              <a:rPr kumimoji="0" lang="en-US" sz="7300" b="0" i="0" u="none" strike="noStrike" kern="1200" cap="none" spc="0" normalizeH="0" baseline="0" noProof="0" dirty="0">
                <a:ln>
                  <a:noFill/>
                </a:ln>
                <a:solidFill>
                  <a:schemeClr val="bg2">
                    <a:lumMod val="25000"/>
                  </a:schemeClr>
                </a:solidFill>
                <a:effectLst/>
                <a:uLnTx/>
                <a:uFillTx/>
                <a:latin typeface="Gotham Medium"/>
                <a:ea typeface="+mj-ea"/>
                <a:cs typeface="+mj-cs"/>
              </a:rPr>
              <a:t>2</a:t>
            </a:r>
            <a:endParaRPr kumimoji="0" lang="en-US" sz="2800" b="0" i="0" u="none" strike="noStrike" kern="1200" cap="none" spc="0" normalizeH="0" baseline="0" noProof="0" dirty="0">
              <a:ln>
                <a:noFill/>
              </a:ln>
              <a:solidFill>
                <a:schemeClr val="bg2">
                  <a:lumMod val="25000"/>
                </a:schemeClr>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18F9C898-BE39-D338-056B-D98CEBF28E84}"/>
              </a:ext>
            </a:extLst>
          </p:cNvPr>
          <p:cNvSpPr/>
          <p:nvPr/>
        </p:nvSpPr>
        <p:spPr>
          <a:xfrm>
            <a:off x="2275114" y="1752597"/>
            <a:ext cx="9644539" cy="4626431"/>
          </a:xfrm>
          <a:prstGeom prst="wedgeRoundRectCallout">
            <a:avLst>
              <a:gd name="adj1" fmla="val -59495"/>
              <a:gd name="adj2" fmla="val -9227"/>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3400" dirty="0">
                <a:solidFill>
                  <a:srgbClr val="C00000"/>
                </a:solidFill>
                <a:latin typeface="Gotham book"/>
              </a:rPr>
              <a:t>According to the excerpt above, the U.S. </a:t>
            </a:r>
            <a:r>
              <a:rPr lang="en-US" sz="3400" b="1" i="1" u="sng" dirty="0">
                <a:solidFill>
                  <a:srgbClr val="C00000"/>
                </a:solidFill>
                <a:latin typeface="Gotham book"/>
              </a:rPr>
              <a:t>rejected</a:t>
            </a:r>
            <a:r>
              <a:rPr lang="en-US" sz="3400" dirty="0">
                <a:solidFill>
                  <a:srgbClr val="C00000"/>
                </a:solidFill>
                <a:latin typeface="Gotham book"/>
              </a:rPr>
              <a:t> / </a:t>
            </a:r>
            <a:r>
              <a:rPr lang="en-US" sz="3400" b="1" i="1" u="sng" dirty="0">
                <a:solidFill>
                  <a:srgbClr val="C00000"/>
                </a:solidFill>
                <a:latin typeface="Gotham book"/>
              </a:rPr>
              <a:t>accepted</a:t>
            </a:r>
            <a:r>
              <a:rPr lang="en-US" sz="3400" dirty="0">
                <a:solidFill>
                  <a:srgbClr val="C00000"/>
                </a:solidFill>
                <a:latin typeface="Gotham book"/>
              </a:rPr>
              <a:t> Texas’ 1844 application for annexation because the U.S. government </a:t>
            </a:r>
            <a:r>
              <a:rPr lang="en-US" sz="3400" b="1" i="1" u="sng" dirty="0">
                <a:solidFill>
                  <a:srgbClr val="C00000"/>
                </a:solidFill>
                <a:latin typeface="Gotham book"/>
              </a:rPr>
              <a:t>wanted</a:t>
            </a:r>
            <a:r>
              <a:rPr lang="en-US" sz="3400" b="1" i="1" dirty="0">
                <a:solidFill>
                  <a:srgbClr val="C00000"/>
                </a:solidFill>
                <a:latin typeface="Gotham book"/>
              </a:rPr>
              <a:t> </a:t>
            </a:r>
            <a:r>
              <a:rPr lang="en-US" sz="3400" b="1" dirty="0">
                <a:solidFill>
                  <a:srgbClr val="C00000"/>
                </a:solidFill>
                <a:latin typeface="Gotham book"/>
              </a:rPr>
              <a:t> / </a:t>
            </a:r>
            <a:r>
              <a:rPr lang="en-US" sz="3400" b="1" i="1" u="sng" dirty="0">
                <a:solidFill>
                  <a:srgbClr val="C00000"/>
                </a:solidFill>
                <a:latin typeface="Gotham book"/>
              </a:rPr>
              <a:t>did not want</a:t>
            </a:r>
            <a:r>
              <a:rPr lang="en-US" sz="3400" dirty="0">
                <a:solidFill>
                  <a:srgbClr val="C00000"/>
                </a:solidFill>
                <a:latin typeface="Gotham book"/>
              </a:rPr>
              <a:t> to take responsibility for Texas debt. The U.S. government </a:t>
            </a:r>
            <a:r>
              <a:rPr lang="en-US" sz="3400" b="1" i="1" u="sng" dirty="0">
                <a:solidFill>
                  <a:srgbClr val="C00000"/>
                </a:solidFill>
                <a:latin typeface="Gotham book"/>
              </a:rPr>
              <a:t>believed</a:t>
            </a:r>
            <a:r>
              <a:rPr lang="en-US" sz="3400" b="1" i="1" dirty="0">
                <a:solidFill>
                  <a:srgbClr val="C00000"/>
                </a:solidFill>
                <a:latin typeface="Gotham book"/>
              </a:rPr>
              <a:t> </a:t>
            </a:r>
            <a:r>
              <a:rPr lang="en-US" sz="3400" dirty="0">
                <a:solidFill>
                  <a:srgbClr val="C00000"/>
                </a:solidFill>
                <a:latin typeface="Gotham book"/>
              </a:rPr>
              <a:t> / </a:t>
            </a:r>
            <a:r>
              <a:rPr lang="en-US" sz="3400" b="1" i="1" u="sng" dirty="0">
                <a:solidFill>
                  <a:srgbClr val="C00000"/>
                </a:solidFill>
                <a:latin typeface="Gotham book"/>
              </a:rPr>
              <a:t>did not believe</a:t>
            </a:r>
            <a:r>
              <a:rPr lang="en-US" sz="3400" b="1" i="1" dirty="0">
                <a:solidFill>
                  <a:srgbClr val="C00000"/>
                </a:solidFill>
                <a:latin typeface="Gotham book"/>
              </a:rPr>
              <a:t> </a:t>
            </a:r>
            <a:r>
              <a:rPr lang="en-US" sz="3400" dirty="0">
                <a:solidFill>
                  <a:srgbClr val="C00000"/>
                </a:solidFill>
                <a:latin typeface="Gotham book"/>
              </a:rPr>
              <a:t>that the millions of acres of Texas public land it would get would be worth enough to pay off Texas’ $10 million in debt. </a:t>
            </a:r>
          </a:p>
        </p:txBody>
      </p:sp>
      <p:pic>
        <p:nvPicPr>
          <p:cNvPr id="4" name="Graphic 3">
            <a:extLst>
              <a:ext uri="{FF2B5EF4-FFF2-40B4-BE49-F238E27FC236}">
                <a16:creationId xmlns:a16="http://schemas.microsoft.com/office/drawing/2014/main" id="{4327351F-E2B0-FEF7-FDAA-8F443573968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362680"/>
            <a:ext cx="1360714" cy="1360714"/>
          </a:xfrm>
          <a:prstGeom prst="rect">
            <a:avLst/>
          </a:prstGeom>
        </p:spPr>
      </p:pic>
    </p:spTree>
    <p:extLst>
      <p:ext uri="{BB962C8B-B14F-4D97-AF65-F5344CB8AC3E}">
        <p14:creationId xmlns:p14="http://schemas.microsoft.com/office/powerpoint/2010/main" val="4199118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928134E-5B29-DCC0-24BF-B1DE579DFD79}"/>
              </a:ext>
            </a:extLst>
          </p:cNvPr>
          <p:cNvSpPr txBox="1">
            <a:spLocks noGrp="1"/>
          </p:cNvSpPr>
          <p:nvPr>
            <p:ph type="title" idx="4294967295"/>
          </p:nvPr>
        </p:nvSpPr>
        <p:spPr>
          <a:xfrm>
            <a:off x="1685775" y="-235921"/>
            <a:ext cx="10285536"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Warm-up</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warm-up</a:t>
            </a:r>
          </a:p>
        </p:txBody>
      </p:sp>
      <p:sp>
        <p:nvSpPr>
          <p:cNvPr id="3" name="TextBox 2">
            <a:extLst>
              <a:ext uri="{FF2B5EF4-FFF2-40B4-BE49-F238E27FC236}">
                <a16:creationId xmlns:a16="http://schemas.microsoft.com/office/drawing/2014/main" id="{E8E2968C-C5D5-4B97-5E5D-7FB9E54490D7}"/>
              </a:ext>
            </a:extLst>
          </p:cNvPr>
          <p:cNvSpPr txBox="1"/>
          <p:nvPr/>
        </p:nvSpPr>
        <p:spPr>
          <a:xfrm>
            <a:off x="2517354" y="1460137"/>
            <a:ext cx="4493045" cy="493981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rgbClr val="002060"/>
                </a:solidFill>
                <a:effectLst/>
                <a:uLnTx/>
                <a:uFillTx/>
                <a:latin typeface="Gotham book"/>
              </a:rPr>
              <a:t>Use the map to respond to the questions on your warm-up.</a:t>
            </a:r>
            <a:endParaRPr kumimoji="0" lang="en-US" sz="3500" b="0" i="0" u="none" strike="noStrike" kern="1200" cap="none" spc="0" normalizeH="0" baseline="0" noProof="0" dirty="0">
              <a:ln>
                <a:noFill/>
              </a:ln>
              <a:solidFill>
                <a:srgbClr val="C00000"/>
              </a:solidFill>
              <a:effectLst/>
              <a:uLnTx/>
              <a:uFillTx/>
              <a:latin typeface="Gotham book"/>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rgbClr val="C00000"/>
                </a:solidFill>
                <a:effectLst/>
                <a:uLnTx/>
                <a:uFillTx/>
                <a:latin typeface="Gotham book"/>
              </a:rPr>
              <a:t>Write your best educated guess about each question</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500" b="0" i="0" u="none" strike="noStrike" kern="1200" cap="none" spc="0" normalizeH="0" baseline="0" noProof="0" dirty="0">
                <a:ln>
                  <a:noFill/>
                </a:ln>
                <a:solidFill>
                  <a:srgbClr val="00B050"/>
                </a:solidFill>
                <a:effectLst/>
                <a:uLnTx/>
                <a:uFillTx/>
                <a:latin typeface="Gotham book"/>
              </a:rPr>
              <a:t>Discuss with a partner  </a:t>
            </a:r>
          </a:p>
        </p:txBody>
      </p:sp>
      <p:pic>
        <p:nvPicPr>
          <p:cNvPr id="4" name="Picture 3" descr="A map titled &quot;Permanent School Fund Lands (Public Lands). It shows a map of Texas with shaded portions in black. The majority of the Mountains and Basins region is shaded black. There are large portions across the state shaded black, specifically in east Texas, south Texas, and shading sprinkled throughout the North Central Plains and Great Plains. The key at the bottom of the map states, &quot;Shaded black portions represent public land owned, managed, and leased by the Texas government.&quot;">
            <a:extLst>
              <a:ext uri="{FF2B5EF4-FFF2-40B4-BE49-F238E27FC236}">
                <a16:creationId xmlns:a16="http://schemas.microsoft.com/office/drawing/2014/main" id="{765AF028-F330-E5D8-C4FB-B890A4C8E4E0}"/>
              </a:ext>
            </a:extLst>
          </p:cNvPr>
          <p:cNvPicPr>
            <a:picLocks noChangeAspect="1"/>
          </p:cNvPicPr>
          <p:nvPr/>
        </p:nvPicPr>
        <p:blipFill>
          <a:blip r:embed="rId4"/>
          <a:stretch>
            <a:fillRect/>
          </a:stretch>
        </p:blipFill>
        <p:spPr>
          <a:xfrm>
            <a:off x="7010399" y="1334039"/>
            <a:ext cx="4884711" cy="5065912"/>
          </a:xfrm>
          <a:prstGeom prst="rect">
            <a:avLst/>
          </a:prstGeom>
          <a:effectLst>
            <a:outerShdw blurRad="50800" dist="50800" dir="7920000" algn="ctr" rotWithShape="0">
              <a:srgbClr val="000000">
                <a:alpha val="43137"/>
              </a:srgbClr>
            </a:outerShdw>
          </a:effectLst>
        </p:spPr>
      </p:pic>
      <p:pic>
        <p:nvPicPr>
          <p:cNvPr id="5" name="Graphic 4">
            <a:extLst>
              <a:ext uri="{FF2B5EF4-FFF2-40B4-BE49-F238E27FC236}">
                <a16:creationId xmlns:a16="http://schemas.microsoft.com/office/drawing/2014/main" id="{B7A39AD5-2BA0-C1DC-ACCA-8D869B92FCB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85775" y="1975456"/>
            <a:ext cx="1071092" cy="1071092"/>
          </a:xfrm>
          <a:prstGeom prst="rect">
            <a:avLst/>
          </a:prstGeom>
        </p:spPr>
      </p:pic>
      <p:pic>
        <p:nvPicPr>
          <p:cNvPr id="6" name="Graphic 5">
            <a:extLst>
              <a:ext uri="{FF2B5EF4-FFF2-40B4-BE49-F238E27FC236}">
                <a16:creationId xmlns:a16="http://schemas.microsoft.com/office/drawing/2014/main" id="{3233158E-0519-5548-1D57-47A3C0A57BD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38668" y="3930044"/>
            <a:ext cx="925793" cy="925793"/>
          </a:xfrm>
          <a:prstGeom prst="rect">
            <a:avLst/>
          </a:prstGeom>
        </p:spPr>
      </p:pic>
      <p:pic>
        <p:nvPicPr>
          <p:cNvPr id="7" name="Graphic 6">
            <a:extLst>
              <a:ext uri="{FF2B5EF4-FFF2-40B4-BE49-F238E27FC236}">
                <a16:creationId xmlns:a16="http://schemas.microsoft.com/office/drawing/2014/main" id="{4B2FB0D9-5676-B3E8-2CDD-5A520AF834BB}"/>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74901" y="5397863"/>
            <a:ext cx="842453" cy="842453"/>
          </a:xfrm>
          <a:prstGeom prst="rect">
            <a:avLst/>
          </a:prstGeom>
        </p:spPr>
      </p:pic>
    </p:spTree>
    <p:extLst>
      <p:ext uri="{BB962C8B-B14F-4D97-AF65-F5344CB8AC3E}">
        <p14:creationId xmlns:p14="http://schemas.microsoft.com/office/powerpoint/2010/main" val="389406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84FF13F-930D-E61A-A70E-836A0CE120A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818E05C-6332-3810-C7FF-C2E4B4612CF7}"/>
              </a:ext>
            </a:extLst>
          </p:cNvPr>
          <p:cNvSpPr txBox="1">
            <a:spLocks noGrp="1"/>
          </p:cNvSpPr>
          <p:nvPr>
            <p:ph type="title" idx="4294967295"/>
          </p:nvPr>
        </p:nvSpPr>
        <p:spPr>
          <a:xfrm>
            <a:off x="1680707" y="133433"/>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a:t>
            </a:r>
            <a:endParaRPr kumimoji="0" lang="en-US" sz="28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20817380-77CE-5137-18BE-264D6832C4E4}"/>
              </a:ext>
            </a:extLst>
          </p:cNvPr>
          <p:cNvSpPr/>
          <p:nvPr/>
        </p:nvSpPr>
        <p:spPr>
          <a:xfrm>
            <a:off x="2710811" y="1752599"/>
            <a:ext cx="9208842" cy="923330"/>
          </a:xfrm>
          <a:prstGeom prst="wedgeRoundRectCallout">
            <a:avLst>
              <a:gd name="adj1" fmla="val -59608"/>
              <a:gd name="adj2" fmla="val 34773"/>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dirty="0">
                <a:solidFill>
                  <a:srgbClr val="C00000"/>
                </a:solidFill>
                <a:latin typeface="Gotham book"/>
              </a:rPr>
              <a:t>One thing I observe about this map is _______</a:t>
            </a:r>
          </a:p>
        </p:txBody>
      </p:sp>
      <p:pic>
        <p:nvPicPr>
          <p:cNvPr id="4" name="Graphic 3">
            <a:extLst>
              <a:ext uri="{FF2B5EF4-FFF2-40B4-BE49-F238E27FC236}">
                <a16:creationId xmlns:a16="http://schemas.microsoft.com/office/drawing/2014/main" id="{2BC4ACA1-D343-6981-47D6-2002B261B8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9176" y="1731512"/>
            <a:ext cx="1012167" cy="1012167"/>
          </a:xfrm>
          <a:prstGeom prst="rect">
            <a:avLst/>
          </a:prstGeom>
        </p:spPr>
      </p:pic>
      <p:sp>
        <p:nvSpPr>
          <p:cNvPr id="7" name="Speech Bubble: Rectangle with Corners Rounded 6">
            <a:extLst>
              <a:ext uri="{FF2B5EF4-FFF2-40B4-BE49-F238E27FC236}">
                <a16:creationId xmlns:a16="http://schemas.microsoft.com/office/drawing/2014/main" id="{C2BE1A06-1013-DAF1-E3AF-A8366F55B790}"/>
              </a:ext>
            </a:extLst>
          </p:cNvPr>
          <p:cNvSpPr/>
          <p:nvPr/>
        </p:nvSpPr>
        <p:spPr>
          <a:xfrm>
            <a:off x="479176" y="2992313"/>
            <a:ext cx="9208842" cy="923330"/>
          </a:xfrm>
          <a:prstGeom prst="wedgeRoundRectCallout">
            <a:avLst>
              <a:gd name="adj1" fmla="val 59783"/>
              <a:gd name="adj2" fmla="val 39489"/>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dirty="0">
                <a:solidFill>
                  <a:srgbClr val="C00000"/>
                </a:solidFill>
                <a:latin typeface="Gotham book"/>
              </a:rPr>
              <a:t>I think the purpose of this map is _______</a:t>
            </a:r>
          </a:p>
        </p:txBody>
      </p:sp>
      <p:pic>
        <p:nvPicPr>
          <p:cNvPr id="8" name="Graphic 7">
            <a:extLst>
              <a:ext uri="{FF2B5EF4-FFF2-40B4-BE49-F238E27FC236}">
                <a16:creationId xmlns:a16="http://schemas.microsoft.com/office/drawing/2014/main" id="{742C9EFA-7698-CA2D-52B2-12C5A83529A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7948" y="3014086"/>
            <a:ext cx="1012167" cy="1012167"/>
          </a:xfrm>
          <a:prstGeom prst="rect">
            <a:avLst/>
          </a:prstGeom>
        </p:spPr>
      </p:pic>
      <p:sp>
        <p:nvSpPr>
          <p:cNvPr id="9" name="Speech Bubble: Rectangle with Corners Rounded 8">
            <a:extLst>
              <a:ext uri="{FF2B5EF4-FFF2-40B4-BE49-F238E27FC236}">
                <a16:creationId xmlns:a16="http://schemas.microsoft.com/office/drawing/2014/main" id="{9B6AB350-28E0-D994-0EF8-B870A414D04A}"/>
              </a:ext>
            </a:extLst>
          </p:cNvPr>
          <p:cNvSpPr/>
          <p:nvPr/>
        </p:nvSpPr>
        <p:spPr>
          <a:xfrm>
            <a:off x="1680707" y="4233778"/>
            <a:ext cx="10238946" cy="923330"/>
          </a:xfrm>
          <a:prstGeom prst="wedgeRoundRectCallout">
            <a:avLst>
              <a:gd name="adj1" fmla="val -55036"/>
              <a:gd name="adj2" fmla="val 37131"/>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dirty="0">
                <a:solidFill>
                  <a:srgbClr val="C00000"/>
                </a:solidFill>
                <a:latin typeface="Gotham book"/>
              </a:rPr>
              <a:t>One inference I can make based on this map is _____</a:t>
            </a:r>
          </a:p>
        </p:txBody>
      </p:sp>
      <p:pic>
        <p:nvPicPr>
          <p:cNvPr id="10" name="Graphic 9">
            <a:extLst>
              <a:ext uri="{FF2B5EF4-FFF2-40B4-BE49-F238E27FC236}">
                <a16:creationId xmlns:a16="http://schemas.microsoft.com/office/drawing/2014/main" id="{EBD1E82B-38FB-7F5E-137E-2D647199969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605" y="4204240"/>
            <a:ext cx="1012167" cy="1012167"/>
          </a:xfrm>
          <a:prstGeom prst="rect">
            <a:avLst/>
          </a:prstGeom>
        </p:spPr>
      </p:pic>
      <p:sp>
        <p:nvSpPr>
          <p:cNvPr id="11" name="Speech Bubble: Rectangle with Corners Rounded 10">
            <a:extLst>
              <a:ext uri="{FF2B5EF4-FFF2-40B4-BE49-F238E27FC236}">
                <a16:creationId xmlns:a16="http://schemas.microsoft.com/office/drawing/2014/main" id="{B6825824-1D46-6942-2E80-26661794FE9C}"/>
              </a:ext>
            </a:extLst>
          </p:cNvPr>
          <p:cNvSpPr/>
          <p:nvPr/>
        </p:nvSpPr>
        <p:spPr>
          <a:xfrm>
            <a:off x="446518" y="5463292"/>
            <a:ext cx="9640137" cy="923330"/>
          </a:xfrm>
          <a:prstGeom prst="wedgeRoundRectCallout">
            <a:avLst>
              <a:gd name="adj1" fmla="val 59783"/>
              <a:gd name="adj2" fmla="val 39489"/>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dirty="0">
                <a:solidFill>
                  <a:srgbClr val="C00000"/>
                </a:solidFill>
                <a:latin typeface="Gotham book"/>
              </a:rPr>
              <a:t>One way this map might relate to our unit is ____</a:t>
            </a:r>
          </a:p>
        </p:txBody>
      </p:sp>
      <p:pic>
        <p:nvPicPr>
          <p:cNvPr id="12" name="Graphic 11">
            <a:extLst>
              <a:ext uri="{FF2B5EF4-FFF2-40B4-BE49-F238E27FC236}">
                <a16:creationId xmlns:a16="http://schemas.microsoft.com/office/drawing/2014/main" id="{E7E7A0F5-2FE2-3493-B8CA-7BDF636D82A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83891" y="5483315"/>
            <a:ext cx="1012167" cy="1012167"/>
          </a:xfrm>
          <a:prstGeom prst="rect">
            <a:avLst/>
          </a:prstGeom>
        </p:spPr>
      </p:pic>
    </p:spTree>
    <p:extLst>
      <p:ext uri="{BB962C8B-B14F-4D97-AF65-F5344CB8AC3E}">
        <p14:creationId xmlns:p14="http://schemas.microsoft.com/office/powerpoint/2010/main" val="221985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80D5C1-3D5E-4689-2EAF-05D7F1F0032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C417AD0-7956-B912-9233-D27AC389CD80}"/>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B6F5512-4672-385A-C669-616A4468A7C5}"/>
              </a:ext>
            </a:extLst>
          </p:cNvPr>
          <p:cNvSpPr txBox="1"/>
          <p:nvPr/>
        </p:nvSpPr>
        <p:spPr>
          <a:xfrm>
            <a:off x="1103971" y="1828800"/>
            <a:ext cx="10363200"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How has Texas’ ownership of its public lands benefitted Texas and Texans since annexation to the United States? </a:t>
            </a:r>
          </a:p>
        </p:txBody>
      </p:sp>
    </p:spTree>
    <p:extLst>
      <p:ext uri="{BB962C8B-B14F-4D97-AF65-F5344CB8AC3E}">
        <p14:creationId xmlns:p14="http://schemas.microsoft.com/office/powerpoint/2010/main" val="157569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E7B7098-2390-3DD5-30F9-BC8BD8F6F7F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C857AD5-9C22-00C1-59F8-40297C37F889}"/>
              </a:ext>
            </a:extLst>
          </p:cNvPr>
          <p:cNvSpPr txBox="1">
            <a:spLocks noGrp="1"/>
          </p:cNvSpPr>
          <p:nvPr>
            <p:ph type="title" idx="4294967295"/>
          </p:nvPr>
        </p:nvSpPr>
        <p:spPr>
          <a:xfrm>
            <a:off x="1864854"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FE154717-6E1B-3150-9ACC-56DFB207DEE1}"/>
              </a:ext>
            </a:extLst>
          </p:cNvPr>
          <p:cNvSpPr txBox="1"/>
          <p:nvPr/>
        </p:nvSpPr>
        <p:spPr>
          <a:xfrm>
            <a:off x="620486" y="1785257"/>
            <a:ext cx="10764645" cy="4401205"/>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4472C4">
                    <a:lumMod val="50000"/>
                  </a:srgbClr>
                </a:solidFill>
                <a:effectLst/>
                <a:uLnTx/>
                <a:uFillTx/>
                <a:latin typeface="Calibri" panose="020F0502020204030204"/>
                <a:ea typeface="+mn-ea"/>
                <a:cs typeface="+mn-cs"/>
              </a:rPr>
              <a:t>We will</a:t>
            </a:r>
            <a:r>
              <a:rPr kumimoji="0" lang="en-US" sz="4000" strike="noStrike" kern="1200" cap="none" spc="0" normalizeH="0" baseline="0" noProof="0" dirty="0">
                <a:ln>
                  <a:noFill/>
                </a:ln>
                <a:solidFill>
                  <a:srgbClr val="4472C4">
                    <a:lumMod val="50000"/>
                  </a:srgbClr>
                </a:solidFill>
                <a:effectLst/>
                <a:uLnTx/>
                <a:uFillTx/>
                <a:latin typeface="Calibri" panose="020F0502020204030204"/>
                <a:ea typeface="+mn-ea"/>
                <a:cs typeface="+mn-cs"/>
              </a:rPr>
              <a:t> examine four significant benefits of Texas’s public land ownership as a result of the terms of Texas annexation to the United States. </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I will</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 use context to determine the meaning of new terms and use the information provided to write a short essay summarizing the benefits of Texas’ ownership of its public lands. </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43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036A3D3-7FDE-8FF7-994C-CF92D647B733}"/>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CA8D580-001C-E76B-BB5A-E3317067C46B}"/>
              </a:ext>
            </a:extLst>
          </p:cNvPr>
          <p:cNvSpPr txBox="1">
            <a:spLocks noGrp="1"/>
          </p:cNvSpPr>
          <p:nvPr>
            <p:ph type="title" idx="4294967295"/>
          </p:nvPr>
        </p:nvSpPr>
        <p:spPr>
          <a:xfrm>
            <a:off x="1709324" y="-291668"/>
            <a:ext cx="9331566" cy="18918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Gotham Medium"/>
                <a:ea typeface="+mj-ea"/>
                <a:cs typeface="+mj-cs"/>
              </a:rPr>
              <a:t>The Importance of Public Land</a:t>
            </a:r>
            <a:br>
              <a:rPr kumimoji="0" lang="en-US" sz="5400" b="0" i="0" u="none" strike="noStrike" kern="1200" cap="none" spc="0" normalizeH="0" baseline="0" noProof="0" dirty="0">
                <a:ln>
                  <a:noFill/>
                </a:ln>
                <a:solidFill>
                  <a:schemeClr val="bg1"/>
                </a:solidFill>
                <a:effectLst/>
                <a:uLnTx/>
                <a:uFillTx/>
                <a:latin typeface="Gotham Medium"/>
                <a:ea typeface="+mj-ea"/>
                <a:cs typeface="+mj-cs"/>
              </a:rPr>
            </a:br>
            <a:r>
              <a:rPr kumimoji="0" lang="en-US" sz="5400" b="0" i="0" u="none" strike="noStrike" kern="1200" cap="none" spc="0" normalizeH="0" baseline="0" noProof="0" dirty="0">
                <a:ln>
                  <a:noFill/>
                </a:ln>
                <a:solidFill>
                  <a:schemeClr val="bg1"/>
                </a:solidFill>
                <a:effectLst/>
                <a:uLnTx/>
                <a:uFillTx/>
                <a:latin typeface="Gotham Medium"/>
                <a:ea typeface="+mj-ea"/>
                <a:cs typeface="+mj-cs"/>
              </a:rPr>
              <a:t> in Texas</a:t>
            </a:r>
            <a:endParaRPr kumimoji="0" lang="en-US" sz="40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5" name="Rectangle 4">
            <a:extLst>
              <a:ext uri="{FF2B5EF4-FFF2-40B4-BE49-F238E27FC236}">
                <a16:creationId xmlns:a16="http://schemas.microsoft.com/office/drawing/2014/main" id="{8AD57FCA-11ED-A8F0-C33B-D431F219E479}"/>
              </a:ext>
            </a:extLst>
          </p:cNvPr>
          <p:cNvSpPr/>
          <p:nvPr/>
        </p:nvSpPr>
        <p:spPr>
          <a:xfrm>
            <a:off x="459059" y="1874997"/>
            <a:ext cx="11426282" cy="4337825"/>
          </a:xfrm>
          <a:prstGeom prst="rect">
            <a:avLst/>
          </a:prstGeom>
          <a:solidFill>
            <a:srgbClr val="FFFFFF"/>
          </a:solidFill>
          <a:ln>
            <a:solidFill>
              <a:schemeClr val="bg1">
                <a:lumMod val="65000"/>
              </a:schemeClr>
            </a:solidFill>
          </a:ln>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“Understanding the importance of land in the history of Texas is essential to understanding Texas. Few Texans, however, are aware of the role that public land has played in our state's development. Land has not only furnished us valuable natural resources, it has been used to finance government operations, reward veterans, provide internal improvements and fund public education.”</a:t>
            </a:r>
          </a:p>
          <a:p>
            <a:r>
              <a:rPr lang="en-US" sz="2400" dirty="0">
                <a:solidFill>
                  <a:schemeClr val="tx1"/>
                </a:solidFill>
              </a:rPr>
              <a:t>                                   “Understanding the Importance of Land in the History of Texas” </a:t>
            </a:r>
          </a:p>
          <a:p>
            <a:r>
              <a:rPr lang="en-US" sz="2400" dirty="0">
                <a:solidFill>
                  <a:schemeClr val="tx1"/>
                </a:solidFill>
              </a:rPr>
              <a:t>		      Texas General Land Office</a:t>
            </a:r>
            <a:endParaRPr lang="en-US" sz="2400" dirty="0"/>
          </a:p>
        </p:txBody>
      </p:sp>
    </p:spTree>
    <p:extLst>
      <p:ext uri="{BB962C8B-B14F-4D97-AF65-F5344CB8AC3E}">
        <p14:creationId xmlns:p14="http://schemas.microsoft.com/office/powerpoint/2010/main" val="1693071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A2AF68C-B3EF-A7A7-0951-CDA88509C094}"/>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70D560E-8A04-4023-5CDD-F2E7AE9AF0DF}"/>
              </a:ext>
            </a:extLst>
          </p:cNvPr>
          <p:cNvSpPr txBox="1">
            <a:spLocks noGrp="1"/>
          </p:cNvSpPr>
          <p:nvPr>
            <p:ph type="title" idx="4294967295"/>
          </p:nvPr>
        </p:nvSpPr>
        <p:spPr>
          <a:xfrm>
            <a:off x="2401190" y="2161833"/>
            <a:ext cx="8240486" cy="22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bg1">
                    <a:lumMod val="95000"/>
                  </a:schemeClr>
                </a:solidFill>
                <a:effectLst/>
                <a:uLnTx/>
                <a:uFillTx/>
                <a:latin typeface="Gotham Medium"/>
                <a:ea typeface="+mj-ea"/>
                <a:cs typeface="+mj-cs"/>
              </a:rPr>
              <a:t>Texas Public Lands:</a:t>
            </a:r>
            <a:br>
              <a:rPr kumimoji="0" lang="en-US" sz="6000" b="0" i="0" u="none" strike="noStrike" kern="1200" cap="none" spc="0" normalizeH="0" baseline="0" noProof="0" dirty="0">
                <a:ln>
                  <a:noFill/>
                </a:ln>
                <a:solidFill>
                  <a:schemeClr val="bg1">
                    <a:lumMod val="95000"/>
                  </a:schemeClr>
                </a:solidFill>
                <a:effectLst/>
                <a:uLnTx/>
                <a:uFillTx/>
                <a:latin typeface="Gotham Medium"/>
                <a:ea typeface="+mj-ea"/>
                <a:cs typeface="+mj-cs"/>
              </a:rPr>
            </a:br>
            <a:r>
              <a:rPr kumimoji="0" lang="en-US" sz="6000" b="0" i="0" u="none" strike="noStrike" kern="1200" cap="none" spc="0" normalizeH="0" baseline="0" noProof="0" dirty="0">
                <a:ln>
                  <a:noFill/>
                </a:ln>
                <a:solidFill>
                  <a:schemeClr val="bg1">
                    <a:lumMod val="95000"/>
                  </a:schemeClr>
                </a:solidFill>
                <a:effectLst/>
                <a:uLnTx/>
                <a:uFillTx/>
                <a:latin typeface="Gotham Medium"/>
                <a:ea typeface="+mj-ea"/>
                <a:cs typeface="+mj-cs"/>
              </a:rPr>
              <a:t>The Gift that Keeps on Giving</a:t>
            </a:r>
          </a:p>
        </p:txBody>
      </p:sp>
    </p:spTree>
    <p:extLst>
      <p:ext uri="{BB962C8B-B14F-4D97-AF65-F5344CB8AC3E}">
        <p14:creationId xmlns:p14="http://schemas.microsoft.com/office/powerpoint/2010/main" val="3217131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BE0C5B4-C7F6-BD96-4FC3-51C4AAB1B009}"/>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99535725-B40C-2FBC-BBE8-DA22CA792BD7}"/>
              </a:ext>
            </a:extLst>
          </p:cNvPr>
          <p:cNvSpPr txBox="1">
            <a:spLocks noGrp="1"/>
          </p:cNvSpPr>
          <p:nvPr>
            <p:ph type="title" idx="4294967295"/>
          </p:nvPr>
        </p:nvSpPr>
        <p:spPr>
          <a:xfrm>
            <a:off x="1751077" y="-79956"/>
            <a:ext cx="5085152" cy="21264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The Permanent School Fund</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5" name="TextBox 4">
            <a:extLst>
              <a:ext uri="{FF2B5EF4-FFF2-40B4-BE49-F238E27FC236}">
                <a16:creationId xmlns:a16="http://schemas.microsoft.com/office/drawing/2014/main" id="{1D17CC22-6F01-D460-0731-F7E003F1A3F8}"/>
              </a:ext>
            </a:extLst>
          </p:cNvPr>
          <p:cNvSpPr txBox="1"/>
          <p:nvPr/>
        </p:nvSpPr>
        <p:spPr>
          <a:xfrm>
            <a:off x="1844367" y="2841171"/>
            <a:ext cx="4898572" cy="2677656"/>
          </a:xfrm>
          <a:prstGeom prst="rect">
            <a:avLst/>
          </a:prstGeom>
          <a:noFill/>
        </p:spPr>
        <p:txBody>
          <a:bodyPr wrap="square" rtlCol="0">
            <a:spAutoFit/>
          </a:bodyPr>
          <a:lstStyle/>
          <a:p>
            <a:pPr algn="ctr"/>
            <a:r>
              <a:rPr lang="en-US" sz="3000" i="1" dirty="0">
                <a:latin typeface="Gotham book"/>
              </a:rPr>
              <a:t>Texas Public School Statistics</a:t>
            </a:r>
          </a:p>
          <a:p>
            <a:pPr algn="ctr"/>
            <a:r>
              <a:rPr lang="en-US" sz="3000" i="1" dirty="0">
                <a:latin typeface="Gotham book"/>
              </a:rPr>
              <a:t>2020 – 2021 </a:t>
            </a:r>
          </a:p>
          <a:p>
            <a:pPr algn="ctr"/>
            <a:r>
              <a:rPr lang="en-US" sz="3000" i="1" dirty="0">
                <a:latin typeface="Gotham book"/>
              </a:rPr>
              <a:t>Texas Education Agency</a:t>
            </a:r>
          </a:p>
          <a:p>
            <a:pPr algn="ctr"/>
            <a:endParaRPr lang="en-US" sz="3000" i="1" dirty="0">
              <a:latin typeface="Gotham book"/>
            </a:endParaRPr>
          </a:p>
          <a:p>
            <a:pPr algn="ctr"/>
            <a:r>
              <a:rPr lang="en-US" sz="3000" i="1" dirty="0">
                <a:latin typeface="Gotham book"/>
              </a:rPr>
              <a:t>The Portal to Texas History</a:t>
            </a:r>
          </a:p>
          <a:p>
            <a:endParaRPr lang="en-US" dirty="0"/>
          </a:p>
        </p:txBody>
      </p:sp>
      <p:pic>
        <p:nvPicPr>
          <p:cNvPr id="4" name="Picture 3" descr="A chart titled, &quot;Total Public Education Spending (2020) - Total funding by the billion.&quot;&#10;Total funding of Texas education for 2020 is shown as $69,282,814,579. $7.58 billiono f that comes from federal funds. $36.08 billion from local funding. $2.4 billion from recapture funding, and $23.38 from state funding. Funding per individual student amounted to $12,645. $1.3 thousand from federal funds, $6.6 thousand from local funds, $.4 thousand from recapture funding, and $4.4 thousand from state funding.">
            <a:extLst>
              <a:ext uri="{FF2B5EF4-FFF2-40B4-BE49-F238E27FC236}">
                <a16:creationId xmlns:a16="http://schemas.microsoft.com/office/drawing/2014/main" id="{AE12648D-294F-C485-9E69-A30037CCA590}"/>
              </a:ext>
            </a:extLst>
          </p:cNvPr>
          <p:cNvPicPr>
            <a:picLocks noChangeAspect="1"/>
          </p:cNvPicPr>
          <p:nvPr/>
        </p:nvPicPr>
        <p:blipFill>
          <a:blip r:embed="rId4">
            <a:extLst>
              <a:ext uri="{28A0092B-C50C-407E-A947-70E740481C1C}">
                <a14:useLocalDpi xmlns:a14="http://schemas.microsoft.com/office/drawing/2010/main" val="0"/>
              </a:ext>
            </a:extLst>
          </a:blip>
          <a:srcRect l="5655" t="1746" r="-240" b="1270"/>
          <a:stretch>
            <a:fillRect/>
          </a:stretch>
        </p:blipFill>
        <p:spPr>
          <a:xfrm>
            <a:off x="7217228" y="103415"/>
            <a:ext cx="4073913" cy="6308272"/>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711630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BE0C5B4-C7F6-BD96-4FC3-51C4AAB1B009}"/>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99535725-B40C-2FBC-BBE8-DA22CA792BD7}"/>
              </a:ext>
            </a:extLst>
          </p:cNvPr>
          <p:cNvSpPr txBox="1">
            <a:spLocks noGrp="1"/>
          </p:cNvSpPr>
          <p:nvPr>
            <p:ph type="title" idx="4294967295"/>
          </p:nvPr>
        </p:nvSpPr>
        <p:spPr>
          <a:xfrm>
            <a:off x="1751077" y="-79957"/>
            <a:ext cx="5368180" cy="20502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rgbClr val="322E50"/>
                </a:solidFill>
                <a:effectLst/>
                <a:uLnTx/>
                <a:uFillTx/>
                <a:latin typeface="Gotham book"/>
                <a:cs typeface="Gotham Medium" pitchFamily="2" charset="0"/>
              </a:rPr>
              <a:t>Permanent University Fund</a:t>
            </a:r>
            <a:endParaRPr kumimoji="0" lang="en-US" b="0" i="0" u="none" strike="noStrike" kern="1200" cap="none" spc="0" normalizeH="0" baseline="0" noProof="0" dirty="0">
              <a:ln>
                <a:noFill/>
              </a:ln>
              <a:solidFill>
                <a:schemeClr val="tx1"/>
              </a:solidFill>
              <a:effectLst/>
              <a:uLnTx/>
              <a:uFillTx/>
              <a:latin typeface="Gotham book"/>
            </a:endParaRPr>
          </a:p>
        </p:txBody>
      </p:sp>
      <p:sp>
        <p:nvSpPr>
          <p:cNvPr id="3" name="TextBox 2">
            <a:extLst>
              <a:ext uri="{FF2B5EF4-FFF2-40B4-BE49-F238E27FC236}">
                <a16:creationId xmlns:a16="http://schemas.microsoft.com/office/drawing/2014/main" id="{8B98C993-6CEA-F5A3-E2FD-005ED9EA777D}"/>
              </a:ext>
            </a:extLst>
          </p:cNvPr>
          <p:cNvSpPr txBox="1"/>
          <p:nvPr/>
        </p:nvSpPr>
        <p:spPr>
          <a:xfrm>
            <a:off x="2133600" y="2786743"/>
            <a:ext cx="4822372" cy="2400657"/>
          </a:xfrm>
          <a:prstGeom prst="rect">
            <a:avLst/>
          </a:prstGeom>
          <a:noFill/>
        </p:spPr>
        <p:txBody>
          <a:bodyPr wrap="square" rtlCol="0">
            <a:spAutoFit/>
          </a:bodyPr>
          <a:lstStyle/>
          <a:p>
            <a:pPr algn="ctr"/>
            <a:r>
              <a:rPr lang="en-US" sz="3000" i="1" dirty="0">
                <a:latin typeface="Gotham book"/>
              </a:rPr>
              <a:t>Students at a University of North Texas graduation ceremony</a:t>
            </a:r>
          </a:p>
          <a:p>
            <a:pPr algn="ctr"/>
            <a:endParaRPr lang="en-US" sz="3000" i="1" dirty="0">
              <a:latin typeface="Gotham book"/>
            </a:endParaRPr>
          </a:p>
          <a:p>
            <a:pPr algn="ctr"/>
            <a:r>
              <a:rPr lang="en-US" sz="3000" i="1" dirty="0">
                <a:latin typeface="Gotham book"/>
              </a:rPr>
              <a:t>The Portal to Texas History</a:t>
            </a:r>
          </a:p>
        </p:txBody>
      </p:sp>
      <p:pic>
        <p:nvPicPr>
          <p:cNvPr id="3074" name="Picture 2" descr="A photograph of university students seated at a graduation ceremony wearing their black graduation robes and caps. Some are holding programs.">
            <a:extLst>
              <a:ext uri="{FF2B5EF4-FFF2-40B4-BE49-F238E27FC236}">
                <a16:creationId xmlns:a16="http://schemas.microsoft.com/office/drawing/2014/main" id="{F72DF842-D4EB-30E0-FA84-1E1DDCD6D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6715" y="141514"/>
            <a:ext cx="4096204" cy="6133658"/>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53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303</TotalTime>
  <Words>815</Words>
  <Application>Microsoft Office PowerPoint</Application>
  <PresentationFormat>Widescreen</PresentationFormat>
  <Paragraphs>57</Paragraphs>
  <Slides>13</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Aptos</vt:lpstr>
      <vt:lpstr>Aptos Display</vt:lpstr>
      <vt:lpstr>Arial</vt:lpstr>
      <vt:lpstr>Calibri</vt:lpstr>
      <vt:lpstr>Gotham bok</vt:lpstr>
      <vt:lpstr>Gotham book</vt:lpstr>
      <vt:lpstr>Gotham Medium</vt:lpstr>
      <vt:lpstr>Office Theme</vt:lpstr>
      <vt:lpstr>1_Office Theme</vt:lpstr>
      <vt:lpstr>Unit 6: The Republic of Texas</vt:lpstr>
      <vt:lpstr>Warm-up Follow the directions to complete your warm-up</vt:lpstr>
      <vt:lpstr>Share with the class</vt:lpstr>
      <vt:lpstr>Essential Question</vt:lpstr>
      <vt:lpstr>In today’s lesson…</vt:lpstr>
      <vt:lpstr>The Importance of Public Land  in Texas</vt:lpstr>
      <vt:lpstr>Texas Public Lands: The Gift that Keeps on Giving</vt:lpstr>
      <vt:lpstr>The Permanent School Fund</vt:lpstr>
      <vt:lpstr>Permanent University Fund</vt:lpstr>
      <vt:lpstr>The Veteran Land Board</vt:lpstr>
      <vt:lpstr>Texas Oil &amp; Natural Gas</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5</cp:revision>
  <dcterms:created xsi:type="dcterms:W3CDTF">2025-06-04T19:55:40Z</dcterms:created>
  <dcterms:modified xsi:type="dcterms:W3CDTF">2025-06-06T18:58:12Z</dcterms:modified>
</cp:coreProperties>
</file>