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339" r:id="rId3"/>
    <p:sldId id="340" r:id="rId4"/>
    <p:sldId id="338" r:id="rId5"/>
    <p:sldId id="341" r:id="rId6"/>
    <p:sldId id="357" r:id="rId7"/>
    <p:sldId id="345" r:id="rId8"/>
    <p:sldId id="354" r:id="rId9"/>
    <p:sldId id="352" r:id="rId10"/>
    <p:sldId id="348" r:id="rId11"/>
    <p:sldId id="347" r:id="rId12"/>
    <p:sldId id="355" r:id="rId13"/>
    <p:sldId id="356" r:id="rId14"/>
    <p:sldId id="358" r:id="rId15"/>
    <p:sldId id="359" r:id="rId16"/>
    <p:sldId id="3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1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17E52-48C8-444C-BAF0-046AC2CD93A3}"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488A7-60EE-495C-B49E-271E9FC9F10A}" type="slidenum">
              <a:rPr lang="en-US" smtClean="0"/>
              <a:t>‹#›</a:t>
            </a:fld>
            <a:endParaRPr lang="en-US"/>
          </a:p>
        </p:txBody>
      </p:sp>
    </p:spTree>
    <p:extLst>
      <p:ext uri="{BB962C8B-B14F-4D97-AF65-F5344CB8AC3E}">
        <p14:creationId xmlns:p14="http://schemas.microsoft.com/office/powerpoint/2010/main" val="74025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200958113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200958113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438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sl.richmond.edu/historicalatla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en:Creative_Commo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229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mericanart.si.edu/artwork/comanche-war-party-march-fully-equipped-401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3.0/deed.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xashistory.unt.edu/ark:/67531/metapth3171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oc.gov/item/200958113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Modern School Supply Company, and E. W. A Rowles. </a:t>
            </a:r>
            <a:r>
              <a:rPr lang="en-US" sz="1800" b="0" i="1" u="none" strike="noStrike" dirty="0">
                <a:solidFill>
                  <a:srgbClr val="000000"/>
                </a:solidFill>
                <a:effectLst/>
                <a:latin typeface="Times New Roman" panose="02020603050405020304" pitchFamily="18" charset="0"/>
              </a:rPr>
              <a:t>Our Country in 1837.</a:t>
            </a:r>
            <a:r>
              <a:rPr lang="en-US" sz="1800" b="0" i="0" u="none" strike="noStrike" dirty="0">
                <a:solidFill>
                  <a:srgbClr val="000000"/>
                </a:solidFill>
                <a:effectLst/>
                <a:latin typeface="Times New Roman" panose="02020603050405020304" pitchFamily="18" charset="0"/>
              </a:rPr>
              <a:t> 1919. Library of Congress Geography and Map Division.  </a:t>
            </a:r>
            <a:r>
              <a:rPr lang="en-US" sz="1800" b="0" i="0" u="sng" strike="noStrike" dirty="0">
                <a:solidFill>
                  <a:srgbClr val="1155CC"/>
                </a:solidFill>
                <a:effectLst/>
                <a:latin typeface="Times New Roman" panose="02020603050405020304" pitchFamily="18" charset="0"/>
                <a:hlinkClick r:id="rId3"/>
              </a:rPr>
              <a:t>https://www.loc.gov/item/2009581137/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imes New Roman" panose="02020603050405020304" pitchFamily="18" charset="0"/>
              </a:rPr>
              <a:t>Modern School Supply Company, and E. W. A Rowles. </a:t>
            </a:r>
            <a:r>
              <a:rPr lang="en-US" sz="1200" b="0" i="1" u="none" strike="noStrike" dirty="0">
                <a:solidFill>
                  <a:srgbClr val="000000"/>
                </a:solidFill>
                <a:effectLst/>
                <a:latin typeface="Times New Roman" panose="02020603050405020304" pitchFamily="18" charset="0"/>
              </a:rPr>
              <a:t>Our Country in 1837.</a:t>
            </a:r>
            <a:r>
              <a:rPr lang="en-US" sz="1200" b="0" i="0" u="none" strike="noStrike" dirty="0">
                <a:solidFill>
                  <a:srgbClr val="000000"/>
                </a:solidFill>
                <a:effectLst/>
                <a:latin typeface="Times New Roman" panose="02020603050405020304" pitchFamily="18" charset="0"/>
              </a:rPr>
              <a:t> 1919. Library of Congress Geography and Map Division.  </a:t>
            </a:r>
            <a:r>
              <a:rPr lang="en-US" sz="1200" b="0" i="0" u="sng" strike="noStrike" dirty="0">
                <a:solidFill>
                  <a:srgbClr val="1155CC"/>
                </a:solidFill>
                <a:effectLst/>
                <a:latin typeface="Times New Roman" panose="02020603050405020304" pitchFamily="18" charset="0"/>
                <a:hlinkClick r:id="rId3"/>
              </a:rPr>
              <a:t>https://www.loc.gov/item/2009581137/</a:t>
            </a:r>
            <a:endParaRPr lang="en-US" dirty="0"/>
          </a:p>
          <a:p>
            <a:endParaRPr lang="en-US" dirty="0"/>
          </a:p>
        </p:txBody>
      </p:sp>
      <p:sp>
        <p:nvSpPr>
          <p:cNvPr id="4" name="Slide Number Placeholder 3"/>
          <p:cNvSpPr>
            <a:spLocks noGrp="1"/>
          </p:cNvSpPr>
          <p:nvPr>
            <p:ph type="sldNum" sz="quarter" idx="5"/>
          </p:nvPr>
        </p:nvSpPr>
        <p:spPr/>
        <p:txBody>
          <a:bodyPr/>
          <a:lstStyle/>
          <a:p>
            <a:fld id="{168488A7-60EE-495C-B49E-271E9FC9F10A}" type="slidenum">
              <a:rPr lang="en-US" smtClean="0"/>
              <a:t>6</a:t>
            </a:fld>
            <a:endParaRPr lang="en-US"/>
          </a:p>
        </p:txBody>
      </p:sp>
    </p:spTree>
    <p:extLst>
      <p:ext uri="{BB962C8B-B14F-4D97-AF65-F5344CB8AC3E}">
        <p14:creationId xmlns:p14="http://schemas.microsoft.com/office/powerpoint/2010/main" val="311760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Battle of San Jacinto</a:t>
            </a:r>
            <a:r>
              <a:rPr lang="en-US" sz="1800" b="0" i="0" u="none" strike="noStrike" dirty="0">
                <a:solidFill>
                  <a:srgbClr val="000000"/>
                </a:solidFill>
                <a:effectLst/>
                <a:latin typeface="Times New Roman" panose="02020603050405020304" pitchFamily="18" charset="0"/>
              </a:rPr>
              <a:t>. 1901.</a:t>
            </a:r>
            <a:r>
              <a:rPr lang="en-US" sz="1800" b="0" i="1" u="none" strike="noStrike" dirty="0">
                <a:solidFill>
                  <a:srgbClr val="000000"/>
                </a:solidFill>
                <a:effectLst/>
                <a:latin typeface="Times New Roman" panose="02020603050405020304" pitchFamily="18" charset="0"/>
              </a:rPr>
              <a:t> Texas History Stories: The Alamo, Remember Goliad, Story of San Jacinto</a:t>
            </a:r>
            <a:r>
              <a:rPr lang="en-US" sz="1800" b="0" i="0" u="none" strike="noStrike" dirty="0">
                <a:solidFill>
                  <a:srgbClr val="000000"/>
                </a:solidFill>
                <a:effectLst/>
                <a:latin typeface="Times New Roman" panose="02020603050405020304" pitchFamily="18" charset="0"/>
              </a:rPr>
              <a:t> by E. G. Little John. 42.Richmond, VA: B. F. Johnson Publishing Company, 1901. University of North Texas Libraries,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https://texashistory.unt.edu/ark:/67531/metapth14381</a:t>
            </a:r>
            <a:endParaRPr lang="en-US" dirty="0"/>
          </a:p>
        </p:txBody>
      </p:sp>
      <p:sp>
        <p:nvSpPr>
          <p:cNvPr id="4" name="Slide Number Placeholder 3"/>
          <p:cNvSpPr>
            <a:spLocks noGrp="1"/>
          </p:cNvSpPr>
          <p:nvPr>
            <p:ph type="sldNum" sz="quarter" idx="5"/>
          </p:nvPr>
        </p:nvSpPr>
        <p:spPr/>
        <p:txBody>
          <a:bodyPr/>
          <a:lstStyle/>
          <a:p>
            <a:fld id="{168488A7-60EE-495C-B49E-271E9FC9F10A}" type="slidenum">
              <a:rPr lang="en-US" smtClean="0"/>
              <a:t>8</a:t>
            </a:fld>
            <a:endParaRPr lang="en-US"/>
          </a:p>
        </p:txBody>
      </p:sp>
    </p:spTree>
    <p:extLst>
      <p:ext uri="{BB962C8B-B14F-4D97-AF65-F5344CB8AC3E}">
        <p14:creationId xmlns:p14="http://schemas.microsoft.com/office/powerpoint/2010/main" val="51236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and Territories of the United States of America March 3, 1845 to December 29, 1845. </a:t>
            </a:r>
            <a:r>
              <a:rPr lang="en-US" b="0" i="0" dirty="0">
                <a:solidFill>
                  <a:srgbClr val="202122"/>
                </a:solidFill>
                <a:effectLst/>
                <a:latin typeface="Arial" panose="020B0604020202020204" pitchFamily="34" charset="0"/>
              </a:rPr>
              <a:t>Own </a:t>
            </a:r>
            <a:r>
              <a:rPr lang="en-US" b="0" i="0" dirty="0" err="1">
                <a:solidFill>
                  <a:srgbClr val="202122"/>
                </a:solidFill>
                <a:effectLst/>
                <a:latin typeface="Arial" panose="020B0604020202020204" pitchFamily="34" charset="0"/>
              </a:rPr>
              <a:t>work.See</a:t>
            </a:r>
            <a:r>
              <a:rPr lang="en-US" b="0" i="0" dirty="0">
                <a:solidFill>
                  <a:srgbClr val="202122"/>
                </a:solidFill>
                <a:effectLst/>
                <a:latin typeface="Arial" panose="020B0604020202020204" pitchFamily="34" charset="0"/>
              </a:rPr>
              <a:t> Charles O. Paullin and John K. Wright's </a:t>
            </a:r>
            <a:r>
              <a:rPr lang="en-US" b="0" i="1" u="none" strike="noStrike" dirty="0">
                <a:solidFill>
                  <a:srgbClr val="3366CC"/>
                </a:solidFill>
                <a:effectLst/>
                <a:latin typeface="Arial" panose="020B0604020202020204" pitchFamily="34" charset="0"/>
                <a:hlinkClick r:id="rId3"/>
              </a:rPr>
              <a:t>Atlas of the Historical Geography of the United States</a:t>
            </a:r>
            <a:r>
              <a:rPr lang="en-US" b="0" i="0" dirty="0">
                <a:solidFill>
                  <a:srgbClr val="202122"/>
                </a:solidFill>
                <a:effectLst/>
                <a:latin typeface="Arial" panose="020B0604020202020204" pitchFamily="34" charset="0"/>
              </a:rPr>
              <a:t> (1932) for PD maps which support these. (Multi-license with GFDL and Creative Commons CC-BY 2.5) This file is licensed under the </a:t>
            </a:r>
            <a:r>
              <a:rPr lang="en-US" b="0" i="0" u="none" strike="noStrike" dirty="0">
                <a:solidFill>
                  <a:srgbClr val="3366CC"/>
                </a:solidFill>
                <a:effectLst/>
                <a:latin typeface="Arial" panose="020B0604020202020204" pitchFamily="34" charset="0"/>
                <a:hlinkClick r:id="rId4"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creativecommons:by-sa/3.0/deed.en"/>
              </a:rPr>
              <a:t>Attribution-Share Alike 3.0 </a:t>
            </a:r>
            <a:r>
              <a:rPr lang="en-US" b="0" i="0" u="none" strike="noStrike" dirty="0" err="1">
                <a:solidFill>
                  <a:srgbClr val="3366CC"/>
                </a:solidFill>
                <a:effectLst/>
                <a:latin typeface="Arial" panose="020B0604020202020204" pitchFamily="34" charset="0"/>
                <a:hlinkClick r:id="rId5" tooltip="creativecommons:by-sa/3.0/deed.en"/>
              </a:rPr>
              <a:t>Unported</a:t>
            </a:r>
            <a:r>
              <a:rPr lang="en-US" b="0" i="0" dirty="0">
                <a:solidFill>
                  <a:srgbClr val="202122"/>
                </a:solidFill>
                <a:effectLst/>
                <a:latin typeface="Arial" panose="020B0604020202020204" pitchFamily="34" charset="0"/>
              </a:rPr>
              <a:t> license. https://commons.wikimedia.org/wiki/File:United_States_1845-03-1845-12.png </a:t>
            </a:r>
            <a:endParaRPr lang="en-US" dirty="0"/>
          </a:p>
        </p:txBody>
      </p:sp>
      <p:sp>
        <p:nvSpPr>
          <p:cNvPr id="4" name="Slide Number Placeholder 3"/>
          <p:cNvSpPr>
            <a:spLocks noGrp="1"/>
          </p:cNvSpPr>
          <p:nvPr>
            <p:ph type="sldNum" sz="quarter" idx="5"/>
          </p:nvPr>
        </p:nvSpPr>
        <p:spPr/>
        <p:txBody>
          <a:bodyPr/>
          <a:lstStyle/>
          <a:p>
            <a:fld id="{168488A7-60EE-495C-B49E-271E9FC9F10A}" type="slidenum">
              <a:rPr lang="en-US" smtClean="0"/>
              <a:t>9</a:t>
            </a:fld>
            <a:endParaRPr lang="en-US"/>
          </a:p>
        </p:txBody>
      </p:sp>
    </p:spTree>
    <p:extLst>
      <p:ext uri="{BB962C8B-B14F-4D97-AF65-F5344CB8AC3E}">
        <p14:creationId xmlns:p14="http://schemas.microsoft.com/office/powerpoint/2010/main" val="258516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Texas Treasury Department. </a:t>
            </a:r>
            <a:r>
              <a:rPr lang="en-US" sz="1800" b="0" i="1" u="none" strike="noStrike" dirty="0">
                <a:solidFill>
                  <a:srgbClr val="000000"/>
                </a:solidFill>
                <a:effectLst/>
                <a:latin typeface="Times New Roman" panose="02020603050405020304" pitchFamily="18" charset="0"/>
              </a:rPr>
              <a:t>Republic of Texas One-Dollar Bill</a:t>
            </a:r>
            <a:r>
              <a:rPr lang="en-US" sz="1800" b="0" i="0" u="none" strike="noStrike" dirty="0">
                <a:solidFill>
                  <a:srgbClr val="000000"/>
                </a:solidFill>
                <a:effectLst/>
                <a:latin typeface="Times New Roman" panose="02020603050405020304" pitchFamily="18" charset="0"/>
              </a:rPr>
              <a:t>. ca. 1836-46. Paper bill. University of North Texas Libraries, The Portal to Texas History; crediting Fort Bend Museum </a:t>
            </a:r>
            <a:r>
              <a:rPr lang="en-US" sz="1800" b="0" i="0" u="sng" strike="noStrike" dirty="0">
                <a:solidFill>
                  <a:srgbClr val="1155CC"/>
                </a:solidFill>
                <a:effectLst/>
                <a:latin typeface="Times New Roman" panose="02020603050405020304" pitchFamily="18" charset="0"/>
                <a:hlinkClick r:id="rId3"/>
              </a:rPr>
              <a:t>https://texashistory.unt.edu/ark:/67531/metapth2297</a:t>
            </a:r>
            <a:endParaRPr lang="en-US" dirty="0"/>
          </a:p>
        </p:txBody>
      </p:sp>
      <p:sp>
        <p:nvSpPr>
          <p:cNvPr id="4" name="Slide Number Placeholder 3"/>
          <p:cNvSpPr>
            <a:spLocks noGrp="1"/>
          </p:cNvSpPr>
          <p:nvPr>
            <p:ph type="sldNum" sz="quarter" idx="5"/>
          </p:nvPr>
        </p:nvSpPr>
        <p:spPr/>
        <p:txBody>
          <a:bodyPr/>
          <a:lstStyle/>
          <a:p>
            <a:fld id="{168488A7-60EE-495C-B49E-271E9FC9F10A}" type="slidenum">
              <a:rPr lang="en-US" smtClean="0"/>
              <a:t>10</a:t>
            </a:fld>
            <a:endParaRPr lang="en-US"/>
          </a:p>
        </p:txBody>
      </p:sp>
    </p:spTree>
    <p:extLst>
      <p:ext uri="{BB962C8B-B14F-4D97-AF65-F5344CB8AC3E}">
        <p14:creationId xmlns:p14="http://schemas.microsoft.com/office/powerpoint/2010/main" val="155590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Catlin, George. </a:t>
            </a:r>
            <a:r>
              <a:rPr lang="en-US" sz="1800" b="0" i="1" u="none" strike="noStrike" dirty="0">
                <a:solidFill>
                  <a:srgbClr val="000000"/>
                </a:solidFill>
                <a:effectLst/>
                <a:latin typeface="Times New Roman" panose="02020603050405020304" pitchFamily="18" charset="0"/>
              </a:rPr>
              <a:t>Comanche War Party on the March, Fully Equipped</a:t>
            </a:r>
            <a:r>
              <a:rPr lang="en-US" sz="1800" b="0" i="0" u="none" strike="noStrike" dirty="0">
                <a:solidFill>
                  <a:srgbClr val="000000"/>
                </a:solidFill>
                <a:effectLst/>
                <a:latin typeface="Times New Roman" panose="02020603050405020304" pitchFamily="18" charset="0"/>
              </a:rPr>
              <a:t>. ca. 1846-1848. Oil on canvas, 20 x 27 3/8 in. (50.8 x 69.4 cm). Smithsonian American Art Museum, Gift of Mrs. Joseph Harrison, Jr., 1985.66.596. </a:t>
            </a:r>
            <a:r>
              <a:rPr lang="en-US" sz="1800" b="0" i="0" u="sng" strike="noStrike" dirty="0">
                <a:solidFill>
                  <a:srgbClr val="1155CC"/>
                </a:solidFill>
                <a:effectLst/>
                <a:latin typeface="Times New Roman" panose="02020603050405020304" pitchFamily="18" charset="0"/>
                <a:hlinkClick r:id="rId3"/>
              </a:rPr>
              <a:t>https://americanart.si.edu/artwork/comanche-war-party-march-fully-equipped-4014</a:t>
            </a:r>
            <a:endParaRPr lang="en-US" dirty="0"/>
          </a:p>
        </p:txBody>
      </p:sp>
      <p:sp>
        <p:nvSpPr>
          <p:cNvPr id="4" name="Slide Number Placeholder 3"/>
          <p:cNvSpPr>
            <a:spLocks noGrp="1"/>
          </p:cNvSpPr>
          <p:nvPr>
            <p:ph type="sldNum" sz="quarter" idx="5"/>
          </p:nvPr>
        </p:nvSpPr>
        <p:spPr/>
        <p:txBody>
          <a:bodyPr/>
          <a:lstStyle/>
          <a:p>
            <a:fld id="{168488A7-60EE-495C-B49E-271E9FC9F10A}" type="slidenum">
              <a:rPr lang="en-US" smtClean="0"/>
              <a:t>11</a:t>
            </a:fld>
            <a:endParaRPr lang="en-US"/>
          </a:p>
        </p:txBody>
      </p:sp>
    </p:spTree>
    <p:extLst>
      <p:ext uri="{BB962C8B-B14F-4D97-AF65-F5344CB8AC3E}">
        <p14:creationId xmlns:p14="http://schemas.microsoft.com/office/powerpoint/2010/main" val="222660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Political map of North America in 1837 demonstrating the balance of slave vs. free states in the United States of America.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CC"/>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creativecommons:by/3.0/deed.en"/>
              </a:rPr>
              <a:t>Attribution 3.0 </a:t>
            </a:r>
            <a:r>
              <a:rPr lang="en-US" b="0" i="0" u="none" strike="noStrike" dirty="0" err="1">
                <a:solidFill>
                  <a:srgbClr val="3366CC"/>
                </a:solidFill>
                <a:effectLst/>
                <a:latin typeface="Arial" panose="020B0604020202020204" pitchFamily="34" charset="0"/>
                <a:hlinkClick r:id="rId4" tooltip="creativecommons:by/3.0/deed.en"/>
              </a:rPr>
              <a:t>Unported</a:t>
            </a:r>
            <a:r>
              <a:rPr lang="en-US" b="0" i="0" dirty="0">
                <a:solidFill>
                  <a:srgbClr val="202122"/>
                </a:solidFill>
                <a:effectLst/>
                <a:latin typeface="Arial" panose="020B0604020202020204" pitchFamily="34" charset="0"/>
              </a:rPr>
              <a:t> license. https://commons.wikimedia.org/wiki/File:US_Slave_Free_1789-1861.gif </a:t>
            </a:r>
            <a:endParaRPr lang="en-US" dirty="0"/>
          </a:p>
        </p:txBody>
      </p:sp>
      <p:sp>
        <p:nvSpPr>
          <p:cNvPr id="4" name="Slide Number Placeholder 3"/>
          <p:cNvSpPr>
            <a:spLocks noGrp="1"/>
          </p:cNvSpPr>
          <p:nvPr>
            <p:ph type="sldNum" sz="quarter" idx="5"/>
          </p:nvPr>
        </p:nvSpPr>
        <p:spPr/>
        <p:txBody>
          <a:bodyPr/>
          <a:lstStyle/>
          <a:p>
            <a:fld id="{168488A7-60EE-495C-B49E-271E9FC9F10A}" type="slidenum">
              <a:rPr lang="en-US" smtClean="0"/>
              <a:t>12</a:t>
            </a:fld>
            <a:endParaRPr lang="en-US"/>
          </a:p>
        </p:txBody>
      </p:sp>
    </p:spTree>
    <p:extLst>
      <p:ext uri="{BB962C8B-B14F-4D97-AF65-F5344CB8AC3E}">
        <p14:creationId xmlns:p14="http://schemas.microsoft.com/office/powerpoint/2010/main" val="385146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Flag, physical object, Date Unknown; (</a:t>
            </a:r>
            <a:r>
              <a:rPr lang="en-US" b="0" i="0" u="none" strike="noStrike" dirty="0">
                <a:solidFill>
                  <a:srgbClr val="0277BD"/>
                </a:solidFill>
                <a:effectLst/>
                <a:latin typeface="Josefin Sans" pitchFamily="2" charset="0"/>
                <a:hlinkClick r:id="rId3"/>
              </a:rPr>
              <a:t>https://texashistory.unt.edu/ark:/67531/metapth31714/</a:t>
            </a:r>
            <a:r>
              <a:rPr lang="en-US" b="0" i="0" dirty="0">
                <a:solidFill>
                  <a:srgbClr val="757575"/>
                </a:solidFill>
                <a:effectLst/>
                <a:latin typeface="Josefin Sans" pitchFamily="2" charset="0"/>
              </a:rPr>
              <a:t>: accessed April 15,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fld id="{168488A7-60EE-495C-B49E-271E9FC9F10A}" type="slidenum">
              <a:rPr lang="en-US" smtClean="0"/>
              <a:t>13</a:t>
            </a:fld>
            <a:endParaRPr lang="en-US"/>
          </a:p>
        </p:txBody>
      </p:sp>
    </p:spTree>
    <p:extLst>
      <p:ext uri="{BB962C8B-B14F-4D97-AF65-F5344CB8AC3E}">
        <p14:creationId xmlns:p14="http://schemas.microsoft.com/office/powerpoint/2010/main" val="73012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Excerpt from </a:t>
            </a:r>
            <a:r>
              <a:rPr lang="en-US" sz="1200" b="0" i="0" u="none" strike="noStrike" dirty="0">
                <a:solidFill>
                  <a:srgbClr val="000000"/>
                </a:solidFill>
                <a:effectLst/>
                <a:latin typeface="Times New Roman" panose="02020603050405020304" pitchFamily="18" charset="0"/>
              </a:rPr>
              <a:t>Modern School Supply Company, and E. W. A Rowles. </a:t>
            </a:r>
            <a:r>
              <a:rPr lang="en-US" sz="1200" b="0" i="1" u="none" strike="noStrike" dirty="0">
                <a:solidFill>
                  <a:srgbClr val="000000"/>
                </a:solidFill>
                <a:effectLst/>
                <a:latin typeface="Times New Roman" panose="02020603050405020304" pitchFamily="18" charset="0"/>
              </a:rPr>
              <a:t>Our Country in 1837.</a:t>
            </a:r>
            <a:r>
              <a:rPr lang="en-US" sz="1200" b="0" i="0" u="none" strike="noStrike" dirty="0">
                <a:solidFill>
                  <a:srgbClr val="000000"/>
                </a:solidFill>
                <a:effectLst/>
                <a:latin typeface="Times New Roman" panose="02020603050405020304" pitchFamily="18" charset="0"/>
              </a:rPr>
              <a:t> 1919. Library of Congress Geography and Map Division.  </a:t>
            </a:r>
            <a:r>
              <a:rPr lang="en-US" sz="1200" b="0" i="0" u="sng" strike="noStrike" dirty="0">
                <a:solidFill>
                  <a:srgbClr val="1155CC"/>
                </a:solidFill>
                <a:effectLst/>
                <a:latin typeface="Times New Roman" panose="02020603050405020304" pitchFamily="18" charset="0"/>
                <a:hlinkClick r:id="rId3"/>
              </a:rPr>
              <a:t>https://www.loc.gov/item/2009581137/</a:t>
            </a:r>
            <a:endParaRPr lang="en-US" dirty="0"/>
          </a:p>
          <a:p>
            <a:endParaRPr lang="en-US" dirty="0"/>
          </a:p>
        </p:txBody>
      </p:sp>
      <p:sp>
        <p:nvSpPr>
          <p:cNvPr id="4" name="Slide Number Placeholder 3"/>
          <p:cNvSpPr>
            <a:spLocks noGrp="1"/>
          </p:cNvSpPr>
          <p:nvPr>
            <p:ph type="sldNum" sz="quarter" idx="5"/>
          </p:nvPr>
        </p:nvSpPr>
        <p:spPr/>
        <p:txBody>
          <a:bodyPr/>
          <a:lstStyle/>
          <a:p>
            <a:fld id="{168488A7-60EE-495C-B49E-271E9FC9F10A}" type="slidenum">
              <a:rPr lang="en-US" smtClean="0"/>
              <a:t>16</a:t>
            </a:fld>
            <a:endParaRPr lang="en-US"/>
          </a:p>
        </p:txBody>
      </p:sp>
    </p:spTree>
    <p:extLst>
      <p:ext uri="{BB962C8B-B14F-4D97-AF65-F5344CB8AC3E}">
        <p14:creationId xmlns:p14="http://schemas.microsoft.com/office/powerpoint/2010/main" val="143932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9325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62991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51362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9089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4315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39597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000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49268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0370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5817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4/23/2025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472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4/23/2025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1679711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olitical map of North America in 1836 showing the United States divided into the 13 free northern states and the thirteen southern slave states. The Louisiana territory is labeled &quot;free by Act of 1820&quot;. The Republic of Texas is labeled with the western portion of the Texas territory labeled as Mexico and Texas to show the part of the territory Texas claimed that was in dispute with Mexico. The Republic of Mexico is labeled and includes the modern-day western United States from New Mexico to California. ">
            <a:extLst>
              <a:ext uri="{FF2B5EF4-FFF2-40B4-BE49-F238E27FC236}">
                <a16:creationId xmlns:a16="http://schemas.microsoft.com/office/drawing/2014/main" id="{E3A3990F-8273-6405-F29A-F6786A318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76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251087" y="743447"/>
            <a:ext cx="3788512" cy="3692028"/>
          </a:xfrm>
          <a:noFill/>
        </p:spPr>
        <p:txBody>
          <a:bodyPr>
            <a:normAutofit/>
          </a:bodyPr>
          <a:lstStyle/>
          <a:p>
            <a:pPr algn="l"/>
            <a:r>
              <a:rPr lang="en-US" sz="5200" b="1" i="1" dirty="0">
                <a:solidFill>
                  <a:schemeClr val="bg2">
                    <a:lumMod val="50000"/>
                  </a:schemeClr>
                </a:solidFill>
                <a:latin typeface="Gotham book"/>
              </a:rPr>
              <a:t>Unit 6: </a:t>
            </a:r>
            <a:br>
              <a:rPr lang="en-US" sz="5200" b="1" i="1" dirty="0">
                <a:latin typeface="Gotham book"/>
              </a:rPr>
            </a:br>
            <a:r>
              <a:rPr lang="en-US" sz="5200" b="1" dirty="0">
                <a:solidFill>
                  <a:srgbClr val="C00000"/>
                </a:solidFill>
                <a:latin typeface="Gotham book"/>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279956" y="4770748"/>
            <a:ext cx="3445766" cy="1485319"/>
          </a:xfrm>
          <a:noFill/>
        </p:spPr>
        <p:txBody>
          <a:bodyPr>
            <a:normAutofit/>
          </a:bodyPr>
          <a:lstStyle/>
          <a:p>
            <a:pPr algn="l"/>
            <a:r>
              <a:rPr lang="en-US" sz="3600" b="1" i="1" dirty="0">
                <a:solidFill>
                  <a:schemeClr val="bg2">
                    <a:lumMod val="50000"/>
                  </a:schemeClr>
                </a:solidFill>
                <a:latin typeface="Gotham book"/>
              </a:rPr>
              <a:t>Lesson 1: </a:t>
            </a:r>
          </a:p>
          <a:p>
            <a:pPr algn="l"/>
            <a:r>
              <a:rPr lang="en-US" sz="3600" b="1" i="1" dirty="0">
                <a:solidFill>
                  <a:srgbClr val="C00000"/>
                </a:solidFill>
                <a:latin typeface="Gotham book"/>
              </a:rPr>
              <a:t>The Big Picture</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6677003-777E-6CF2-1721-C89472EC4A8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74BC551-EC38-E9E9-ED01-1729205ECFA7}"/>
              </a:ext>
            </a:extLst>
          </p:cNvPr>
          <p:cNvSpPr txBox="1">
            <a:spLocks noGrp="1"/>
          </p:cNvSpPr>
          <p:nvPr>
            <p:ph type="title" idx="4294967295"/>
          </p:nvPr>
        </p:nvSpPr>
        <p:spPr>
          <a:xfrm>
            <a:off x="1823648" y="13062"/>
            <a:ext cx="9834952" cy="944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Challenge #2</a:t>
            </a:r>
          </a:p>
        </p:txBody>
      </p:sp>
      <p:pic>
        <p:nvPicPr>
          <p:cNvPr id="4" name="Picture 3" descr="A photocopy of a Republic of Texas dollar. The dollar is tattered and torn at the edges. The writing on it says &quot;Republic of Texas One dollar&quot; There is other smaller writing that is illegible. There is a picture of an American Indian with a raised arm and a young woman sitting down on a rock.">
            <a:extLst>
              <a:ext uri="{FF2B5EF4-FFF2-40B4-BE49-F238E27FC236}">
                <a16:creationId xmlns:a16="http://schemas.microsoft.com/office/drawing/2014/main" id="{B06C4707-8622-B3B1-A3DB-3A803004A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086" y="957943"/>
            <a:ext cx="9434513" cy="4791279"/>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1EF077AB-86A5-837F-B661-6A4F588DCFFE}"/>
              </a:ext>
            </a:extLst>
          </p:cNvPr>
          <p:cNvSpPr txBox="1"/>
          <p:nvPr/>
        </p:nvSpPr>
        <p:spPr>
          <a:xfrm>
            <a:off x="3178629" y="5671457"/>
            <a:ext cx="7358742" cy="769441"/>
          </a:xfrm>
          <a:prstGeom prst="rect">
            <a:avLst/>
          </a:prstGeom>
          <a:noFill/>
        </p:spPr>
        <p:txBody>
          <a:bodyPr wrap="square" rtlCol="0">
            <a:spAutoFit/>
          </a:bodyPr>
          <a:lstStyle/>
          <a:p>
            <a:pPr algn="ctr"/>
            <a:r>
              <a:rPr lang="en-US" sz="2200" i="1" dirty="0">
                <a:latin typeface="Gotham book"/>
              </a:rPr>
              <a:t>A Republic of Texas one dollar bill</a:t>
            </a:r>
          </a:p>
          <a:p>
            <a:pPr algn="ctr"/>
            <a:r>
              <a:rPr lang="en-US" sz="2200" i="1" dirty="0">
                <a:latin typeface="Gotham book"/>
              </a:rPr>
              <a:t>The Portal to Texas History</a:t>
            </a:r>
          </a:p>
        </p:txBody>
      </p:sp>
    </p:spTree>
    <p:extLst>
      <p:ext uri="{BB962C8B-B14F-4D97-AF65-F5344CB8AC3E}">
        <p14:creationId xmlns:p14="http://schemas.microsoft.com/office/powerpoint/2010/main" val="139460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0D9EF37-3C2C-B0EA-5947-C9C066962FA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EA349AF-0A03-20C7-EADF-2A3ED37E6D42}"/>
              </a:ext>
            </a:extLst>
          </p:cNvPr>
          <p:cNvSpPr txBox="1">
            <a:spLocks noGrp="1"/>
          </p:cNvSpPr>
          <p:nvPr>
            <p:ph type="title" idx="4294967295"/>
          </p:nvPr>
        </p:nvSpPr>
        <p:spPr>
          <a:xfrm>
            <a:off x="2074128" y="13061"/>
            <a:ext cx="9519158" cy="977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Challenge #3</a:t>
            </a:r>
          </a:p>
        </p:txBody>
      </p:sp>
      <p:pic>
        <p:nvPicPr>
          <p:cNvPr id="4098" name="Picture 2" descr="A painting depicting a line of Comanche warriors riding on horseback across the plains. Many are wearing feather headdresses and holding spears or bows and arrows.">
            <a:extLst>
              <a:ext uri="{FF2B5EF4-FFF2-40B4-BE49-F238E27FC236}">
                <a16:creationId xmlns:a16="http://schemas.microsoft.com/office/drawing/2014/main" id="{DA659C89-A623-A6EB-C10A-EE5E30AB4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893988"/>
            <a:ext cx="6806540" cy="467949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8C4695-AFB5-4382-B8D4-734E89398017}"/>
              </a:ext>
            </a:extLst>
          </p:cNvPr>
          <p:cNvSpPr txBox="1"/>
          <p:nvPr/>
        </p:nvSpPr>
        <p:spPr>
          <a:xfrm>
            <a:off x="3312178" y="5640846"/>
            <a:ext cx="7043057" cy="769441"/>
          </a:xfrm>
          <a:prstGeom prst="rect">
            <a:avLst/>
          </a:prstGeom>
          <a:noFill/>
        </p:spPr>
        <p:txBody>
          <a:bodyPr wrap="square" rtlCol="0">
            <a:spAutoFit/>
          </a:bodyPr>
          <a:lstStyle/>
          <a:p>
            <a:pPr algn="ctr"/>
            <a:r>
              <a:rPr lang="en-US" sz="2200" i="1" dirty="0">
                <a:latin typeface="Gotham book"/>
              </a:rPr>
              <a:t>Comanche War Party on the March by George Catlin</a:t>
            </a:r>
          </a:p>
          <a:p>
            <a:pPr algn="ctr"/>
            <a:r>
              <a:rPr lang="en-US" sz="2200" i="1" dirty="0">
                <a:latin typeface="Gotham book"/>
              </a:rPr>
              <a:t>The Smithsonian American Art Museum</a:t>
            </a:r>
          </a:p>
        </p:txBody>
      </p:sp>
    </p:spTree>
    <p:extLst>
      <p:ext uri="{BB962C8B-B14F-4D97-AF65-F5344CB8AC3E}">
        <p14:creationId xmlns:p14="http://schemas.microsoft.com/office/powerpoint/2010/main" val="328113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2548479" y="13061"/>
            <a:ext cx="8240486" cy="8904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Challenge #4</a:t>
            </a:r>
          </a:p>
        </p:txBody>
      </p:sp>
      <p:pic>
        <p:nvPicPr>
          <p:cNvPr id="5122" name="Picture 2" descr="A map of the political borders of North America from 1837. The Republic of Texas is shown as its original borders when it was part of the state of Coahuila y Tejas. The remaining territory of modern-day Texas and part of New Mexico and Colorado is labeled &quot;Disputed between Mexico and Texas.&quot; The southwestern portion of the U.S. is labeled &quot;Mexico.&quot; The United States was comprised of all of the eastern and central states up to Missouri. The northern and northwestern territory is labeled as the Wisconsin territory and unorganized territory. The pacific northwest is labeled &quot;Oregon Country&quot; shared with the United Kingdom.">
            <a:extLst>
              <a:ext uri="{FF2B5EF4-FFF2-40B4-BE49-F238E27FC236}">
                <a16:creationId xmlns:a16="http://schemas.microsoft.com/office/drawing/2014/main" id="{EA8CF1E2-728E-AE90-C9AD-17B9260FC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621" y="903514"/>
            <a:ext cx="9469350" cy="541756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1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302BB4-6073-6FA8-85CC-59CBCE3E452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7652B58-D82F-F93C-B957-52169FB3A122}"/>
              </a:ext>
            </a:extLst>
          </p:cNvPr>
          <p:cNvSpPr txBox="1">
            <a:spLocks noGrp="1"/>
          </p:cNvSpPr>
          <p:nvPr>
            <p:ph type="title" idx="4294967295"/>
          </p:nvPr>
        </p:nvSpPr>
        <p:spPr>
          <a:xfrm>
            <a:off x="2314319" y="68822"/>
            <a:ext cx="8240486" cy="9762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The Republic of Texas Era</a:t>
            </a:r>
          </a:p>
        </p:txBody>
      </p:sp>
      <p:pic>
        <p:nvPicPr>
          <p:cNvPr id="4" name="Picture 3" descr="A photograph of the Republic of Texas flag. It is the same as the contemporary flag of Texas. The flag in the photo is older and tattered. It is believed to be from the Republic of Texas era. ">
            <a:extLst>
              <a:ext uri="{FF2B5EF4-FFF2-40B4-BE49-F238E27FC236}">
                <a16:creationId xmlns:a16="http://schemas.microsoft.com/office/drawing/2014/main" id="{20B7D3A4-ECE5-F745-863E-341DD67CE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033" y="928571"/>
            <a:ext cx="8240486" cy="5000857"/>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32743087-4329-B28D-4E45-B175ED4E8722}"/>
              </a:ext>
            </a:extLst>
          </p:cNvPr>
          <p:cNvSpPr txBox="1"/>
          <p:nvPr/>
        </p:nvSpPr>
        <p:spPr>
          <a:xfrm>
            <a:off x="2477605" y="5758544"/>
            <a:ext cx="8077200" cy="769441"/>
          </a:xfrm>
          <a:prstGeom prst="rect">
            <a:avLst/>
          </a:prstGeom>
          <a:noFill/>
        </p:spPr>
        <p:txBody>
          <a:bodyPr wrap="square" rtlCol="0">
            <a:spAutoFit/>
          </a:bodyPr>
          <a:lstStyle/>
          <a:p>
            <a:pPr algn="ctr"/>
            <a:r>
              <a:rPr lang="en-US" sz="2200" i="1" dirty="0">
                <a:latin typeface="Gotham book"/>
              </a:rPr>
              <a:t>The flag of the Republic of Texas</a:t>
            </a:r>
          </a:p>
          <a:p>
            <a:pPr algn="ctr"/>
            <a:r>
              <a:rPr lang="en-US" sz="2200" i="1" dirty="0">
                <a:latin typeface="Gotham book"/>
              </a:rPr>
              <a:t>The Portal to Texas History</a:t>
            </a:r>
          </a:p>
        </p:txBody>
      </p:sp>
    </p:spTree>
    <p:extLst>
      <p:ext uri="{BB962C8B-B14F-4D97-AF65-F5344CB8AC3E}">
        <p14:creationId xmlns:p14="http://schemas.microsoft.com/office/powerpoint/2010/main" val="160310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38F1A3-58E0-6FFC-02EF-6548694387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0E77BA2-872E-788A-66B0-56858D869D08}"/>
              </a:ext>
            </a:extLst>
          </p:cNvPr>
          <p:cNvSpPr txBox="1">
            <a:spLocks noGrp="1"/>
          </p:cNvSpPr>
          <p:nvPr>
            <p:ph type="title" idx="4294967295"/>
          </p:nvPr>
        </p:nvSpPr>
        <p:spPr>
          <a:xfrm>
            <a:off x="2055242"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C2BD69F6-F8BC-D97E-2121-E7CCF377BC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6B34CADA-8FF9-AB29-3354-35AE134CC5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6509" y="2822949"/>
            <a:ext cx="1071092" cy="1071092"/>
          </a:xfrm>
          <a:prstGeom prst="rect">
            <a:avLst/>
          </a:prstGeom>
        </p:spPr>
      </p:pic>
      <p:pic>
        <p:nvPicPr>
          <p:cNvPr id="5" name="Graphic 4">
            <a:extLst>
              <a:ext uri="{FF2B5EF4-FFF2-40B4-BE49-F238E27FC236}">
                <a16:creationId xmlns:a16="http://schemas.microsoft.com/office/drawing/2014/main" id="{5669DC9C-6CF5-0C51-91E3-0468E558CDD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2567" y="3985428"/>
            <a:ext cx="925793" cy="925793"/>
          </a:xfrm>
          <a:prstGeom prst="rect">
            <a:avLst/>
          </a:prstGeom>
        </p:spPr>
      </p:pic>
      <p:pic>
        <p:nvPicPr>
          <p:cNvPr id="6" name="Graphic 5">
            <a:extLst>
              <a:ext uri="{FF2B5EF4-FFF2-40B4-BE49-F238E27FC236}">
                <a16:creationId xmlns:a16="http://schemas.microsoft.com/office/drawing/2014/main" id="{02728BBE-1903-531D-49B8-D792AC810FA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6201" y="5090230"/>
            <a:ext cx="842453" cy="842453"/>
          </a:xfrm>
          <a:prstGeom prst="rect">
            <a:avLst/>
          </a:prstGeom>
        </p:spPr>
      </p:pic>
      <p:pic>
        <p:nvPicPr>
          <p:cNvPr id="7" name="Graphic 6">
            <a:extLst>
              <a:ext uri="{FF2B5EF4-FFF2-40B4-BE49-F238E27FC236}">
                <a16:creationId xmlns:a16="http://schemas.microsoft.com/office/drawing/2014/main" id="{759DF3C6-718E-372F-F19C-6BA03BA2375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4988" y="1620692"/>
            <a:ext cx="1208326" cy="1208326"/>
          </a:xfrm>
          <a:prstGeom prst="rect">
            <a:avLst/>
          </a:prstGeom>
        </p:spPr>
      </p:pic>
      <p:sp>
        <p:nvSpPr>
          <p:cNvPr id="8" name="TextBox 7">
            <a:extLst>
              <a:ext uri="{FF2B5EF4-FFF2-40B4-BE49-F238E27FC236}">
                <a16:creationId xmlns:a16="http://schemas.microsoft.com/office/drawing/2014/main" id="{C59B2116-6F30-A90A-1FB4-18F7D0A9305B}"/>
              </a:ext>
            </a:extLst>
          </p:cNvPr>
          <p:cNvSpPr txBox="1"/>
          <p:nvPr/>
        </p:nvSpPr>
        <p:spPr>
          <a:xfrm>
            <a:off x="3780532" y="1862254"/>
            <a:ext cx="5185317" cy="48013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A02B93"/>
                </a:solidFill>
                <a:effectLst/>
                <a:uLnTx/>
                <a:uFillTx/>
                <a:latin typeface="Gotham book"/>
                <a:ea typeface="+mn-ea"/>
                <a:cs typeface="+mn-cs"/>
              </a:rPr>
              <a:t>Consider the events of our last unit: The Texas Revolution.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Circle or highlight each item in the answer bank that you think is true for Texas as we begin this unit.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0" cap="none" spc="0" normalizeH="0" baseline="0" noProof="0" dirty="0">
                <a:ln>
                  <a:noFill/>
                </a:ln>
                <a:solidFill>
                  <a:srgbClr val="4EA72E">
                    <a:lumMod val="75000"/>
                  </a:srgbClr>
                </a:solidFill>
                <a:effectLst/>
                <a:uLnTx/>
                <a:uFillTx/>
                <a:latin typeface="Gotham Book"/>
                <a:ea typeface="+mn-ea"/>
                <a:cs typeface="Times New Roman" panose="02020603050405020304" pitchFamily="18" charset="0"/>
              </a:rPr>
              <a:t>Share with a partner.</a:t>
            </a:r>
            <a:endParaRPr kumimoji="0" lang="en-US" sz="3400" b="0" i="0" u="none" strike="noStrike" kern="1200" cap="none" spc="0" normalizeH="0" baseline="0" noProof="0" dirty="0">
              <a:ln>
                <a:noFill/>
              </a:ln>
              <a:solidFill>
                <a:srgbClr val="4EA72E">
                  <a:lumMod val="75000"/>
                </a:srgbClr>
              </a:solidFill>
              <a:effectLst/>
              <a:uLnTx/>
              <a:uFillTx/>
              <a:latin typeface="Gotham book"/>
              <a:ea typeface="+mn-ea"/>
              <a:cs typeface="+mn-cs"/>
            </a:endParaRPr>
          </a:p>
        </p:txBody>
      </p:sp>
      <p:pic>
        <p:nvPicPr>
          <p:cNvPr id="9" name="Graphic 8">
            <a:extLst>
              <a:ext uri="{FF2B5EF4-FFF2-40B4-BE49-F238E27FC236}">
                <a16:creationId xmlns:a16="http://schemas.microsoft.com/office/drawing/2014/main" id="{001DB59C-2E45-5BC6-D219-C9C6750247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58659" y="2005192"/>
            <a:ext cx="1071092" cy="1071092"/>
          </a:xfrm>
          <a:prstGeom prst="rect">
            <a:avLst/>
          </a:prstGeom>
        </p:spPr>
      </p:pic>
      <p:pic>
        <p:nvPicPr>
          <p:cNvPr id="10" name="Graphic 9">
            <a:extLst>
              <a:ext uri="{FF2B5EF4-FFF2-40B4-BE49-F238E27FC236}">
                <a16:creationId xmlns:a16="http://schemas.microsoft.com/office/drawing/2014/main" id="{5642DF0E-4722-DDB7-6D47-CF7C85C3587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5617" y="3612048"/>
            <a:ext cx="925793" cy="925793"/>
          </a:xfrm>
          <a:prstGeom prst="rect">
            <a:avLst/>
          </a:prstGeom>
        </p:spPr>
      </p:pic>
      <p:pic>
        <p:nvPicPr>
          <p:cNvPr id="11" name="Graphic 10">
            <a:extLst>
              <a:ext uri="{FF2B5EF4-FFF2-40B4-BE49-F238E27FC236}">
                <a16:creationId xmlns:a16="http://schemas.microsoft.com/office/drawing/2014/main" id="{F5251590-6829-35FB-FA02-1B555040562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8659" y="5722690"/>
            <a:ext cx="842453" cy="842453"/>
          </a:xfrm>
          <a:prstGeom prst="rect">
            <a:avLst/>
          </a:prstGeom>
        </p:spPr>
      </p:pic>
    </p:spTree>
    <p:extLst>
      <p:ext uri="{BB962C8B-B14F-4D97-AF65-F5344CB8AC3E}">
        <p14:creationId xmlns:p14="http://schemas.microsoft.com/office/powerpoint/2010/main" val="425228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AA57F8-21C4-E7EE-19D8-C4608887D1C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7E88E05-72E4-C7BF-203A-1628E7AF1D0F}"/>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9C2BB126-169B-7A4C-11B1-58A62557A6F5}"/>
              </a:ext>
            </a:extLst>
          </p:cNvPr>
          <p:cNvSpPr/>
          <p:nvPr/>
        </p:nvSpPr>
        <p:spPr>
          <a:xfrm>
            <a:off x="2028474" y="1284513"/>
            <a:ext cx="6854269" cy="2144487"/>
          </a:xfrm>
          <a:prstGeom prst="wedgeRoundRectCallout">
            <a:avLst>
              <a:gd name="adj1" fmla="val 67701"/>
              <a:gd name="adj2" fmla="val 3627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a:solidFill>
                  <a:srgbClr val="C00000"/>
                </a:solidFill>
                <a:effectLst/>
                <a:latin typeface="Gotham Book"/>
                <a:ea typeface="Times New Roman" panose="02020603050405020304" pitchFamily="18" charset="0"/>
                <a:cs typeface="Times New Roman" panose="02020603050405020304" pitchFamily="18" charset="0"/>
              </a:rPr>
              <a:t>One challenge that the Republic of Texas faced from 1836 to 1845 was _____</a:t>
            </a:r>
            <a:endParaRPr kumimoji="0" lang="en-US" sz="720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EE796ADD-358C-E9F0-A674-320C10A8C2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2020" y="2084524"/>
            <a:ext cx="1344476" cy="1344476"/>
          </a:xfrm>
          <a:prstGeom prst="rect">
            <a:avLst/>
          </a:prstGeom>
        </p:spPr>
      </p:pic>
      <p:sp>
        <p:nvSpPr>
          <p:cNvPr id="5" name="Speech Bubble: Rectangle with Corners Rounded 4">
            <a:extLst>
              <a:ext uri="{FF2B5EF4-FFF2-40B4-BE49-F238E27FC236}">
                <a16:creationId xmlns:a16="http://schemas.microsoft.com/office/drawing/2014/main" id="{07E178E7-9927-1AC6-B2EE-261D2266BC41}"/>
              </a:ext>
            </a:extLst>
          </p:cNvPr>
          <p:cNvSpPr/>
          <p:nvPr/>
        </p:nvSpPr>
        <p:spPr>
          <a:xfrm>
            <a:off x="4615544" y="3820885"/>
            <a:ext cx="6696750" cy="2144487"/>
          </a:xfrm>
          <a:prstGeom prst="wedgeRoundRectCallout">
            <a:avLst>
              <a:gd name="adj1" fmla="val -63882"/>
              <a:gd name="adj2" fmla="val 3526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a:solidFill>
                  <a:srgbClr val="C00000"/>
                </a:solidFill>
                <a:effectLst/>
                <a:latin typeface="Gotham Book"/>
                <a:ea typeface="Times New Roman" panose="02020603050405020304" pitchFamily="18" charset="0"/>
                <a:cs typeface="Times New Roman" panose="02020603050405020304" pitchFamily="18" charset="0"/>
              </a:rPr>
              <a:t>One way the Republic of Texas could address this challenge is ________</a:t>
            </a:r>
            <a:endParaRPr kumimoji="0" lang="en-US" sz="720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37FCD941-7178-6934-AC77-9E1EA8D4A0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8106" y="4501153"/>
            <a:ext cx="1344476" cy="1344476"/>
          </a:xfrm>
          <a:prstGeom prst="rect">
            <a:avLst/>
          </a:prstGeom>
        </p:spPr>
      </p:pic>
    </p:spTree>
    <p:extLst>
      <p:ext uri="{BB962C8B-B14F-4D97-AF65-F5344CB8AC3E}">
        <p14:creationId xmlns:p14="http://schemas.microsoft.com/office/powerpoint/2010/main" val="22983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01A290-327C-BA08-AD02-D9D79FE819C1}"/>
              </a:ext>
            </a:extLst>
          </p:cNvPr>
          <p:cNvSpPr>
            <a:spLocks noGrp="1"/>
          </p:cNvSpPr>
          <p:nvPr>
            <p:ph type="title" idx="4294967295"/>
          </p:nvPr>
        </p:nvSpPr>
        <p:spPr>
          <a:xfrm>
            <a:off x="783771" y="1595211"/>
            <a:ext cx="2177143" cy="1325563"/>
          </a:xfrm>
        </p:spPr>
        <p:txBody>
          <a:bodyPr>
            <a:normAutofit fontScale="90000"/>
          </a:bodyPr>
          <a:lstStyle/>
          <a:p>
            <a:r>
              <a:rPr lang="en-US" dirty="0"/>
              <a:t>Excerpt of a Map of the United States in 1837</a:t>
            </a:r>
          </a:p>
        </p:txBody>
      </p:sp>
      <p:pic>
        <p:nvPicPr>
          <p:cNvPr id="1026" name="Picture 2" descr="Map of the United States in 1837">
            <a:extLst>
              <a:ext uri="{FF2B5EF4-FFF2-40B4-BE49-F238E27FC236}">
                <a16:creationId xmlns:a16="http://schemas.microsoft.com/office/drawing/2014/main" id="{3746A8CA-5037-7853-05CB-E0A56873E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172" y="501622"/>
            <a:ext cx="5617028" cy="572169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DF314623-C7CE-0684-3DB2-E45274457315}"/>
              </a:ext>
            </a:extLst>
          </p:cNvPr>
          <p:cNvSpPr/>
          <p:nvPr/>
        </p:nvSpPr>
        <p:spPr>
          <a:xfrm>
            <a:off x="5431971" y="3200400"/>
            <a:ext cx="446315" cy="4572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endParaRPr lang="en-US" dirty="0">
              <a:solidFill>
                <a:schemeClr val="tx1"/>
              </a:solidFill>
            </a:endParaRPr>
          </a:p>
        </p:txBody>
      </p:sp>
      <p:sp>
        <p:nvSpPr>
          <p:cNvPr id="3" name="Oval 2">
            <a:extLst>
              <a:ext uri="{FF2B5EF4-FFF2-40B4-BE49-F238E27FC236}">
                <a16:creationId xmlns:a16="http://schemas.microsoft.com/office/drawing/2014/main" id="{3B3E4223-CFE4-BF56-96A5-97478B7A7848}"/>
              </a:ext>
            </a:extLst>
          </p:cNvPr>
          <p:cNvSpPr/>
          <p:nvPr/>
        </p:nvSpPr>
        <p:spPr>
          <a:xfrm>
            <a:off x="7021284" y="4561115"/>
            <a:ext cx="446315" cy="4572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endParaRPr lang="en-US" dirty="0">
              <a:solidFill>
                <a:schemeClr val="tx1"/>
              </a:solidFill>
            </a:endParaRPr>
          </a:p>
        </p:txBody>
      </p:sp>
      <p:sp>
        <p:nvSpPr>
          <p:cNvPr id="4" name="Oval 3">
            <a:extLst>
              <a:ext uri="{FF2B5EF4-FFF2-40B4-BE49-F238E27FC236}">
                <a16:creationId xmlns:a16="http://schemas.microsoft.com/office/drawing/2014/main" id="{6A242CA7-C4F4-1B39-FADF-F8877C539B0C}"/>
              </a:ext>
            </a:extLst>
          </p:cNvPr>
          <p:cNvSpPr/>
          <p:nvPr/>
        </p:nvSpPr>
        <p:spPr>
          <a:xfrm>
            <a:off x="6096000" y="5540830"/>
            <a:ext cx="446315" cy="4572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endParaRPr lang="en-US" dirty="0">
              <a:solidFill>
                <a:schemeClr val="tx1"/>
              </a:solidFill>
            </a:endParaRPr>
          </a:p>
        </p:txBody>
      </p:sp>
      <p:sp>
        <p:nvSpPr>
          <p:cNvPr id="5" name="Oval 4">
            <a:extLst>
              <a:ext uri="{FF2B5EF4-FFF2-40B4-BE49-F238E27FC236}">
                <a16:creationId xmlns:a16="http://schemas.microsoft.com/office/drawing/2014/main" id="{E5E90571-49A5-07DA-4084-323DB7F1FF03}"/>
              </a:ext>
            </a:extLst>
          </p:cNvPr>
          <p:cNvSpPr/>
          <p:nvPr/>
        </p:nvSpPr>
        <p:spPr>
          <a:xfrm>
            <a:off x="7864927" y="3362469"/>
            <a:ext cx="446315" cy="4572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endParaRPr lang="en-US" dirty="0">
              <a:solidFill>
                <a:schemeClr val="tx1"/>
              </a:solidFill>
            </a:endParaRPr>
          </a:p>
        </p:txBody>
      </p:sp>
    </p:spTree>
    <p:extLst>
      <p:ext uri="{BB962C8B-B14F-4D97-AF65-F5344CB8AC3E}">
        <p14:creationId xmlns:p14="http://schemas.microsoft.com/office/powerpoint/2010/main" val="160606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3B02395D-A7E8-7C92-7D3D-757E8A2A77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6509" y="2822949"/>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2567" y="3985428"/>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6201" y="5090230"/>
            <a:ext cx="842453" cy="842453"/>
          </a:xfrm>
          <a:prstGeom prst="rect">
            <a:avLst/>
          </a:prstGeom>
        </p:spPr>
      </p:pic>
      <p:pic>
        <p:nvPicPr>
          <p:cNvPr id="7" name="Graphic 6">
            <a:extLst>
              <a:ext uri="{FF2B5EF4-FFF2-40B4-BE49-F238E27FC236}">
                <a16:creationId xmlns:a16="http://schemas.microsoft.com/office/drawing/2014/main" id="{FF11153F-C08F-CAEA-8854-76551020ECC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4988" y="1620692"/>
            <a:ext cx="1208326" cy="1208326"/>
          </a:xfrm>
          <a:prstGeom prst="rect">
            <a:avLst/>
          </a:prstGeom>
        </p:spPr>
      </p:pic>
      <p:sp>
        <p:nvSpPr>
          <p:cNvPr id="8" name="TextBox 7">
            <a:extLst>
              <a:ext uri="{FF2B5EF4-FFF2-40B4-BE49-F238E27FC236}">
                <a16:creationId xmlns:a16="http://schemas.microsoft.com/office/drawing/2014/main" id="{DFBD1B33-5697-020C-4F21-E12779AC5C86}"/>
              </a:ext>
            </a:extLst>
          </p:cNvPr>
          <p:cNvSpPr txBox="1"/>
          <p:nvPr/>
        </p:nvSpPr>
        <p:spPr>
          <a:xfrm>
            <a:off x="3334215" y="1862254"/>
            <a:ext cx="5185317" cy="4801314"/>
          </a:xfrm>
          <a:prstGeom prst="rect">
            <a:avLst/>
          </a:prstGeom>
          <a:noFill/>
        </p:spPr>
        <p:txBody>
          <a:bodyPr wrap="square" rtlCol="0">
            <a:spAutoFit/>
          </a:bodyPr>
          <a:lstStyle/>
          <a:p>
            <a:pPr marL="457200" indent="-457200">
              <a:buFont typeface="Arial" panose="020B0604020202020204" pitchFamily="34" charset="0"/>
              <a:buChar char="•"/>
            </a:pPr>
            <a:r>
              <a:rPr lang="en-US" sz="3400" dirty="0">
                <a:solidFill>
                  <a:schemeClr val="accent5"/>
                </a:solidFill>
                <a:latin typeface="Gotham book"/>
              </a:rPr>
              <a:t>Consider the events of our last unit: The Texas Revolution.</a:t>
            </a:r>
          </a:p>
          <a:p>
            <a:pPr marL="457200" indent="-457200">
              <a:buFont typeface="Arial" panose="020B0604020202020204" pitchFamily="34" charset="0"/>
              <a:buChar char="•"/>
            </a:pPr>
            <a:r>
              <a:rPr lang="en-US" sz="3400" kern="0" dirty="0">
                <a:solidFill>
                  <a:srgbClr val="0070C0"/>
                </a:solidFill>
                <a:effectLst/>
                <a:latin typeface="Gotham Book"/>
                <a:ea typeface="Times New Roman" panose="02020603050405020304" pitchFamily="18" charset="0"/>
                <a:cs typeface="Times New Roman" panose="02020603050405020304" pitchFamily="18" charset="0"/>
              </a:rPr>
              <a:t>Circle or highlight each item in the answer bank that you think is true for Texas as we begin this unit. </a:t>
            </a:r>
          </a:p>
          <a:p>
            <a:pPr marL="457200" indent="-457200">
              <a:buFont typeface="Arial" panose="020B0604020202020204" pitchFamily="34" charset="0"/>
              <a:buChar char="•"/>
            </a:pPr>
            <a:r>
              <a:rPr lang="en-US" sz="3400" kern="0" dirty="0">
                <a:solidFill>
                  <a:schemeClr val="accent6">
                    <a:lumMod val="75000"/>
                  </a:schemeClr>
                </a:solidFill>
                <a:latin typeface="Gotham Book"/>
                <a:cs typeface="Times New Roman" panose="02020603050405020304" pitchFamily="18" charset="0"/>
              </a:rPr>
              <a:t>Share with a partner.</a:t>
            </a:r>
            <a:endParaRPr lang="en-US" sz="3400" dirty="0">
              <a:solidFill>
                <a:schemeClr val="accent6">
                  <a:lumMod val="75000"/>
                </a:schemeClr>
              </a:solidFill>
              <a:latin typeface="Gotham book"/>
            </a:endParaRPr>
          </a:p>
        </p:txBody>
      </p:sp>
      <p:pic>
        <p:nvPicPr>
          <p:cNvPr id="9" name="Graphic 8">
            <a:extLst>
              <a:ext uri="{FF2B5EF4-FFF2-40B4-BE49-F238E27FC236}">
                <a16:creationId xmlns:a16="http://schemas.microsoft.com/office/drawing/2014/main" id="{8541D8DB-DCC9-EB17-A416-05B137794AB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2340" y="2005192"/>
            <a:ext cx="1071092" cy="1071092"/>
          </a:xfrm>
          <a:prstGeom prst="rect">
            <a:avLst/>
          </a:prstGeom>
        </p:spPr>
      </p:pic>
      <p:pic>
        <p:nvPicPr>
          <p:cNvPr id="10" name="Graphic 9">
            <a:extLst>
              <a:ext uri="{FF2B5EF4-FFF2-40B4-BE49-F238E27FC236}">
                <a16:creationId xmlns:a16="http://schemas.microsoft.com/office/drawing/2014/main" id="{3705915F-0AA9-6F4B-2CE1-6B0459D53A2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9298" y="3612048"/>
            <a:ext cx="925793" cy="925793"/>
          </a:xfrm>
          <a:prstGeom prst="rect">
            <a:avLst/>
          </a:prstGeom>
        </p:spPr>
      </p:pic>
      <p:pic>
        <p:nvPicPr>
          <p:cNvPr id="11" name="Graphic 10">
            <a:extLst>
              <a:ext uri="{FF2B5EF4-FFF2-40B4-BE49-F238E27FC236}">
                <a16:creationId xmlns:a16="http://schemas.microsoft.com/office/drawing/2014/main" id="{EB2C61AE-6596-8B1B-2008-4DBF585A3B0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2340" y="5722690"/>
            <a:ext cx="842453" cy="842453"/>
          </a:xfrm>
          <a:prstGeom prst="rect">
            <a:avLst/>
          </a:prstGeom>
        </p:spPr>
      </p:pic>
      <p:pic>
        <p:nvPicPr>
          <p:cNvPr id="19" name="Picture 18">
            <a:extLst>
              <a:ext uri="{FF2B5EF4-FFF2-40B4-BE49-F238E27FC236}">
                <a16:creationId xmlns:a16="http://schemas.microsoft.com/office/drawing/2014/main" id="{A9E3A9AB-0B16-6DAA-A525-6B13F5AD1E8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rcRect r="11486"/>
          <a:stretch/>
        </p:blipFill>
        <p:spPr>
          <a:xfrm>
            <a:off x="7909085" y="1620692"/>
            <a:ext cx="4282915" cy="4686300"/>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344160" y="1850570"/>
            <a:ext cx="6331754" cy="2569030"/>
          </a:xfrm>
          <a:prstGeom prst="wedgeRoundRectCallout">
            <a:avLst>
              <a:gd name="adj1" fmla="val 67701"/>
              <a:gd name="adj2" fmla="val 3627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that I think is true for Texas as we begin this new unit is __________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1095" y="2911837"/>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1101820" y="1898057"/>
            <a:ext cx="10443060" cy="3416320"/>
          </a:xfrm>
          <a:prstGeom prst="rect">
            <a:avLst/>
          </a:prstGeom>
          <a:noFill/>
        </p:spPr>
        <p:txBody>
          <a:bodyPr wrap="square" rtlCol="0">
            <a:spAutoFit/>
          </a:bodyPr>
          <a:lstStyle/>
          <a:p>
            <a:pPr algn="ctr">
              <a:defRPr/>
            </a:pPr>
            <a:r>
              <a:rPr kumimoji="0" lang="en-US" sz="5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What are the key events, major themes, and defining characteristics of the Republic of Texas era?</a:t>
            </a:r>
            <a:endParaRPr kumimoji="0" lang="en-US" sz="5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707572" y="1618151"/>
            <a:ext cx="11153608" cy="4803366"/>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identify the main ideas, </a:t>
            </a:r>
            <a:r>
              <a:rPr lang="en-US" sz="4000" dirty="0">
                <a:solidFill>
                  <a:srgbClr val="4EA72E">
                    <a:lumMod val="75000"/>
                  </a:srgbClr>
                </a:solidFill>
                <a:latin typeface="Gotham Book"/>
                <a:ea typeface="Times New Roman" panose="02020603050405020304" pitchFamily="18" charset="0"/>
                <a:cs typeface="Times New Roman" panose="02020603050405020304" pitchFamily="18" charset="0"/>
              </a:rPr>
              <a:t>themes, key events, and defining characteristics of the Republic of Texas era.</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analyze a primary source image, identify major themes and significant information related to this era, and answer comprehension questions based on a reading passage.</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2849866" y="0"/>
            <a:ext cx="8240486" cy="9013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Part I: </a:t>
            </a:r>
            <a:r>
              <a:rPr kumimoji="0" lang="en-US" sz="5400" b="1" i="0" u="none" strike="noStrike" kern="1200" cap="none" spc="0" normalizeH="0" baseline="0" noProof="0" dirty="0">
                <a:ln>
                  <a:noFill/>
                </a:ln>
                <a:solidFill>
                  <a:schemeClr val="tx1"/>
                </a:solidFill>
                <a:effectLst/>
                <a:uLnTx/>
                <a:uFillTx/>
                <a:latin typeface="Gotham Medium"/>
                <a:ea typeface="+mj-ea"/>
                <a:cs typeface="+mj-cs"/>
              </a:rPr>
              <a:t>Analyze an Image</a:t>
            </a:r>
          </a:p>
        </p:txBody>
      </p:sp>
      <p:pic>
        <p:nvPicPr>
          <p:cNvPr id="3" name="Picture 2" descr="A political map of North America in 1836 showing the United States divided into the 13 free northern states and the thirteen southern slave states. The Louisiana territory is labeled &quot;free by Act of 1820&quot;. The Republic of Texas is labeled with the western portion of the Texas territory labeled as Mexico and Texas to show the part of the territory Texas claimed that was in dispute with Mexico. The Republic of Mexico is labeled and includes the modern-day western United States from New Mexico to California. ">
            <a:extLst>
              <a:ext uri="{FF2B5EF4-FFF2-40B4-BE49-F238E27FC236}">
                <a16:creationId xmlns:a16="http://schemas.microsoft.com/office/drawing/2014/main" id="{697DC412-1747-BAFD-FAD6-1B8DCA8436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7000" r="7718" b="1600"/>
          <a:stretch/>
        </p:blipFill>
        <p:spPr bwMode="auto">
          <a:xfrm>
            <a:off x="2849866" y="882560"/>
            <a:ext cx="8145176" cy="516309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08D7D3-F712-D04E-B1FA-747028915A72}"/>
              </a:ext>
            </a:extLst>
          </p:cNvPr>
          <p:cNvSpPr txBox="1"/>
          <p:nvPr/>
        </p:nvSpPr>
        <p:spPr>
          <a:xfrm>
            <a:off x="4789714" y="6045654"/>
            <a:ext cx="4397828" cy="430887"/>
          </a:xfrm>
          <a:prstGeom prst="rect">
            <a:avLst/>
          </a:prstGeom>
          <a:noFill/>
        </p:spPr>
        <p:txBody>
          <a:bodyPr wrap="square" rtlCol="0">
            <a:spAutoFit/>
          </a:bodyPr>
          <a:lstStyle/>
          <a:p>
            <a:pPr algn="ctr"/>
            <a:r>
              <a:rPr lang="en-US" sz="2200" i="1" dirty="0">
                <a:latin typeface="Gotham book"/>
              </a:rPr>
              <a:t>The Library of Congress</a:t>
            </a:r>
          </a:p>
        </p:txBody>
      </p:sp>
    </p:spTree>
    <p:extLst>
      <p:ext uri="{BB962C8B-B14F-4D97-AF65-F5344CB8AC3E}">
        <p14:creationId xmlns:p14="http://schemas.microsoft.com/office/powerpoint/2010/main" val="125477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BC1DE-D4CC-5965-C059-1A44196AD1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D3D6B26-4C7A-87DA-1AEA-78095D20F5A7}"/>
              </a:ext>
            </a:extLst>
          </p:cNvPr>
          <p:cNvSpPr txBox="1">
            <a:spLocks noGrp="1"/>
          </p:cNvSpPr>
          <p:nvPr>
            <p:ph type="title" idx="4294967295"/>
          </p:nvPr>
        </p:nvSpPr>
        <p:spPr>
          <a:xfrm>
            <a:off x="2002972" y="2093797"/>
            <a:ext cx="8490857" cy="2017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Gotham Medium"/>
                <a:ea typeface="+mj-ea"/>
                <a:cs typeface="+mj-cs"/>
              </a:rPr>
              <a:t>Part II: </a:t>
            </a:r>
            <a:r>
              <a:rPr kumimoji="0" lang="en-US" sz="4000" b="1" i="0" u="none" strike="noStrike" kern="1200" cap="none" spc="0" normalizeH="0" baseline="0" noProof="0" dirty="0">
                <a:ln>
                  <a:noFill/>
                </a:ln>
                <a:solidFill>
                  <a:schemeClr val="bg1"/>
                </a:solidFill>
                <a:effectLst/>
                <a:uLnTx/>
                <a:uFillTx/>
                <a:latin typeface="Gotham Medium"/>
                <a:ea typeface="+mj-ea"/>
                <a:cs typeface="+mj-cs"/>
              </a:rPr>
              <a:t>Essential Ideas Reading Passage</a:t>
            </a:r>
            <a:br>
              <a:rPr kumimoji="0" lang="en-US" sz="4000" b="1" i="0" u="none" strike="noStrike" kern="1200" cap="none" spc="0" normalizeH="0" baseline="0" noProof="0" dirty="0">
                <a:ln>
                  <a:noFill/>
                </a:ln>
                <a:solidFill>
                  <a:schemeClr val="bg1"/>
                </a:solidFill>
                <a:effectLst/>
                <a:uLnTx/>
                <a:uFillTx/>
                <a:latin typeface="Gotham Medium"/>
                <a:ea typeface="+mj-ea"/>
                <a:cs typeface="+mj-cs"/>
              </a:rPr>
            </a:br>
            <a:br>
              <a:rPr kumimoji="0" lang="en-US" sz="1800" b="1" i="0" u="none" strike="noStrike" kern="1200" cap="none" spc="0" normalizeH="0" baseline="0" noProof="0" dirty="0">
                <a:ln>
                  <a:noFill/>
                </a:ln>
                <a:solidFill>
                  <a:schemeClr val="bg1"/>
                </a:solidFill>
                <a:effectLst/>
                <a:uLnTx/>
                <a:uFillTx/>
                <a:latin typeface="Gotham Medium"/>
                <a:ea typeface="+mj-ea"/>
                <a:cs typeface="+mj-cs"/>
              </a:rPr>
            </a:br>
            <a:r>
              <a:rPr kumimoji="0" lang="en-US" sz="3200" i="0" u="none" strike="noStrike" kern="1200" cap="none" spc="0" normalizeH="0" baseline="0" noProof="0" dirty="0">
                <a:ln>
                  <a:noFill/>
                </a:ln>
                <a:solidFill>
                  <a:schemeClr val="accent1">
                    <a:lumMod val="20000"/>
                    <a:lumOff val="80000"/>
                  </a:schemeClr>
                </a:solidFill>
                <a:effectLst/>
                <a:uLnTx/>
                <a:uFillTx/>
                <a:latin typeface="Gotham Medium"/>
                <a:ea typeface="+mj-ea"/>
                <a:cs typeface="+mj-cs"/>
              </a:rPr>
              <a:t>Each of the following slides contains an image that accompanies</a:t>
            </a:r>
            <a:r>
              <a:rPr lang="en-US" sz="3200" dirty="0">
                <a:solidFill>
                  <a:schemeClr val="accent1">
                    <a:lumMod val="20000"/>
                    <a:lumOff val="80000"/>
                  </a:schemeClr>
                </a:solidFill>
                <a:latin typeface="Gotham Medium"/>
              </a:rPr>
              <a:t>s each paragraph</a:t>
            </a:r>
            <a:endParaRPr kumimoji="0" lang="en-US" sz="4000" b="1" i="0" u="none" strike="noStrike" kern="1200" cap="none" spc="0" normalizeH="0" baseline="0" noProof="0" dirty="0">
              <a:ln>
                <a:noFill/>
              </a:ln>
              <a:solidFill>
                <a:schemeClr val="accent1">
                  <a:lumMod val="20000"/>
                  <a:lumOff val="80000"/>
                </a:schemeClr>
              </a:solidFill>
              <a:effectLst/>
              <a:uLnTx/>
              <a:uFillTx/>
              <a:latin typeface="Gotham Medium"/>
              <a:ea typeface="+mj-ea"/>
              <a:cs typeface="+mj-cs"/>
            </a:endParaRPr>
          </a:p>
        </p:txBody>
      </p:sp>
    </p:spTree>
    <p:extLst>
      <p:ext uri="{BB962C8B-B14F-4D97-AF65-F5344CB8AC3E}">
        <p14:creationId xmlns:p14="http://schemas.microsoft.com/office/powerpoint/2010/main" val="199542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302BB4-6073-6FA8-85CC-59CBCE3E452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7652B58-D82F-F93C-B957-52169FB3A122}"/>
              </a:ext>
            </a:extLst>
          </p:cNvPr>
          <p:cNvSpPr txBox="1">
            <a:spLocks noGrp="1"/>
          </p:cNvSpPr>
          <p:nvPr>
            <p:ph type="title" idx="4294967295"/>
          </p:nvPr>
        </p:nvSpPr>
        <p:spPr>
          <a:xfrm>
            <a:off x="2314319" y="68823"/>
            <a:ext cx="8240486" cy="8346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In the previous unit . . . </a:t>
            </a:r>
          </a:p>
        </p:txBody>
      </p:sp>
      <p:pic>
        <p:nvPicPr>
          <p:cNvPr id="1026" name="Picture 2" descr="A black and white piece of art depicting the Battle of San Jacinto. The art shows a large battlefield with hundreds of combatants fighting each other. ">
            <a:extLst>
              <a:ext uri="{FF2B5EF4-FFF2-40B4-BE49-F238E27FC236}">
                <a16:creationId xmlns:a16="http://schemas.microsoft.com/office/drawing/2014/main" id="{6C3CBA51-B7F6-E734-CDBB-8D43443DB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542" y="965060"/>
            <a:ext cx="6988629" cy="492787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A0C620-046D-0022-C815-C678D0AA700F}"/>
              </a:ext>
            </a:extLst>
          </p:cNvPr>
          <p:cNvSpPr txBox="1"/>
          <p:nvPr/>
        </p:nvSpPr>
        <p:spPr>
          <a:xfrm>
            <a:off x="2841171" y="6008914"/>
            <a:ext cx="6858000" cy="769441"/>
          </a:xfrm>
          <a:prstGeom prst="rect">
            <a:avLst/>
          </a:prstGeom>
          <a:noFill/>
        </p:spPr>
        <p:txBody>
          <a:bodyPr wrap="square" rtlCol="0">
            <a:spAutoFit/>
          </a:bodyPr>
          <a:lstStyle/>
          <a:p>
            <a:pPr algn="ctr"/>
            <a:r>
              <a:rPr lang="en-US" sz="2200" i="1" dirty="0">
                <a:latin typeface="Gotham book"/>
              </a:rPr>
              <a:t>The Battle of San Jacinto</a:t>
            </a:r>
          </a:p>
          <a:p>
            <a:pPr algn="ctr"/>
            <a:r>
              <a:rPr lang="en-US" sz="2200" i="1" dirty="0">
                <a:latin typeface="Gotham book"/>
              </a:rPr>
              <a:t>The Portal to Texas History</a:t>
            </a:r>
          </a:p>
        </p:txBody>
      </p:sp>
    </p:spTree>
    <p:extLst>
      <p:ext uri="{BB962C8B-B14F-4D97-AF65-F5344CB8AC3E}">
        <p14:creationId xmlns:p14="http://schemas.microsoft.com/office/powerpoint/2010/main" val="98274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2548479" y="13062"/>
            <a:ext cx="8240486" cy="933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Challenge #1</a:t>
            </a:r>
          </a:p>
        </p:txBody>
      </p:sp>
      <p:pic>
        <p:nvPicPr>
          <p:cNvPr id="2050" name="Picture 2" descr="A map of the political borders in North America in 1845. The United States makes up the eastern portion of North America extending west to Missouri. The northwestern portion of North America was comprised of unorganized territory from the Louisiana purchase. The southwestern portion of North America from New Mexico to California was part of Mexico. The Republic of Texas is shown with its original borders from its time as part of the state of Coahuila y Tejas, and includes additional territory that encompasses all of modern-day Texas and extends west into part of New Mexico and Colorado. This additional territory is labeled as Disputed between Mexico and Texas. ">
            <a:extLst>
              <a:ext uri="{FF2B5EF4-FFF2-40B4-BE49-F238E27FC236}">
                <a16:creationId xmlns:a16="http://schemas.microsoft.com/office/drawing/2014/main" id="{85FCC4CB-2E8A-6D49-51BE-48A04F068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514" y="898737"/>
            <a:ext cx="8120743" cy="549842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5475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692</TotalTime>
  <Words>877</Words>
  <Application>Microsoft Office PowerPoint</Application>
  <PresentationFormat>Widescreen</PresentationFormat>
  <Paragraphs>61</Paragraphs>
  <Slides>16</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vt:lpstr>
      <vt:lpstr>Aptos Display</vt:lpstr>
      <vt:lpstr>Arial</vt:lpstr>
      <vt:lpstr>Calibri</vt:lpstr>
      <vt:lpstr>Gotham book</vt:lpstr>
      <vt:lpstr>Gotham book</vt:lpstr>
      <vt:lpstr>Gotham Medium</vt:lpstr>
      <vt:lpstr>Josefin Sans</vt:lpstr>
      <vt:lpstr>Times New Roman</vt:lpstr>
      <vt:lpstr>1_Office Theme</vt:lpstr>
      <vt:lpstr>Unit 6:  The Republic of Texas</vt:lpstr>
      <vt:lpstr>Warm-up Follow the directions below to complete your warm-up </vt:lpstr>
      <vt:lpstr>Share with the class:</vt:lpstr>
      <vt:lpstr>Essential Question</vt:lpstr>
      <vt:lpstr>In Today’s Lesson</vt:lpstr>
      <vt:lpstr>Part I: Analyze an Image</vt:lpstr>
      <vt:lpstr>Part II: Essential Ideas Reading Passage  Each of the following slides contains an image that accompaniess each paragraph</vt:lpstr>
      <vt:lpstr>In the previous unit . . . </vt:lpstr>
      <vt:lpstr>Challenge #1</vt:lpstr>
      <vt:lpstr>Challenge #2</vt:lpstr>
      <vt:lpstr>Challenge #3</vt:lpstr>
      <vt:lpstr>Challenge #4</vt:lpstr>
      <vt:lpstr>The Republic of Texas Era</vt:lpstr>
      <vt:lpstr>Exit Ticket Follow the directions below to complete your exit ticket </vt:lpstr>
      <vt:lpstr>Share with the class: 2</vt:lpstr>
      <vt:lpstr>Excerpt of a Map of the United States in 1837</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6</cp:revision>
  <dcterms:created xsi:type="dcterms:W3CDTF">2025-04-14T13:50:03Z</dcterms:created>
  <dcterms:modified xsi:type="dcterms:W3CDTF">2025-04-23T19:21:59Z</dcterms:modified>
</cp:coreProperties>
</file>