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13" r:id="rId3"/>
    <p:sldId id="315" r:id="rId4"/>
    <p:sldId id="316" r:id="rId5"/>
    <p:sldId id="317" r:id="rId6"/>
    <p:sldId id="318" r:id="rId7"/>
    <p:sldId id="322" r:id="rId8"/>
    <p:sldId id="319" r:id="rId9"/>
    <p:sldId id="321" r:id="rId10"/>
    <p:sldId id="324" r:id="rId11"/>
    <p:sldId id="320" r:id="rId12"/>
    <p:sldId id="323" r:id="rId13"/>
    <p:sldId id="325"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3619B-1F96-4E51-B568-19B0A2F0DDD3}"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98DFE-6AB0-40F9-9E20-4814B0A3D6B3}" type="slidenum">
              <a:rPr lang="en-US" smtClean="0"/>
              <a:t>‹#›</a:t>
            </a:fld>
            <a:endParaRPr lang="en-US"/>
          </a:p>
        </p:txBody>
      </p:sp>
    </p:spTree>
    <p:extLst>
      <p:ext uri="{BB962C8B-B14F-4D97-AF65-F5344CB8AC3E}">
        <p14:creationId xmlns:p14="http://schemas.microsoft.com/office/powerpoint/2010/main" val="258704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582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2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31714/"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reativecommons.org/publicdomain/zero/1.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United_States_Department_of_Agriculture" TargetMode="External"/><Relationship Id="rId7" Type="http://schemas.openxmlformats.org/officeDocument/2006/relationships/hyperlink" Target="https://commons.wikimedia.org/wiki/File:CottonPlant.JPG#fil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ommons.wikimedia.org/wiki/Public_domain" TargetMode="External"/><Relationship Id="rId5" Type="http://schemas.openxmlformats.org/officeDocument/2006/relationships/hyperlink" Target="https://en.wikipedia.org/wiki/Federal_Government_of_the_United_States" TargetMode="External"/><Relationship Id="rId4" Type="http://schemas.openxmlformats.org/officeDocument/2006/relationships/hyperlink" Target="https://en.wikipedia.org/wiki/Work_of_the_United_States_Governm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gitalcollections.smu.edu/digital/collection/jtx/search/searchterm/Lawrence%20T.%20Jones%20III%20Texas%20photography%20collection/field/part/mode/exact/conn/an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igitalcollections.smu.edu/digital/collection/jtx/id/376"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2.0/deed.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c.gov/item/200958113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Thrall, Homer S., 1819-1894. A Pictorial History of Texas, From the Earliest Visits of European Adventurers, to A.D. 1879., book, 1879; St. Louis, Missouri. (</a:t>
            </a:r>
            <a:r>
              <a:rPr lang="en-US" b="0" i="0" u="none" strike="noStrike" dirty="0">
                <a:solidFill>
                  <a:srgbClr val="0277BD"/>
                </a:solidFill>
                <a:effectLst/>
                <a:latin typeface="Josefin Sans" pitchFamily="2" charset="0"/>
                <a:hlinkClick r:id="rId3"/>
              </a:rPr>
              <a:t>https://texashistory.unt.edu/ark:/67531/metapth5828/</a:t>
            </a:r>
            <a:r>
              <a:rPr lang="en-US" b="0" i="0" dirty="0">
                <a:solidFill>
                  <a:srgbClr val="757575"/>
                </a:solidFill>
                <a:effectLst/>
                <a:latin typeface="Josefin Sans" pitchFamily="2" charset="0"/>
              </a:rPr>
              <a:t>: accessed April 18,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Texas Treasury Department. </a:t>
            </a:r>
            <a:r>
              <a:rPr lang="en-US" sz="1800" b="0" i="1" u="none" strike="noStrike" dirty="0">
                <a:solidFill>
                  <a:srgbClr val="000000"/>
                </a:solidFill>
                <a:effectLst/>
                <a:latin typeface="Times New Roman" panose="02020603050405020304" pitchFamily="18" charset="0"/>
              </a:rPr>
              <a:t>Republic of Texas One-Dollar Bill</a:t>
            </a:r>
            <a:r>
              <a:rPr lang="en-US" sz="1800" b="0" i="0" u="none" strike="noStrike" dirty="0">
                <a:solidFill>
                  <a:srgbClr val="000000"/>
                </a:solidFill>
                <a:effectLst/>
                <a:latin typeface="Times New Roman" panose="02020603050405020304" pitchFamily="18" charset="0"/>
              </a:rPr>
              <a:t>. ca. 1836-46. Paper bill. University of North Texas Libraries, The Portal to Texas History; crediting Fort Bend Museum </a:t>
            </a:r>
            <a:r>
              <a:rPr lang="en-US" sz="1800" b="0" i="0" u="sng" strike="noStrike" dirty="0">
                <a:solidFill>
                  <a:srgbClr val="1155CC"/>
                </a:solidFill>
                <a:effectLst/>
                <a:latin typeface="Times New Roman" panose="02020603050405020304" pitchFamily="18" charset="0"/>
                <a:hlinkClick r:id="rId3"/>
              </a:rPr>
              <a:t>https://texashistory.unt.edu/ark:/67531/metapth2297</a:t>
            </a:r>
            <a:endParaRPr lang="en-US" dirty="0"/>
          </a:p>
        </p:txBody>
      </p:sp>
      <p:sp>
        <p:nvSpPr>
          <p:cNvPr id="4" name="Slide Number Placeholder 3"/>
          <p:cNvSpPr>
            <a:spLocks noGrp="1"/>
          </p:cNvSpPr>
          <p:nvPr>
            <p:ph type="sldNum" sz="quarter" idx="5"/>
          </p:nvPr>
        </p:nvSpPr>
        <p:spPr/>
        <p:txBody>
          <a:bodyPr/>
          <a:lstStyle/>
          <a:p>
            <a:fld id="{9C598DFE-6AB0-40F9-9E20-4814B0A3D6B3}" type="slidenum">
              <a:rPr lang="en-US" smtClean="0"/>
              <a:t>6</a:t>
            </a:fld>
            <a:endParaRPr lang="en-US"/>
          </a:p>
        </p:txBody>
      </p:sp>
    </p:spTree>
    <p:extLst>
      <p:ext uri="{BB962C8B-B14F-4D97-AF65-F5344CB8AC3E}">
        <p14:creationId xmlns:p14="http://schemas.microsoft.com/office/powerpoint/2010/main" val="126319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Flag, physical object, Date Unknown; (</a:t>
            </a:r>
            <a:r>
              <a:rPr lang="en-US" b="0" i="0" u="none" strike="noStrike" dirty="0">
                <a:solidFill>
                  <a:srgbClr val="0277BD"/>
                </a:solidFill>
                <a:effectLst/>
                <a:latin typeface="Josefin Sans" pitchFamily="2" charset="0"/>
                <a:hlinkClick r:id="rId3"/>
              </a:rPr>
              <a:t>https://texashistory.unt.edu/ark:/67531/metapth31714/</a:t>
            </a:r>
            <a:r>
              <a:rPr lang="en-US" b="0" i="0" dirty="0">
                <a:solidFill>
                  <a:srgbClr val="757575"/>
                </a:solidFill>
                <a:effectLst/>
                <a:latin typeface="Josefin Sans" pitchFamily="2" charset="0"/>
              </a:rPr>
              <a:t>: accessed April 15,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a:p>
            <a:endParaRPr lang="en-US" dirty="0"/>
          </a:p>
          <a:p>
            <a:r>
              <a:rPr lang="en-US" dirty="0"/>
              <a:t>Flag of Mexico 1835 – 1846. </a:t>
            </a:r>
            <a:r>
              <a:rPr lang="en-US" b="0" i="0" dirty="0">
                <a:solidFill>
                  <a:srgbClr val="202122"/>
                </a:solidFill>
                <a:effectLst/>
                <a:latin typeface="Arial" panose="020B0604020202020204" pitchFamily="34" charset="0"/>
              </a:rPr>
              <a:t>This file is made available under the </a:t>
            </a:r>
            <a:r>
              <a:rPr lang="en-US" b="0" i="0" u="none" strike="noStrike" dirty="0">
                <a:solidFill>
                  <a:srgbClr val="3366CC"/>
                </a:solidFill>
                <a:effectLst/>
                <a:latin typeface="Arial" panose="020B0604020202020204" pitchFamily="34" charset="0"/>
                <a:hlinkClick r:id="rId5"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6" tooltip="ccorg:publicdomain/zero/1.0/deed.en"/>
              </a:rPr>
              <a:t>CC0 1.0 Universal Public Domain Dedication</a:t>
            </a:r>
            <a:r>
              <a:rPr lang="en-US" b="0" i="0" dirty="0">
                <a:solidFill>
                  <a:srgbClr val="202122"/>
                </a:solidFill>
                <a:effectLst/>
                <a:latin typeface="Arial" panose="020B0604020202020204" pitchFamily="34" charset="0"/>
              </a:rPr>
              <a:t>. https://commons.wikimedia.org/wiki/File:Bandera_de_M%C3%A9xico_(1835-1846).png  </a:t>
            </a:r>
          </a:p>
          <a:p>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C598DFE-6AB0-40F9-9E20-4814B0A3D6B3}" type="slidenum">
              <a:rPr lang="en-US" smtClean="0"/>
              <a:t>7</a:t>
            </a:fld>
            <a:endParaRPr lang="en-US"/>
          </a:p>
        </p:txBody>
      </p:sp>
    </p:spTree>
    <p:extLst>
      <p:ext uri="{BB962C8B-B14F-4D97-AF65-F5344CB8AC3E}">
        <p14:creationId xmlns:p14="http://schemas.microsoft.com/office/powerpoint/2010/main" val="403190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cotton plant, Texas, 1996. </a:t>
            </a:r>
            <a:r>
              <a:rPr lang="en-US" b="0" i="1" dirty="0">
                <a:solidFill>
                  <a:srgbClr val="202122"/>
                </a:solidFill>
                <a:effectLst/>
                <a:latin typeface="Arial" panose="020B0604020202020204" pitchFamily="34" charset="0"/>
              </a:rPr>
              <a:t>This image or file is a work of a </a:t>
            </a:r>
            <a:r>
              <a:rPr lang="en-US" b="0" i="1" u="none" strike="noStrike" dirty="0">
                <a:solidFill>
                  <a:srgbClr val="3366CC"/>
                </a:solidFill>
                <a:effectLst/>
                <a:latin typeface="Arial" panose="020B0604020202020204" pitchFamily="34" charset="0"/>
                <a:hlinkClick r:id="rId3" tooltip="w:United States Department of Agriculture"/>
              </a:rPr>
              <a:t>United States Department of Agriculture</a:t>
            </a:r>
            <a:r>
              <a:rPr lang="en-US" b="0" i="1" dirty="0">
                <a:solidFill>
                  <a:srgbClr val="202122"/>
                </a:solidFill>
                <a:effectLst/>
                <a:latin typeface="Arial" panose="020B0604020202020204" pitchFamily="34" charset="0"/>
              </a:rPr>
              <a:t> employee, taken or made as part of that person's official duties. As a </a:t>
            </a:r>
            <a:r>
              <a:rPr lang="en-US" b="0" i="1" u="none" strike="noStrike" dirty="0">
                <a:solidFill>
                  <a:srgbClr val="3366CC"/>
                </a:solidFill>
                <a:effectLst/>
                <a:latin typeface="Arial" panose="020B0604020202020204" pitchFamily="34" charset="0"/>
                <a:hlinkClick r:id="rId4" tooltip="en:Work of the United States Government"/>
              </a:rPr>
              <a:t>work</a:t>
            </a:r>
            <a:r>
              <a:rPr lang="en-US" b="0" i="1" dirty="0">
                <a:solidFill>
                  <a:srgbClr val="202122"/>
                </a:solidFill>
                <a:effectLst/>
                <a:latin typeface="Arial" panose="020B0604020202020204" pitchFamily="34" charset="0"/>
              </a:rPr>
              <a:t> of the </a:t>
            </a:r>
            <a:r>
              <a:rPr lang="en-US" b="0" i="1" u="none" strike="noStrike" dirty="0">
                <a:solidFill>
                  <a:srgbClr val="3366CC"/>
                </a:solidFill>
                <a:effectLst/>
                <a:latin typeface="Arial" panose="020B0604020202020204" pitchFamily="34" charset="0"/>
                <a:hlinkClick r:id="rId5" tooltip="en:Federal Government of the United States"/>
              </a:rPr>
              <a:t>U.S. federal government</a:t>
            </a:r>
            <a:r>
              <a:rPr lang="en-US" b="0" i="1" dirty="0">
                <a:solidFill>
                  <a:srgbClr val="202122"/>
                </a:solidFill>
                <a:effectLst/>
                <a:latin typeface="Arial" panose="020B0604020202020204" pitchFamily="34" charset="0"/>
              </a:rPr>
              <a:t>, the image is in the </a:t>
            </a:r>
            <a:r>
              <a:rPr lang="en-US" b="1" i="1" u="none" strike="noStrike" dirty="0">
                <a:solidFill>
                  <a:srgbClr val="3366CC"/>
                </a:solidFill>
                <a:effectLst/>
                <a:latin typeface="Arial" panose="020B0604020202020204" pitchFamily="34" charset="0"/>
                <a:hlinkClick r:id="rId6" tooltip="Public domain"/>
              </a:rPr>
              <a:t>public domain</a:t>
            </a:r>
            <a:r>
              <a:rPr lang="en-US" b="0" i="1" dirty="0">
                <a:solidFill>
                  <a:srgbClr val="202122"/>
                </a:solidFill>
                <a:effectLst/>
                <a:latin typeface="Arial" panose="020B0604020202020204" pitchFamily="34" charset="0"/>
              </a:rPr>
              <a:t>. </a:t>
            </a:r>
            <a:r>
              <a:rPr lang="en-US" dirty="0">
                <a:hlinkClick r:id="rId7"/>
              </a:rPr>
              <a:t>File:CottonPlant.JPG - Wikimedia Commons</a:t>
            </a:r>
            <a:endParaRPr lang="en-US" dirty="0"/>
          </a:p>
        </p:txBody>
      </p:sp>
      <p:sp>
        <p:nvSpPr>
          <p:cNvPr id="4" name="Slide Number Placeholder 3"/>
          <p:cNvSpPr>
            <a:spLocks noGrp="1"/>
          </p:cNvSpPr>
          <p:nvPr>
            <p:ph type="sldNum" sz="quarter" idx="5"/>
          </p:nvPr>
        </p:nvSpPr>
        <p:spPr/>
        <p:txBody>
          <a:bodyPr/>
          <a:lstStyle/>
          <a:p>
            <a:fld id="{9C598DFE-6AB0-40F9-9E20-4814B0A3D6B3}" type="slidenum">
              <a:rPr lang="en-US" smtClean="0"/>
              <a:t>8</a:t>
            </a:fld>
            <a:endParaRPr lang="en-US"/>
          </a:p>
        </p:txBody>
      </p:sp>
    </p:spTree>
    <p:extLst>
      <p:ext uri="{BB962C8B-B14F-4D97-AF65-F5344CB8AC3E}">
        <p14:creationId xmlns:p14="http://schemas.microsoft.com/office/powerpoint/2010/main" val="83931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Photograph, the first capitol of the Republic of Texas in West Columbia, Brazoria County, Texas. Creator: Beach, F. E</a:t>
            </a:r>
            <a:br>
              <a:rPr lang="en-US" b="0" i="0" u="none" strike="noStrike" dirty="0">
                <a:solidFill>
                  <a:srgbClr val="116FD6"/>
                </a:solidFill>
                <a:effectLst/>
                <a:latin typeface="Helvetica Neue"/>
                <a:hlinkClick r:id="rId3"/>
              </a:rPr>
            </a:br>
            <a:r>
              <a:rPr lang="en-US" b="0" i="0" u="none" strike="noStrike" dirty="0">
                <a:solidFill>
                  <a:srgbClr val="116FD6"/>
                </a:solidFill>
                <a:effectLst/>
                <a:latin typeface="Helvetica Neue"/>
                <a:hlinkClick r:id="rId3"/>
              </a:rPr>
              <a:t>Lawrence T. Jones III Texas photography collection</a:t>
            </a:r>
            <a:r>
              <a:rPr lang="en-US" b="0" i="0" u="none" strike="noStrike" dirty="0">
                <a:solidFill>
                  <a:srgbClr val="116FD6"/>
                </a:solidFill>
                <a:effectLst/>
                <a:latin typeface="Helvetica Neue"/>
              </a:rPr>
              <a:t>   Circa 1885. </a:t>
            </a:r>
            <a:r>
              <a:rPr lang="en-US" b="0" i="0" dirty="0">
                <a:solidFill>
                  <a:srgbClr val="545454"/>
                </a:solidFill>
                <a:effectLst/>
                <a:latin typeface="Helvetica Neue"/>
              </a:rPr>
              <a:t>DeGolyer Library, Southern Methodist University</a:t>
            </a:r>
          </a:p>
          <a:p>
            <a:r>
              <a:rPr lang="en-US" dirty="0">
                <a:hlinkClick r:id="rId4"/>
              </a:rPr>
              <a:t>[First Capitol of the Republic of Texas] - Lawrence T. Jones III Texas Photographs - SMU Digital Collections</a:t>
            </a:r>
            <a:r>
              <a:rPr lang="en-US" b="0" i="0" dirty="0">
                <a:solidFill>
                  <a:srgbClr val="545454"/>
                </a:solidFill>
                <a:effectLst/>
                <a:latin typeface="Helvetica Neue"/>
              </a:rPr>
              <a:t> </a:t>
            </a:r>
            <a:endParaRPr lang="en-US" dirty="0"/>
          </a:p>
        </p:txBody>
      </p:sp>
      <p:sp>
        <p:nvSpPr>
          <p:cNvPr id="4" name="Slide Number Placeholder 3"/>
          <p:cNvSpPr>
            <a:spLocks noGrp="1"/>
          </p:cNvSpPr>
          <p:nvPr>
            <p:ph type="sldNum" sz="quarter" idx="5"/>
          </p:nvPr>
        </p:nvSpPr>
        <p:spPr/>
        <p:txBody>
          <a:bodyPr/>
          <a:lstStyle/>
          <a:p>
            <a:fld id="{9C598DFE-6AB0-40F9-9E20-4814B0A3D6B3}" type="slidenum">
              <a:rPr lang="en-US" smtClean="0"/>
              <a:t>10</a:t>
            </a:fld>
            <a:endParaRPr lang="en-US"/>
          </a:p>
        </p:txBody>
      </p:sp>
    </p:spTree>
    <p:extLst>
      <p:ext uri="{BB962C8B-B14F-4D97-AF65-F5344CB8AC3E}">
        <p14:creationId xmlns:p14="http://schemas.microsoft.com/office/powerpoint/2010/main" val="22748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dirty="0"/>
              <a:t>Poster of the Abolition Movement.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CC"/>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creativecommons:by/2.0/deed.en"/>
              </a:rPr>
              <a:t>Attribution 2.0 Generic</a:t>
            </a:r>
            <a:r>
              <a:rPr lang="en-US" b="0" i="0" dirty="0">
                <a:solidFill>
                  <a:srgbClr val="202122"/>
                </a:solidFill>
                <a:effectLst/>
                <a:latin typeface="Arial" panose="020B0604020202020204" pitchFamily="34" charset="0"/>
              </a:rPr>
              <a:t> license. Boston (Mass.)--History </a:t>
            </a:r>
            <a:r>
              <a:rPr lang="en-US" b="1" i="0" dirty="0">
                <a:solidFill>
                  <a:srgbClr val="202122"/>
                </a:solidFill>
                <a:effectLst/>
                <a:latin typeface="Arial" panose="020B0604020202020204" pitchFamily="34" charset="0"/>
              </a:rPr>
              <a:t>Collection</a:t>
            </a:r>
            <a:r>
              <a:rPr lang="en-US" b="0" i="0" dirty="0">
                <a:solidFill>
                  <a:srgbClr val="202122"/>
                </a:solidFill>
                <a:effectLst/>
                <a:latin typeface="Arial" panose="020B0604020202020204" pitchFamily="34" charset="0"/>
              </a:rPr>
              <a:t>: Anti-Slavery Collection </a:t>
            </a:r>
            <a:r>
              <a:rPr lang="en-US" b="1" i="0" dirty="0">
                <a:solidFill>
                  <a:srgbClr val="202122"/>
                </a:solidFill>
                <a:effectLst/>
                <a:latin typeface="Arial" panose="020B0604020202020204" pitchFamily="34" charset="0"/>
              </a:rPr>
              <a:t>Location</a:t>
            </a:r>
            <a:r>
              <a:rPr lang="en-US" b="0" i="0" dirty="0">
                <a:solidFill>
                  <a:srgbClr val="202122"/>
                </a:solidFill>
                <a:effectLst/>
                <a:latin typeface="Arial" panose="020B0604020202020204" pitchFamily="34" charset="0"/>
              </a:rPr>
              <a:t>: Boston Public Library, Rare Books Department</a:t>
            </a:r>
          </a:p>
          <a:p>
            <a:pPr>
              <a:buNone/>
            </a:pPr>
            <a:r>
              <a:rPr lang="en-US" b="1" i="0" dirty="0">
                <a:solidFill>
                  <a:srgbClr val="202122"/>
                </a:solidFill>
                <a:effectLst/>
                <a:latin typeface="Arial" panose="020B0604020202020204" pitchFamily="34" charset="0"/>
              </a:rPr>
              <a:t>Rights</a:t>
            </a:r>
            <a:r>
              <a:rPr lang="en-US" b="0" i="0" dirty="0">
                <a:solidFill>
                  <a:srgbClr val="202122"/>
                </a:solidFill>
                <a:effectLst/>
                <a:latin typeface="Arial" panose="020B0604020202020204" pitchFamily="34" charset="0"/>
              </a:rPr>
              <a:t>: No known copyright restrictions. https://commons.wikimedia.org/wiki/File:Abolition_(7645378200).jpg </a:t>
            </a:r>
            <a:endParaRPr lang="en-US" dirty="0"/>
          </a:p>
        </p:txBody>
      </p:sp>
      <p:sp>
        <p:nvSpPr>
          <p:cNvPr id="4" name="Slide Number Placeholder 3"/>
          <p:cNvSpPr>
            <a:spLocks noGrp="1"/>
          </p:cNvSpPr>
          <p:nvPr>
            <p:ph type="sldNum" sz="quarter" idx="5"/>
          </p:nvPr>
        </p:nvSpPr>
        <p:spPr/>
        <p:txBody>
          <a:bodyPr/>
          <a:lstStyle/>
          <a:p>
            <a:fld id="{9C598DFE-6AB0-40F9-9E20-4814B0A3D6B3}" type="slidenum">
              <a:rPr lang="en-US" smtClean="0"/>
              <a:t>11</a:t>
            </a:fld>
            <a:endParaRPr lang="en-US"/>
          </a:p>
        </p:txBody>
      </p:sp>
    </p:spTree>
    <p:extLst>
      <p:ext uri="{BB962C8B-B14F-4D97-AF65-F5344CB8AC3E}">
        <p14:creationId xmlns:p14="http://schemas.microsoft.com/office/powerpoint/2010/main" val="121794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Modern School Supply Company, and E. W. A Rowles. </a:t>
            </a:r>
            <a:r>
              <a:rPr lang="en-US" sz="1800" b="0" i="1" u="none" strike="noStrike" dirty="0">
                <a:solidFill>
                  <a:srgbClr val="000000"/>
                </a:solidFill>
                <a:effectLst/>
                <a:latin typeface="Times New Roman" panose="02020603050405020304" pitchFamily="18" charset="0"/>
              </a:rPr>
              <a:t>Our Country in 1837.</a:t>
            </a:r>
            <a:r>
              <a:rPr lang="en-US" sz="1800" b="0" i="0" u="none" strike="noStrike" dirty="0">
                <a:solidFill>
                  <a:srgbClr val="000000"/>
                </a:solidFill>
                <a:effectLst/>
                <a:latin typeface="Times New Roman" panose="02020603050405020304" pitchFamily="18" charset="0"/>
              </a:rPr>
              <a:t> 1919. Library of Congress Geography and Map Division.  </a:t>
            </a:r>
            <a:r>
              <a:rPr lang="en-US" sz="1800" b="0" i="0" u="sng" strike="noStrike" dirty="0">
                <a:solidFill>
                  <a:srgbClr val="1155CC"/>
                </a:solidFill>
                <a:effectLst/>
                <a:latin typeface="Times New Roman" panose="02020603050405020304" pitchFamily="18" charset="0"/>
                <a:hlinkClick r:id="rId3"/>
              </a:rPr>
              <a:t>https://www.loc.gov/item/2009581137/</a:t>
            </a:r>
            <a:endParaRPr lang="en-US" dirty="0"/>
          </a:p>
        </p:txBody>
      </p:sp>
      <p:sp>
        <p:nvSpPr>
          <p:cNvPr id="4" name="Slide Number Placeholder 3"/>
          <p:cNvSpPr>
            <a:spLocks noGrp="1"/>
          </p:cNvSpPr>
          <p:nvPr>
            <p:ph type="sldNum" sz="quarter" idx="5"/>
          </p:nvPr>
        </p:nvSpPr>
        <p:spPr/>
        <p:txBody>
          <a:bodyPr/>
          <a:lstStyle/>
          <a:p>
            <a:fld id="{9C598DFE-6AB0-40F9-9E20-4814B0A3D6B3}" type="slidenum">
              <a:rPr lang="en-US" smtClean="0"/>
              <a:t>12</a:t>
            </a:fld>
            <a:endParaRPr lang="en-US"/>
          </a:p>
        </p:txBody>
      </p:sp>
    </p:spTree>
    <p:extLst>
      <p:ext uri="{BB962C8B-B14F-4D97-AF65-F5344CB8AC3E}">
        <p14:creationId xmlns:p14="http://schemas.microsoft.com/office/powerpoint/2010/main" val="305956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2844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6899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9621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120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1995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66304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11456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421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5387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78206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4/23/2025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49702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4/23/2025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375655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n illustration of an old run down log cabin. In front of the cabin appears to be debris, logs, and grass in a disheveled manner. There are two children sitting in front of the house and a dog running by. There is a clothes line to the right of the house with clothing hanging from it. ">
            <a:extLst>
              <a:ext uri="{FF2B5EF4-FFF2-40B4-BE49-F238E27FC236}">
                <a16:creationId xmlns:a16="http://schemas.microsoft.com/office/drawing/2014/main" id="{327C1986-BBB6-49C1-1156-AF1E74A35959}"/>
              </a:ext>
            </a:extLst>
          </p:cNvPr>
          <p:cNvPicPr>
            <a:picLocks noChangeAspect="1"/>
          </p:cNvPicPr>
          <p:nvPr/>
        </p:nvPicPr>
        <p:blipFill>
          <a:blip r:embed="rId3"/>
          <a:srcRect l="21558" r="7943"/>
          <a:stretch/>
        </p:blipFill>
        <p:spPr>
          <a:xfrm>
            <a:off x="3570591" y="301218"/>
            <a:ext cx="8621409" cy="6114553"/>
          </a:xfrm>
          <a:prstGeom prst="rect">
            <a:avLst/>
          </a:prstGeom>
        </p:spPr>
      </p:pic>
      <p:sp>
        <p:nvSpPr>
          <p:cNvPr id="1048" name="Rectangle 104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525780" y="743447"/>
            <a:ext cx="4399833" cy="3443558"/>
          </a:xfrm>
          <a:noFill/>
        </p:spPr>
        <p:txBody>
          <a:bodyPr>
            <a:normAutofit/>
          </a:bodyPr>
          <a:lstStyle/>
          <a:p>
            <a:pPr algn="l"/>
            <a:r>
              <a:rPr lang="en-US" sz="5200" b="1" i="1" dirty="0">
                <a:solidFill>
                  <a:schemeClr val="tx1">
                    <a:lumMod val="65000"/>
                    <a:lumOff val="35000"/>
                  </a:schemeClr>
                </a:solidFill>
                <a:latin typeface="Gotham book"/>
              </a:rPr>
              <a:t>Unit 6:</a:t>
            </a:r>
            <a:br>
              <a:rPr lang="en-US" sz="5200" b="1" i="1" dirty="0">
                <a:latin typeface="Gotham book"/>
              </a:rPr>
            </a:br>
            <a:r>
              <a:rPr lang="en-US" sz="5200" b="1" dirty="0">
                <a:latin typeface="Gotham bo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91376" y="4629234"/>
            <a:ext cx="4234239" cy="1485319"/>
          </a:xfrm>
          <a:noFill/>
        </p:spPr>
        <p:txBody>
          <a:bodyPr>
            <a:normAutofit/>
          </a:bodyPr>
          <a:lstStyle/>
          <a:p>
            <a:pPr algn="l"/>
            <a:r>
              <a:rPr lang="en-US" sz="3200" b="1" i="1" dirty="0">
                <a:solidFill>
                  <a:schemeClr val="tx1">
                    <a:lumMod val="65000"/>
                    <a:lumOff val="35000"/>
                  </a:schemeClr>
                </a:solidFill>
              </a:rPr>
              <a:t>Lesson  3: </a:t>
            </a:r>
          </a:p>
          <a:p>
            <a:pPr algn="l"/>
            <a:r>
              <a:rPr lang="en-US" sz="3200" b="1" i="1" dirty="0"/>
              <a:t>Vocabulary</a:t>
            </a:r>
          </a:p>
        </p:txBody>
      </p:sp>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7731131-34C7-BBB3-142F-DB57125C413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5D1ED3B-AFB9-6D44-14CE-7877F081958E}"/>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Congress </a:t>
            </a:r>
            <a:r>
              <a:rPr lang="en-US" sz="4000" i="1" dirty="0">
                <a:solidFill>
                  <a:schemeClr val="bg1"/>
                </a:solidFill>
                <a:effectLst/>
                <a:latin typeface="Gotham Book"/>
                <a:ea typeface="Aptos" panose="020B0004020202020204" pitchFamily="34" charset="0"/>
                <a:cs typeface="Times New Roman" panose="02020603050405020304" pitchFamily="18" charset="0"/>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770F9FBC-7F6F-A09E-9420-FBDE9F62F2C2}"/>
              </a:ext>
            </a:extLst>
          </p:cNvPr>
          <p:cNvSpPr txBox="1"/>
          <p:nvPr/>
        </p:nvSpPr>
        <p:spPr>
          <a:xfrm>
            <a:off x="163289" y="1564243"/>
            <a:ext cx="7297194" cy="5293757"/>
          </a:xfrm>
          <a:prstGeom prst="rect">
            <a:avLst/>
          </a:prstGeom>
          <a:noFill/>
        </p:spPr>
        <p:txBody>
          <a:bodyPr wrap="square" rtlCol="0">
            <a:spAutoFit/>
          </a:bodyPr>
          <a:lstStyle/>
          <a:p>
            <a:r>
              <a:rPr lang="en-US" sz="2100" dirty="0">
                <a:solidFill>
                  <a:schemeClr val="accent1"/>
                </a:solidFill>
                <a:latin typeface="Gotham book"/>
              </a:rPr>
              <a:t>When the Republic of Texas established its government, it was largely based on the system of representative government in the United States. The people of Texas elected a president and vice president, and they also elected people to serve in </a:t>
            </a:r>
            <a:r>
              <a:rPr lang="en-US" sz="2100" b="1" dirty="0">
                <a:solidFill>
                  <a:schemeClr val="accent1"/>
                </a:solidFill>
                <a:latin typeface="Gotham book"/>
              </a:rPr>
              <a:t>congress</a:t>
            </a:r>
            <a:r>
              <a:rPr lang="en-US" sz="2100" dirty="0">
                <a:solidFill>
                  <a:schemeClr val="accent1"/>
                </a:solidFill>
                <a:latin typeface="Gotham book"/>
              </a:rPr>
              <a:t>. </a:t>
            </a:r>
            <a:r>
              <a:rPr lang="en-US" sz="2100" b="1" dirty="0">
                <a:solidFill>
                  <a:schemeClr val="accent1"/>
                </a:solidFill>
                <a:latin typeface="Gotham book"/>
              </a:rPr>
              <a:t>Congress</a:t>
            </a:r>
            <a:r>
              <a:rPr lang="en-US" sz="2100" dirty="0">
                <a:solidFill>
                  <a:schemeClr val="accent1"/>
                </a:solidFill>
                <a:latin typeface="Gotham book"/>
              </a:rPr>
              <a:t> is a group of representatives elected to make laws. </a:t>
            </a:r>
          </a:p>
          <a:p>
            <a:endParaRPr lang="en-US" sz="1200" dirty="0">
              <a:latin typeface="Gotham book"/>
            </a:endParaRPr>
          </a:p>
          <a:p>
            <a:r>
              <a:rPr lang="en-US" sz="2100" dirty="0">
                <a:solidFill>
                  <a:srgbClr val="7030A0"/>
                </a:solidFill>
                <a:latin typeface="Gotham book"/>
              </a:rPr>
              <a:t>One of the responsibilities of </a:t>
            </a:r>
            <a:r>
              <a:rPr lang="en-US" sz="2100" b="1" dirty="0">
                <a:solidFill>
                  <a:srgbClr val="7030A0"/>
                </a:solidFill>
                <a:latin typeface="Gotham book"/>
              </a:rPr>
              <a:t>congress</a:t>
            </a:r>
            <a:r>
              <a:rPr lang="en-US" sz="2100" dirty="0">
                <a:solidFill>
                  <a:srgbClr val="7030A0"/>
                </a:solidFill>
                <a:latin typeface="Gotham book"/>
              </a:rPr>
              <a:t> is raising revenue, or money, and determining how the money will be spent. This was an especially difficult task because of the large amount of debt Texas had gained during the war and the challenges Texas faced trying to establish commercial relationships with other nations. </a:t>
            </a:r>
          </a:p>
          <a:p>
            <a:endParaRPr lang="en-US" sz="1100" dirty="0">
              <a:latin typeface="Gotham book"/>
            </a:endParaRPr>
          </a:p>
          <a:p>
            <a:r>
              <a:rPr lang="en-US" sz="2100" dirty="0">
                <a:solidFill>
                  <a:schemeClr val="accent6">
                    <a:lumMod val="75000"/>
                  </a:schemeClr>
                </a:solidFill>
                <a:latin typeface="Gotham book"/>
              </a:rPr>
              <a:t>The Republic of Texas’ </a:t>
            </a:r>
            <a:r>
              <a:rPr lang="en-US" sz="2100" b="1" dirty="0">
                <a:solidFill>
                  <a:schemeClr val="accent6">
                    <a:lumMod val="75000"/>
                  </a:schemeClr>
                </a:solidFill>
                <a:latin typeface="Gotham book"/>
              </a:rPr>
              <a:t>congress</a:t>
            </a:r>
            <a:r>
              <a:rPr lang="en-US" sz="2100" dirty="0">
                <a:solidFill>
                  <a:schemeClr val="accent6">
                    <a:lumMod val="75000"/>
                  </a:schemeClr>
                </a:solidFill>
                <a:latin typeface="Gotham book"/>
              </a:rPr>
              <a:t> tried a number of things to raise revenue for the country and pay off its debt, including passing tariffs on American goods, passing taxes on the Texas people, and printing more money, but none of these actions solved the economic challenges that the Republic of Texas faced in this era.</a:t>
            </a:r>
          </a:p>
        </p:txBody>
      </p:sp>
      <p:pic>
        <p:nvPicPr>
          <p:cNvPr id="5" name="Picture 4" descr="A black and white photograph of an old 2 story house. The roof is crumbling and one whole wall is caving in. ">
            <a:extLst>
              <a:ext uri="{FF2B5EF4-FFF2-40B4-BE49-F238E27FC236}">
                <a16:creationId xmlns:a16="http://schemas.microsoft.com/office/drawing/2014/main" id="{D6F5C1FB-DED4-3B64-2A5B-FFD189533F28}"/>
              </a:ext>
            </a:extLst>
          </p:cNvPr>
          <p:cNvPicPr>
            <a:picLocks noChangeAspect="1"/>
          </p:cNvPicPr>
          <p:nvPr/>
        </p:nvPicPr>
        <p:blipFill>
          <a:blip r:embed="rId4"/>
          <a:stretch>
            <a:fillRect/>
          </a:stretch>
        </p:blipFill>
        <p:spPr>
          <a:xfrm>
            <a:off x="7329993" y="1385545"/>
            <a:ext cx="4822091" cy="3262170"/>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D66773A3-C2CE-B389-F8F2-5F2041565227}"/>
              </a:ext>
            </a:extLst>
          </p:cNvPr>
          <p:cNvSpPr txBox="1"/>
          <p:nvPr/>
        </p:nvSpPr>
        <p:spPr>
          <a:xfrm>
            <a:off x="7438710" y="4656847"/>
            <a:ext cx="4604656" cy="1631216"/>
          </a:xfrm>
          <a:prstGeom prst="rect">
            <a:avLst/>
          </a:prstGeom>
          <a:noFill/>
        </p:spPr>
        <p:txBody>
          <a:bodyPr wrap="square" rtlCol="0">
            <a:spAutoFit/>
          </a:bodyPr>
          <a:lstStyle/>
          <a:p>
            <a:pPr algn="ctr"/>
            <a:r>
              <a:rPr lang="en-US" sz="2000" i="1" dirty="0">
                <a:latin typeface="Gotham book"/>
              </a:rPr>
              <a:t>The ruins of the first capitol building of the Republic of Texas in West Columbia. This photograph w     as taken in the late 1800s.</a:t>
            </a:r>
          </a:p>
          <a:p>
            <a:pPr algn="ctr"/>
            <a:r>
              <a:rPr lang="en-US" sz="2000" i="1" dirty="0">
                <a:latin typeface="Gotham book"/>
              </a:rPr>
              <a:t>The DeGolyer Library </a:t>
            </a:r>
          </a:p>
          <a:p>
            <a:pPr algn="ctr"/>
            <a:r>
              <a:rPr lang="en-US" sz="2000" i="1" dirty="0">
                <a:latin typeface="Gotham book"/>
              </a:rPr>
              <a:t>Southern Methodist University</a:t>
            </a:r>
          </a:p>
        </p:txBody>
      </p:sp>
    </p:spTree>
    <p:extLst>
      <p:ext uri="{BB962C8B-B14F-4D97-AF65-F5344CB8AC3E}">
        <p14:creationId xmlns:p14="http://schemas.microsoft.com/office/powerpoint/2010/main" val="87134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9B437D-0D2A-22A7-D61B-FE936267632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C9B12BF-5695-1239-5FEA-82BFB663DFEE}"/>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Abolish </a:t>
            </a:r>
            <a:r>
              <a:rPr lang="en-US" sz="4400" i="1" dirty="0">
                <a:solidFill>
                  <a:schemeClr val="bg1"/>
                </a:solidFill>
                <a:latin typeface="Gotham Medium"/>
              </a:rPr>
              <a:t>(v)</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B7FA6125-3B8C-DD60-7A1C-F3EF6D0EB1A6}"/>
              </a:ext>
            </a:extLst>
          </p:cNvPr>
          <p:cNvSpPr txBox="1"/>
          <p:nvPr/>
        </p:nvSpPr>
        <p:spPr>
          <a:xfrm>
            <a:off x="239487" y="1513114"/>
            <a:ext cx="8164287" cy="5332229"/>
          </a:xfrm>
          <a:prstGeom prst="rect">
            <a:avLst/>
          </a:prstGeom>
          <a:noFill/>
        </p:spPr>
        <p:txBody>
          <a:bodyPr wrap="square" rtlCol="0">
            <a:spAutoFit/>
          </a:bodyPr>
          <a:lstStyle/>
          <a:p>
            <a:r>
              <a:rPr lang="en-US" sz="2150" dirty="0">
                <a:solidFill>
                  <a:schemeClr val="accent2">
                    <a:lumMod val="75000"/>
                  </a:schemeClr>
                </a:solidFill>
                <a:latin typeface="Gotham book"/>
              </a:rPr>
              <a:t>A large part of the Texas economy was fueled by the cash crop, cotton. Much of Texas’ cotton crop was grown on plantations using slave labor. The government of the Republic of Texas and many Texas citizens believed that slave labor was necessary to produce large quantities of this valuable and profitable crop.</a:t>
            </a:r>
          </a:p>
          <a:p>
            <a:endParaRPr lang="en-US" sz="1000" dirty="0">
              <a:latin typeface="Gotham book"/>
            </a:endParaRPr>
          </a:p>
          <a:p>
            <a:r>
              <a:rPr lang="en-US" sz="2150" dirty="0">
                <a:solidFill>
                  <a:srgbClr val="0070C0"/>
                </a:solidFill>
                <a:latin typeface="Gotham book"/>
              </a:rPr>
              <a:t>At the same time, in the United States and around the world, there was a growing movement to </a:t>
            </a:r>
            <a:r>
              <a:rPr lang="en-US" sz="2150" b="1" dirty="0">
                <a:solidFill>
                  <a:srgbClr val="0070C0"/>
                </a:solidFill>
                <a:latin typeface="Gotham book"/>
              </a:rPr>
              <a:t>abolish,</a:t>
            </a:r>
            <a:r>
              <a:rPr lang="en-US" sz="2150" dirty="0">
                <a:solidFill>
                  <a:srgbClr val="0070C0"/>
                </a:solidFill>
                <a:latin typeface="Gotham book"/>
              </a:rPr>
              <a:t> or completely get rid of, slavery. Some believed slavery was morally wrong. </a:t>
            </a:r>
            <a:r>
              <a:rPr lang="en-US" sz="2150" dirty="0">
                <a:solidFill>
                  <a:schemeClr val="accent6">
                    <a:lumMod val="75000"/>
                  </a:schemeClr>
                </a:solidFill>
                <a:latin typeface="Gotham book"/>
              </a:rPr>
              <a:t>Others wanted to </a:t>
            </a:r>
            <a:r>
              <a:rPr lang="en-US" sz="2150" b="1" dirty="0">
                <a:solidFill>
                  <a:schemeClr val="accent6">
                    <a:lumMod val="75000"/>
                  </a:schemeClr>
                </a:solidFill>
                <a:latin typeface="Gotham book"/>
              </a:rPr>
              <a:t>abolish</a:t>
            </a:r>
            <a:r>
              <a:rPr lang="en-US" sz="2150" dirty="0">
                <a:solidFill>
                  <a:schemeClr val="accent6">
                    <a:lumMod val="75000"/>
                  </a:schemeClr>
                </a:solidFill>
                <a:latin typeface="Gotham book"/>
              </a:rPr>
              <a:t> slavery for economic reasons arguing that slavery limited economic development and had a negative effect on wage labor – or those who worked for pay.</a:t>
            </a:r>
          </a:p>
          <a:p>
            <a:endParaRPr lang="en-US" sz="800" dirty="0">
              <a:latin typeface="Gotham book"/>
            </a:endParaRPr>
          </a:p>
          <a:p>
            <a:r>
              <a:rPr lang="en-US" sz="2150" dirty="0">
                <a:solidFill>
                  <a:srgbClr val="7030A0"/>
                </a:solidFill>
                <a:latin typeface="Gotham book"/>
              </a:rPr>
              <a:t>As the </a:t>
            </a:r>
            <a:r>
              <a:rPr lang="en-US" sz="2150" b="1" dirty="0">
                <a:solidFill>
                  <a:srgbClr val="7030A0"/>
                </a:solidFill>
                <a:latin typeface="Gotham book"/>
              </a:rPr>
              <a:t>abolition </a:t>
            </a:r>
            <a:r>
              <a:rPr lang="en-US" sz="2150" dirty="0">
                <a:solidFill>
                  <a:srgbClr val="7030A0"/>
                </a:solidFill>
                <a:latin typeface="Gotham book"/>
              </a:rPr>
              <a:t>movement grew in the United States and Great Britain, Texas struggled to establish a commercial partnership with Britain and faced opposition to its attempts to join the United States in part because of the significant role that slavery played in its economy. </a:t>
            </a:r>
          </a:p>
        </p:txBody>
      </p:sp>
      <p:pic>
        <p:nvPicPr>
          <p:cNvPr id="2050" name="Picture 2" descr="A poster of the Abolition Movement that reads &quot;All men are by nature equally free! and independent! Have certain inherent rights of which when they enter into a state of society! They  cannot by any compact deprive or divest their posterity namely the enjoyment of life and liberty.">
            <a:extLst>
              <a:ext uri="{FF2B5EF4-FFF2-40B4-BE49-F238E27FC236}">
                <a16:creationId xmlns:a16="http://schemas.microsoft.com/office/drawing/2014/main" id="{AE1D5AB5-DE09-B298-AD4C-65BDC01C2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5923" y="1268730"/>
            <a:ext cx="3106782" cy="447376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2B4D8A-0D48-30FD-A3E8-C3CFE0440E7D}"/>
              </a:ext>
            </a:extLst>
          </p:cNvPr>
          <p:cNvSpPr txBox="1"/>
          <p:nvPr/>
        </p:nvSpPr>
        <p:spPr>
          <a:xfrm>
            <a:off x="8316695" y="5742496"/>
            <a:ext cx="3635829" cy="707886"/>
          </a:xfrm>
          <a:prstGeom prst="rect">
            <a:avLst/>
          </a:prstGeom>
          <a:noFill/>
        </p:spPr>
        <p:txBody>
          <a:bodyPr wrap="square" rtlCol="0">
            <a:spAutoFit/>
          </a:bodyPr>
          <a:lstStyle/>
          <a:p>
            <a:pPr algn="ctr"/>
            <a:r>
              <a:rPr lang="en-US" sz="2000" i="1" dirty="0">
                <a:latin typeface="Gotham book"/>
              </a:rPr>
              <a:t>An abolition poster</a:t>
            </a:r>
          </a:p>
          <a:p>
            <a:pPr algn="ctr"/>
            <a:r>
              <a:rPr lang="en-US" sz="2000" i="1" dirty="0">
                <a:latin typeface="Gotham book"/>
              </a:rPr>
              <a:t>The Boston Public Library</a:t>
            </a:r>
          </a:p>
        </p:txBody>
      </p:sp>
    </p:spTree>
    <p:extLst>
      <p:ext uri="{BB962C8B-B14F-4D97-AF65-F5344CB8AC3E}">
        <p14:creationId xmlns:p14="http://schemas.microsoft.com/office/powerpoint/2010/main" val="159456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Annexation </a:t>
            </a:r>
            <a:r>
              <a:rPr lang="en-US" sz="4800" i="1" dirty="0">
                <a:solidFill>
                  <a:schemeClr val="bg1"/>
                </a:solidFill>
                <a:latin typeface="Gotham Medium"/>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3BD1CE5E-8998-1B11-A5E6-9A9B494D37CF}"/>
              </a:ext>
            </a:extLst>
          </p:cNvPr>
          <p:cNvSpPr txBox="1"/>
          <p:nvPr/>
        </p:nvSpPr>
        <p:spPr>
          <a:xfrm>
            <a:off x="119746" y="1467111"/>
            <a:ext cx="8893629" cy="5432256"/>
          </a:xfrm>
          <a:prstGeom prst="rect">
            <a:avLst/>
          </a:prstGeom>
          <a:noFill/>
        </p:spPr>
        <p:txBody>
          <a:bodyPr wrap="square" rtlCol="0">
            <a:spAutoFit/>
          </a:bodyPr>
          <a:lstStyle/>
          <a:p>
            <a:r>
              <a:rPr lang="en-US" sz="2100" dirty="0">
                <a:solidFill>
                  <a:schemeClr val="accent6">
                    <a:lumMod val="75000"/>
                  </a:schemeClr>
                </a:solidFill>
                <a:latin typeface="Gotham book"/>
              </a:rPr>
              <a:t>Throughout its nine years as an independent nation, the Republic of Texas struggled to address the political and economic challenges it faced. Many Texans believed that the best solution for addressing these challenges was </a:t>
            </a:r>
            <a:r>
              <a:rPr lang="en-US" sz="2100" b="1" dirty="0">
                <a:solidFill>
                  <a:schemeClr val="accent6">
                    <a:lumMod val="75000"/>
                  </a:schemeClr>
                </a:solidFill>
                <a:latin typeface="Gotham book"/>
              </a:rPr>
              <a:t>annexation</a:t>
            </a:r>
            <a:r>
              <a:rPr lang="en-US" sz="2100" dirty="0">
                <a:solidFill>
                  <a:schemeClr val="accent6">
                    <a:lumMod val="75000"/>
                  </a:schemeClr>
                </a:solidFill>
                <a:latin typeface="Gotham book"/>
              </a:rPr>
              <a:t> to the United States. </a:t>
            </a:r>
            <a:r>
              <a:rPr lang="en-US" sz="2100" dirty="0">
                <a:solidFill>
                  <a:srgbClr val="7030A0"/>
                </a:solidFill>
                <a:latin typeface="Gotham book"/>
              </a:rPr>
              <a:t>They believed that becoming a state in the U.S. would provide the economic and political stability that they were struggling to achieve as an independent nation on their own.</a:t>
            </a:r>
          </a:p>
          <a:p>
            <a:endParaRPr lang="en-US" sz="1100" dirty="0">
              <a:latin typeface="Gotham book"/>
            </a:endParaRPr>
          </a:p>
          <a:p>
            <a:r>
              <a:rPr lang="en-US" sz="2100" dirty="0">
                <a:solidFill>
                  <a:srgbClr val="C00000"/>
                </a:solidFill>
                <a:latin typeface="Gotham book"/>
              </a:rPr>
              <a:t>There was a lot of debate over the question of Texas </a:t>
            </a:r>
            <a:r>
              <a:rPr lang="en-US" sz="2100" b="1" dirty="0">
                <a:solidFill>
                  <a:srgbClr val="C00000"/>
                </a:solidFill>
                <a:latin typeface="Gotham book"/>
              </a:rPr>
              <a:t>annexation</a:t>
            </a:r>
            <a:r>
              <a:rPr lang="en-US" sz="2100" dirty="0">
                <a:solidFill>
                  <a:srgbClr val="C00000"/>
                </a:solidFill>
                <a:latin typeface="Gotham book"/>
              </a:rPr>
              <a:t> in the United States. Southern states typically supported </a:t>
            </a:r>
            <a:r>
              <a:rPr lang="en-US" sz="2100" b="1" dirty="0">
                <a:solidFill>
                  <a:srgbClr val="C00000"/>
                </a:solidFill>
                <a:latin typeface="Gotham book"/>
              </a:rPr>
              <a:t>annexing </a:t>
            </a:r>
            <a:r>
              <a:rPr lang="en-US" sz="2100" dirty="0">
                <a:solidFill>
                  <a:srgbClr val="C00000"/>
                </a:solidFill>
                <a:latin typeface="Gotham book"/>
              </a:rPr>
              <a:t>Texas because it would extend the amount of land that could be used for plantation agriculture and increase the number of slave states in the nation, giving them more political power in the government. </a:t>
            </a:r>
            <a:r>
              <a:rPr lang="en-US" sz="2100" dirty="0">
                <a:solidFill>
                  <a:srgbClr val="0070C0"/>
                </a:solidFill>
                <a:latin typeface="Gotham book"/>
              </a:rPr>
              <a:t>Northern states typically opposed </a:t>
            </a:r>
            <a:r>
              <a:rPr lang="en-US" sz="2100" b="1" dirty="0">
                <a:solidFill>
                  <a:srgbClr val="0070C0"/>
                </a:solidFill>
                <a:latin typeface="Gotham book"/>
              </a:rPr>
              <a:t>annexation</a:t>
            </a:r>
            <a:r>
              <a:rPr lang="en-US" sz="2100" dirty="0">
                <a:solidFill>
                  <a:srgbClr val="0070C0"/>
                </a:solidFill>
                <a:latin typeface="Gotham book"/>
              </a:rPr>
              <a:t> because it would mean there were more slave states than free states, making the free states less powerful in the government. </a:t>
            </a:r>
            <a:r>
              <a:rPr lang="en-US" sz="2100" dirty="0">
                <a:solidFill>
                  <a:schemeClr val="accent5">
                    <a:lumMod val="75000"/>
                  </a:schemeClr>
                </a:solidFill>
                <a:latin typeface="Gotham book"/>
              </a:rPr>
              <a:t>Debates over the issue of slavery, combined with the U.S. not wanting to risk war with Mexico, led the U.S. government to deny two of Texas’ three applications for </a:t>
            </a:r>
            <a:r>
              <a:rPr lang="en-US" sz="2100" b="1" dirty="0">
                <a:solidFill>
                  <a:schemeClr val="accent5">
                    <a:lumMod val="75000"/>
                  </a:schemeClr>
                </a:solidFill>
                <a:latin typeface="Gotham book"/>
              </a:rPr>
              <a:t>annexation</a:t>
            </a:r>
            <a:r>
              <a:rPr lang="en-US" sz="2100" dirty="0">
                <a:solidFill>
                  <a:schemeClr val="accent5">
                    <a:lumMod val="75000"/>
                  </a:schemeClr>
                </a:solidFill>
                <a:latin typeface="Gotham book"/>
              </a:rPr>
              <a:t> during this era. Texas would finally be </a:t>
            </a:r>
            <a:r>
              <a:rPr lang="en-US" sz="2100" b="1" dirty="0">
                <a:solidFill>
                  <a:schemeClr val="accent5">
                    <a:lumMod val="75000"/>
                  </a:schemeClr>
                </a:solidFill>
                <a:latin typeface="Gotham book"/>
              </a:rPr>
              <a:t>annexed</a:t>
            </a:r>
            <a:r>
              <a:rPr lang="en-US" sz="2100" dirty="0">
                <a:solidFill>
                  <a:schemeClr val="accent5">
                    <a:lumMod val="75000"/>
                  </a:schemeClr>
                </a:solidFill>
                <a:latin typeface="Gotham book"/>
              </a:rPr>
              <a:t> into the United States in 1845. </a:t>
            </a:r>
          </a:p>
        </p:txBody>
      </p:sp>
      <p:pic>
        <p:nvPicPr>
          <p:cNvPr id="6" name="Picture 5" descr="A view of a portion of a map of the United States in 1845 showing the division of slave and free states - both sides having 13 states each.">
            <a:extLst>
              <a:ext uri="{FF2B5EF4-FFF2-40B4-BE49-F238E27FC236}">
                <a16:creationId xmlns:a16="http://schemas.microsoft.com/office/drawing/2014/main" id="{E354BD22-854C-7E10-016B-303CFB9C1EC6}"/>
              </a:ext>
            </a:extLst>
          </p:cNvPr>
          <p:cNvPicPr>
            <a:picLocks noChangeAspect="1"/>
          </p:cNvPicPr>
          <p:nvPr/>
        </p:nvPicPr>
        <p:blipFill>
          <a:blip r:embed="rId4"/>
          <a:stretch>
            <a:fillRect/>
          </a:stretch>
        </p:blipFill>
        <p:spPr>
          <a:xfrm>
            <a:off x="9100456" y="1393372"/>
            <a:ext cx="3009256" cy="4078660"/>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BDC6AAAA-B847-C2ED-894F-82165D361C01}"/>
              </a:ext>
            </a:extLst>
          </p:cNvPr>
          <p:cNvSpPr txBox="1"/>
          <p:nvPr/>
        </p:nvSpPr>
        <p:spPr>
          <a:xfrm>
            <a:off x="9100456" y="5504690"/>
            <a:ext cx="3009256" cy="707886"/>
          </a:xfrm>
          <a:prstGeom prst="rect">
            <a:avLst/>
          </a:prstGeom>
          <a:noFill/>
        </p:spPr>
        <p:txBody>
          <a:bodyPr wrap="square" rtlCol="0">
            <a:spAutoFit/>
          </a:bodyPr>
          <a:lstStyle/>
          <a:p>
            <a:pPr algn="ctr"/>
            <a:r>
              <a:rPr lang="en-US" sz="2000" i="1" dirty="0">
                <a:latin typeface="Gotham book"/>
              </a:rPr>
              <a:t>U.S. slave v.      free states</a:t>
            </a:r>
          </a:p>
          <a:p>
            <a:pPr algn="ctr"/>
            <a:r>
              <a:rPr lang="en-US" sz="2000" i="1" dirty="0">
                <a:latin typeface="Gotham book"/>
              </a:rPr>
              <a:t>The Portal to Texas History</a:t>
            </a:r>
          </a:p>
        </p:txBody>
      </p:sp>
    </p:spTree>
    <p:extLst>
      <p:ext uri="{BB962C8B-B14F-4D97-AF65-F5344CB8AC3E}">
        <p14:creationId xmlns:p14="http://schemas.microsoft.com/office/powerpoint/2010/main" val="416556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A7D8E1-F1CB-E88D-8470-2AA4788BAB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4529AB4-CA60-0DC2-DF7A-513DCCDF5247}"/>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126E0ACA-1974-121A-38D5-F29F1A1EE0F6}"/>
              </a:ext>
            </a:extLst>
          </p:cNvPr>
          <p:cNvSpPr txBox="1"/>
          <p:nvPr/>
        </p:nvSpPr>
        <p:spPr>
          <a:xfrm>
            <a:off x="2928257" y="1596576"/>
            <a:ext cx="5105399" cy="49398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2060"/>
                </a:solidFill>
                <a:effectLst/>
                <a:uLnTx/>
                <a:uFillTx/>
                <a:latin typeface="Gotham book"/>
                <a:ea typeface="+mn-ea"/>
                <a:cs typeface="+mn-cs"/>
              </a:rPr>
              <a:t>Circle or highlight any terms in the graphic organizer that you think relate to this unit. </a:t>
            </a:r>
            <a:endParaRPr kumimoji="0" lang="en-US" sz="3500" b="0" i="0" u="none" strike="noStrike" kern="1200" cap="none" spc="0" normalizeH="0" baseline="0" noProof="0" dirty="0">
              <a:ln>
                <a:noFill/>
              </a:ln>
              <a:solidFill>
                <a:srgbClr val="C00000"/>
              </a:solidFill>
              <a:effectLst/>
              <a:uLnTx/>
              <a:uFillTx/>
              <a:latin typeface="Gotham book"/>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C00000"/>
                </a:solidFill>
                <a:effectLst/>
                <a:uLnTx/>
                <a:uFillTx/>
                <a:latin typeface="Gotham book"/>
                <a:ea typeface="+mn-ea"/>
                <a:cs typeface="+mn-cs"/>
              </a:rPr>
              <a:t>Choose one term to complete the sentence stem under the graphic organizer.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B050"/>
                </a:solidFill>
                <a:effectLst/>
                <a:uLnTx/>
                <a:uFillTx/>
                <a:latin typeface="Gotham book"/>
                <a:ea typeface="+mn-ea"/>
                <a:cs typeface="+mn-cs"/>
              </a:rPr>
              <a:t>Discuss with a partner  </a:t>
            </a:r>
          </a:p>
        </p:txBody>
      </p:sp>
      <p:pic>
        <p:nvPicPr>
          <p:cNvPr id="5" name="Graphic 4">
            <a:extLst>
              <a:ext uri="{FF2B5EF4-FFF2-40B4-BE49-F238E27FC236}">
                <a16:creationId xmlns:a16="http://schemas.microsoft.com/office/drawing/2014/main" id="{B08C2D25-A79D-5980-9C81-4C736B9143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8424" y="3818160"/>
            <a:ext cx="925793" cy="925793"/>
          </a:xfrm>
          <a:prstGeom prst="rect">
            <a:avLst/>
          </a:prstGeom>
        </p:spPr>
      </p:pic>
      <p:pic>
        <p:nvPicPr>
          <p:cNvPr id="6" name="Graphic 5">
            <a:extLst>
              <a:ext uri="{FF2B5EF4-FFF2-40B4-BE49-F238E27FC236}">
                <a16:creationId xmlns:a16="http://schemas.microsoft.com/office/drawing/2014/main" id="{97138567-7EAD-F418-E1C1-C2CB04B3DB2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0093" y="5587895"/>
            <a:ext cx="956774" cy="956774"/>
          </a:xfrm>
          <a:prstGeom prst="rect">
            <a:avLst/>
          </a:prstGeom>
        </p:spPr>
      </p:pic>
      <p:pic>
        <p:nvPicPr>
          <p:cNvPr id="7" name="Graphic 6">
            <a:extLst>
              <a:ext uri="{FF2B5EF4-FFF2-40B4-BE49-F238E27FC236}">
                <a16:creationId xmlns:a16="http://schemas.microsoft.com/office/drawing/2014/main" id="{B973F16B-93A9-73CD-BD30-BF9C728F6A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8423" y="1755018"/>
            <a:ext cx="925793" cy="925793"/>
          </a:xfrm>
          <a:prstGeom prst="rect">
            <a:avLst/>
          </a:prstGeom>
        </p:spPr>
      </p:pic>
    </p:spTree>
    <p:extLst>
      <p:ext uri="{BB962C8B-B14F-4D97-AF65-F5344CB8AC3E}">
        <p14:creationId xmlns:p14="http://schemas.microsoft.com/office/powerpoint/2010/main" val="129867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C7487D0-5009-D6AB-A0D3-A6C45F4C7DB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5EF4D0F-DEB4-63F1-0F5E-6C062B84BE8C}"/>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5" name="Speech Bubble: Rectangle with Corners Rounded 4">
            <a:extLst>
              <a:ext uri="{FF2B5EF4-FFF2-40B4-BE49-F238E27FC236}">
                <a16:creationId xmlns:a16="http://schemas.microsoft.com/office/drawing/2014/main" id="{D18B8801-171C-E241-6991-AF9D50E53B2A}"/>
              </a:ext>
            </a:extLst>
          </p:cNvPr>
          <p:cNvSpPr/>
          <p:nvPr/>
        </p:nvSpPr>
        <p:spPr>
          <a:xfrm>
            <a:off x="577211" y="2373085"/>
            <a:ext cx="9208842" cy="2841171"/>
          </a:xfrm>
          <a:prstGeom prst="wedgeRoundRectCallout">
            <a:avLst>
              <a:gd name="adj1" fmla="val 57065"/>
              <a:gd name="adj2" fmla="val 33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0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term I chose was _________.</a:t>
            </a:r>
          </a:p>
          <a:p>
            <a:pPr marL="457200" marR="0" lvl="0" indent="31750" algn="l" defTabSz="914400" rtl="0" eaLnBrk="1" fontAlgn="auto" latinLnBrk="0" hangingPunct="1">
              <a:lnSpc>
                <a:spcPct val="10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think this term could relate to our unit because _________________</a:t>
            </a:r>
          </a:p>
        </p:txBody>
      </p:sp>
      <p:pic>
        <p:nvPicPr>
          <p:cNvPr id="6" name="Graphic 5">
            <a:extLst>
              <a:ext uri="{FF2B5EF4-FFF2-40B4-BE49-F238E27FC236}">
                <a16:creationId xmlns:a16="http://schemas.microsoft.com/office/drawing/2014/main" id="{F4F039BC-01AE-F8BC-7686-7F19E64527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7476" y="3962401"/>
            <a:ext cx="1088571" cy="1088571"/>
          </a:xfrm>
          <a:prstGeom prst="rect">
            <a:avLst/>
          </a:prstGeom>
        </p:spPr>
      </p:pic>
    </p:spTree>
    <p:extLst>
      <p:ext uri="{BB962C8B-B14F-4D97-AF65-F5344CB8AC3E}">
        <p14:creationId xmlns:p14="http://schemas.microsoft.com/office/powerpoint/2010/main" val="338027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928257" y="1596576"/>
            <a:ext cx="5105399" cy="49398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2060"/>
                </a:solidFill>
                <a:effectLst/>
                <a:uLnTx/>
                <a:uFillTx/>
                <a:latin typeface="Gotham book"/>
              </a:rPr>
              <a:t>The graphic organizer on your warm-up shows 4 vocabulary terms from this unit.</a:t>
            </a:r>
            <a:endParaRPr kumimoji="0" lang="en-US" sz="3500" b="0" i="0" u="none" strike="noStrike" kern="1200" cap="none" spc="0" normalizeH="0" baseline="0" noProof="0" dirty="0">
              <a:ln>
                <a:noFill/>
              </a:ln>
              <a:solidFill>
                <a:srgbClr val="C00000"/>
              </a:solidFill>
              <a:effectLst/>
              <a:uLnTx/>
              <a:uFillTx/>
              <a:latin typeface="Gotham book"/>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500" dirty="0">
                <a:solidFill>
                  <a:srgbClr val="C00000"/>
                </a:solidFill>
                <a:latin typeface="Gotham book"/>
              </a:rPr>
              <a:t>Complete the graphic organizer based on your knowledge of each word.</a:t>
            </a:r>
            <a:endParaRPr kumimoji="0" lang="en-US" sz="3500" b="0" i="0" u="none" strike="noStrike" kern="1200" cap="none" spc="0" normalizeH="0" baseline="0" noProof="0" dirty="0">
              <a:ln>
                <a:noFill/>
              </a:ln>
              <a:solidFill>
                <a:srgbClr val="C00000"/>
              </a:solidFill>
              <a:effectLst/>
              <a:uLnTx/>
              <a:uFillTx/>
              <a:latin typeface="Gotham book"/>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B050"/>
                </a:solidFill>
                <a:effectLst/>
                <a:uLnTx/>
                <a:uFillTx/>
                <a:latin typeface="Gotham book"/>
              </a:rPr>
              <a:t>Discuss with a partner  </a:t>
            </a:r>
          </a:p>
        </p:txBody>
      </p:sp>
      <p:pic>
        <p:nvPicPr>
          <p:cNvPr id="4" name="Graphic 3">
            <a:extLst>
              <a:ext uri="{FF2B5EF4-FFF2-40B4-BE49-F238E27FC236}">
                <a16:creationId xmlns:a16="http://schemas.microsoft.com/office/drawing/2014/main" id="{0E891873-A7E9-CF87-BBB1-AB04705F13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775" y="1788806"/>
            <a:ext cx="1071092" cy="1071092"/>
          </a:xfrm>
          <a:prstGeom prst="rect">
            <a:avLst/>
          </a:prstGeom>
        </p:spPr>
      </p:pic>
      <p:pic>
        <p:nvPicPr>
          <p:cNvPr id="5" name="Graphic 4">
            <a:extLst>
              <a:ext uri="{FF2B5EF4-FFF2-40B4-BE49-F238E27FC236}">
                <a16:creationId xmlns:a16="http://schemas.microsoft.com/office/drawing/2014/main" id="{99EB4C44-0D42-61B1-0AAC-9CC503E065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8424" y="3818160"/>
            <a:ext cx="925793" cy="925793"/>
          </a:xfrm>
          <a:prstGeom prst="rect">
            <a:avLst/>
          </a:prstGeom>
        </p:spPr>
      </p:pic>
      <p:pic>
        <p:nvPicPr>
          <p:cNvPr id="6" name="Graphic 5">
            <a:extLst>
              <a:ext uri="{FF2B5EF4-FFF2-40B4-BE49-F238E27FC236}">
                <a16:creationId xmlns:a16="http://schemas.microsoft.com/office/drawing/2014/main" id="{6C8208B9-DFC6-EE82-0D6C-DFB6FC7AAA5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0093" y="5587895"/>
            <a:ext cx="956774" cy="956774"/>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43468" y="1731459"/>
            <a:ext cx="9208842" cy="1088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don’t know the word _______ yet</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32" y="1731459"/>
            <a:ext cx="1088571" cy="1088571"/>
          </a:xfrm>
          <a:prstGeom prst="rect">
            <a:avLst/>
          </a:prstGeom>
        </p:spPr>
      </p:pic>
      <p:sp>
        <p:nvSpPr>
          <p:cNvPr id="5" name="Speech Bubble: Rectangle with Corners Rounded 4">
            <a:extLst>
              <a:ext uri="{FF2B5EF4-FFF2-40B4-BE49-F238E27FC236}">
                <a16:creationId xmlns:a16="http://schemas.microsoft.com/office/drawing/2014/main" id="{BF17D1CC-FFF8-5CE7-1B26-53F4E8C9E9EA}"/>
              </a:ext>
            </a:extLst>
          </p:cNvPr>
          <p:cNvSpPr/>
          <p:nvPr/>
        </p:nvSpPr>
        <p:spPr>
          <a:xfrm>
            <a:off x="577211" y="3156860"/>
            <a:ext cx="9208842" cy="1752598"/>
          </a:xfrm>
          <a:prstGeom prst="wedgeRoundRectCallout">
            <a:avLst>
              <a:gd name="adj1" fmla="val 57065"/>
              <a:gd name="adj2" fmla="val 33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I’ve heard of the word _________. </a:t>
            </a:r>
          </a:p>
          <a:p>
            <a:pPr marL="457200" marR="0" lvl="0" indent="31750" algn="l" defTabSz="914400" rtl="0" eaLnBrk="1" fontAlgn="auto" latinLnBrk="0" hangingPunct="1">
              <a:spcBef>
                <a:spcPts val="0"/>
              </a:spcBef>
              <a:spcAft>
                <a:spcPts val="600"/>
              </a:spcAft>
              <a:buClrTx/>
              <a:buSzTx/>
              <a:buFontTx/>
              <a:buNone/>
              <a:tabLst/>
              <a:defRPr/>
            </a:pPr>
            <a:r>
              <a:rPr lang="en-US" sz="4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I think it means _______________.</a:t>
            </a:r>
            <a:endPar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6" name="Graphic 5">
            <a:extLst>
              <a:ext uri="{FF2B5EF4-FFF2-40B4-BE49-F238E27FC236}">
                <a16:creationId xmlns:a16="http://schemas.microsoft.com/office/drawing/2014/main" id="{AB76A1CE-CD29-DE77-19F4-614676ACC9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26218" y="3820887"/>
            <a:ext cx="1088571" cy="1088571"/>
          </a:xfrm>
          <a:prstGeom prst="rect">
            <a:avLst/>
          </a:prstGeom>
        </p:spPr>
      </p:pic>
      <p:sp>
        <p:nvSpPr>
          <p:cNvPr id="7" name="Speech Bubble: Rectangle with Corners Rounded 6">
            <a:extLst>
              <a:ext uri="{FF2B5EF4-FFF2-40B4-BE49-F238E27FC236}">
                <a16:creationId xmlns:a16="http://schemas.microsoft.com/office/drawing/2014/main" id="{3E37515A-8C32-DCED-D90C-2C1D60654DD3}"/>
              </a:ext>
            </a:extLst>
          </p:cNvPr>
          <p:cNvSpPr/>
          <p:nvPr/>
        </p:nvSpPr>
        <p:spPr>
          <a:xfrm>
            <a:off x="2275179" y="5159206"/>
            <a:ext cx="9677131" cy="1088570"/>
          </a:xfrm>
          <a:prstGeom prst="wedgeRoundRectCallout">
            <a:avLst>
              <a:gd name="adj1" fmla="val -57449"/>
              <a:gd name="adj2" fmla="val 30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31750">
              <a:spcAft>
                <a:spcPts val="600"/>
              </a:spcAf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know the word _____. It means ____.</a:t>
            </a:r>
          </a:p>
        </p:txBody>
      </p:sp>
      <p:pic>
        <p:nvPicPr>
          <p:cNvPr id="8" name="Graphic 7">
            <a:extLst>
              <a:ext uri="{FF2B5EF4-FFF2-40B4-BE49-F238E27FC236}">
                <a16:creationId xmlns:a16="http://schemas.microsoft.com/office/drawing/2014/main" id="{D9DF733B-F171-06A1-52D9-0946F7EA33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32" y="5246288"/>
            <a:ext cx="1088571" cy="1088571"/>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2862322"/>
          </a:xfrm>
          <a:prstGeom prst="rect">
            <a:avLst/>
          </a:prstGeom>
          <a:noFill/>
        </p:spPr>
        <p:txBody>
          <a:bodyPr wrap="square" rtlCol="0">
            <a:spAutoFit/>
          </a:bodyPr>
          <a:lstStyle/>
          <a:p>
            <a:pPr algn="ctr">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key terms do we need to know to be successful in this unit? </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478972" y="1785257"/>
            <a:ext cx="10906160" cy="4126258"/>
          </a:xfrm>
          <a:prstGeom prst="rect">
            <a:avLst/>
          </a:prstGeom>
          <a:noFill/>
        </p:spPr>
        <p:txBody>
          <a:bodyPr wrap="square" rtlCol="0">
            <a:spAutoFit/>
          </a:bodyPr>
          <a:lstStyle/>
          <a:p>
            <a:pPr marL="342900" marR="0" lvl="0" indent="-342900">
              <a:lnSpc>
                <a:spcPct val="110000"/>
              </a:lnSpc>
              <a:spcBef>
                <a:spcPts val="0"/>
              </a:spcBef>
              <a:spcAft>
                <a:spcPts val="0"/>
              </a:spcAft>
              <a:buFont typeface="+mj-lt"/>
              <a:buAutoNum type="arabicPeriod"/>
              <a:tabLst>
                <a:tab pos="457200" algn="l"/>
              </a:tabLst>
            </a:pPr>
            <a:r>
              <a:rPr lang="en-US" sz="4000" b="1" i="1"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 </a:t>
            </a:r>
            <a:r>
              <a:rPr lang="en-US" sz="4000" b="1" i="1" u="sng"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We will</a:t>
            </a:r>
            <a:r>
              <a:rPr lang="en-US" sz="4000"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 identify, define, and exemplify the key terms of Unit 6: The Republic of Texas.</a:t>
            </a:r>
            <a:endParaRPr lang="en-US" sz="2000" dirty="0">
              <a:solidFill>
                <a:schemeClr val="accent6">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tabLst>
                <a:tab pos="457200" algn="l"/>
              </a:tabLst>
            </a:pPr>
            <a:r>
              <a:rPr lang="en-US" sz="4000" b="1" i="1" dirty="0">
                <a:solidFill>
                  <a:srgbClr val="7030A0"/>
                </a:solidFill>
                <a:effectLst/>
                <a:latin typeface="Gotham Book"/>
                <a:ea typeface="Times New Roman" panose="02020603050405020304" pitchFamily="18" charset="0"/>
                <a:cs typeface="Times New Roman" panose="02020603050405020304" pitchFamily="18" charset="0"/>
              </a:rPr>
              <a:t> </a:t>
            </a:r>
            <a:r>
              <a:rPr lang="en-US" sz="4000" b="1" i="1" u="sng" dirty="0">
                <a:solidFill>
                  <a:srgbClr val="7030A0"/>
                </a:solidFill>
                <a:effectLst/>
                <a:latin typeface="Gotham Book"/>
                <a:ea typeface="Times New Roman" panose="02020603050405020304" pitchFamily="18" charset="0"/>
                <a:cs typeface="Times New Roman" panose="02020603050405020304" pitchFamily="18" charset="0"/>
              </a:rPr>
              <a:t>I will</a:t>
            </a:r>
            <a:r>
              <a:rPr lang="en-US" sz="4000" b="1" i="1" dirty="0">
                <a:solidFill>
                  <a:srgbClr val="7030A0"/>
                </a:solidFill>
                <a:effectLst/>
                <a:latin typeface="Gotham Book"/>
                <a:ea typeface="Times New Roman" panose="02020603050405020304" pitchFamily="18" charset="0"/>
                <a:cs typeface="Times New Roman" panose="02020603050405020304" pitchFamily="18" charset="0"/>
              </a:rPr>
              <a:t> </a:t>
            </a:r>
            <a:r>
              <a:rPr lang="en-US" sz="4000" dirty="0">
                <a:solidFill>
                  <a:srgbClr val="7030A0"/>
                </a:solidFill>
                <a:effectLst/>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4000"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Debt </a:t>
            </a:r>
            <a:r>
              <a:rPr lang="en-US" sz="4400" i="1" dirty="0">
                <a:solidFill>
                  <a:schemeClr val="bg1"/>
                </a:solidFill>
                <a:latin typeface="Gotham Medium"/>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6FFE9BE4-E3CD-BF1D-7399-D0B530001338}"/>
              </a:ext>
            </a:extLst>
          </p:cNvPr>
          <p:cNvSpPr txBox="1"/>
          <p:nvPr/>
        </p:nvSpPr>
        <p:spPr>
          <a:xfrm>
            <a:off x="345580" y="1524004"/>
            <a:ext cx="7829589" cy="5601533"/>
          </a:xfrm>
          <a:prstGeom prst="rect">
            <a:avLst/>
          </a:prstGeom>
          <a:noFill/>
        </p:spPr>
        <p:txBody>
          <a:bodyPr wrap="square" rtlCol="0">
            <a:spAutoFit/>
          </a:bodyPr>
          <a:lstStyle/>
          <a:p>
            <a:r>
              <a:rPr lang="en-US" sz="2200" dirty="0">
                <a:solidFill>
                  <a:schemeClr val="accent3"/>
                </a:solidFill>
                <a:latin typeface="Gotham book"/>
              </a:rPr>
              <a:t>Wars are very expensive. Providing weapons, ammunition, meals, supplies, medical care, and salaries to the soldiers and officers carrying out a war is very costly. </a:t>
            </a:r>
          </a:p>
          <a:p>
            <a:endParaRPr lang="en-US" sz="1400" dirty="0">
              <a:latin typeface="Gotham book"/>
            </a:endParaRPr>
          </a:p>
          <a:p>
            <a:r>
              <a:rPr lang="en-US" sz="2200" dirty="0">
                <a:solidFill>
                  <a:srgbClr val="0070C0"/>
                </a:solidFill>
                <a:latin typeface="Gotham book"/>
              </a:rPr>
              <a:t>One way the provisional government of Texas covered the expenses of fighting the Texas Revolution was by borrowing money from American merchants. These loans helped finance the war.</a:t>
            </a:r>
          </a:p>
          <a:p>
            <a:endParaRPr lang="en-US" sz="1400" dirty="0">
              <a:latin typeface="Gotham book"/>
            </a:endParaRPr>
          </a:p>
          <a:p>
            <a:r>
              <a:rPr lang="en-US" sz="2200" dirty="0">
                <a:solidFill>
                  <a:srgbClr val="7030A0"/>
                </a:solidFill>
                <a:latin typeface="Gotham book"/>
              </a:rPr>
              <a:t>After the war, the Republic of Texas had its independence, but it also had about $1.25 million dollars of </a:t>
            </a:r>
            <a:r>
              <a:rPr lang="en-US" sz="2200" b="1" dirty="0">
                <a:solidFill>
                  <a:srgbClr val="7030A0"/>
                </a:solidFill>
                <a:latin typeface="Gotham book"/>
              </a:rPr>
              <a:t>debt</a:t>
            </a:r>
            <a:r>
              <a:rPr lang="en-US" sz="2200" dirty="0">
                <a:solidFill>
                  <a:srgbClr val="7030A0"/>
                </a:solidFill>
                <a:latin typeface="Gotham book"/>
              </a:rPr>
              <a:t>, or money it owed and needed to pay back. Paying off this </a:t>
            </a:r>
            <a:r>
              <a:rPr lang="en-US" sz="2200" b="1" dirty="0">
                <a:solidFill>
                  <a:srgbClr val="7030A0"/>
                </a:solidFill>
                <a:latin typeface="Gotham book"/>
              </a:rPr>
              <a:t>debt </a:t>
            </a:r>
            <a:r>
              <a:rPr lang="en-US" sz="2200" dirty="0">
                <a:solidFill>
                  <a:srgbClr val="7030A0"/>
                </a:solidFill>
                <a:latin typeface="Gotham book"/>
              </a:rPr>
              <a:t>was a significant challenge for the new country. </a:t>
            </a:r>
            <a:r>
              <a:rPr lang="en-US" sz="2200" dirty="0">
                <a:solidFill>
                  <a:srgbClr val="C00000"/>
                </a:solidFill>
                <a:latin typeface="Gotham book"/>
              </a:rPr>
              <a:t>Running a government, like fighting a war, was also very expensive. From 1836 to 1845, the Republic of Texas’ </a:t>
            </a:r>
            <a:r>
              <a:rPr lang="en-US" sz="2200" b="1" dirty="0">
                <a:solidFill>
                  <a:srgbClr val="C00000"/>
                </a:solidFill>
                <a:latin typeface="Gotham book"/>
              </a:rPr>
              <a:t>debt</a:t>
            </a:r>
            <a:r>
              <a:rPr lang="en-US" sz="2200" dirty="0">
                <a:solidFill>
                  <a:srgbClr val="C00000"/>
                </a:solidFill>
                <a:latin typeface="Gotham book"/>
              </a:rPr>
              <a:t> grew to nearly $12 million dollars. </a:t>
            </a:r>
            <a:r>
              <a:rPr lang="en-US" sz="2200" dirty="0">
                <a:solidFill>
                  <a:srgbClr val="002060"/>
                </a:solidFill>
                <a:latin typeface="Gotham book"/>
              </a:rPr>
              <a:t>The value of that amount today is about $412 million dollars! Throughout this era, the Republic of Texas struggled to address its increasing </a:t>
            </a:r>
            <a:r>
              <a:rPr lang="en-US" sz="2200" b="1" dirty="0">
                <a:solidFill>
                  <a:srgbClr val="002060"/>
                </a:solidFill>
                <a:latin typeface="Gotham book"/>
              </a:rPr>
              <a:t>debt</a:t>
            </a:r>
            <a:r>
              <a:rPr lang="en-US" sz="2200" dirty="0">
                <a:solidFill>
                  <a:srgbClr val="002060"/>
                </a:solidFill>
                <a:latin typeface="Gotham book"/>
              </a:rPr>
              <a:t>.</a:t>
            </a:r>
          </a:p>
          <a:p>
            <a:endParaRPr lang="en-US" sz="2200" dirty="0">
              <a:latin typeface="Gotham book"/>
            </a:endParaRPr>
          </a:p>
        </p:txBody>
      </p:sp>
      <p:sp>
        <p:nvSpPr>
          <p:cNvPr id="5" name="TextBox 4">
            <a:extLst>
              <a:ext uri="{FF2B5EF4-FFF2-40B4-BE49-F238E27FC236}">
                <a16:creationId xmlns:a16="http://schemas.microsoft.com/office/drawing/2014/main" id="{89DE44B3-E106-D6C5-3171-E35831E9E55E}"/>
              </a:ext>
            </a:extLst>
          </p:cNvPr>
          <p:cNvSpPr txBox="1"/>
          <p:nvPr/>
        </p:nvSpPr>
        <p:spPr>
          <a:xfrm>
            <a:off x="8458972" y="4557847"/>
            <a:ext cx="3245347" cy="1107996"/>
          </a:xfrm>
          <a:prstGeom prst="rect">
            <a:avLst/>
          </a:prstGeom>
          <a:noFill/>
        </p:spPr>
        <p:txBody>
          <a:bodyPr wrap="square" rtlCol="0">
            <a:spAutoFit/>
          </a:bodyPr>
          <a:lstStyle/>
          <a:p>
            <a:pPr algn="ctr"/>
            <a:r>
              <a:rPr lang="en-US" sz="2200" i="1" dirty="0">
                <a:latin typeface="Gotham book"/>
              </a:rPr>
              <a:t> A Republic of Texas </a:t>
            </a:r>
          </a:p>
          <a:p>
            <a:pPr algn="ctr"/>
            <a:r>
              <a:rPr lang="en-US" sz="2200" i="1" dirty="0">
                <a:latin typeface="Gotham book"/>
              </a:rPr>
              <a:t>one-dollar bill</a:t>
            </a:r>
          </a:p>
          <a:p>
            <a:pPr algn="ctr"/>
            <a:r>
              <a:rPr lang="en-US" sz="2200" i="1" dirty="0">
                <a:latin typeface="Gotham book"/>
              </a:rPr>
              <a:t>The Portal to Texas History</a:t>
            </a:r>
          </a:p>
        </p:txBody>
      </p:sp>
      <p:pic>
        <p:nvPicPr>
          <p:cNvPr id="7" name="Picture 6" descr="A photograph of an old Republic of Texas one-dollar bill. The bill is tattered and torn around all the edges. There is a drawing of an American Indian on the left side of the bill and a drawing of a seated woman at the top of the bill. ">
            <a:extLst>
              <a:ext uri="{FF2B5EF4-FFF2-40B4-BE49-F238E27FC236}">
                <a16:creationId xmlns:a16="http://schemas.microsoft.com/office/drawing/2014/main" id="{D7AC3E6B-5B71-45AA-AD12-7B1A411BC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2453394"/>
            <a:ext cx="3790990" cy="192523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49134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17BF34-D797-1A8A-3A60-EB641E192BA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09A5C9E-49C2-F231-D62A-6908B84A8801}"/>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Diplomatic </a:t>
            </a:r>
            <a:r>
              <a:rPr lang="en-US" sz="4400" i="1" dirty="0">
                <a:solidFill>
                  <a:schemeClr val="bg1"/>
                </a:solidFill>
                <a:latin typeface="Gotham Medium"/>
              </a:rPr>
              <a:t>(adj)</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D63D50D5-67BE-6118-1DB7-A24E182BF652}"/>
              </a:ext>
            </a:extLst>
          </p:cNvPr>
          <p:cNvSpPr txBox="1"/>
          <p:nvPr/>
        </p:nvSpPr>
        <p:spPr>
          <a:xfrm>
            <a:off x="489861" y="1523998"/>
            <a:ext cx="7739742" cy="5324535"/>
          </a:xfrm>
          <a:prstGeom prst="rect">
            <a:avLst/>
          </a:prstGeom>
          <a:noFill/>
        </p:spPr>
        <p:txBody>
          <a:bodyPr wrap="square" rtlCol="0">
            <a:spAutoFit/>
          </a:bodyPr>
          <a:lstStyle/>
          <a:p>
            <a:r>
              <a:rPr lang="en-US" sz="2200" dirty="0">
                <a:solidFill>
                  <a:srgbClr val="0070C0"/>
                </a:solidFill>
                <a:latin typeface="Gotham book"/>
              </a:rPr>
              <a:t>After Texas won its independence, the government of the Republic of Texas began to meet with the governments of other countries around the world. </a:t>
            </a:r>
            <a:r>
              <a:rPr lang="en-US" sz="2200" dirty="0">
                <a:solidFill>
                  <a:srgbClr val="C00000"/>
                </a:solidFill>
                <a:latin typeface="Gotham book"/>
              </a:rPr>
              <a:t>The Republic of Texas wanted to establish </a:t>
            </a:r>
            <a:r>
              <a:rPr lang="en-US" sz="2200" b="1" dirty="0">
                <a:solidFill>
                  <a:srgbClr val="C00000"/>
                </a:solidFill>
                <a:latin typeface="Gotham book"/>
              </a:rPr>
              <a:t>diplomatic</a:t>
            </a:r>
            <a:r>
              <a:rPr lang="en-US" sz="2200" dirty="0">
                <a:solidFill>
                  <a:srgbClr val="C00000"/>
                </a:solidFill>
                <a:latin typeface="Gotham book"/>
              </a:rPr>
              <a:t> relationships and gain </a:t>
            </a:r>
            <a:r>
              <a:rPr lang="en-US" sz="2200" b="1" dirty="0">
                <a:solidFill>
                  <a:srgbClr val="C00000"/>
                </a:solidFill>
                <a:latin typeface="Gotham book"/>
              </a:rPr>
              <a:t>diplomatic</a:t>
            </a:r>
            <a:r>
              <a:rPr lang="en-US" sz="2200" dirty="0">
                <a:solidFill>
                  <a:srgbClr val="C00000"/>
                </a:solidFill>
                <a:latin typeface="Gotham book"/>
              </a:rPr>
              <a:t> recognition of its independence. The term </a:t>
            </a:r>
            <a:r>
              <a:rPr lang="en-US" sz="2200" b="1" dirty="0">
                <a:solidFill>
                  <a:srgbClr val="C00000"/>
                </a:solidFill>
                <a:latin typeface="Gotham book"/>
              </a:rPr>
              <a:t>diplomatic</a:t>
            </a:r>
            <a:r>
              <a:rPr lang="en-US" sz="2200" dirty="0">
                <a:solidFill>
                  <a:srgbClr val="C00000"/>
                </a:solidFill>
                <a:latin typeface="Gotham book"/>
              </a:rPr>
              <a:t> describes the work of building and managing international relationships between countries.</a:t>
            </a:r>
          </a:p>
          <a:p>
            <a:endParaRPr lang="en-US" sz="1000" dirty="0">
              <a:latin typeface="Gotham book"/>
            </a:endParaRPr>
          </a:p>
          <a:p>
            <a:r>
              <a:rPr lang="en-US" sz="2200" dirty="0">
                <a:solidFill>
                  <a:srgbClr val="7030A0"/>
                </a:solidFill>
                <a:latin typeface="Gotham book"/>
              </a:rPr>
              <a:t>There was one major problem, however. Mexico did not recognize Texas’ independence. Mexico’s position was that Texas was still a Mexican state in rebellion against its national government. As a result, Texas struggled to gain </a:t>
            </a:r>
            <a:r>
              <a:rPr lang="en-US" sz="2200" b="1" dirty="0">
                <a:solidFill>
                  <a:srgbClr val="7030A0"/>
                </a:solidFill>
                <a:latin typeface="Gotham book"/>
              </a:rPr>
              <a:t>diplomatic</a:t>
            </a:r>
            <a:r>
              <a:rPr lang="en-US" sz="2200" dirty="0">
                <a:solidFill>
                  <a:srgbClr val="7030A0"/>
                </a:solidFill>
                <a:latin typeface="Gotham book"/>
              </a:rPr>
              <a:t> recognition from many other countries who didn’t want to risk war with Mexico</a:t>
            </a:r>
            <a:r>
              <a:rPr lang="en-US" sz="2200" dirty="0">
                <a:solidFill>
                  <a:schemeClr val="accent6">
                    <a:lumMod val="75000"/>
                  </a:schemeClr>
                </a:solidFill>
                <a:latin typeface="Gotham book"/>
              </a:rPr>
              <a:t>. The United States and Great Britain were two countries who were cautious about forming a </a:t>
            </a:r>
            <a:r>
              <a:rPr lang="en-US" sz="2200" b="1" dirty="0">
                <a:solidFill>
                  <a:schemeClr val="accent6">
                    <a:lumMod val="75000"/>
                  </a:schemeClr>
                </a:solidFill>
                <a:latin typeface="Gotham book"/>
              </a:rPr>
              <a:t>diplomatic</a:t>
            </a:r>
            <a:r>
              <a:rPr lang="en-US" sz="2200" dirty="0">
                <a:solidFill>
                  <a:schemeClr val="accent6">
                    <a:lumMod val="75000"/>
                  </a:schemeClr>
                </a:solidFill>
                <a:latin typeface="Gotham book"/>
              </a:rPr>
              <a:t> relationship with Texas because they didn’t want to harm their </a:t>
            </a:r>
            <a:r>
              <a:rPr lang="en-US" sz="2200" b="1" dirty="0">
                <a:solidFill>
                  <a:schemeClr val="accent6">
                    <a:lumMod val="75000"/>
                  </a:schemeClr>
                </a:solidFill>
                <a:latin typeface="Gotham book"/>
              </a:rPr>
              <a:t>diplomatic</a:t>
            </a:r>
            <a:r>
              <a:rPr lang="en-US" sz="2200" dirty="0">
                <a:solidFill>
                  <a:schemeClr val="accent6">
                    <a:lumMod val="75000"/>
                  </a:schemeClr>
                </a:solidFill>
                <a:latin typeface="Gotham book"/>
              </a:rPr>
              <a:t> relationships with Mexico. </a:t>
            </a:r>
          </a:p>
        </p:txBody>
      </p:sp>
      <p:pic>
        <p:nvPicPr>
          <p:cNvPr id="4" name="Picture 3" descr="A photograph of the Republic of Texas flag. It is the same as the contemporary flag of Texas. The flag in the photo is older and tattered. It is believed to be from the Republic of Texas era. ">
            <a:extLst>
              <a:ext uri="{FF2B5EF4-FFF2-40B4-BE49-F238E27FC236}">
                <a16:creationId xmlns:a16="http://schemas.microsoft.com/office/drawing/2014/main" id="{6648E06B-472F-1EA7-6A68-EA1933738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919" y="1685042"/>
            <a:ext cx="2801972" cy="1700417"/>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5752A705-E7D1-C441-00B1-CD24C1B00A0E}"/>
              </a:ext>
            </a:extLst>
          </p:cNvPr>
          <p:cNvSpPr txBox="1"/>
          <p:nvPr/>
        </p:nvSpPr>
        <p:spPr>
          <a:xfrm>
            <a:off x="8723919" y="3363688"/>
            <a:ext cx="2967341" cy="646331"/>
          </a:xfrm>
          <a:prstGeom prst="rect">
            <a:avLst/>
          </a:prstGeom>
          <a:noFill/>
        </p:spPr>
        <p:txBody>
          <a:bodyPr wrap="square" rtlCol="0">
            <a:spAutoFit/>
          </a:bodyPr>
          <a:lstStyle/>
          <a:p>
            <a:r>
              <a:rPr lang="en-US" i="1" dirty="0"/>
              <a:t>The Republic of Texas Flag</a:t>
            </a:r>
          </a:p>
          <a:p>
            <a:r>
              <a:rPr lang="en-US" i="1" dirty="0"/>
              <a:t>The Portal to     Texas History</a:t>
            </a:r>
          </a:p>
        </p:txBody>
      </p:sp>
      <p:pic>
        <p:nvPicPr>
          <p:cNvPr id="3076" name="Picture 4" descr="The Mexican Flag 1835 to 1846. It is very similar in appearance to the contemporary Mexican flag with the three main colors of green, white, and re. There is an eagle in the white section with a snake in its mouth. It is standing on a branch with leaves protruding from underneath it going to the left and the right.">
            <a:extLst>
              <a:ext uri="{FF2B5EF4-FFF2-40B4-BE49-F238E27FC236}">
                <a16:creationId xmlns:a16="http://schemas.microsoft.com/office/drawing/2014/main" id="{B2989EB6-C4EA-1F32-DB56-3124DFD22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6562" y="4172832"/>
            <a:ext cx="2696686" cy="154216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BE276B-68FC-D7ED-DB9C-BCB84DAD9F5A}"/>
              </a:ext>
            </a:extLst>
          </p:cNvPr>
          <p:cNvSpPr txBox="1"/>
          <p:nvPr/>
        </p:nvSpPr>
        <p:spPr>
          <a:xfrm>
            <a:off x="8542075" y="5758462"/>
            <a:ext cx="3331028" cy="369332"/>
          </a:xfrm>
          <a:prstGeom prst="rect">
            <a:avLst/>
          </a:prstGeom>
          <a:noFill/>
        </p:spPr>
        <p:txBody>
          <a:bodyPr wrap="square" rtlCol="0">
            <a:spAutoFit/>
          </a:bodyPr>
          <a:lstStyle/>
          <a:p>
            <a:r>
              <a:rPr lang="en-US" i="1" dirty="0"/>
              <a:t>The Flag of Mexico, 1835 - 1846</a:t>
            </a:r>
          </a:p>
        </p:txBody>
      </p:sp>
    </p:spTree>
    <p:extLst>
      <p:ext uri="{BB962C8B-B14F-4D97-AF65-F5344CB8AC3E}">
        <p14:creationId xmlns:p14="http://schemas.microsoft.com/office/powerpoint/2010/main" val="289812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70AB141-B8D4-D8BE-AD18-ED23CE5733D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71FFFA5-3BA8-0AEB-1127-BFAA757E7079}"/>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Commerce </a:t>
            </a:r>
            <a:r>
              <a:rPr lang="en-US" sz="4800" i="1" dirty="0">
                <a:solidFill>
                  <a:schemeClr val="bg1"/>
                </a:solidFill>
                <a:latin typeface="Gotham Medium"/>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11006509-B3C1-7437-CDE0-5BD083FD2D93}"/>
              </a:ext>
            </a:extLst>
          </p:cNvPr>
          <p:cNvSpPr txBox="1"/>
          <p:nvPr/>
        </p:nvSpPr>
        <p:spPr>
          <a:xfrm>
            <a:off x="253294" y="1518077"/>
            <a:ext cx="7750629" cy="5339923"/>
          </a:xfrm>
          <a:prstGeom prst="rect">
            <a:avLst/>
          </a:prstGeom>
          <a:noFill/>
        </p:spPr>
        <p:txBody>
          <a:bodyPr wrap="square" rtlCol="0">
            <a:spAutoFit/>
          </a:bodyPr>
          <a:lstStyle/>
          <a:p>
            <a:r>
              <a:rPr lang="en-US" sz="2200" dirty="0">
                <a:solidFill>
                  <a:srgbClr val="C00000"/>
                </a:solidFill>
                <a:latin typeface="Gotham book"/>
              </a:rPr>
              <a:t>In addition to its goal of establishing diplomatic relationships, Texas also set out to establish </a:t>
            </a:r>
            <a:r>
              <a:rPr lang="en-US" sz="2200" b="1" dirty="0">
                <a:solidFill>
                  <a:srgbClr val="C00000"/>
                </a:solidFill>
                <a:latin typeface="Gotham book"/>
              </a:rPr>
              <a:t>commerce</a:t>
            </a:r>
            <a:r>
              <a:rPr lang="en-US" sz="2200" dirty="0">
                <a:solidFill>
                  <a:srgbClr val="C00000"/>
                </a:solidFill>
                <a:latin typeface="Gotham book"/>
              </a:rPr>
              <a:t> with other countries. This means that Texas wanted to establish business and trade with other countries. </a:t>
            </a:r>
            <a:r>
              <a:rPr lang="en-US" sz="2200" b="1" dirty="0">
                <a:solidFill>
                  <a:srgbClr val="0070C0"/>
                </a:solidFill>
                <a:latin typeface="Gotham book"/>
              </a:rPr>
              <a:t>Commercial </a:t>
            </a:r>
            <a:r>
              <a:rPr lang="en-US" sz="2200" dirty="0">
                <a:solidFill>
                  <a:srgbClr val="0070C0"/>
                </a:solidFill>
                <a:latin typeface="Gotham book"/>
              </a:rPr>
              <a:t>relationships were very important to Texas as the young nation worked to improve its economy and find markets for its cotton.</a:t>
            </a:r>
          </a:p>
          <a:p>
            <a:endParaRPr lang="en-US" sz="1100" dirty="0">
              <a:latin typeface="Gotham book"/>
            </a:endParaRPr>
          </a:p>
          <a:p>
            <a:r>
              <a:rPr lang="en-US" sz="2200" dirty="0">
                <a:solidFill>
                  <a:schemeClr val="accent6">
                    <a:lumMod val="75000"/>
                  </a:schemeClr>
                </a:solidFill>
                <a:latin typeface="Gotham book"/>
              </a:rPr>
              <a:t>Great Britain was the largest market for cotton in the world at the time. </a:t>
            </a:r>
            <a:r>
              <a:rPr lang="en-US" sz="2200" b="1" dirty="0">
                <a:solidFill>
                  <a:schemeClr val="accent6">
                    <a:lumMod val="75000"/>
                  </a:schemeClr>
                </a:solidFill>
                <a:latin typeface="Gotham book"/>
              </a:rPr>
              <a:t>Commerce</a:t>
            </a:r>
            <a:r>
              <a:rPr lang="en-US" sz="2200" dirty="0">
                <a:solidFill>
                  <a:schemeClr val="accent6">
                    <a:lumMod val="75000"/>
                  </a:schemeClr>
                </a:solidFill>
                <a:latin typeface="Gotham book"/>
              </a:rPr>
              <a:t> with Great Britain would dramatically improve the Texas economy and help the Republic of Texas pay off its debt. The British government, however, resisted establishing a </a:t>
            </a:r>
            <a:r>
              <a:rPr lang="en-US" sz="2200" b="1" dirty="0">
                <a:solidFill>
                  <a:schemeClr val="accent6">
                    <a:lumMod val="75000"/>
                  </a:schemeClr>
                </a:solidFill>
                <a:latin typeface="Gotham book"/>
              </a:rPr>
              <a:t>commercial</a:t>
            </a:r>
            <a:r>
              <a:rPr lang="en-US" sz="2200" dirty="0">
                <a:solidFill>
                  <a:schemeClr val="accent6">
                    <a:lumMod val="75000"/>
                  </a:schemeClr>
                </a:solidFill>
                <a:latin typeface="Gotham book"/>
              </a:rPr>
              <a:t> relationship with Texas because the Republic relied on slavery. </a:t>
            </a:r>
            <a:r>
              <a:rPr lang="en-US" sz="2200" dirty="0">
                <a:solidFill>
                  <a:schemeClr val="accent5">
                    <a:lumMod val="75000"/>
                  </a:schemeClr>
                </a:solidFill>
                <a:latin typeface="Gotham book"/>
              </a:rPr>
              <a:t>This posed a challenge to the Republic of Texas, which believed that it could not successfully produce large quantities of cotton without slave labor. Throughout the era, Texas would continue to work to build international </a:t>
            </a:r>
            <a:r>
              <a:rPr lang="en-US" sz="2200" b="1" dirty="0">
                <a:solidFill>
                  <a:schemeClr val="accent5">
                    <a:lumMod val="75000"/>
                  </a:schemeClr>
                </a:solidFill>
                <a:latin typeface="Gotham book"/>
              </a:rPr>
              <a:t>commercial</a:t>
            </a:r>
            <a:r>
              <a:rPr lang="en-US" sz="2200" dirty="0">
                <a:solidFill>
                  <a:schemeClr val="accent5">
                    <a:lumMod val="75000"/>
                  </a:schemeClr>
                </a:solidFill>
                <a:latin typeface="Gotham book"/>
              </a:rPr>
              <a:t> relationships.</a:t>
            </a:r>
          </a:p>
        </p:txBody>
      </p:sp>
      <p:pic>
        <p:nvPicPr>
          <p:cNvPr id="1026" name="Picture 2" descr="A photograph of a cotton plant&#10;">
            <a:extLst>
              <a:ext uri="{FF2B5EF4-FFF2-40B4-BE49-F238E27FC236}">
                <a16:creationId xmlns:a16="http://schemas.microsoft.com/office/drawing/2014/main" id="{4FB9EEFA-BD5F-5E3B-1C9E-0E43FD54F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974" y="1905000"/>
            <a:ext cx="3883281" cy="277492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1C8A45-E9AC-BBBB-A170-2981D9BE05C2}"/>
              </a:ext>
            </a:extLst>
          </p:cNvPr>
          <p:cNvSpPr txBox="1"/>
          <p:nvPr/>
        </p:nvSpPr>
        <p:spPr>
          <a:xfrm>
            <a:off x="8036581" y="4800600"/>
            <a:ext cx="3883281" cy="769441"/>
          </a:xfrm>
          <a:prstGeom prst="rect">
            <a:avLst/>
          </a:prstGeom>
          <a:noFill/>
        </p:spPr>
        <p:txBody>
          <a:bodyPr wrap="square" rtlCol="0">
            <a:spAutoFit/>
          </a:bodyPr>
          <a:lstStyle/>
          <a:p>
            <a:pPr algn="ctr"/>
            <a:r>
              <a:rPr lang="en-US" sz="2200" i="1" dirty="0">
                <a:latin typeface="Gotham book"/>
              </a:rPr>
              <a:t>A Texas cotton plant, 1996</a:t>
            </a:r>
          </a:p>
          <a:p>
            <a:pPr algn="ctr"/>
            <a:r>
              <a:rPr lang="en-US" sz="2200" i="1" dirty="0">
                <a:latin typeface="Gotham book"/>
              </a:rPr>
              <a:t>U.S. Department of Agriculture</a:t>
            </a:r>
          </a:p>
        </p:txBody>
      </p:sp>
    </p:spTree>
    <p:extLst>
      <p:ext uri="{BB962C8B-B14F-4D97-AF65-F5344CB8AC3E}">
        <p14:creationId xmlns:p14="http://schemas.microsoft.com/office/powerpoint/2010/main" val="409633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93A83C-F272-B4A1-CF43-212CDEF317D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E4CBB90-0FD2-DBAE-1317-2C42809D15C7}"/>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Tariff </a:t>
            </a:r>
            <a:r>
              <a:rPr lang="en-US" sz="4400" i="1" dirty="0">
                <a:solidFill>
                  <a:schemeClr val="bg1"/>
                </a:solidFill>
                <a:latin typeface="Gotham Medium"/>
              </a:rPr>
              <a:t>(n)</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D115E61B-F163-E378-3F5C-FF267E5101D6}"/>
              </a:ext>
            </a:extLst>
          </p:cNvPr>
          <p:cNvSpPr txBox="1"/>
          <p:nvPr/>
        </p:nvSpPr>
        <p:spPr>
          <a:xfrm>
            <a:off x="130628" y="1600200"/>
            <a:ext cx="11985172" cy="5009064"/>
          </a:xfrm>
          <a:prstGeom prst="rect">
            <a:avLst/>
          </a:prstGeom>
          <a:noFill/>
        </p:spPr>
        <p:txBody>
          <a:bodyPr wrap="square" rtlCol="0">
            <a:spAutoFit/>
          </a:bodyPr>
          <a:lstStyle/>
          <a:p>
            <a:r>
              <a:rPr lang="en-US" sz="2200" dirty="0">
                <a:solidFill>
                  <a:schemeClr val="accent5">
                    <a:lumMod val="75000"/>
                  </a:schemeClr>
                </a:solidFill>
                <a:latin typeface="Gotham book"/>
              </a:rPr>
              <a:t>During the Republic of Texas era, the government of Texas worked to establish commercial relationships with other countries. One country that Texas established a commercial relationship with was its neighbor, the United States. Commerce with the U.S. contained some challenges for Texas, however.</a:t>
            </a:r>
          </a:p>
          <a:p>
            <a:endParaRPr lang="en-US" sz="1200" dirty="0">
              <a:latin typeface="Gotham book"/>
            </a:endParaRPr>
          </a:p>
          <a:p>
            <a:r>
              <a:rPr lang="en-US" sz="2200" dirty="0">
                <a:solidFill>
                  <a:schemeClr val="accent6">
                    <a:lumMod val="75000"/>
                  </a:schemeClr>
                </a:solidFill>
                <a:latin typeface="Gotham book"/>
              </a:rPr>
              <a:t>The southern states of the U.S. were also major cotton producers. Texas cotton would therefore be competing with American cotton, and the U.S. wanted to protect its own cotton industry while it took part in commerce with Texas. </a:t>
            </a:r>
          </a:p>
          <a:p>
            <a:endParaRPr lang="en-US" sz="1050" dirty="0">
              <a:latin typeface="Gotham book"/>
            </a:endParaRPr>
          </a:p>
          <a:p>
            <a:r>
              <a:rPr lang="en-US" sz="2200" dirty="0">
                <a:solidFill>
                  <a:srgbClr val="C00000"/>
                </a:solidFill>
                <a:latin typeface="Gotham book"/>
              </a:rPr>
              <a:t>One way that the U.S. tried to protect its own cotton industry was by implementing </a:t>
            </a:r>
            <a:r>
              <a:rPr lang="en-US" sz="2200" b="1" dirty="0">
                <a:solidFill>
                  <a:srgbClr val="C00000"/>
                </a:solidFill>
                <a:latin typeface="Gotham book"/>
              </a:rPr>
              <a:t>tariffs</a:t>
            </a:r>
            <a:r>
              <a:rPr lang="en-US" sz="2200" dirty="0">
                <a:solidFill>
                  <a:srgbClr val="C00000"/>
                </a:solidFill>
                <a:latin typeface="Gotham book"/>
              </a:rPr>
              <a:t> on Texas cotton. A </a:t>
            </a:r>
            <a:r>
              <a:rPr lang="en-US" sz="2200" b="1" dirty="0">
                <a:solidFill>
                  <a:srgbClr val="C00000"/>
                </a:solidFill>
                <a:latin typeface="Gotham book"/>
              </a:rPr>
              <a:t>tariff</a:t>
            </a:r>
            <a:r>
              <a:rPr lang="en-US" sz="2200" dirty="0">
                <a:solidFill>
                  <a:srgbClr val="C00000"/>
                </a:solidFill>
                <a:latin typeface="Gotham book"/>
              </a:rPr>
              <a:t> is a tax on items being imported, or brought into your country. If the U.S. placed </a:t>
            </a:r>
            <a:r>
              <a:rPr lang="en-US" sz="2200" b="1" dirty="0">
                <a:solidFill>
                  <a:srgbClr val="C00000"/>
                </a:solidFill>
                <a:latin typeface="Gotham book"/>
              </a:rPr>
              <a:t>tariffs</a:t>
            </a:r>
            <a:r>
              <a:rPr lang="en-US" sz="2200" dirty="0">
                <a:solidFill>
                  <a:srgbClr val="C00000"/>
                </a:solidFill>
                <a:latin typeface="Gotham book"/>
              </a:rPr>
              <a:t> on Texas cotton, that would increase the price of Texas cotton in the U.S., making people more likely to buy the cheaper American cotton.</a:t>
            </a:r>
          </a:p>
          <a:p>
            <a:endParaRPr lang="en-US" sz="1100" dirty="0">
              <a:latin typeface="Gotham book"/>
            </a:endParaRPr>
          </a:p>
          <a:p>
            <a:r>
              <a:rPr lang="en-US" sz="2200" dirty="0">
                <a:solidFill>
                  <a:srgbClr val="0070C0"/>
                </a:solidFill>
                <a:latin typeface="Gotham book"/>
              </a:rPr>
              <a:t>Meanwhile, the Republic of Texas passed its own </a:t>
            </a:r>
            <a:r>
              <a:rPr lang="en-US" sz="2200" b="1" dirty="0">
                <a:solidFill>
                  <a:srgbClr val="0070C0"/>
                </a:solidFill>
                <a:latin typeface="Gotham book"/>
              </a:rPr>
              <a:t>tariffs</a:t>
            </a:r>
            <a:r>
              <a:rPr lang="en-US" sz="2200" dirty="0">
                <a:solidFill>
                  <a:srgbClr val="0070C0"/>
                </a:solidFill>
                <a:latin typeface="Gotham book"/>
              </a:rPr>
              <a:t> on American items imported into Texas. While these </a:t>
            </a:r>
            <a:r>
              <a:rPr lang="en-US" sz="2200" b="1" dirty="0">
                <a:solidFill>
                  <a:srgbClr val="0070C0"/>
                </a:solidFill>
                <a:latin typeface="Gotham book"/>
              </a:rPr>
              <a:t>tariffs</a:t>
            </a:r>
            <a:r>
              <a:rPr lang="en-US" sz="2200" dirty="0">
                <a:solidFill>
                  <a:srgbClr val="0070C0"/>
                </a:solidFill>
                <a:latin typeface="Gotham book"/>
              </a:rPr>
              <a:t> raised the cost of items that Texans bought from the U.S., they also helped provide funds for the Texas government during the nine years that Texas was an independent nation.</a:t>
            </a:r>
          </a:p>
        </p:txBody>
      </p:sp>
    </p:spTree>
    <p:extLst>
      <p:ext uri="{BB962C8B-B14F-4D97-AF65-F5344CB8AC3E}">
        <p14:creationId xmlns:p14="http://schemas.microsoft.com/office/powerpoint/2010/main" val="20263702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691</TotalTime>
  <Words>2073</Words>
  <Application>Microsoft Office PowerPoint</Application>
  <PresentationFormat>Widescreen</PresentationFormat>
  <Paragraphs>95</Paragraphs>
  <Slides>14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Aptos</vt:lpstr>
      <vt:lpstr>Aptos Display</vt:lpstr>
      <vt:lpstr>Arial</vt:lpstr>
      <vt:lpstr>Calibri</vt:lpstr>
      <vt:lpstr>Gotham Book</vt:lpstr>
      <vt:lpstr>Gotham Book</vt:lpstr>
      <vt:lpstr>Gotham Medium</vt:lpstr>
      <vt:lpstr>Helvetica Neue</vt:lpstr>
      <vt:lpstr>Josefin Sans</vt:lpstr>
      <vt:lpstr>Times New Roman</vt:lpstr>
      <vt:lpstr>1_Office Theme</vt:lpstr>
      <vt:lpstr>Unit 6: The Republic of Texas</vt:lpstr>
      <vt:lpstr>Warm-up Follow the directions to complete your warm-up</vt:lpstr>
      <vt:lpstr>Share with the class</vt:lpstr>
      <vt:lpstr>Essential Question</vt:lpstr>
      <vt:lpstr>In today’s lesson…</vt:lpstr>
      <vt:lpstr>Debt (n)</vt:lpstr>
      <vt:lpstr>Diplomatic (adj)</vt:lpstr>
      <vt:lpstr>Commerce (n)</vt:lpstr>
      <vt:lpstr>Tariff (n)</vt:lpstr>
      <vt:lpstr>Congress (n)</vt:lpstr>
      <vt:lpstr>Abolish (v)</vt:lpstr>
      <vt:lpstr>Annexation (n)</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6</cp:revision>
  <dcterms:created xsi:type="dcterms:W3CDTF">2025-04-18T14:19:50Z</dcterms:created>
  <dcterms:modified xsi:type="dcterms:W3CDTF">2025-04-23T18:15:14Z</dcterms:modified>
</cp:coreProperties>
</file>