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326" r:id="rId3"/>
    <p:sldId id="331" r:id="rId4"/>
    <p:sldId id="332" r:id="rId5"/>
    <p:sldId id="333" r:id="rId6"/>
    <p:sldId id="334" r:id="rId7"/>
    <p:sldId id="344" r:id="rId8"/>
    <p:sldId id="343" r:id="rId9"/>
    <p:sldId id="345" r:id="rId10"/>
    <p:sldId id="346" r:id="rId11"/>
    <p:sldId id="348" r:id="rId12"/>
    <p:sldId id="347" r:id="rId13"/>
    <p:sldId id="349" r:id="rId14"/>
    <p:sldId id="350" r:id="rId15"/>
    <p:sldId id="351" r:id="rId16"/>
    <p:sldId id="3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AEB"/>
    <a:srgbClr val="0033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2" y="112"/>
      </p:cViewPr>
      <p:guideLst/>
    </p:cSldViewPr>
  </p:slideViewPr>
  <p:notesTextViewPr>
    <p:cViewPr>
      <p:scale>
        <a:sx n="1" d="1"/>
        <a:sy n="1" d="1"/>
      </p:scale>
      <p:origin x="0" y="-2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287D2-CAAC-4E3F-87EB-1E02130157FF}"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271F-B0D2-4D91-8FEB-7CE31FE88BF6}" type="slidenum">
              <a:rPr lang="en-US" smtClean="0"/>
              <a:t>‹#›</a:t>
            </a:fld>
            <a:endParaRPr lang="en-US"/>
          </a:p>
        </p:txBody>
      </p:sp>
    </p:spTree>
    <p:extLst>
      <p:ext uri="{BB962C8B-B14F-4D97-AF65-F5344CB8AC3E}">
        <p14:creationId xmlns:p14="http://schemas.microsoft.com/office/powerpoint/2010/main" val="362556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169561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texashistory.unt.edu/ark:/67531/metapth48303/" TargetMode="External"/><Relationship Id="rId4" Type="http://schemas.openxmlformats.org/officeDocument/2006/relationships/hyperlink" Target="https://texashistory.unt.ed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4319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2297"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mericanart.si.edu/artwork/comanche-war-party-march-fully-equipped-4014" TargetMode="External"/><Relationship Id="rId4" Type="http://schemas.openxmlformats.org/officeDocument/2006/relationships/hyperlink" Target="https://texashistory.unt.edu/ark:/67531/metapth3171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176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exashistory.unt.edu/ark:/67531/metapth459990/" TargetMode="Externa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48018/"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exashistory.unt.edu/ark:/67531/metapth31822/" TargetMode="Externa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brary.uta.edu/borderland/event/299"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30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1.0/deed.en" TargetMode="External"/><Relationship Id="rId3" Type="http://schemas.openxmlformats.org/officeDocument/2006/relationships/hyperlink" Target="https://texashistory.unt.edu/ark:/67531/metapth586976/" TargetMode="External"/><Relationship Id="rId7" Type="http://schemas.openxmlformats.org/officeDocument/2006/relationships/hyperlink" Target="https://creativecommons.org/licenses/by-sa/2.0/deed.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reativecommons.org/licenses/by-sa/2.5/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texashistory.unt.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oc.gov/item/200271254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14978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242424"/>
                </a:solidFill>
                <a:effectLst/>
                <a:latin typeface="Times New Roman" panose="02020603050405020304" pitchFamily="18" charset="0"/>
              </a:rPr>
              <a:t>Cotton Field With Building in Background</a:t>
            </a:r>
            <a:r>
              <a:rPr lang="en-US" sz="1800" b="0" i="0" u="none" strike="noStrike" dirty="0">
                <a:solidFill>
                  <a:srgbClr val="242424"/>
                </a:solidFill>
                <a:effectLst/>
                <a:latin typeface="Times New Roman" panose="02020603050405020304" pitchFamily="18" charset="0"/>
              </a:rPr>
              <a:t>. ca. 1922. Photograph. Library of Congress Prints and Photographs Division. </a:t>
            </a:r>
            <a:r>
              <a:rPr lang="en-US" sz="1800" b="0" i="0" u="sng" strike="noStrike" dirty="0">
                <a:solidFill>
                  <a:srgbClr val="1155CC"/>
                </a:solidFill>
                <a:effectLst/>
                <a:latin typeface="Times New Roman" panose="02020603050405020304" pitchFamily="18" charset="0"/>
                <a:hlinkClick r:id="rId3"/>
              </a:rPr>
              <a:t>https://www.loc.gov/item/2001695615/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Thrall, Homer S., 1819-1894. A Pictorial History of Texas, From the Earliest Visits of European Adventurers, to A.D. 1879., book, 1879; St. Louis, Missouri. (</a:t>
            </a:r>
            <a:r>
              <a:rPr lang="en-US" sz="1800" b="0" i="0" u="none" strike="noStrike" dirty="0">
                <a:solidFill>
                  <a:srgbClr val="0277BD"/>
                </a:solidFill>
                <a:effectLst/>
                <a:latin typeface="Arial" panose="020B0604020202020204" pitchFamily="34" charset="0"/>
                <a:hlinkClick r:id="rId3"/>
              </a:rPr>
              <a:t>https://texashistory.unt.edu/ark:/67531/metapth5828/</a:t>
            </a:r>
            <a:r>
              <a:rPr lang="en-US" sz="1800" b="0" i="0" u="none" strike="noStrike" dirty="0">
                <a:solidFill>
                  <a:srgbClr val="757575"/>
                </a:solidFill>
                <a:effectLst/>
                <a:latin typeface="Arial" panose="020B0604020202020204" pitchFamily="34" charset="0"/>
              </a:rPr>
              <a:t>: accessed April 18,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endParaRPr lang="en-US" sz="1800" b="0" i="0" u="none" strike="noStrike" dirty="0">
              <a:solidFill>
                <a:srgbClr val="757575"/>
              </a:solidFill>
              <a:effectLst/>
              <a:latin typeface="Arial" panose="020B0604020202020204" pitchFamily="34" charset="0"/>
            </a:endParaRPr>
          </a:p>
          <a:p>
            <a:r>
              <a:rPr lang="en-US" sz="2800" b="0" i="0" dirty="0">
                <a:solidFill>
                  <a:srgbClr val="757575"/>
                </a:solidFill>
                <a:effectLst/>
                <a:latin typeface="Josefin Sans" pitchFamily="2" charset="0"/>
              </a:rPr>
              <a:t>Ford, John S. The Texas Democrat (Austin, Tex.), Vol. 1, No. 1, Ed. 1, Wednesday, January 21, 1846, newspaper, January 21, 1846; Austin, Texas. (</a:t>
            </a:r>
            <a:r>
              <a:rPr lang="en-US" sz="2800" b="0" i="0" u="none" strike="noStrike" dirty="0">
                <a:solidFill>
                  <a:srgbClr val="0277BD"/>
                </a:solidFill>
                <a:effectLst/>
                <a:latin typeface="Josefin Sans" pitchFamily="2" charset="0"/>
                <a:hlinkClick r:id="rId5"/>
              </a:rPr>
              <a:t>https://texashistory.unt.edu/ark:/67531/metapth48303/</a:t>
            </a:r>
            <a:r>
              <a:rPr lang="en-US" sz="2800" b="0" i="0" dirty="0">
                <a:solidFill>
                  <a:srgbClr val="757575"/>
                </a:solidFill>
                <a:effectLst/>
                <a:latin typeface="Josefin Sans" pitchFamily="2" charset="0"/>
              </a:rPr>
              <a:t>: accessed April 23, 2025), University of North Texas Libraries, The Portal to Texas History, </a:t>
            </a:r>
            <a:r>
              <a:rPr lang="en-US" sz="2800" b="0" i="0" u="none" strike="noStrike" dirty="0">
                <a:solidFill>
                  <a:srgbClr val="0277BD"/>
                </a:solidFill>
                <a:effectLst/>
                <a:latin typeface="Josefin Sans" pitchFamily="2" charset="0"/>
                <a:hlinkClick r:id="rId4"/>
              </a:rPr>
              <a:t>https://texashistory.unt.edu</a:t>
            </a:r>
            <a:r>
              <a:rPr lang="en-US" sz="2800" b="0" i="0" dirty="0">
                <a:solidFill>
                  <a:srgbClr val="757575"/>
                </a:solidFill>
                <a:effectLst/>
                <a:latin typeface="Josefin Sans" pitchFamily="2" charset="0"/>
              </a:rPr>
              <a:t>; crediting The Dolph Briscoe Center for American History.</a:t>
            </a:r>
            <a:endParaRPr lang="en-US" sz="1800" b="0" i="0" u="none" strike="noStrike" dirty="0">
              <a:solidFill>
                <a:srgbClr val="757575"/>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13</a:t>
            </a:fld>
            <a:endParaRPr lang="en-US"/>
          </a:p>
        </p:txBody>
      </p:sp>
    </p:spTree>
    <p:extLst>
      <p:ext uri="{BB962C8B-B14F-4D97-AF65-F5344CB8AC3E}">
        <p14:creationId xmlns:p14="http://schemas.microsoft.com/office/powerpoint/2010/main" val="236673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461B-D90D-C1F5-FECA-65F0342FE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B723A-C29A-72D0-AF42-64A634122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3486A-8ED5-B7D2-D698-D9B741D4B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3EF645-FAB7-7094-4FCC-DB36DA58AB8D}"/>
              </a:ext>
            </a:extLst>
          </p:cNvPr>
          <p:cNvSpPr>
            <a:spLocks noGrp="1"/>
          </p:cNvSpPr>
          <p:nvPr>
            <p:ph type="sldNum" sz="quarter" idx="5"/>
          </p:nvPr>
        </p:nvSpPr>
        <p:spPr/>
        <p:txBody>
          <a:bodyPr/>
          <a:lstStyle/>
          <a:p>
            <a:fld id="{7829271F-B0D2-4D91-8FEB-7CE31FE88BF6}" type="slidenum">
              <a:rPr lang="en-US" smtClean="0"/>
              <a:t>14</a:t>
            </a:fld>
            <a:endParaRPr lang="en-US"/>
          </a:p>
        </p:txBody>
      </p:sp>
    </p:spTree>
    <p:extLst>
      <p:ext uri="{BB962C8B-B14F-4D97-AF65-F5344CB8AC3E}">
        <p14:creationId xmlns:p14="http://schemas.microsoft.com/office/powerpoint/2010/main" val="292090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Texas Rangers, photograph, Date Unknown; (</a:t>
            </a:r>
            <a:r>
              <a:rPr lang="en-US" b="0" i="0" u="none" strike="noStrike" dirty="0">
                <a:solidFill>
                  <a:srgbClr val="0277BD"/>
                </a:solidFill>
                <a:effectLst/>
                <a:latin typeface="Josefin Sans" pitchFamily="2" charset="0"/>
                <a:hlinkClick r:id="rId3"/>
              </a:rPr>
              <a:t>https://texashistory.unt.edu/ark:/67531/metapth43196/</a:t>
            </a:r>
            <a:r>
              <a:rPr lang="en-US" b="0" i="0" dirty="0">
                <a:solidFill>
                  <a:srgbClr val="757575"/>
                </a:solidFill>
                <a:effectLst/>
                <a:latin typeface="Josefin Sans" pitchFamily="2" charset="0"/>
              </a:rPr>
              <a:t>: accessed April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Cattle Raisers Museum.</a:t>
            </a: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2</a:t>
            </a:fld>
            <a:endParaRPr lang="en-US"/>
          </a:p>
        </p:txBody>
      </p:sp>
    </p:spTree>
    <p:extLst>
      <p:ext uri="{BB962C8B-B14F-4D97-AF65-F5344CB8AC3E}">
        <p14:creationId xmlns:p14="http://schemas.microsoft.com/office/powerpoint/2010/main" val="65634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Texas Treasury Department. </a:t>
            </a:r>
            <a:r>
              <a:rPr lang="en-US" sz="1800" b="0" i="1" u="none" strike="noStrike" dirty="0">
                <a:solidFill>
                  <a:srgbClr val="000000"/>
                </a:solidFill>
                <a:effectLst/>
                <a:latin typeface="Times New Roman" panose="02020603050405020304" pitchFamily="18" charset="0"/>
              </a:rPr>
              <a:t>Republic of Texas One-Dollar Bill</a:t>
            </a:r>
            <a:r>
              <a:rPr lang="en-US" sz="1800" b="0" i="0" u="none" strike="noStrike" dirty="0">
                <a:solidFill>
                  <a:srgbClr val="000000"/>
                </a:solidFill>
                <a:effectLst/>
                <a:latin typeface="Times New Roman" panose="02020603050405020304" pitchFamily="18" charset="0"/>
              </a:rPr>
              <a:t>. ca. 1836-46. Paper bill. University of North Texas Libraries, The Portal to Texas History; crediting Fort Bend Museum </a:t>
            </a:r>
            <a:r>
              <a:rPr lang="en-US" sz="1800" b="0" i="0" u="sng" strike="noStrike" dirty="0">
                <a:solidFill>
                  <a:srgbClr val="1155CC"/>
                </a:solidFill>
                <a:effectLst/>
                <a:latin typeface="Times New Roman" panose="02020603050405020304" pitchFamily="18" charset="0"/>
                <a:hlinkClick r:id="rId3"/>
              </a:rPr>
              <a:t>https://texashistory.unt.edu/ark:/67531/metapth2297</a:t>
            </a:r>
            <a:endParaRPr lang="en-US" sz="1800" b="0" i="0" u="sng" strike="noStrike" dirty="0">
              <a:solidFill>
                <a:srgbClr val="1155CC"/>
              </a:solidFill>
              <a:effectLst/>
              <a:latin typeface="Times New Roman" panose="02020603050405020304" pitchFamily="18" charset="0"/>
            </a:endParaRPr>
          </a:p>
          <a:p>
            <a:endParaRPr lang="en-US" sz="1800" b="0" i="0" u="sng" strike="noStrike" dirty="0">
              <a:solidFill>
                <a:srgbClr val="1155CC"/>
              </a:solidFill>
              <a:effectLst/>
              <a:latin typeface="Times New Roman" panose="02020603050405020304" pitchFamily="18" charset="0"/>
            </a:endParaRPr>
          </a:p>
          <a:p>
            <a:r>
              <a:rPr lang="en-US" sz="1800" b="0" i="1" u="none" strike="noStrike" dirty="0">
                <a:solidFill>
                  <a:srgbClr val="000000"/>
                </a:solidFill>
                <a:effectLst/>
                <a:latin typeface="Times New Roman" panose="02020603050405020304" pitchFamily="18" charset="0"/>
              </a:rPr>
              <a:t>Flag</a:t>
            </a:r>
            <a:r>
              <a:rPr lang="en-US" sz="1800" b="0" i="0" u="none" strike="noStrike" dirty="0">
                <a:solidFill>
                  <a:srgbClr val="000000"/>
                </a:solidFill>
                <a:effectLst/>
                <a:latin typeface="Times New Roman" panose="02020603050405020304" pitchFamily="18" charset="0"/>
              </a:rPr>
              <a:t>. Physical object. University of North Texas Libraries, The Portal to Texas History, https://texashistory.unt.edu; crediting Star of the Republic Museum. </a:t>
            </a:r>
            <a:r>
              <a:rPr lang="en-US" sz="1800" b="0" i="0" u="sng" strike="noStrike" dirty="0">
                <a:solidFill>
                  <a:srgbClr val="1155CC"/>
                </a:solidFill>
                <a:effectLst/>
                <a:latin typeface="Times New Roman" panose="02020603050405020304" pitchFamily="18" charset="0"/>
                <a:hlinkClick r:id="rId4"/>
              </a:rPr>
              <a:t>https://texashistory.unt.edu/ark:/67531/metapth31714/</a:t>
            </a:r>
            <a:endParaRPr lang="en-US" sz="1800" b="0" i="0" u="sng" strike="noStrike" dirty="0">
              <a:solidFill>
                <a:srgbClr val="1155CC"/>
              </a:solidFill>
              <a:effectLst/>
              <a:latin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rPr>
              <a:t>Catlin, George. </a:t>
            </a:r>
            <a:r>
              <a:rPr lang="en-US" sz="1800" b="0" i="1" u="none" strike="noStrike" dirty="0">
                <a:solidFill>
                  <a:srgbClr val="000000"/>
                </a:solidFill>
                <a:effectLst/>
                <a:latin typeface="Times New Roman" panose="02020603050405020304" pitchFamily="18" charset="0"/>
              </a:rPr>
              <a:t>Comanche War Party on the March, Fully Equipped</a:t>
            </a:r>
            <a:r>
              <a:rPr lang="en-US" sz="1800" b="0" i="0" u="none" strike="noStrike" dirty="0">
                <a:solidFill>
                  <a:srgbClr val="000000"/>
                </a:solidFill>
                <a:effectLst/>
                <a:latin typeface="Times New Roman" panose="02020603050405020304" pitchFamily="18" charset="0"/>
              </a:rPr>
              <a:t>. ca. 1846-1848. Oil on canvas, 20 x 27 3/8 in. (50.8 x 69.4 cm). Smithsonian American Art Museum, Gift of Mrs. Joseph Harrison, Jr., 1985.66.596. </a:t>
            </a:r>
            <a:r>
              <a:rPr lang="en-US" sz="1800" b="0" i="0" u="sng" strike="noStrike" dirty="0">
                <a:solidFill>
                  <a:srgbClr val="1155CC"/>
                </a:solidFill>
                <a:effectLst/>
                <a:latin typeface="Times New Roman" panose="02020603050405020304" pitchFamily="18" charset="0"/>
                <a:hlinkClick r:id="rId5"/>
              </a:rPr>
              <a:t>https://americanart.si.edu/artwork/comanche-war-party-march-fully-equipped-4014</a:t>
            </a:r>
            <a:endParaRPr lang="en-US" sz="1800" b="0" i="0" u="sng" strike="noStrike" dirty="0">
              <a:solidFill>
                <a:srgbClr val="1155CC"/>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6</a:t>
            </a:fld>
            <a:endParaRPr lang="en-US"/>
          </a:p>
        </p:txBody>
      </p:sp>
    </p:spTree>
    <p:extLst>
      <p:ext uri="{BB962C8B-B14F-4D97-AF65-F5344CB8AC3E}">
        <p14:creationId xmlns:p14="http://schemas.microsoft.com/office/powerpoint/2010/main" val="329927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[Documents relating to the Texas Cherokees], text, Date Unknown; (</a:t>
            </a:r>
            <a:r>
              <a:rPr lang="en-US" b="0" i="0" u="none" strike="noStrike" dirty="0">
                <a:solidFill>
                  <a:srgbClr val="0277BD"/>
                </a:solidFill>
                <a:effectLst/>
                <a:latin typeface="Josefin Sans" pitchFamily="2" charset="0"/>
                <a:hlinkClick r:id="rId3"/>
              </a:rPr>
              <a:t>https://texashistory.unt.edu/ark:/67531/metapth41766/</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Oklahoma Historical Society.</a:t>
            </a:r>
            <a:endParaRPr lang="en-US" dirty="0"/>
          </a:p>
          <a:p>
            <a:endParaRPr lang="en-US" b="0" i="0" dirty="0">
              <a:solidFill>
                <a:srgbClr val="757575"/>
              </a:solidFill>
              <a:effectLst/>
              <a:latin typeface="Josefin Sans" pitchFamily="2" charset="0"/>
            </a:endParaRPr>
          </a:p>
          <a:p>
            <a:r>
              <a:rPr lang="en-US" b="0" i="0" dirty="0">
                <a:solidFill>
                  <a:srgbClr val="757575"/>
                </a:solidFill>
                <a:effectLst/>
                <a:latin typeface="Josefin Sans" pitchFamily="2" charset="0"/>
              </a:rPr>
              <a:t>Raba, Ernst Wilhelm, 1874-1951. [General Sam Houston], photograph, Date Unknown; (</a:t>
            </a:r>
            <a:r>
              <a:rPr lang="en-US" b="0" i="0" u="none" strike="noStrike" dirty="0">
                <a:solidFill>
                  <a:srgbClr val="0277BD"/>
                </a:solidFill>
                <a:effectLst/>
                <a:latin typeface="Josefin Sans" pitchFamily="2" charset="0"/>
                <a:hlinkClick r:id="rId5"/>
              </a:rPr>
              <a:t>https://texashistory.unt.edu/ark:/67531/metapth459990/</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San Antonio Conservation Society.</a:t>
            </a: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7</a:t>
            </a:fld>
            <a:endParaRPr lang="en-US"/>
          </a:p>
        </p:txBody>
      </p:sp>
    </p:spTree>
    <p:extLst>
      <p:ext uri="{BB962C8B-B14F-4D97-AF65-F5344CB8AC3E}">
        <p14:creationId xmlns:p14="http://schemas.microsoft.com/office/powerpoint/2010/main" val="411361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Cruger &amp; Moore. Telegraph and Texas Register (Houston, Tex.), Vol. 4, No. 10, Ed. 1, Saturday, November 3, 1838, newspaper, November 3, 1838; Houston, Texas. (</a:t>
            </a:r>
            <a:r>
              <a:rPr lang="en-US" b="0" i="0" u="none" strike="noStrike" dirty="0">
                <a:solidFill>
                  <a:srgbClr val="0277BD"/>
                </a:solidFill>
                <a:effectLst/>
                <a:latin typeface="Josefin Sans" pitchFamily="2" charset="0"/>
                <a:hlinkClick r:id="rId3"/>
              </a:rPr>
              <a:t>https://texashistory.unt.edu/ark:/67531/metapth48018/</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p>
          <a:p>
            <a:endParaRPr lang="en-US" b="0" i="0" dirty="0">
              <a:solidFill>
                <a:srgbClr val="757575"/>
              </a:solidFill>
              <a:effectLst/>
              <a:latin typeface="Josefin Sans" pitchFamily="2" charset="0"/>
            </a:endParaRPr>
          </a:p>
          <a:p>
            <a:r>
              <a:rPr lang="en-US" b="0" i="0" dirty="0">
                <a:solidFill>
                  <a:srgbClr val="757575"/>
                </a:solidFill>
                <a:effectLst/>
                <a:latin typeface="Josefin Sans" pitchFamily="2" charset="0"/>
              </a:rPr>
              <a:t>Portrait of Thomas J. Rusk, physical object, Date Unknown; (</a:t>
            </a:r>
            <a:r>
              <a:rPr lang="en-US" b="0" i="0" u="none" strike="noStrike" dirty="0">
                <a:solidFill>
                  <a:srgbClr val="0277BD"/>
                </a:solidFill>
                <a:effectLst/>
                <a:latin typeface="Josefin Sans" pitchFamily="2" charset="0"/>
                <a:hlinkClick r:id="rId5"/>
              </a:rPr>
              <a:t>https://texashistory.unt.edu/ark:/67531/metapth31822/</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p>
        </p:txBody>
      </p:sp>
      <p:sp>
        <p:nvSpPr>
          <p:cNvPr id="4" name="Slide Number Placeholder 3"/>
          <p:cNvSpPr>
            <a:spLocks noGrp="1"/>
          </p:cNvSpPr>
          <p:nvPr>
            <p:ph type="sldNum" sz="quarter" idx="5"/>
          </p:nvPr>
        </p:nvSpPr>
        <p:spPr/>
        <p:txBody>
          <a:bodyPr/>
          <a:lstStyle/>
          <a:p>
            <a:fld id="{7829271F-B0D2-4D91-8FEB-7CE31FE88BF6}" type="slidenum">
              <a:rPr lang="en-US" smtClean="0"/>
              <a:t>8</a:t>
            </a:fld>
            <a:endParaRPr lang="en-US"/>
          </a:p>
        </p:txBody>
      </p:sp>
    </p:spTree>
    <p:extLst>
      <p:ext uri="{BB962C8B-B14F-4D97-AF65-F5344CB8AC3E}">
        <p14:creationId xmlns:p14="http://schemas.microsoft.com/office/powerpoint/2010/main" val="5953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The Texas Rangers in Pursuit of the Comanches, circa 1845. The Culver Pictures Collection. </a:t>
            </a:r>
            <a:r>
              <a:rPr lang="en-US" dirty="0">
                <a:hlinkClick r:id="rId3"/>
              </a:rPr>
              <a:t>Rangers Attack Comanches on Walnut Creek | Texas in Turmoil: Mapping Interethnic Violence, 1821-79</a:t>
            </a:r>
            <a:r>
              <a:rPr lang="en-US" dirty="0"/>
              <a:t> </a:t>
            </a:r>
            <a:endParaRPr lang="en-US" b="0" i="0" dirty="0">
              <a:solidFill>
                <a:srgbClr val="757575"/>
              </a:solidFill>
              <a:effectLst/>
              <a:latin typeface="Josefin Sans" pitchFamily="2" charset="0"/>
            </a:endParaRPr>
          </a:p>
          <a:p>
            <a:endParaRPr lang="en-US" b="0" i="0" dirty="0">
              <a:solidFill>
                <a:srgbClr val="757575"/>
              </a:solidFill>
              <a:effectLst/>
              <a:latin typeface="Josefin Sans" pitchFamily="2" charset="0"/>
            </a:endParaRPr>
          </a:p>
          <a:p>
            <a:r>
              <a:rPr lang="en-US" b="0" i="0" dirty="0">
                <a:solidFill>
                  <a:srgbClr val="757575"/>
                </a:solidFill>
                <a:effectLst/>
                <a:latin typeface="Josefin Sans" pitchFamily="2" charset="0"/>
              </a:rPr>
              <a:t>Frame that holds image of Mirabeau Lamar., physical object, Date Unknown; (</a:t>
            </a:r>
            <a:r>
              <a:rPr lang="en-US" b="0" i="0" u="none" strike="noStrike" dirty="0">
                <a:solidFill>
                  <a:srgbClr val="0277BD"/>
                </a:solidFill>
                <a:effectLst/>
                <a:latin typeface="Josefin Sans" pitchFamily="2" charset="0"/>
                <a:hlinkClick r:id="rId4"/>
              </a:rPr>
              <a:t>https://texashistory.unt.edu/ark:/67531/metapth305/</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5"/>
              </a:rPr>
              <a:t>https://texashistory.unt.edu</a:t>
            </a:r>
            <a:r>
              <a:rPr lang="en-US" b="0" i="0" dirty="0">
                <a:solidFill>
                  <a:srgbClr val="757575"/>
                </a:solidFill>
                <a:effectLst/>
                <a:latin typeface="Josefin Sans" pitchFamily="2" charset="0"/>
              </a:rPr>
              <a:t>; crediting Fort Bend Museum.</a:t>
            </a: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9</a:t>
            </a:fld>
            <a:endParaRPr lang="en-US"/>
          </a:p>
        </p:txBody>
      </p:sp>
    </p:spTree>
    <p:extLst>
      <p:ext uri="{BB962C8B-B14F-4D97-AF65-F5344CB8AC3E}">
        <p14:creationId xmlns:p14="http://schemas.microsoft.com/office/powerpoint/2010/main" val="190425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Thrall, Homer S., 1819-1894. A Pictorial History of Texas, From the Earliest Visits of European Adventurers, to A.D. 1879., book, 1879; St. Louis, Missouri. </a:t>
            </a:r>
            <a:r>
              <a:rPr lang="en-US"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hlinkClick r:id="rId3"/>
              </a:rPr>
              <a:t>https://texashistory.unt.edu/ark:/67531/metapth5828/</a:t>
            </a:r>
            <a:r>
              <a:rPr lang="en-US" sz="1200" b="0" i="0" u="none" strike="noStrike" kern="1200">
                <a:solidFill>
                  <a:schemeClr val="tx1"/>
                </a:solidFill>
                <a:effectLst/>
                <a:latin typeface="+mn-lt"/>
                <a:ea typeface="+mn-ea"/>
                <a:cs typeface="+mn-cs"/>
              </a:rPr>
              <a:t>: accessed April 18, 2025), University of North Texas Libraries, The Portal to Texas History, </a:t>
            </a:r>
            <a:r>
              <a:rPr lang="en-US" sz="1200" b="0" i="0" u="none" strike="noStrike" kern="1200">
                <a:solidFill>
                  <a:schemeClr val="tx1"/>
                </a:solidFill>
                <a:effectLst/>
                <a:latin typeface="+mn-lt"/>
                <a:ea typeface="+mn-ea"/>
                <a:cs typeface="+mn-cs"/>
                <a:hlinkClick r:id="rId4"/>
              </a:rPr>
              <a:t>https://texashistory.unt.edu</a:t>
            </a:r>
            <a:r>
              <a:rPr lang="en-US" sz="1200" b="0" i="0" u="none" strike="noStrike" kern="1200">
                <a:solidFill>
                  <a:schemeClr val="tx1"/>
                </a:solidFill>
                <a:effectLst/>
                <a:latin typeface="+mn-lt"/>
                <a:ea typeface="+mn-ea"/>
                <a:cs typeface="+mn-cs"/>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10</a:t>
            </a:fld>
            <a:endParaRPr lang="en-US"/>
          </a:p>
        </p:txBody>
      </p:sp>
    </p:spTree>
    <p:extLst>
      <p:ext uri="{BB962C8B-B14F-4D97-AF65-F5344CB8AC3E}">
        <p14:creationId xmlns:p14="http://schemas.microsoft.com/office/powerpoint/2010/main" val="9151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[Copy of Letter from Galveston to Messrs. Meyer &amp; Sons of New York - December 10, 1841], letter, December 10, 1841; (</a:t>
            </a:r>
            <a:r>
              <a:rPr lang="en-US" b="0" i="0" u="none" strike="noStrike" dirty="0">
                <a:solidFill>
                  <a:srgbClr val="0277BD"/>
                </a:solidFill>
                <a:effectLst/>
                <a:latin typeface="Josefin Sans" pitchFamily="2" charset="0"/>
                <a:hlinkClick r:id="rId3"/>
              </a:rPr>
              <a:t>https://texashistory.unt.edu/ark:/67531/metapth586976/</a:t>
            </a:r>
            <a:r>
              <a:rPr lang="en-US" b="0" i="0" dirty="0">
                <a:solidFill>
                  <a:srgbClr val="757575"/>
                </a:solidFill>
                <a:effectLst/>
                <a:latin typeface="Josefin Sans" pitchFamily="2" charset="0"/>
              </a:rPr>
              <a:t>: accessed April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Southwestern University.</a:t>
            </a:r>
            <a:endParaRPr lang="en-US" dirty="0"/>
          </a:p>
          <a:p>
            <a:endParaRPr lang="en-US" dirty="0"/>
          </a:p>
          <a:p>
            <a:r>
              <a:rPr lang="en-US" dirty="0"/>
              <a:t>Map of the Santa Fe Expedition Route. This image was created using the Wikimedia Commons image: A Blank Map of Texas and edited to include information about the Mexican borders of Texas, and all entities that Texas shared a border with in 1840.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CC"/>
                </a:solidFill>
                <a:effectLst/>
                <a:latin typeface="Arial" panose="020B0604020202020204" pitchFamily="34" charset="0"/>
                <a:hlinkClick r:id="rId5" tooltip="w:en:Creative Commons"/>
              </a:rPr>
              <a:t>Creative Commons</a:t>
            </a:r>
            <a:r>
              <a:rPr lang="en-US" b="0" i="0" dirty="0">
                <a:solidFill>
                  <a:srgbClr val="202122"/>
                </a:solidFill>
                <a:effectLst/>
                <a:latin typeface="Arial" panose="020B0604020202020204" pitchFamily="34" charset="0"/>
              </a:rPr>
              <a:t> Attribution-Share Alike </a:t>
            </a:r>
            <a:r>
              <a:rPr lang="en-US" b="0" i="0" u="none" strike="noStrike" dirty="0">
                <a:solidFill>
                  <a:srgbClr val="3366CC"/>
                </a:solidFill>
                <a:effectLst/>
                <a:latin typeface="Arial" panose="020B0604020202020204" pitchFamily="34" charset="0"/>
                <a:hlinkClick r:id="rId6" tooltip="creativecommons:by-sa/2.5/deed.en"/>
              </a:rPr>
              <a:t>2.5 Generic</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creativecommons:by-sa/2.0/deed.en"/>
              </a:rPr>
              <a:t>2.0 Generic</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creativecommons:by-sa/1.0/deed.en"/>
              </a:rPr>
              <a:t>1.0 Generic</a:t>
            </a:r>
            <a:r>
              <a:rPr lang="en-US" b="0" i="0" dirty="0">
                <a:solidFill>
                  <a:srgbClr val="202122"/>
                </a:solidFill>
                <a:effectLst/>
                <a:latin typeface="Arial" panose="020B0604020202020204" pitchFamily="34" charset="0"/>
              </a:rPr>
              <a:t> license. https://commons.wikimedia.org/wiki/File:Texas_blank_map.svg </a:t>
            </a: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11</a:t>
            </a:fld>
            <a:endParaRPr lang="en-US"/>
          </a:p>
        </p:txBody>
      </p:sp>
    </p:spTree>
    <p:extLst>
      <p:ext uri="{BB962C8B-B14F-4D97-AF65-F5344CB8AC3E}">
        <p14:creationId xmlns:p14="http://schemas.microsoft.com/office/powerpoint/2010/main" val="206680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Brady, Mathew B. </a:t>
            </a:r>
            <a:r>
              <a:rPr lang="en-US" sz="1800" b="0" i="1" u="none" strike="noStrike" dirty="0">
                <a:solidFill>
                  <a:srgbClr val="000000"/>
                </a:solidFill>
                <a:effectLst/>
                <a:latin typeface="Times New Roman" panose="02020603050405020304" pitchFamily="18" charset="0"/>
              </a:rPr>
              <a:t>John Coffee Hays, 3/4-length portrait, seated in chair and facing left</a:t>
            </a:r>
            <a:r>
              <a:rPr lang="en-US" sz="1800" b="0" i="0" u="none" strike="noStrike" dirty="0">
                <a:solidFill>
                  <a:srgbClr val="000000"/>
                </a:solidFill>
                <a:effectLst/>
                <a:latin typeface="Times New Roman" panose="02020603050405020304" pitchFamily="18" charset="0"/>
              </a:rPr>
              <a:t>. ca. 1857. Photograph. Library of Congress Prints and Photographs Division. </a:t>
            </a:r>
            <a:r>
              <a:rPr lang="en-US" sz="1800" b="0" i="0" u="sng" strike="noStrike" dirty="0">
                <a:solidFill>
                  <a:srgbClr val="1155CC"/>
                </a:solidFill>
                <a:effectLst/>
                <a:latin typeface="Times New Roman" panose="02020603050405020304" pitchFamily="18" charset="0"/>
                <a:hlinkClick r:id="rId3"/>
              </a:rPr>
              <a:t>https://www.loc.gov/item/2002712549/</a:t>
            </a:r>
            <a:endParaRPr lang="en-US" sz="1800" b="0" i="0" u="sng" strike="noStrike" dirty="0">
              <a:solidFill>
                <a:srgbClr val="1155CC"/>
              </a:solidFill>
              <a:effectLst/>
              <a:latin typeface="Times New Roman" panose="02020603050405020304" pitchFamily="18" charset="0"/>
            </a:endParaRPr>
          </a:p>
          <a:p>
            <a:endParaRPr lang="en-US" sz="1800" b="0" i="0" u="sng" strike="noStrike" dirty="0">
              <a:solidFill>
                <a:srgbClr val="1155CC"/>
              </a:solidFill>
              <a:effectLst/>
              <a:latin typeface="Times New Roman" panose="02020603050405020304" pitchFamily="18" charset="0"/>
            </a:endParaRPr>
          </a:p>
          <a:p>
            <a:r>
              <a:rPr lang="en-US" b="0" i="0" dirty="0">
                <a:solidFill>
                  <a:srgbClr val="757575"/>
                </a:solidFill>
                <a:effectLst/>
                <a:latin typeface="Josefin Sans" pitchFamily="2" charset="0"/>
              </a:rPr>
              <a:t>The Morning Star. (Houston, Tex.), Vol. 4, No. 388, Ed. 1 Tuesday, August 30, 1842, newspaper, August 30, 1842; Houston, Texas. (</a:t>
            </a:r>
            <a:r>
              <a:rPr lang="en-US" b="0" i="0" u="none" strike="noStrike" dirty="0">
                <a:solidFill>
                  <a:srgbClr val="0277BD"/>
                </a:solidFill>
                <a:effectLst/>
                <a:latin typeface="Josefin Sans" pitchFamily="2" charset="0"/>
                <a:hlinkClick r:id="rId4"/>
              </a:rPr>
              <a:t>https://texashistory.unt.edu/ark:/67531/metapth1497807/</a:t>
            </a:r>
            <a:r>
              <a:rPr lang="en-US" b="0" i="0" dirty="0">
                <a:solidFill>
                  <a:srgbClr val="757575"/>
                </a:solidFill>
                <a:effectLst/>
                <a:latin typeface="Josefin Sans" pitchFamily="2" charset="0"/>
              </a:rPr>
              <a:t>: accessed April 23, 2025), University of North Texas Libraries, The Portal to Texas History, </a:t>
            </a:r>
            <a:r>
              <a:rPr lang="en-US" b="0" i="0" u="none" strike="noStrike" dirty="0">
                <a:solidFill>
                  <a:srgbClr val="0277BD"/>
                </a:solidFill>
                <a:effectLst/>
                <a:latin typeface="Josefin Sans" pitchFamily="2" charset="0"/>
                <a:hlinkClick r:id="rId5"/>
              </a:rPr>
              <a:t>https://texashistory.unt.edu</a:t>
            </a:r>
            <a:endParaRPr lang="en-US" dirty="0"/>
          </a:p>
        </p:txBody>
      </p:sp>
      <p:sp>
        <p:nvSpPr>
          <p:cNvPr id="4" name="Slide Number Placeholder 3"/>
          <p:cNvSpPr>
            <a:spLocks noGrp="1"/>
          </p:cNvSpPr>
          <p:nvPr>
            <p:ph type="sldNum" sz="quarter" idx="5"/>
          </p:nvPr>
        </p:nvSpPr>
        <p:spPr/>
        <p:txBody>
          <a:bodyPr/>
          <a:lstStyle/>
          <a:p>
            <a:fld id="{7829271F-B0D2-4D91-8FEB-7CE31FE88BF6}" type="slidenum">
              <a:rPr lang="en-US" smtClean="0"/>
              <a:t>12</a:t>
            </a:fld>
            <a:endParaRPr lang="en-US"/>
          </a:p>
        </p:txBody>
      </p:sp>
    </p:spTree>
    <p:extLst>
      <p:ext uri="{BB962C8B-B14F-4D97-AF65-F5344CB8AC3E}">
        <p14:creationId xmlns:p14="http://schemas.microsoft.com/office/powerpoint/2010/main" val="74537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5491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166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8725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2148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0967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1447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6548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0782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802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7962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7490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55391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066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05528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6253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0080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4955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444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7441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119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1413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6/4/2025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4847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6/4/2025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93602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6/4/2025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18867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hotograph of a cotton field with a farm house in the background. The photo is in black and white from the early 1900s.">
            <a:extLst>
              <a:ext uri="{FF2B5EF4-FFF2-40B4-BE49-F238E27FC236}">
                <a16:creationId xmlns:a16="http://schemas.microsoft.com/office/drawing/2014/main" id="{14D3972E-54F0-009D-E437-2BF023A11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91" t="9247" r="-1" b="-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674429" y="1122363"/>
            <a:ext cx="4517551" cy="3204134"/>
          </a:xfrm>
        </p:spPr>
        <p:txBody>
          <a:bodyPr anchor="b">
            <a:normAutofit/>
          </a:bodyPr>
          <a:lstStyle/>
          <a:p>
            <a:pPr algn="l"/>
            <a:r>
              <a:rPr lang="en-US" b="1" i="1" dirty="0">
                <a:solidFill>
                  <a:schemeClr val="tx1">
                    <a:lumMod val="65000"/>
                    <a:lumOff val="35000"/>
                  </a:schemeClr>
                </a:solidFill>
                <a:latin typeface="Gotham Book"/>
              </a:rPr>
              <a:t>Unit 6: </a:t>
            </a:r>
            <a:br>
              <a:rPr lang="en-US" b="1" i="1" dirty="0">
                <a:latin typeface="Gotham Book"/>
              </a:rPr>
            </a:br>
            <a:r>
              <a:rPr lang="en-US" b="1" i="1" dirty="0">
                <a:solidFill>
                  <a:srgbClr val="0070C0"/>
                </a:solidFill>
                <a:latin typeface="Gotham Book"/>
              </a:rPr>
              <a:t>The Republic of Texas</a:t>
            </a:r>
            <a:endParaRPr lang="en-US"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750629" y="4872922"/>
            <a:ext cx="4121331" cy="1277507"/>
          </a:xfrm>
        </p:spPr>
        <p:txBody>
          <a:bodyPr>
            <a:normAutofit/>
          </a:bodyPr>
          <a:lstStyle/>
          <a:p>
            <a:pPr algn="l"/>
            <a:r>
              <a:rPr lang="en-US" sz="3600" b="1" i="1" dirty="0">
                <a:solidFill>
                  <a:schemeClr val="tx1">
                    <a:lumMod val="65000"/>
                    <a:lumOff val="35000"/>
                  </a:schemeClr>
                </a:solidFill>
                <a:latin typeface="Gotham Book"/>
              </a:rPr>
              <a:t>Lesson 4: </a:t>
            </a:r>
          </a:p>
          <a:p>
            <a:pPr algn="l"/>
            <a:r>
              <a:rPr lang="en-US" sz="3600" b="1" i="1" dirty="0">
                <a:solidFill>
                  <a:srgbClr val="0070C0"/>
                </a:solidFill>
                <a:latin typeface="Gotham Book"/>
              </a:rPr>
              <a:t>What’s the Story?</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42982D4-A9BE-0C86-34AE-F2F7DC9A1C76}"/>
              </a:ext>
              <a:ext uri="{C183D7F6-B498-43B3-948B-1728B52AA6E4}">
                <adec:decorative xmlns:adec="http://schemas.microsoft.com/office/drawing/2017/decorative" val="1"/>
              </a:ext>
            </a:extLst>
          </p:cNvPr>
          <p:cNvSpPr/>
          <p:nvPr/>
        </p:nvSpPr>
        <p:spPr>
          <a:xfrm>
            <a:off x="7848600" y="523647"/>
            <a:ext cx="925285" cy="350376"/>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A06CE1-CE53-CFBC-DB6F-7CF478727FE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2E89426-F01C-8176-340D-E13C6622DF25}"/>
              </a:ext>
            </a:extLst>
          </p:cNvPr>
          <p:cNvSpPr txBox="1">
            <a:spLocks noGrp="1"/>
          </p:cNvSpPr>
          <p:nvPr>
            <p:ph type="title" idx="4294967295"/>
          </p:nvPr>
        </p:nvSpPr>
        <p:spPr>
          <a:xfrm>
            <a:off x="1643742" y="-215539"/>
            <a:ext cx="10060577" cy="1668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33CC"/>
                </a:solidFill>
                <a:latin typeface="Gotham Book"/>
              </a:rPr>
              <a:t>5</a:t>
            </a:r>
            <a:r>
              <a:rPr lang="en-US" b="1" i="0" u="none" strike="noStrike" dirty="0">
                <a:solidFill>
                  <a:srgbClr val="0033CC"/>
                </a:solidFill>
                <a:effectLst/>
                <a:latin typeface="Gotham Book"/>
              </a:rPr>
              <a:t>) The Council House Fight</a:t>
            </a:r>
            <a:br>
              <a:rPr lang="en-US" sz="5400" b="1" i="0" u="none" strike="noStrike" dirty="0">
                <a:solidFill>
                  <a:srgbClr val="000000"/>
                </a:solidFill>
                <a:effectLst/>
                <a:latin typeface="Gotham Book"/>
              </a:rPr>
            </a:br>
            <a:r>
              <a:rPr lang="en-US" sz="3600" b="1" i="1" dirty="0">
                <a:solidFill>
                  <a:schemeClr val="tx1">
                    <a:lumMod val="65000"/>
                    <a:lumOff val="35000"/>
                  </a:schemeClr>
                </a:solidFill>
                <a:latin typeface="Gotham Book"/>
              </a:rPr>
              <a:t>      </a:t>
            </a:r>
            <a:r>
              <a:rPr lang="en-US" sz="3600" b="1" i="1" u="none" strike="noStrike" dirty="0">
                <a:solidFill>
                  <a:schemeClr val="tx1">
                    <a:lumMod val="65000"/>
                    <a:lumOff val="35000"/>
                  </a:schemeClr>
                </a:solidFill>
                <a:effectLst/>
                <a:latin typeface="Gotham Book"/>
              </a:rPr>
              <a:t> March 19, 1840</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2" descr="A black and white illustration of San Antonio from the early 19th century. The town is viewed from a distance with rolling plains and a small lake in the foreground. In the background, small buildings and the steeple of a church are visible.">
            <a:extLst>
              <a:ext uri="{FF2B5EF4-FFF2-40B4-BE49-F238E27FC236}">
                <a16:creationId xmlns:a16="http://schemas.microsoft.com/office/drawing/2014/main" id="{9B13228C-F643-5FDC-FC3E-08F3B93C9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470" y="1553246"/>
            <a:ext cx="7458101" cy="4284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250C92-20DD-9ABF-A158-288EB8F86F28}"/>
              </a:ext>
            </a:extLst>
          </p:cNvPr>
          <p:cNvSpPr txBox="1"/>
          <p:nvPr/>
        </p:nvSpPr>
        <p:spPr>
          <a:xfrm>
            <a:off x="2342287" y="5808678"/>
            <a:ext cx="7913915" cy="769441"/>
          </a:xfrm>
          <a:prstGeom prst="rect">
            <a:avLst/>
          </a:prstGeom>
          <a:noFill/>
        </p:spPr>
        <p:txBody>
          <a:bodyPr wrap="square" rtlCol="0">
            <a:spAutoFit/>
          </a:bodyPr>
          <a:lstStyle/>
          <a:p>
            <a:pPr algn="ctr"/>
            <a:r>
              <a:rPr lang="en-US" sz="2200" i="1" dirty="0">
                <a:latin typeface="Gotham book"/>
              </a:rPr>
              <a:t>An Illustration of San Antonio, 1840</a:t>
            </a:r>
          </a:p>
          <a:p>
            <a:pPr algn="ctr"/>
            <a:r>
              <a:rPr lang="en-US" sz="2200" i="1" dirty="0">
                <a:latin typeface="Gotham book"/>
              </a:rPr>
              <a:t>The Portal to Texas History</a:t>
            </a:r>
          </a:p>
        </p:txBody>
      </p:sp>
    </p:spTree>
    <p:extLst>
      <p:ext uri="{BB962C8B-B14F-4D97-AF65-F5344CB8AC3E}">
        <p14:creationId xmlns:p14="http://schemas.microsoft.com/office/powerpoint/2010/main" val="368199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B900A34-1299-E94B-42C2-DCF08393F4E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CE8C40A-74CC-51AF-A471-FDF283C38203}"/>
              </a:ext>
            </a:extLst>
          </p:cNvPr>
          <p:cNvSpPr txBox="1">
            <a:spLocks noGrp="1"/>
          </p:cNvSpPr>
          <p:nvPr>
            <p:ph type="title" idx="4294967295"/>
          </p:nvPr>
        </p:nvSpPr>
        <p:spPr>
          <a:xfrm>
            <a:off x="1541877" y="-249130"/>
            <a:ext cx="9367210" cy="1630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i="0" u="none" strike="noStrike" dirty="0">
                <a:solidFill>
                  <a:srgbClr val="0033CC"/>
                </a:solidFill>
                <a:effectLst/>
                <a:latin typeface="Gotham Book"/>
              </a:rPr>
              <a:t>6) The Santa Fe Expedition</a:t>
            </a:r>
            <a:br>
              <a:rPr lang="en-US" sz="5400" b="1" i="0" u="none" strike="noStrike" dirty="0">
                <a:solidFill>
                  <a:srgbClr val="000000"/>
                </a:solidFill>
                <a:effectLst/>
                <a:latin typeface="Gotham Book"/>
              </a:rPr>
            </a:br>
            <a:r>
              <a:rPr lang="en-US" sz="3600" b="1" i="1" dirty="0">
                <a:solidFill>
                  <a:schemeClr val="tx1">
                    <a:lumMod val="65000"/>
                    <a:lumOff val="35000"/>
                  </a:schemeClr>
                </a:solidFill>
                <a:latin typeface="Gotham Book"/>
              </a:rPr>
              <a:t>      </a:t>
            </a:r>
            <a:r>
              <a:rPr lang="en-US" sz="3600" b="1" i="1" u="none" strike="noStrike" dirty="0">
                <a:solidFill>
                  <a:schemeClr val="tx1">
                    <a:lumMod val="65000"/>
                    <a:lumOff val="35000"/>
                  </a:schemeClr>
                </a:solidFill>
                <a:effectLst/>
                <a:latin typeface="Gotham Book"/>
              </a:rPr>
              <a:t> June - October 1841</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copy of a portion of a letter from a member of the Santa Fe Expedition. The portion displayed here reads, “There has been lately a rumor that an advanced party of the Texans has been made prisoners by a body of Mexican soldiers . . .” &#10;">
            <a:extLst>
              <a:ext uri="{FF2B5EF4-FFF2-40B4-BE49-F238E27FC236}">
                <a16:creationId xmlns:a16="http://schemas.microsoft.com/office/drawing/2014/main" id="{17F4AF84-0B34-5C83-CB4D-5FBF12919538}"/>
              </a:ext>
            </a:extLst>
          </p:cNvPr>
          <p:cNvPicPr>
            <a:picLocks noChangeAspect="1"/>
          </p:cNvPicPr>
          <p:nvPr/>
        </p:nvPicPr>
        <p:blipFill>
          <a:blip r:embed="rId4"/>
          <a:stretch>
            <a:fillRect/>
          </a:stretch>
        </p:blipFill>
        <p:spPr>
          <a:xfrm>
            <a:off x="526753" y="1700348"/>
            <a:ext cx="5371127" cy="1998253"/>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EE3F5A5C-7AFA-BA6D-F5D7-D098A98383EF}"/>
              </a:ext>
            </a:extLst>
          </p:cNvPr>
          <p:cNvSpPr txBox="1"/>
          <p:nvPr/>
        </p:nvSpPr>
        <p:spPr>
          <a:xfrm>
            <a:off x="1541877" y="3863394"/>
            <a:ext cx="4356003" cy="2462213"/>
          </a:xfrm>
          <a:prstGeom prst="rect">
            <a:avLst/>
          </a:prstGeom>
          <a:noFill/>
        </p:spPr>
        <p:txBody>
          <a:bodyPr wrap="square" rtlCol="0">
            <a:spAutoFit/>
          </a:bodyPr>
          <a:lstStyle/>
          <a:p>
            <a:pPr algn="ctr"/>
            <a:r>
              <a:rPr lang="en-US" sz="2200" i="1" dirty="0">
                <a:latin typeface="Gotham Book"/>
              </a:rPr>
              <a:t>A letter from one of the expeditioners which states, </a:t>
            </a:r>
            <a:r>
              <a:rPr lang="en-US" sz="2200" b="1" i="1" dirty="0">
                <a:latin typeface="Gotham Book"/>
              </a:rPr>
              <a:t>“There has been lately a rumor that an advanced party of the Texans has been made prisoners by a body of Mexican soldiers . . .” </a:t>
            </a:r>
          </a:p>
          <a:p>
            <a:pPr algn="ctr"/>
            <a:r>
              <a:rPr lang="en-US" sz="2200" i="1" dirty="0">
                <a:latin typeface="Gotham Book"/>
              </a:rPr>
              <a:t>The Portal to Texas History</a:t>
            </a:r>
          </a:p>
        </p:txBody>
      </p:sp>
      <p:pic>
        <p:nvPicPr>
          <p:cNvPr id="26" name="Picture 25" descr="A map showing the contemporary borders of Texas as well as the reduced borders of Texas when it was part of Mexico. The map has the cities of Austin, Texas, and Santa Fe, New Mexico labeled. There is a line that goes from Austin, north to the Red River and then west to Santa Fe. The line shows the route of the Santa Fe Expedition. &#10;">
            <a:extLst>
              <a:ext uri="{FF2B5EF4-FFF2-40B4-BE49-F238E27FC236}">
                <a16:creationId xmlns:a16="http://schemas.microsoft.com/office/drawing/2014/main" id="{33EDE258-F4AE-9BFA-4968-E60879CD25CC}"/>
              </a:ext>
            </a:extLst>
          </p:cNvPr>
          <p:cNvPicPr>
            <a:picLocks noChangeAspect="1"/>
          </p:cNvPicPr>
          <p:nvPr/>
        </p:nvPicPr>
        <p:blipFill>
          <a:blip r:embed="rId5"/>
          <a:stretch>
            <a:fillRect/>
          </a:stretch>
        </p:blipFill>
        <p:spPr>
          <a:xfrm>
            <a:off x="6567616" y="829154"/>
            <a:ext cx="5375607" cy="535393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47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0D14E7-4C98-4B69-7837-76FA5DF4C17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768E4D-6643-57F2-33F0-D92403241C65}"/>
              </a:ext>
            </a:extLst>
          </p:cNvPr>
          <p:cNvSpPr txBox="1">
            <a:spLocks noGrp="1"/>
          </p:cNvSpPr>
          <p:nvPr>
            <p:ph type="title" idx="4294967295"/>
          </p:nvPr>
        </p:nvSpPr>
        <p:spPr>
          <a:xfrm>
            <a:off x="1730829" y="13062"/>
            <a:ext cx="10363200" cy="14020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400" b="1" dirty="0">
                <a:solidFill>
                  <a:srgbClr val="0033CC"/>
                </a:solidFill>
                <a:latin typeface="Gotham Book"/>
              </a:rPr>
              <a:t>7</a:t>
            </a:r>
            <a:r>
              <a:rPr lang="en-US" sz="5400" b="1" i="0" u="none" strike="noStrike" dirty="0">
                <a:solidFill>
                  <a:srgbClr val="0033CC"/>
                </a:solidFill>
                <a:effectLst/>
                <a:latin typeface="Gotham Book"/>
              </a:rPr>
              <a:t>) Sam Houston’s Second Presidency</a:t>
            </a:r>
            <a:br>
              <a:rPr lang="en-US" sz="5400" b="1" i="0" u="none" strike="noStrike" dirty="0">
                <a:solidFill>
                  <a:srgbClr val="000000"/>
                </a:solidFill>
                <a:effectLst/>
                <a:latin typeface="Gotham Book"/>
              </a:rPr>
            </a:br>
            <a:r>
              <a:rPr lang="en-US" sz="3600" b="1" i="1" dirty="0">
                <a:solidFill>
                  <a:schemeClr val="tx1">
                    <a:lumMod val="65000"/>
                    <a:lumOff val="35000"/>
                  </a:schemeClr>
                </a:solidFill>
                <a:latin typeface="Gotham Book"/>
              </a:rPr>
              <a:t>      </a:t>
            </a:r>
            <a:r>
              <a:rPr lang="en-US" sz="3600" b="1" i="1" u="none" strike="noStrike" dirty="0">
                <a:solidFill>
                  <a:schemeClr val="tx1">
                    <a:lumMod val="65000"/>
                    <a:lumOff val="35000"/>
                  </a:schemeClr>
                </a:solidFill>
                <a:effectLst/>
                <a:latin typeface="Gotham Book"/>
              </a:rPr>
              <a:t> </a:t>
            </a:r>
            <a:r>
              <a:rPr lang="en-US" sz="4400" b="1" i="1" u="none" strike="noStrike" dirty="0">
                <a:solidFill>
                  <a:schemeClr val="tx1">
                    <a:lumMod val="65000"/>
                    <a:lumOff val="35000"/>
                  </a:schemeClr>
                </a:solidFill>
                <a:effectLst/>
                <a:latin typeface="Gotham Book"/>
              </a:rPr>
              <a:t>1841 - 1844</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graph of the Texas Ranger, John &quot;Jack&quot; Coffee Hays sitting in a chair, wearing a 3 piece suit with one hand on his lap and the other arm on the armrest of the chair. ">
            <a:extLst>
              <a:ext uri="{FF2B5EF4-FFF2-40B4-BE49-F238E27FC236}">
                <a16:creationId xmlns:a16="http://schemas.microsoft.com/office/drawing/2014/main" id="{BC3E329F-1FB8-9EE4-278B-30674D515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515" y="1210354"/>
            <a:ext cx="3832698" cy="443729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29888FDB-554A-74FA-07F7-B9C71A948B92}"/>
              </a:ext>
            </a:extLst>
          </p:cNvPr>
          <p:cNvSpPr txBox="1"/>
          <p:nvPr/>
        </p:nvSpPr>
        <p:spPr>
          <a:xfrm>
            <a:off x="1506040" y="5735347"/>
            <a:ext cx="5017770" cy="1015663"/>
          </a:xfrm>
          <a:prstGeom prst="rect">
            <a:avLst/>
          </a:prstGeom>
          <a:noFill/>
        </p:spPr>
        <p:txBody>
          <a:bodyPr wrap="square" rtlCol="0">
            <a:spAutoFit/>
          </a:bodyPr>
          <a:lstStyle/>
          <a:p>
            <a:pPr algn="ctr"/>
            <a:r>
              <a:rPr lang="en-US" sz="2000" i="1" dirty="0">
                <a:latin typeface="Gotham Book"/>
              </a:rPr>
              <a:t>John Coffee Hays led the Texas Rangers against the Mexican troops occupying San Antonio. </a:t>
            </a:r>
          </a:p>
          <a:p>
            <a:pPr algn="ctr"/>
            <a:r>
              <a:rPr lang="en-US" sz="2000" i="1" dirty="0">
                <a:latin typeface="Gotham Book"/>
              </a:rPr>
              <a:t>The Library of Congress</a:t>
            </a:r>
          </a:p>
        </p:txBody>
      </p:sp>
      <p:pic>
        <p:nvPicPr>
          <p:cNvPr id="11" name="Picture 10" descr="A newspaper article from the Morning Star of Houston on August 30, 1842 that reads, &quot;British minister - Capt. Charles Elliot, Consul and Charge de Affaires of Great Britain, arrived in the city on Sunday Morning. He had long been expected, and his arrival was hailed with much joy by our citizens. A national salute was fired on the occasion. He comes as the welcome representative of the Great Mother of nations, and we sincerely hope his advent may be but the harbinger of peace, to the youngest of her offspring.">
            <a:extLst>
              <a:ext uri="{FF2B5EF4-FFF2-40B4-BE49-F238E27FC236}">
                <a16:creationId xmlns:a16="http://schemas.microsoft.com/office/drawing/2014/main" id="{529A016F-BE74-4996-9DDF-8B875D99855C}"/>
              </a:ext>
            </a:extLst>
          </p:cNvPr>
          <p:cNvPicPr>
            <a:picLocks noChangeAspect="1"/>
          </p:cNvPicPr>
          <p:nvPr/>
        </p:nvPicPr>
        <p:blipFill>
          <a:blip r:embed="rId5"/>
          <a:stretch>
            <a:fillRect/>
          </a:stretch>
        </p:blipFill>
        <p:spPr>
          <a:xfrm>
            <a:off x="6356333" y="942739"/>
            <a:ext cx="5405137" cy="3969748"/>
          </a:xfrm>
          <a:prstGeom prst="rect">
            <a:avLst/>
          </a:prstGeom>
          <a:effectLst>
            <a:outerShdw blurRad="50800" dist="50800" dir="7920000" algn="ctr" rotWithShape="0">
              <a:srgbClr val="000000">
                <a:alpha val="43137"/>
              </a:srgbClr>
            </a:outerShdw>
          </a:effectLst>
        </p:spPr>
      </p:pic>
      <p:sp>
        <p:nvSpPr>
          <p:cNvPr id="12" name="TextBox 11">
            <a:extLst>
              <a:ext uri="{FF2B5EF4-FFF2-40B4-BE49-F238E27FC236}">
                <a16:creationId xmlns:a16="http://schemas.microsoft.com/office/drawing/2014/main" id="{D2CBB2F5-3EDD-108B-9B5B-F78EBC19C8BA}"/>
              </a:ext>
            </a:extLst>
          </p:cNvPr>
          <p:cNvSpPr txBox="1"/>
          <p:nvPr/>
        </p:nvSpPr>
        <p:spPr>
          <a:xfrm>
            <a:off x="6469380" y="4963884"/>
            <a:ext cx="5243649" cy="1015663"/>
          </a:xfrm>
          <a:prstGeom prst="rect">
            <a:avLst/>
          </a:prstGeom>
          <a:noFill/>
        </p:spPr>
        <p:txBody>
          <a:bodyPr wrap="square" rtlCol="0">
            <a:spAutoFit/>
          </a:bodyPr>
          <a:lstStyle/>
          <a:p>
            <a:pPr algn="ctr"/>
            <a:r>
              <a:rPr lang="en-US" sz="2000" i="1" dirty="0">
                <a:latin typeface="Gotham Book"/>
              </a:rPr>
              <a:t>A newspaper article about the arrival of a British diplomat in Texas. </a:t>
            </a:r>
          </a:p>
          <a:p>
            <a:pPr algn="ctr"/>
            <a:r>
              <a:rPr lang="en-US" sz="2000" i="1" dirty="0">
                <a:latin typeface="Gotham Book"/>
              </a:rPr>
              <a:t>The Portal to Texas History</a:t>
            </a:r>
          </a:p>
        </p:txBody>
      </p:sp>
    </p:spTree>
    <p:extLst>
      <p:ext uri="{BB962C8B-B14F-4D97-AF65-F5344CB8AC3E}">
        <p14:creationId xmlns:p14="http://schemas.microsoft.com/office/powerpoint/2010/main" val="284810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C4BABC-7320-7BB1-9982-E9426596132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B41B12-5DA8-B3D2-386E-D57181ED8898}"/>
              </a:ext>
            </a:extLst>
          </p:cNvPr>
          <p:cNvSpPr txBox="1">
            <a:spLocks noGrp="1"/>
          </p:cNvSpPr>
          <p:nvPr>
            <p:ph type="title" idx="4294967295"/>
          </p:nvPr>
        </p:nvSpPr>
        <p:spPr>
          <a:xfrm>
            <a:off x="1545771" y="13062"/>
            <a:ext cx="9655629" cy="1891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dirty="0">
                <a:solidFill>
                  <a:srgbClr val="0033CC"/>
                </a:solidFill>
                <a:latin typeface="Gotham Book"/>
              </a:rPr>
              <a:t>7</a:t>
            </a:r>
            <a:r>
              <a:rPr lang="en-US" sz="4800" b="1" i="0" u="none" strike="noStrike" dirty="0">
                <a:solidFill>
                  <a:srgbClr val="0033CC"/>
                </a:solidFill>
                <a:effectLst/>
                <a:latin typeface="Gotham Book"/>
              </a:rPr>
              <a:t>) The Last President of Texas: </a:t>
            </a:r>
            <a:br>
              <a:rPr lang="en-US" sz="4800" b="1" i="0" u="none" strike="noStrike" dirty="0">
                <a:solidFill>
                  <a:srgbClr val="0033CC"/>
                </a:solidFill>
                <a:effectLst/>
                <a:latin typeface="Gotham Book"/>
              </a:rPr>
            </a:br>
            <a:r>
              <a:rPr lang="en-US" sz="4800" b="1" i="0" u="none" strike="noStrike" dirty="0">
                <a:solidFill>
                  <a:srgbClr val="0033CC"/>
                </a:solidFill>
                <a:effectLst/>
                <a:latin typeface="Gotham Book"/>
              </a:rPr>
              <a:t>     Anson Jones</a:t>
            </a:r>
            <a:br>
              <a:rPr lang="en-US" sz="4400" b="1" i="0" u="none" strike="noStrike" dirty="0">
                <a:solidFill>
                  <a:srgbClr val="000000"/>
                </a:solidFill>
                <a:effectLst/>
                <a:latin typeface="Gotham Book"/>
              </a:rPr>
            </a:br>
            <a:r>
              <a:rPr lang="en-US" sz="2800" b="1" i="1" dirty="0">
                <a:solidFill>
                  <a:schemeClr val="tx1">
                    <a:lumMod val="65000"/>
                    <a:lumOff val="35000"/>
                  </a:schemeClr>
                </a:solidFill>
                <a:latin typeface="Gotham Book"/>
              </a:rPr>
              <a:t>      </a:t>
            </a:r>
            <a:r>
              <a:rPr lang="en-US" sz="2800" b="1" i="1" u="none" strike="noStrike" dirty="0">
                <a:solidFill>
                  <a:schemeClr val="tx1">
                    <a:lumMod val="65000"/>
                    <a:lumOff val="35000"/>
                  </a:schemeClr>
                </a:solidFill>
                <a:effectLst/>
                <a:latin typeface="Gotham Book"/>
              </a:rPr>
              <a:t> </a:t>
            </a:r>
            <a:r>
              <a:rPr lang="en-US" sz="3600" b="1" i="1" u="none" strike="noStrike" dirty="0">
                <a:solidFill>
                  <a:schemeClr val="tx1">
                    <a:lumMod val="65000"/>
                    <a:lumOff val="35000"/>
                  </a:schemeClr>
                </a:solidFill>
                <a:effectLst/>
                <a:latin typeface="Gotham Book"/>
              </a:rPr>
              <a:t>1844 - 1846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6" name="Picture 5" descr="A drawing of the bust of Anson Jones, wearing a suit and looking to the right of the viewers point of view. ">
            <a:extLst>
              <a:ext uri="{FF2B5EF4-FFF2-40B4-BE49-F238E27FC236}">
                <a16:creationId xmlns:a16="http://schemas.microsoft.com/office/drawing/2014/main" id="{E87B75EA-3891-5A56-5F95-22093AEDA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621" y="1774370"/>
            <a:ext cx="4778621" cy="4288971"/>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F24FB3CE-3F1A-7AC7-2C4A-977E1F30C1A8}"/>
              </a:ext>
            </a:extLst>
          </p:cNvPr>
          <p:cNvSpPr txBox="1"/>
          <p:nvPr/>
        </p:nvSpPr>
        <p:spPr>
          <a:xfrm>
            <a:off x="1637621" y="5892613"/>
            <a:ext cx="4528457" cy="769441"/>
          </a:xfrm>
          <a:prstGeom prst="rect">
            <a:avLst/>
          </a:prstGeom>
          <a:noFill/>
        </p:spPr>
        <p:txBody>
          <a:bodyPr wrap="square" rtlCol="0">
            <a:spAutoFit/>
          </a:bodyPr>
          <a:lstStyle/>
          <a:p>
            <a:pPr algn="ctr"/>
            <a:r>
              <a:rPr lang="en-US" sz="2200" i="1" dirty="0">
                <a:latin typeface="Gotham Book"/>
              </a:rPr>
              <a:t>Anson Jones</a:t>
            </a:r>
          </a:p>
          <a:p>
            <a:pPr algn="ctr"/>
            <a:r>
              <a:rPr lang="en-US" sz="2200" i="1" dirty="0">
                <a:latin typeface="Gotham Book"/>
              </a:rPr>
              <a:t>The Portal to Texas History</a:t>
            </a:r>
          </a:p>
        </p:txBody>
      </p:sp>
      <p:pic>
        <p:nvPicPr>
          <p:cNvPr id="9" name="Picture 8" descr="A newspaper article that reads &quot;By the President of the Republic of Texas, A proclamation. Whereas, The Congress of the United States have passed a Joint Resolution for the admission of the State of Texas into the Union, approved December 29, 1845 official information of which has been transmitted by the President of the United States of this government.">
            <a:extLst>
              <a:ext uri="{FF2B5EF4-FFF2-40B4-BE49-F238E27FC236}">
                <a16:creationId xmlns:a16="http://schemas.microsoft.com/office/drawing/2014/main" id="{8EC2794B-CF20-ADB7-6775-9F71EAC2C22C}"/>
              </a:ext>
            </a:extLst>
          </p:cNvPr>
          <p:cNvPicPr>
            <a:picLocks noChangeAspect="1"/>
          </p:cNvPicPr>
          <p:nvPr/>
        </p:nvPicPr>
        <p:blipFill>
          <a:blip r:embed="rId5"/>
          <a:stretch>
            <a:fillRect/>
          </a:stretch>
        </p:blipFill>
        <p:spPr>
          <a:xfrm>
            <a:off x="6197300" y="1175657"/>
            <a:ext cx="5525102" cy="3183015"/>
          </a:xfrm>
          <a:prstGeom prst="rect">
            <a:avLst/>
          </a:prstGeom>
          <a:effectLst>
            <a:outerShdw blurRad="50800" dist="50800" dir="7920000" algn="ctr" rotWithShape="0">
              <a:srgbClr val="000000">
                <a:alpha val="43137"/>
              </a:srgbClr>
            </a:outerShdw>
          </a:effectLst>
        </p:spPr>
      </p:pic>
      <p:sp>
        <p:nvSpPr>
          <p:cNvPr id="10" name="TextBox 9">
            <a:extLst>
              <a:ext uri="{FF2B5EF4-FFF2-40B4-BE49-F238E27FC236}">
                <a16:creationId xmlns:a16="http://schemas.microsoft.com/office/drawing/2014/main" id="{09DCB932-C531-D749-5481-F710222B6D15}"/>
              </a:ext>
            </a:extLst>
          </p:cNvPr>
          <p:cNvSpPr txBox="1"/>
          <p:nvPr/>
        </p:nvSpPr>
        <p:spPr>
          <a:xfrm>
            <a:off x="6373585" y="4426916"/>
            <a:ext cx="4985657" cy="1785104"/>
          </a:xfrm>
          <a:prstGeom prst="rect">
            <a:avLst/>
          </a:prstGeom>
          <a:noFill/>
        </p:spPr>
        <p:txBody>
          <a:bodyPr wrap="square" rtlCol="0">
            <a:spAutoFit/>
          </a:bodyPr>
          <a:lstStyle/>
          <a:p>
            <a:pPr algn="ctr"/>
            <a:r>
              <a:rPr lang="en-US" sz="2200" i="1" dirty="0">
                <a:latin typeface="Gotham Book"/>
              </a:rPr>
              <a:t>The introduction to an article printed in the Texas Democrat newspaper of Austin announcing the U.S. acceptance of Texas annexation.</a:t>
            </a:r>
          </a:p>
          <a:p>
            <a:pPr algn="ctr"/>
            <a:r>
              <a:rPr lang="en-US" sz="2200" i="1" dirty="0">
                <a:latin typeface="Gotham Book"/>
              </a:rPr>
              <a:t>The Portal to Texas History</a:t>
            </a:r>
          </a:p>
        </p:txBody>
      </p:sp>
    </p:spTree>
    <p:extLst>
      <p:ext uri="{BB962C8B-B14F-4D97-AF65-F5344CB8AC3E}">
        <p14:creationId xmlns:p14="http://schemas.microsoft.com/office/powerpoint/2010/main" val="415403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AD8085-A9F9-735E-56C5-9CF49287A86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DBCB442-D53E-2624-BC29-6AD3FA758324}"/>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4B85F854-CF78-CE37-E097-6E28CE90B395}"/>
              </a:ext>
            </a:extLst>
          </p:cNvPr>
          <p:cNvSpPr txBox="1"/>
          <p:nvPr/>
        </p:nvSpPr>
        <p:spPr>
          <a:xfrm>
            <a:off x="3331029" y="1654629"/>
            <a:ext cx="4582885" cy="4401205"/>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0070C0"/>
                </a:solidFill>
                <a:latin typeface="Gotham Book"/>
              </a:rPr>
              <a:t>Read each statement in the graphic organizer.</a:t>
            </a:r>
          </a:p>
          <a:p>
            <a:pPr marL="457200" indent="-457200">
              <a:buFont typeface="Arial" panose="020B0604020202020204" pitchFamily="34" charset="0"/>
              <a:buChar char="•"/>
            </a:pPr>
            <a:r>
              <a:rPr lang="en-US" sz="3500" dirty="0">
                <a:solidFill>
                  <a:srgbClr val="7030A0"/>
                </a:solidFill>
                <a:latin typeface="Gotham Book"/>
              </a:rPr>
              <a:t>Circle or highlight FOUR statements that are true for the Republic of Texas.</a:t>
            </a:r>
          </a:p>
          <a:p>
            <a:pPr marL="457200" indent="-457200">
              <a:buFont typeface="Arial" panose="020B0604020202020204" pitchFamily="34" charset="0"/>
              <a:buChar char="•"/>
            </a:pPr>
            <a:r>
              <a:rPr lang="en-US" sz="3500" dirty="0">
                <a:solidFill>
                  <a:srgbClr val="00B050"/>
                </a:solidFill>
                <a:latin typeface="Gotham Book"/>
              </a:rPr>
              <a:t>Share with a partner.</a:t>
            </a:r>
          </a:p>
        </p:txBody>
      </p:sp>
      <p:pic>
        <p:nvPicPr>
          <p:cNvPr id="6" name="Graphic 5">
            <a:extLst>
              <a:ext uri="{FF2B5EF4-FFF2-40B4-BE49-F238E27FC236}">
                <a16:creationId xmlns:a16="http://schemas.microsoft.com/office/drawing/2014/main" id="{B95B2220-0107-97A7-7F49-4A8B09732C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5641" y="1654629"/>
            <a:ext cx="1208326" cy="1208326"/>
          </a:xfrm>
          <a:prstGeom prst="rect">
            <a:avLst/>
          </a:prstGeom>
        </p:spPr>
      </p:pic>
      <p:pic>
        <p:nvPicPr>
          <p:cNvPr id="7" name="Graphic 6">
            <a:extLst>
              <a:ext uri="{FF2B5EF4-FFF2-40B4-BE49-F238E27FC236}">
                <a16:creationId xmlns:a16="http://schemas.microsoft.com/office/drawing/2014/main" id="{AD38D64E-DA6A-668F-CF2F-E36F9C31845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6907" y="3532149"/>
            <a:ext cx="925793" cy="925793"/>
          </a:xfrm>
          <a:prstGeom prst="rect">
            <a:avLst/>
          </a:prstGeom>
        </p:spPr>
      </p:pic>
      <p:pic>
        <p:nvPicPr>
          <p:cNvPr id="8" name="Graphic 7">
            <a:extLst>
              <a:ext uri="{FF2B5EF4-FFF2-40B4-BE49-F238E27FC236}">
                <a16:creationId xmlns:a16="http://schemas.microsoft.com/office/drawing/2014/main" id="{A7F98B1B-AFB5-1066-F9E6-2A461CC4732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78819" y="5222133"/>
            <a:ext cx="925793" cy="925793"/>
          </a:xfrm>
          <a:prstGeom prst="rect">
            <a:avLst/>
          </a:prstGeom>
        </p:spPr>
      </p:pic>
    </p:spTree>
    <p:extLst>
      <p:ext uri="{BB962C8B-B14F-4D97-AF65-F5344CB8AC3E}">
        <p14:creationId xmlns:p14="http://schemas.microsoft.com/office/powerpoint/2010/main" val="395511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6B03AF-69B4-E7CC-AEC2-550E50866D5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DF121EA-E35D-5FE0-4E98-28BC283BC4ED}"/>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901F5A93-E9C0-7136-2502-847B8E93DAEE}"/>
              </a:ext>
            </a:extLst>
          </p:cNvPr>
          <p:cNvSpPr/>
          <p:nvPr/>
        </p:nvSpPr>
        <p:spPr>
          <a:xfrm>
            <a:off x="4495800" y="1627829"/>
            <a:ext cx="6868886" cy="2780886"/>
          </a:xfrm>
          <a:prstGeom prst="wedgeRoundRectCallout">
            <a:avLst>
              <a:gd name="adj1" fmla="val -61170"/>
              <a:gd name="adj2" fmla="val 3175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One significant challenge the Republic of Texas faced was that ______</a:t>
            </a:r>
          </a:p>
        </p:txBody>
      </p:sp>
      <p:pic>
        <p:nvPicPr>
          <p:cNvPr id="4" name="Graphic 3">
            <a:extLst>
              <a:ext uri="{FF2B5EF4-FFF2-40B4-BE49-F238E27FC236}">
                <a16:creationId xmlns:a16="http://schemas.microsoft.com/office/drawing/2014/main" id="{D4C93C02-72C9-AA8F-661C-5CCC6D837C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0714" y="3018272"/>
            <a:ext cx="1332458" cy="1332458"/>
          </a:xfrm>
          <a:prstGeom prst="rect">
            <a:avLst/>
          </a:prstGeom>
        </p:spPr>
      </p:pic>
    </p:spTree>
    <p:extLst>
      <p:ext uri="{BB962C8B-B14F-4D97-AF65-F5344CB8AC3E}">
        <p14:creationId xmlns:p14="http://schemas.microsoft.com/office/powerpoint/2010/main" val="157533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46860024-4642-F772-16D6-A7C19F2C0A17}"/>
              </a:ext>
            </a:extLst>
          </p:cNvPr>
          <p:cNvSpPr txBox="1"/>
          <p:nvPr/>
        </p:nvSpPr>
        <p:spPr>
          <a:xfrm>
            <a:off x="1985236" y="1578429"/>
            <a:ext cx="3392307" cy="2862322"/>
          </a:xfrm>
          <a:prstGeom prst="rect">
            <a:avLst/>
          </a:prstGeom>
          <a:noFill/>
        </p:spPr>
        <p:txBody>
          <a:bodyPr wrap="square" rtlCol="0">
            <a:spAutoFit/>
          </a:bodyPr>
          <a:lstStyle/>
          <a:p>
            <a:pPr algn="ctr"/>
            <a:r>
              <a:rPr lang="en-US" sz="3600" dirty="0">
                <a:solidFill>
                  <a:srgbClr val="0070C0"/>
                </a:solidFill>
                <a:latin typeface="Gotham Book"/>
              </a:rPr>
              <a:t>Respond to the prompt based on the information and image on your warm-up.</a:t>
            </a:r>
          </a:p>
        </p:txBody>
      </p:sp>
      <p:pic>
        <p:nvPicPr>
          <p:cNvPr id="3" name="Picture 2" descr="A picture of four men, three on horseback and one standing beside his horse. Two of the men on horseback are holding rifles. They are wearing typical western clothing of the 1800s.">
            <a:extLst>
              <a:ext uri="{FF2B5EF4-FFF2-40B4-BE49-F238E27FC236}">
                <a16:creationId xmlns:a16="http://schemas.microsoft.com/office/drawing/2014/main" id="{C9226820-101D-022F-983F-41EAEEAA29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840" y="1349829"/>
            <a:ext cx="6321387" cy="4973727"/>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931521" y="1627828"/>
            <a:ext cx="7918440" cy="3602343"/>
          </a:xfrm>
          <a:prstGeom prst="wedgeRoundRectCallout">
            <a:avLst>
              <a:gd name="adj1" fmla="val -61170"/>
              <a:gd name="adj2" fmla="val 3175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I think the Texas Rangers may have played a role in addressing the challenges facing the Republic of Texas by ________</a:t>
            </a:r>
          </a:p>
        </p:txBody>
      </p:sp>
      <p:pic>
        <p:nvPicPr>
          <p:cNvPr id="4" name="Graphic 3">
            <a:extLst>
              <a:ext uri="{FF2B5EF4-FFF2-40B4-BE49-F238E27FC236}">
                <a16:creationId xmlns:a16="http://schemas.microsoft.com/office/drawing/2014/main" id="{3D69D9BC-010A-E5E2-064F-45877C208F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8829" y="3428999"/>
            <a:ext cx="1332458" cy="1332458"/>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98395" y="2024743"/>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defining characteristics and most significant events of the </a:t>
            </a:r>
            <a:r>
              <a:rPr lang="en-US" sz="4800" dirty="0">
                <a:solidFill>
                  <a:srgbClr val="0070C0"/>
                </a:solidFill>
                <a:latin typeface="Gotham Book"/>
                <a:ea typeface="Times New Roman" panose="02020603050405020304" pitchFamily="18" charset="0"/>
                <a:cs typeface="Times New Roman" panose="02020603050405020304" pitchFamily="18" charset="0"/>
              </a:rPr>
              <a:t>Republic of Texas </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era?</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707572" y="1621971"/>
            <a:ext cx="11255829"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examine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a chronology of the significant </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events that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took</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place during the Republic of Texas and identify their significance to Texas history.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about each event, identify key information, explain cause and effect relationships, and determine how the event is significant</a:t>
            </a:r>
            <a:r>
              <a:rPr lang="en-US" sz="4000" dirty="0">
                <a:solidFill>
                  <a:srgbClr val="7030A0"/>
                </a:solidFill>
                <a:latin typeface="Gotham Book"/>
                <a:ea typeface="Times New Roman" panose="02020603050405020304" pitchFamily="18" charset="0"/>
                <a:cs typeface="Times New Roman" panose="02020603050405020304" pitchFamily="18" charset="0"/>
              </a:rPr>
              <a:t> to Texas history.</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A71E80-6875-8E62-6587-6C333EA896A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9A2A6DE-2E83-93A5-00A9-03D0FBB6DD61}"/>
              </a:ext>
            </a:extLst>
          </p:cNvPr>
          <p:cNvSpPr txBox="1">
            <a:spLocks noGrp="1"/>
          </p:cNvSpPr>
          <p:nvPr>
            <p:ph type="title" idx="4294967295"/>
          </p:nvPr>
        </p:nvSpPr>
        <p:spPr>
          <a:xfrm>
            <a:off x="1567543" y="13062"/>
            <a:ext cx="10504713" cy="128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0" indent="-9144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500" b="1" i="0" u="none" strike="noStrike" kern="1200" cap="none" spc="0" normalizeH="0" baseline="0" noProof="0" dirty="0">
                <a:ln>
                  <a:noFill/>
                </a:ln>
                <a:solidFill>
                  <a:srgbClr val="0033CC"/>
                </a:solidFill>
                <a:effectLst/>
                <a:uLnTx/>
                <a:uFillTx/>
                <a:latin typeface="Gotham Medium"/>
                <a:ea typeface="+mj-ea"/>
                <a:cs typeface="+mj-cs"/>
              </a:rPr>
              <a:t>Challenges Facing the Republic of Texas</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lumMod val="65000"/>
                    <a:lumOff val="35000"/>
                  </a:schemeClr>
                </a:solidFill>
                <a:effectLst/>
                <a:uLnTx/>
                <a:uFillTx/>
                <a:latin typeface="Gotham Medium"/>
                <a:ea typeface="+mj-ea"/>
                <a:cs typeface="+mj-cs"/>
              </a:rPr>
              <a:t>1836 - 1835</a:t>
            </a:r>
            <a:endParaRPr kumimoji="0" lang="en-US" sz="4400" b="0" i="0" u="none" strike="noStrike" kern="1200" cap="none" spc="0" normalizeH="0" baseline="0" noProof="0" dirty="0">
              <a:ln>
                <a:noFill/>
              </a:ln>
              <a:solidFill>
                <a:schemeClr val="tx1">
                  <a:lumMod val="65000"/>
                  <a:lumOff val="35000"/>
                </a:schemeClr>
              </a:solidFill>
              <a:effectLst/>
              <a:uLnTx/>
              <a:uFillTx/>
              <a:latin typeface="Gotham Medium"/>
              <a:ea typeface="+mj-ea"/>
              <a:cs typeface="+mj-cs"/>
            </a:endParaRPr>
          </a:p>
        </p:txBody>
      </p:sp>
      <p:pic>
        <p:nvPicPr>
          <p:cNvPr id="4" name="Picture 3" descr="An old, tattered dollar bill from the Republic of Texas">
            <a:extLst>
              <a:ext uri="{FF2B5EF4-FFF2-40B4-BE49-F238E27FC236}">
                <a16:creationId xmlns:a16="http://schemas.microsoft.com/office/drawing/2014/main" id="{496128B3-DF86-2C89-B0A7-DE628E533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461" y="1295400"/>
            <a:ext cx="3990297" cy="1969894"/>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292FE35E-9115-C3C1-0256-84BF3B2C0423}"/>
              </a:ext>
            </a:extLst>
          </p:cNvPr>
          <p:cNvSpPr txBox="1"/>
          <p:nvPr/>
        </p:nvSpPr>
        <p:spPr>
          <a:xfrm>
            <a:off x="1894115" y="3266457"/>
            <a:ext cx="2449286" cy="1323439"/>
          </a:xfrm>
          <a:prstGeom prst="rect">
            <a:avLst/>
          </a:prstGeom>
          <a:noFill/>
        </p:spPr>
        <p:txBody>
          <a:bodyPr wrap="square" rtlCol="0">
            <a:spAutoFit/>
          </a:bodyPr>
          <a:lstStyle/>
          <a:p>
            <a:pPr algn="ctr"/>
            <a:r>
              <a:rPr lang="en-US" sz="2000" i="1" dirty="0">
                <a:latin typeface="Gotham Book"/>
              </a:rPr>
              <a:t>A one-dollar bill from the Republic of Texas</a:t>
            </a:r>
          </a:p>
          <a:p>
            <a:pPr algn="ctr"/>
            <a:r>
              <a:rPr lang="en-US" sz="2000" i="1" dirty="0">
                <a:latin typeface="Gotham Book"/>
              </a:rPr>
              <a:t>The Portal to Texas History</a:t>
            </a:r>
          </a:p>
        </p:txBody>
      </p:sp>
      <p:pic>
        <p:nvPicPr>
          <p:cNvPr id="6" name="Picture 5" descr="The Republic of Texas Flag - the same as the contemporary flag of Texas with the left side being blue with a white star in the middle of the blue, and the top right being white, the bottom right being red..">
            <a:extLst>
              <a:ext uri="{FF2B5EF4-FFF2-40B4-BE49-F238E27FC236}">
                <a16:creationId xmlns:a16="http://schemas.microsoft.com/office/drawing/2014/main" id="{F1BD7061-4FB1-CC19-705A-64B2FA656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1959" y="894516"/>
            <a:ext cx="3990297" cy="2370778"/>
          </a:xfrm>
          <a:prstGeom prst="rect">
            <a:avLst/>
          </a:prstGeom>
          <a:effectLst>
            <a:outerShdw blurRad="50800" dist="50800" dir="7920000" algn="ctr" rotWithShape="0">
              <a:srgbClr val="000000">
                <a:alpha val="43137"/>
              </a:srgbClr>
            </a:outerShdw>
          </a:effectLst>
        </p:spPr>
      </p:pic>
      <p:sp>
        <p:nvSpPr>
          <p:cNvPr id="8" name="TextBox 7">
            <a:extLst>
              <a:ext uri="{FF2B5EF4-FFF2-40B4-BE49-F238E27FC236}">
                <a16:creationId xmlns:a16="http://schemas.microsoft.com/office/drawing/2014/main" id="{8151111E-A101-BB0C-6E7F-C96372C2B19D}"/>
              </a:ext>
            </a:extLst>
          </p:cNvPr>
          <p:cNvSpPr txBox="1"/>
          <p:nvPr/>
        </p:nvSpPr>
        <p:spPr>
          <a:xfrm>
            <a:off x="9089567" y="3309998"/>
            <a:ext cx="2819403" cy="1015663"/>
          </a:xfrm>
          <a:prstGeom prst="rect">
            <a:avLst/>
          </a:prstGeom>
          <a:noFill/>
        </p:spPr>
        <p:txBody>
          <a:bodyPr wrap="square" rtlCol="0">
            <a:spAutoFit/>
          </a:bodyPr>
          <a:lstStyle/>
          <a:p>
            <a:pPr algn="ctr"/>
            <a:r>
              <a:rPr lang="en-US" sz="2000" i="1" dirty="0">
                <a:latin typeface="Gotham Book"/>
              </a:rPr>
              <a:t>The Republic of Texas flag</a:t>
            </a:r>
          </a:p>
          <a:p>
            <a:pPr algn="ctr"/>
            <a:r>
              <a:rPr lang="en-US" sz="2000" i="1" dirty="0">
                <a:latin typeface="Gotham Book"/>
              </a:rPr>
              <a:t>The Portal to Texas History</a:t>
            </a:r>
          </a:p>
        </p:txBody>
      </p:sp>
      <p:sp>
        <p:nvSpPr>
          <p:cNvPr id="9" name="TextBox 8">
            <a:extLst>
              <a:ext uri="{FF2B5EF4-FFF2-40B4-BE49-F238E27FC236}">
                <a16:creationId xmlns:a16="http://schemas.microsoft.com/office/drawing/2014/main" id="{4F784776-96B5-784C-535D-8167F9346B4A}"/>
              </a:ext>
            </a:extLst>
          </p:cNvPr>
          <p:cNvSpPr txBox="1"/>
          <p:nvPr/>
        </p:nvSpPr>
        <p:spPr>
          <a:xfrm>
            <a:off x="1709056" y="5410937"/>
            <a:ext cx="2819403" cy="1015663"/>
          </a:xfrm>
          <a:prstGeom prst="rect">
            <a:avLst/>
          </a:prstGeom>
          <a:noFill/>
        </p:spPr>
        <p:txBody>
          <a:bodyPr wrap="square" rtlCol="0">
            <a:spAutoFit/>
          </a:bodyPr>
          <a:lstStyle/>
          <a:p>
            <a:pPr algn="ctr"/>
            <a:r>
              <a:rPr lang="en-US" sz="2000" i="1" dirty="0">
                <a:latin typeface="Gotham Book"/>
              </a:rPr>
              <a:t>A Comanche War Party</a:t>
            </a:r>
          </a:p>
          <a:p>
            <a:pPr algn="ctr"/>
            <a:r>
              <a:rPr lang="en-US" sz="2000" i="1" dirty="0">
                <a:latin typeface="Gotham Book"/>
              </a:rPr>
              <a:t>The Smithsonian American Art Museum</a:t>
            </a:r>
          </a:p>
        </p:txBody>
      </p:sp>
      <p:pic>
        <p:nvPicPr>
          <p:cNvPr id="2054" name="Picture 6" descr="A painting of a Comanche war party riding horses on the Plains">
            <a:extLst>
              <a:ext uri="{FF2B5EF4-FFF2-40B4-BE49-F238E27FC236}">
                <a16:creationId xmlns:a16="http://schemas.microsoft.com/office/drawing/2014/main" id="{D37F089D-B4B1-8511-6F53-664A5174B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334" y="3429000"/>
            <a:ext cx="4183179" cy="287593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9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480458" y="13062"/>
            <a:ext cx="7260772" cy="22511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kumimoji="0" lang="en-US" sz="5000" b="1" i="0" u="none" strike="noStrike" kern="1200" cap="none" spc="0" normalizeH="0" baseline="0" noProof="0" dirty="0">
                <a:ln>
                  <a:noFill/>
                </a:ln>
                <a:solidFill>
                  <a:srgbClr val="0033CC"/>
                </a:solidFill>
                <a:effectLst/>
                <a:uLnTx/>
                <a:uFillTx/>
                <a:latin typeface="Gotham Medium"/>
                <a:ea typeface="+mj-ea"/>
                <a:cs typeface="+mj-cs"/>
              </a:rPr>
              <a:t>2. Texas</a:t>
            </a:r>
            <a:r>
              <a:rPr lang="en-US" sz="5000" b="1" dirty="0">
                <a:solidFill>
                  <a:srgbClr val="0033CC"/>
                </a:solidFill>
                <a:latin typeface="Gotham Medium"/>
              </a:rPr>
              <a:t>’ First President:  </a:t>
            </a:r>
            <a:br>
              <a:rPr lang="en-US" sz="5300" b="1" dirty="0">
                <a:solidFill>
                  <a:srgbClr val="0033CC"/>
                </a:solidFill>
                <a:latin typeface="Gotham Medium"/>
              </a:rPr>
            </a:br>
            <a:r>
              <a:rPr lang="en-US" sz="5300" b="1" dirty="0">
                <a:solidFill>
                  <a:srgbClr val="0033CC"/>
                </a:solidFill>
                <a:latin typeface="Gotham Medium"/>
              </a:rPr>
              <a:t>      Sam Houston</a:t>
            </a:r>
            <a:br>
              <a:rPr lang="en-US" sz="4500" dirty="0">
                <a:latin typeface="Gotham Medium"/>
              </a:rPr>
            </a:br>
            <a:r>
              <a:rPr lang="en-US" sz="4500" dirty="0">
                <a:latin typeface="Gotham Medium"/>
              </a:rPr>
              <a:t>       </a:t>
            </a:r>
            <a:r>
              <a:rPr lang="en-US" sz="4000" i="1" dirty="0">
                <a:solidFill>
                  <a:schemeClr val="tx1">
                    <a:lumMod val="65000"/>
                    <a:lumOff val="35000"/>
                  </a:schemeClr>
                </a:solidFill>
                <a:latin typeface="Gotham Medium"/>
              </a:rPr>
              <a:t>1836 - 1838</a:t>
            </a:r>
            <a:endParaRPr kumimoji="0" lang="en-US" sz="4000" b="0" i="1" u="none" strike="noStrike" kern="1200" cap="none" spc="0" normalizeH="0" baseline="0" noProof="0" dirty="0">
              <a:ln>
                <a:noFill/>
              </a:ln>
              <a:solidFill>
                <a:schemeClr val="tx1">
                  <a:lumMod val="65000"/>
                  <a:lumOff val="35000"/>
                </a:schemeClr>
              </a:solidFill>
              <a:effectLst/>
              <a:uLnTx/>
              <a:uFillTx/>
              <a:latin typeface="Gotham Medium"/>
              <a:ea typeface="+mj-ea"/>
              <a:cs typeface="+mj-cs"/>
            </a:endParaRPr>
          </a:p>
        </p:txBody>
      </p:sp>
      <p:pic>
        <p:nvPicPr>
          <p:cNvPr id="4" name="Picture 3" descr="A close up photograph of the signature of Sam Houston and the labeled mark of Cherokee Chief Bowl from an 1835 peace treaty. Chief Bowl made an X next to his name.">
            <a:extLst>
              <a:ext uri="{FF2B5EF4-FFF2-40B4-BE49-F238E27FC236}">
                <a16:creationId xmlns:a16="http://schemas.microsoft.com/office/drawing/2014/main" id="{F9D83E4E-7B9C-477A-1E28-BE41E0166B4A}"/>
              </a:ext>
            </a:extLst>
          </p:cNvPr>
          <p:cNvPicPr>
            <a:picLocks noChangeAspect="1"/>
          </p:cNvPicPr>
          <p:nvPr/>
        </p:nvPicPr>
        <p:blipFill>
          <a:blip r:embed="rId4"/>
          <a:srcRect l="10235" t="13514" r="10525" b="435"/>
          <a:stretch/>
        </p:blipFill>
        <p:spPr>
          <a:xfrm>
            <a:off x="1955961" y="2264229"/>
            <a:ext cx="5558650" cy="2610396"/>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14EB84A0-35F7-303C-AA67-43682E103ECB}"/>
              </a:ext>
            </a:extLst>
          </p:cNvPr>
          <p:cNvSpPr txBox="1"/>
          <p:nvPr/>
        </p:nvSpPr>
        <p:spPr>
          <a:xfrm>
            <a:off x="1687286" y="4874625"/>
            <a:ext cx="6096000" cy="1785104"/>
          </a:xfrm>
          <a:prstGeom prst="rect">
            <a:avLst/>
          </a:prstGeom>
          <a:noFill/>
        </p:spPr>
        <p:txBody>
          <a:bodyPr wrap="square" rtlCol="0">
            <a:spAutoFit/>
          </a:bodyPr>
          <a:lstStyle/>
          <a:p>
            <a:pPr algn="ctr"/>
            <a:r>
              <a:rPr lang="en-US" sz="2200" i="1" dirty="0">
                <a:latin typeface="Gotham Book"/>
              </a:rPr>
              <a:t>The signatures of Sam Houston, Nacogdoches politician John Forbes, and the mark of Cherokee Chief Bowl on a peace treaty between the Cherokee  and Texas government.</a:t>
            </a:r>
          </a:p>
          <a:p>
            <a:pPr algn="ctr"/>
            <a:r>
              <a:rPr lang="en-US" sz="2200" i="1" dirty="0">
                <a:latin typeface="Gotham Book"/>
              </a:rPr>
              <a:t>The Portal to Texas History</a:t>
            </a:r>
          </a:p>
        </p:txBody>
      </p:sp>
      <p:pic>
        <p:nvPicPr>
          <p:cNvPr id="3074" name="Picture 2" descr="A photograph of Sam Houston in his later years. He is seated, wearing a large overcoat, holding what appears to be a cane in one hand and a hat in the other. ">
            <a:extLst>
              <a:ext uri="{FF2B5EF4-FFF2-40B4-BE49-F238E27FC236}">
                <a16:creationId xmlns:a16="http://schemas.microsoft.com/office/drawing/2014/main" id="{C33BC60B-5B3E-F0AE-2F5D-1B4CDE9CCD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71" t="5971" r="12040" b="14920"/>
          <a:stretch/>
        </p:blipFill>
        <p:spPr bwMode="auto">
          <a:xfrm>
            <a:off x="8319051" y="229696"/>
            <a:ext cx="3687894" cy="484849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D73D33-3967-9428-F23D-B0F6904DF752}"/>
              </a:ext>
            </a:extLst>
          </p:cNvPr>
          <p:cNvSpPr txBox="1"/>
          <p:nvPr/>
        </p:nvSpPr>
        <p:spPr>
          <a:xfrm>
            <a:off x="8319051" y="5078192"/>
            <a:ext cx="3687895" cy="1107996"/>
          </a:xfrm>
          <a:prstGeom prst="rect">
            <a:avLst/>
          </a:prstGeom>
          <a:noFill/>
        </p:spPr>
        <p:txBody>
          <a:bodyPr wrap="square" rtlCol="0">
            <a:spAutoFit/>
          </a:bodyPr>
          <a:lstStyle/>
          <a:p>
            <a:pPr algn="ctr"/>
            <a:r>
              <a:rPr lang="en-US" sz="2200" i="1" dirty="0">
                <a:latin typeface="Gotham Book"/>
              </a:rPr>
              <a:t>A photograph of General Sam Houston</a:t>
            </a:r>
          </a:p>
          <a:p>
            <a:pPr algn="ctr"/>
            <a:r>
              <a:rPr lang="en-US" sz="2200" i="1" dirty="0">
                <a:latin typeface="Gotham Book"/>
              </a:rPr>
              <a:t>The Portal to Texas History</a:t>
            </a:r>
          </a:p>
        </p:txBody>
      </p:sp>
    </p:spTree>
    <p:extLst>
      <p:ext uri="{BB962C8B-B14F-4D97-AF65-F5344CB8AC3E}">
        <p14:creationId xmlns:p14="http://schemas.microsoft.com/office/powerpoint/2010/main" val="8064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687285" y="176348"/>
            <a:ext cx="10384972"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i="0" u="none" strike="noStrike" dirty="0">
                <a:solidFill>
                  <a:srgbClr val="0033CC"/>
                </a:solidFill>
                <a:effectLst/>
                <a:latin typeface="Gotham Book"/>
              </a:rPr>
              <a:t>3) The Córdova Rebellion</a:t>
            </a:r>
            <a:br>
              <a:rPr lang="en-US" sz="5400" b="1" i="0" u="none" strike="noStrike" dirty="0">
                <a:solidFill>
                  <a:srgbClr val="000000"/>
                </a:solidFill>
                <a:effectLst/>
                <a:latin typeface="Gotham Book"/>
              </a:rPr>
            </a:br>
            <a:r>
              <a:rPr lang="en-US" sz="5400" b="1" i="0" u="none" strike="noStrike" dirty="0">
                <a:solidFill>
                  <a:srgbClr val="000000"/>
                </a:solidFill>
                <a:effectLst/>
                <a:latin typeface="Gotham Book"/>
              </a:rPr>
              <a:t>      </a:t>
            </a:r>
            <a:r>
              <a:rPr lang="en-US" sz="4000" b="1" i="1" u="none" strike="noStrike" dirty="0">
                <a:solidFill>
                  <a:schemeClr val="tx1">
                    <a:lumMod val="65000"/>
                    <a:lumOff val="35000"/>
                  </a:schemeClr>
                </a:solidFill>
                <a:effectLst/>
                <a:latin typeface="Gotham Book"/>
              </a:rPr>
              <a:t>August – October 1838</a:t>
            </a:r>
            <a:endParaRPr kumimoji="0" lang="en-US" sz="11500" b="0" i="0" u="none" strike="noStrike" kern="1200" cap="none" spc="0" normalizeH="0" baseline="0" noProof="0" dirty="0">
              <a:ln>
                <a:noFill/>
              </a:ln>
              <a:solidFill>
                <a:schemeClr val="tx1">
                  <a:lumMod val="65000"/>
                  <a:lumOff val="35000"/>
                </a:schemeClr>
              </a:solidFill>
              <a:effectLst/>
              <a:uLnTx/>
              <a:uFillTx/>
              <a:latin typeface="Gotham Book"/>
            </a:endParaRPr>
          </a:p>
        </p:txBody>
      </p:sp>
      <p:pic>
        <p:nvPicPr>
          <p:cNvPr id="14" name="Picture 13" descr="A newspaper article publishing Thomas J. Rusk's report on the Cordova Rebellion. It reads: &quot;We had eleven men severely wounded - none killed, and about twenty five or thirty horses so badly shot as to be unfit for use. Amongst the enemy's dead were found Caddos, Cooshatties, Boloxies, one Cherokee and two Mexicans. They dropped on their flight a number of guns, blankets, cloaks, etc. It would be difficult to find language to do justice to the officers and men; all fought with a spirit and determination seldom equalled.&quot; He lists the officers involved in the fight, and ends with &quot;Very respectfully yours, Thos. J. Rusk, Maj. Gen. Com.">
            <a:extLst>
              <a:ext uri="{FF2B5EF4-FFF2-40B4-BE49-F238E27FC236}">
                <a16:creationId xmlns:a16="http://schemas.microsoft.com/office/drawing/2014/main" id="{0AAA1D8A-07D0-BD41-8180-C7CD22D317F6}"/>
              </a:ext>
            </a:extLst>
          </p:cNvPr>
          <p:cNvPicPr>
            <a:picLocks noChangeAspect="1"/>
          </p:cNvPicPr>
          <p:nvPr/>
        </p:nvPicPr>
        <p:blipFill>
          <a:blip r:embed="rId4"/>
          <a:stretch>
            <a:fillRect/>
          </a:stretch>
        </p:blipFill>
        <p:spPr>
          <a:xfrm>
            <a:off x="1861033" y="1978501"/>
            <a:ext cx="5571865" cy="3589020"/>
          </a:xfrm>
          <a:prstGeom prst="rect">
            <a:avLst/>
          </a:prstGeom>
          <a:effectLst>
            <a:outerShdw blurRad="50800" dist="50800" dir="7920000" algn="ctr" rotWithShape="0">
              <a:srgbClr val="000000">
                <a:alpha val="43137"/>
              </a:srgbClr>
            </a:outerShdw>
          </a:effectLst>
        </p:spPr>
      </p:pic>
      <p:sp>
        <p:nvSpPr>
          <p:cNvPr id="15" name="TextBox 14">
            <a:extLst>
              <a:ext uri="{FF2B5EF4-FFF2-40B4-BE49-F238E27FC236}">
                <a16:creationId xmlns:a16="http://schemas.microsoft.com/office/drawing/2014/main" id="{2F15486D-CEEA-2287-0C76-0AEF1C6520D2}"/>
              </a:ext>
            </a:extLst>
          </p:cNvPr>
          <p:cNvSpPr txBox="1"/>
          <p:nvPr/>
        </p:nvSpPr>
        <p:spPr>
          <a:xfrm>
            <a:off x="1719943" y="5611065"/>
            <a:ext cx="5780314" cy="1107996"/>
          </a:xfrm>
          <a:prstGeom prst="rect">
            <a:avLst/>
          </a:prstGeom>
          <a:noFill/>
        </p:spPr>
        <p:txBody>
          <a:bodyPr wrap="square" rtlCol="0">
            <a:spAutoFit/>
          </a:bodyPr>
          <a:lstStyle/>
          <a:p>
            <a:pPr algn="ctr"/>
            <a:r>
              <a:rPr lang="en-US" sz="2200" i="1" dirty="0"/>
              <a:t>Thomas J. Rusk’s report of the </a:t>
            </a:r>
            <a:r>
              <a:rPr lang="en-US" sz="2200" b="0" i="1" dirty="0">
                <a:solidFill>
                  <a:srgbClr val="000000"/>
                </a:solidFill>
                <a:effectLst/>
                <a:latin typeface="Gotham Book"/>
              </a:rPr>
              <a:t>Córdova</a:t>
            </a:r>
            <a:r>
              <a:rPr lang="en-US" sz="2200" i="1" dirty="0"/>
              <a:t> Rebellion as printed in the Telegraph and Texas Register</a:t>
            </a:r>
          </a:p>
          <a:p>
            <a:pPr algn="ctr"/>
            <a:r>
              <a:rPr lang="en-US" sz="2200" i="1" dirty="0"/>
              <a:t>The Portal to Texas History</a:t>
            </a:r>
          </a:p>
        </p:txBody>
      </p:sp>
      <p:pic>
        <p:nvPicPr>
          <p:cNvPr id="4" name="Picture 3" descr="A portrait of the bust of Thomas J. Rusk. He is dressed in a suit and his signature appears at the bottom of the portrait.">
            <a:extLst>
              <a:ext uri="{FF2B5EF4-FFF2-40B4-BE49-F238E27FC236}">
                <a16:creationId xmlns:a16="http://schemas.microsoft.com/office/drawing/2014/main" id="{34DA2086-CE56-604E-9F30-8C6BB6875857}"/>
              </a:ext>
            </a:extLst>
          </p:cNvPr>
          <p:cNvPicPr>
            <a:picLocks noChangeAspect="1"/>
          </p:cNvPicPr>
          <p:nvPr/>
        </p:nvPicPr>
        <p:blipFill>
          <a:blip r:embed="rId5"/>
          <a:stretch>
            <a:fillRect/>
          </a:stretch>
        </p:blipFill>
        <p:spPr>
          <a:xfrm>
            <a:off x="7947808" y="921560"/>
            <a:ext cx="3613909" cy="4644042"/>
          </a:xfrm>
          <a:prstGeom prst="rect">
            <a:avLst/>
          </a:prstGeom>
          <a:effectLst>
            <a:outerShdw blurRad="50800" dist="50800" dir="7920000" algn="ctr" rotWithShape="0">
              <a:srgbClr val="000000">
                <a:alpha val="43137"/>
              </a:srgbClr>
            </a:outerShdw>
          </a:effectLst>
        </p:spPr>
      </p:pic>
      <p:sp>
        <p:nvSpPr>
          <p:cNvPr id="11" name="TextBox 10">
            <a:extLst>
              <a:ext uri="{FF2B5EF4-FFF2-40B4-BE49-F238E27FC236}">
                <a16:creationId xmlns:a16="http://schemas.microsoft.com/office/drawing/2014/main" id="{F7523529-BD9B-F05B-0190-98E178F9C055}"/>
              </a:ext>
            </a:extLst>
          </p:cNvPr>
          <p:cNvSpPr txBox="1"/>
          <p:nvPr/>
        </p:nvSpPr>
        <p:spPr>
          <a:xfrm>
            <a:off x="7947808" y="5565602"/>
            <a:ext cx="3494315" cy="769441"/>
          </a:xfrm>
          <a:prstGeom prst="rect">
            <a:avLst/>
          </a:prstGeom>
          <a:noFill/>
        </p:spPr>
        <p:txBody>
          <a:bodyPr wrap="square" rtlCol="0">
            <a:spAutoFit/>
          </a:bodyPr>
          <a:lstStyle/>
          <a:p>
            <a:pPr algn="ctr"/>
            <a:r>
              <a:rPr lang="en-US" sz="2200" i="1" dirty="0">
                <a:latin typeface="Gotham Book"/>
              </a:rPr>
              <a:t>Thomas J. Rusk</a:t>
            </a:r>
          </a:p>
          <a:p>
            <a:pPr algn="ctr"/>
            <a:r>
              <a:rPr lang="en-US" sz="2200" i="1" dirty="0">
                <a:latin typeface="Gotham Book"/>
              </a:rPr>
              <a:t>The Portal to Texas History</a:t>
            </a:r>
          </a:p>
        </p:txBody>
      </p:sp>
    </p:spTree>
    <p:extLst>
      <p:ext uri="{BB962C8B-B14F-4D97-AF65-F5344CB8AC3E}">
        <p14:creationId xmlns:p14="http://schemas.microsoft.com/office/powerpoint/2010/main" val="121997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CFA5E37-8AE9-5BB4-5E79-120DC86B7EB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BF4DDF-06B8-8564-BC25-E426D6330A92}"/>
              </a:ext>
            </a:extLst>
          </p:cNvPr>
          <p:cNvSpPr txBox="1">
            <a:spLocks noGrp="1"/>
          </p:cNvSpPr>
          <p:nvPr>
            <p:ph type="title" idx="4294967295"/>
          </p:nvPr>
        </p:nvSpPr>
        <p:spPr>
          <a:xfrm>
            <a:off x="1545772" y="13061"/>
            <a:ext cx="9120530" cy="2022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900" b="1" dirty="0">
                <a:solidFill>
                  <a:srgbClr val="0033CC"/>
                </a:solidFill>
                <a:latin typeface="Gotham Book"/>
              </a:rPr>
              <a:t>4</a:t>
            </a:r>
            <a:r>
              <a:rPr lang="en-US" sz="4900" b="1" i="0" u="none" strike="noStrike" dirty="0">
                <a:solidFill>
                  <a:srgbClr val="0033CC"/>
                </a:solidFill>
                <a:effectLst/>
                <a:latin typeface="Gotham Book"/>
              </a:rPr>
              <a:t>) Texas’ Second President:</a:t>
            </a:r>
            <a:br>
              <a:rPr lang="en-US" sz="4900" b="1" i="0" u="none" strike="noStrike" dirty="0">
                <a:solidFill>
                  <a:srgbClr val="0033CC"/>
                </a:solidFill>
                <a:effectLst/>
                <a:latin typeface="Gotham Book"/>
              </a:rPr>
            </a:br>
            <a:r>
              <a:rPr lang="en-US" sz="4900" b="1" i="0" u="none" strike="noStrike" dirty="0">
                <a:solidFill>
                  <a:srgbClr val="0033CC"/>
                </a:solidFill>
                <a:effectLst/>
                <a:latin typeface="Gotham Book"/>
              </a:rPr>
              <a:t>     Mirabeau Lamar</a:t>
            </a:r>
            <a:br>
              <a:rPr lang="en-US" sz="5400" b="1" i="0" u="none" strike="noStrike" dirty="0">
                <a:solidFill>
                  <a:srgbClr val="000000"/>
                </a:solidFill>
                <a:effectLst/>
                <a:latin typeface="Gotham Book"/>
              </a:rPr>
            </a:br>
            <a:r>
              <a:rPr lang="en-US" sz="3600" b="1" i="1" u="none" strike="noStrike" dirty="0">
                <a:solidFill>
                  <a:schemeClr val="tx1">
                    <a:lumMod val="65000"/>
                    <a:lumOff val="35000"/>
                  </a:schemeClr>
                </a:solidFill>
                <a:effectLst/>
                <a:latin typeface="Gotham Book"/>
              </a:rPr>
              <a:t>       1838 - 1841</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100" name="Picture 4" descr="A black and white drawing of a group of five men with rifles on horseback in the Texas Rangers. The description of the artwork states that the rangers were in pursuit of the Comanche.">
            <a:extLst>
              <a:ext uri="{FF2B5EF4-FFF2-40B4-BE49-F238E27FC236}">
                <a16:creationId xmlns:a16="http://schemas.microsoft.com/office/drawing/2014/main" id="{9DC37DD0-261A-1FBE-1800-CB6B95ABC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355" y="2253342"/>
            <a:ext cx="4704291" cy="36087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F0C76C-CCE0-AA4F-8817-96014624B2B1}"/>
              </a:ext>
            </a:extLst>
          </p:cNvPr>
          <p:cNvSpPr txBox="1"/>
          <p:nvPr/>
        </p:nvSpPr>
        <p:spPr>
          <a:xfrm>
            <a:off x="1850572" y="5938314"/>
            <a:ext cx="5061858" cy="707886"/>
          </a:xfrm>
          <a:prstGeom prst="rect">
            <a:avLst/>
          </a:prstGeom>
          <a:noFill/>
        </p:spPr>
        <p:txBody>
          <a:bodyPr wrap="square" rtlCol="0">
            <a:spAutoFit/>
          </a:bodyPr>
          <a:lstStyle/>
          <a:p>
            <a:pPr algn="ctr"/>
            <a:r>
              <a:rPr lang="en-US" sz="2000" i="1" dirty="0">
                <a:latin typeface="Gotham Book"/>
              </a:rPr>
              <a:t>The Texas Rangers in Pursuit of the Comanches</a:t>
            </a:r>
          </a:p>
          <a:p>
            <a:pPr algn="ctr"/>
            <a:r>
              <a:rPr lang="en-US" sz="2000" i="1" dirty="0">
                <a:latin typeface="Gotham Book"/>
              </a:rPr>
              <a:t>The University of Texas at Arlington Library</a:t>
            </a:r>
          </a:p>
        </p:txBody>
      </p:sp>
      <p:pic>
        <p:nvPicPr>
          <p:cNvPr id="4098" name="Picture 2" descr="A painting of the bust of Mirabeau Lamar. He is wearing a suit and bow tie and looking off into the distance. ">
            <a:extLst>
              <a:ext uri="{FF2B5EF4-FFF2-40B4-BE49-F238E27FC236}">
                <a16:creationId xmlns:a16="http://schemas.microsoft.com/office/drawing/2014/main" id="{0BA7422C-B424-945B-872E-A0566C0A3E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17" t="12064" r="9700" b="7777"/>
          <a:stretch/>
        </p:blipFill>
        <p:spPr bwMode="auto">
          <a:xfrm>
            <a:off x="7554686" y="1017814"/>
            <a:ext cx="3465472" cy="447586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5C8A86-3B3F-611C-1A3D-C91C9BB49475}"/>
              </a:ext>
            </a:extLst>
          </p:cNvPr>
          <p:cNvSpPr txBox="1"/>
          <p:nvPr/>
        </p:nvSpPr>
        <p:spPr>
          <a:xfrm>
            <a:off x="7554686" y="5584371"/>
            <a:ext cx="3465472" cy="707886"/>
          </a:xfrm>
          <a:prstGeom prst="rect">
            <a:avLst/>
          </a:prstGeom>
          <a:noFill/>
        </p:spPr>
        <p:txBody>
          <a:bodyPr wrap="square" rtlCol="0">
            <a:spAutoFit/>
          </a:bodyPr>
          <a:lstStyle/>
          <a:p>
            <a:pPr algn="ctr"/>
            <a:r>
              <a:rPr lang="en-US" sz="2000" i="1" dirty="0">
                <a:latin typeface="Gotham Book"/>
              </a:rPr>
              <a:t>Mirabeau Lamar</a:t>
            </a:r>
          </a:p>
          <a:p>
            <a:pPr algn="ctr"/>
            <a:r>
              <a:rPr lang="en-US" sz="2000" i="1" dirty="0">
                <a:latin typeface="Gotham Book"/>
              </a:rPr>
              <a:t>The Portal to Texas History</a:t>
            </a:r>
          </a:p>
        </p:txBody>
      </p:sp>
    </p:spTree>
    <p:extLst>
      <p:ext uri="{BB962C8B-B14F-4D97-AF65-F5344CB8AC3E}">
        <p14:creationId xmlns:p14="http://schemas.microsoft.com/office/powerpoint/2010/main" val="38031248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586</TotalTime>
  <Words>1713</Words>
  <Application>Microsoft Office PowerPoint</Application>
  <PresentationFormat>Widescreen</PresentationFormat>
  <Paragraphs>91</Paragraphs>
  <Slides>15</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Aptos Display</vt:lpstr>
      <vt:lpstr>Arial</vt:lpstr>
      <vt:lpstr>Calibri</vt:lpstr>
      <vt:lpstr>Calibri Light</vt:lpstr>
      <vt:lpstr>Gotham Book</vt:lpstr>
      <vt:lpstr>Gotham Book</vt:lpstr>
      <vt:lpstr>Gotham Medium</vt:lpstr>
      <vt:lpstr>Josefin Sans</vt:lpstr>
      <vt:lpstr>Times New Roman</vt:lpstr>
      <vt:lpstr>1_Office Theme</vt:lpstr>
      <vt:lpstr>Office Theme</vt:lpstr>
      <vt:lpstr>Unit 6:  The Republic of Texas</vt:lpstr>
      <vt:lpstr>Warm-up:  Follow the directions to complete your warm-up</vt:lpstr>
      <vt:lpstr>Share with the class</vt:lpstr>
      <vt:lpstr>Essential Question</vt:lpstr>
      <vt:lpstr>In today’s lesson…</vt:lpstr>
      <vt:lpstr>Challenges Facing the Republic of Texas 1836 - 1835</vt:lpstr>
      <vt:lpstr>2. Texas’ First President:         Sam Houston        1836 - 1838</vt:lpstr>
      <vt:lpstr>3) The Córdova Rebellion       August – October 1838</vt:lpstr>
      <vt:lpstr>4) Texas’ Second President:      Mirabeau Lamar        1838 - 1841</vt:lpstr>
      <vt:lpstr>5) The Council House Fight        March 19, 1840</vt:lpstr>
      <vt:lpstr>6) The Santa Fe Expedition        June - October 1841</vt:lpstr>
      <vt:lpstr>7) Sam Houston’s Second Presidency        1841 - 1844</vt:lpstr>
      <vt:lpstr>7) The Last President of Texas:       Anson Jones        1844 - 1846</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6</cp:revision>
  <dcterms:created xsi:type="dcterms:W3CDTF">2025-04-23T18:23:24Z</dcterms:created>
  <dcterms:modified xsi:type="dcterms:W3CDTF">2025-06-04T15:36:03Z</dcterms:modified>
</cp:coreProperties>
</file>