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sldIdLst>
    <p:sldId id="257" r:id="rId3"/>
    <p:sldId id="339" r:id="rId4"/>
    <p:sldId id="340" r:id="rId5"/>
    <p:sldId id="338" r:id="rId6"/>
    <p:sldId id="341" r:id="rId7"/>
    <p:sldId id="354" r:id="rId8"/>
    <p:sldId id="369" r:id="rId9"/>
    <p:sldId id="370" r:id="rId10"/>
    <p:sldId id="371" r:id="rId11"/>
    <p:sldId id="372" r:id="rId12"/>
    <p:sldId id="373" r:id="rId13"/>
    <p:sldId id="374" r:id="rId14"/>
    <p:sldId id="375" r:id="rId15"/>
    <p:sldId id="376" r:id="rId16"/>
    <p:sldId id="377" r:id="rId17"/>
    <p:sldId id="378" r:id="rId18"/>
    <p:sldId id="379" r:id="rId19"/>
    <p:sldId id="380" r:id="rId20"/>
    <p:sldId id="381" r:id="rId21"/>
    <p:sldId id="367" r:id="rId22"/>
    <p:sldId id="36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8" d="100"/>
          <a:sy n="88" d="100"/>
        </p:scale>
        <p:origin x="88"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AF6F3C-B5BF-4030-BEC5-4381491F93B6}" type="datetimeFigureOut">
              <a:rPr lang="en-US" smtClean="0"/>
              <a:t>6/3/2025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A06C6E-DCEA-4BC2-806A-BAD760E83E2B}" type="slidenum">
              <a:rPr lang="en-US" smtClean="0"/>
              <a:t>‹#›</a:t>
            </a:fld>
            <a:endParaRPr lang="en-US"/>
          </a:p>
        </p:txBody>
      </p:sp>
    </p:spTree>
    <p:extLst>
      <p:ext uri="{BB962C8B-B14F-4D97-AF65-F5344CB8AC3E}">
        <p14:creationId xmlns:p14="http://schemas.microsoft.com/office/powerpoint/2010/main" val="1219241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texashistory.unt.edu/ark:/67531/metapth460098/"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texashistory.unt.edu/"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texashistory.unt.edu/ark:/67531/metapth674635/"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texashistory.unt.edu/ark:/67531/metapth460098/" TargetMode="External"/><Relationship Id="rId4" Type="http://schemas.openxmlformats.org/officeDocument/2006/relationships/hyperlink" Target="https://texashistory.unt.edu/" TargetMode="Externa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en.wikipedia.org/wiki/en:Creative_Commons" TargetMode="External"/><Relationship Id="rId3" Type="http://schemas.openxmlformats.org/officeDocument/2006/relationships/hyperlink" Target="https://texashistory.unt.edu/ark:/67531/metapth48012/" TargetMode="External"/><Relationship Id="rId7" Type="http://schemas.openxmlformats.org/officeDocument/2006/relationships/hyperlink" Target="https://commons.wikimedia.org/wiki/Commons:GNU_Free_Documentation_License,_version_1.2"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en.wikipedia.org/wiki/en:Free_Software_Foundation" TargetMode="External"/><Relationship Id="rId5" Type="http://schemas.openxmlformats.org/officeDocument/2006/relationships/hyperlink" Target="https://en.wikipedia.org/wiki/en:GNU_Free_Documentation_License" TargetMode="External"/><Relationship Id="rId4" Type="http://schemas.openxmlformats.org/officeDocument/2006/relationships/hyperlink" Target="https://texashistory.unt.edu/" TargetMode="External"/><Relationship Id="rId9" Type="http://schemas.openxmlformats.org/officeDocument/2006/relationships/hyperlink" Target="https://creativecommons.org/licenses/by-sa/3.0/deed.en"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texashistory.unt.edu/ark:/67531/metapth48020/"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texashistory.unt.edu/ark:/67531/metapth31822/" TargetMode="External"/><Relationship Id="rId4" Type="http://schemas.openxmlformats.org/officeDocument/2006/relationships/hyperlink" Target="https://texashistory.unt.edu/"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tsl.texas.gov/treasures/giants/seguin/somervell-houston-1.htm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texashistory.unt.edu/ark:/67531/metapth872377/" TargetMode="External"/><Relationship Id="rId7" Type="http://schemas.openxmlformats.org/officeDocument/2006/relationships/hyperlink" Target="https://www.tshaonline.org/handbook/entries/woll-adrian"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www.law.cornell.edu/uscode/text/17/107" TargetMode="External"/><Relationship Id="rId5" Type="http://schemas.openxmlformats.org/officeDocument/2006/relationships/hyperlink" Target="http://madmonarchist.blogspot.com/2010/05/monarchist-profile-adrian-woll.html" TargetMode="External"/><Relationship Id="rId4" Type="http://schemas.openxmlformats.org/officeDocument/2006/relationships/hyperlink" Target="https://texashistory.unt.edu/"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upload.wikimedia.org/wikipedia/commons/d/d2/StephenPearlAndrews.jpg"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digitalcommonwealth.org/search/commonwealth:70796c63s" TargetMode="External"/><Relationship Id="rId5" Type="http://schemas.openxmlformats.org/officeDocument/2006/relationships/hyperlink" Target="https://www.tshaonline.org/handbook/entries/andrews-stephen-pearl" TargetMode="External"/><Relationship Id="rId4" Type="http://schemas.openxmlformats.org/officeDocument/2006/relationships/hyperlink" Target="https://www.law.cornell.edu/uscode/text/17/107"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texashistory.unt.edu/ark:/67531/metapth1013890/" TargetMode="External"/><Relationship Id="rId7" Type="http://schemas.openxmlformats.org/officeDocument/2006/relationships/hyperlink" Target="https://www.tshaonline.org/handbook/entries/kleberg-rosalie-von-roeder"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www.law.cornell.edu/uscode/text/17/107" TargetMode="External"/><Relationship Id="rId5" Type="http://schemas.openxmlformats.org/officeDocument/2006/relationships/hyperlink" Target="http://www.findagrave.com/cgi-bin/fg.cgi?page=gr&amp;GRid=61907315" TargetMode="External"/><Relationship Id="rId4" Type="http://schemas.openxmlformats.org/officeDocument/2006/relationships/hyperlink" Target="https://texashistory.unt.edu/"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texashistory.unt.edu/ark:/67531/metadc28332/"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texashistory.unt.edu/"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texashistory.unt.edu/ark:/67531/metadc28332/"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tspb.texas.gov/prop/tc/tc-collection/governors/index.html" TargetMode="External"/><Relationship Id="rId4" Type="http://schemas.openxmlformats.org/officeDocument/2006/relationships/hyperlink" Target="https://texashistory.unt.edu/"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texashistory.unt.edu/ark:/67531/metapth875836/"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texashistory.unt.edu/ark:/67531/metapth1152/" TargetMode="External"/><Relationship Id="rId4" Type="http://schemas.openxmlformats.org/officeDocument/2006/relationships/hyperlink" Target="https://texashistory.unt.edu/"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texashistory.unt.edu/ark:/67531/metapth902948/"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tspb.texas.gov/prop/tc/tc-collection/governors/index.html" TargetMode="External"/><Relationship Id="rId4" Type="http://schemas.openxmlformats.org/officeDocument/2006/relationships/hyperlink" Target="https://texashistory.unt.edu/"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texashistory.unt.edu/ark:/67531/metapth1497815/"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www.loc.gov/item/2002712549/" TargetMode="External"/><Relationship Id="rId4" Type="http://schemas.openxmlformats.org/officeDocument/2006/relationships/hyperlink" Target="https://texashistory.unt.edu/"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texashistory.unt.edu/ark:/67531/metapth48065/"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creativecommons.org/licenses/by-sa/2.0/deed.en" TargetMode="External"/><Relationship Id="rId5" Type="http://schemas.openxmlformats.org/officeDocument/2006/relationships/hyperlink" Target="https://en.wikipedia.org/wiki/en:Creative_Commons" TargetMode="External"/><Relationship Id="rId4" Type="http://schemas.openxmlformats.org/officeDocument/2006/relationships/hyperlink" Target="https://texashistory.unt.edu/" TargetMode="Externa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www.tshaonline.org/handbook/entries/goyens-william" TargetMode="External"/><Relationship Id="rId3" Type="http://schemas.openxmlformats.org/officeDocument/2006/relationships/hyperlink" Target="https://www.findagrave.com/cemetery/2163281/old-spanish-cemetery" TargetMode="External"/><Relationship Id="rId7" Type="http://schemas.openxmlformats.org/officeDocument/2006/relationships/hyperlink" Target="https://www.law.cornell.edu/uscode/text/17/107"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www.findagrave.com/memorial/259785139/william-goyens" TargetMode="External"/><Relationship Id="rId5" Type="http://schemas.openxmlformats.org/officeDocument/2006/relationships/hyperlink" Target="https://www.findagrave.com/memorial/259785139/william-goyens#source" TargetMode="External"/><Relationship Id="rId4" Type="http://schemas.openxmlformats.org/officeDocument/2006/relationships/hyperlink" Target="http://maps.google.com/maps?q=31.6035107,-94.6562298&amp;spn=0.004205,0.005249"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indagrave.com/cemetery/224120/city-cemetery-%231"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www.findagrave.com/memorial/16319678/mary-ann-maverick" TargetMode="External"/><Relationship Id="rId5" Type="http://schemas.openxmlformats.org/officeDocument/2006/relationships/hyperlink" Target="https://www.findagrave.com/memorial/16319678/mary-ann-maverick#source" TargetMode="External"/><Relationship Id="rId4" Type="http://schemas.openxmlformats.org/officeDocument/2006/relationships/hyperlink" Target="http://maps.google.com/maps?q=29.4203639,-98.4672208&amp;spn=0.004205,0.00524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0" i="0" dirty="0">
                <a:solidFill>
                  <a:srgbClr val="757575"/>
                </a:solidFill>
                <a:effectLst/>
                <a:latin typeface="Josefin Sans" pitchFamily="2" charset="0"/>
              </a:rPr>
              <a:t>Raba, Ernst Wilhelm, 1874-1951. [Jose Antonio Navarro Portrait], photograph, Date Unknown; (</a:t>
            </a:r>
            <a:r>
              <a:rPr lang="en-US" b="0" i="0" u="none" strike="noStrike" dirty="0">
                <a:solidFill>
                  <a:srgbClr val="0277BD"/>
                </a:solidFill>
                <a:effectLst/>
                <a:latin typeface="Josefin Sans" pitchFamily="2" charset="0"/>
                <a:hlinkClick r:id="rId3"/>
              </a:rPr>
              <a:t>https://texashistory.unt.edu/ark:/67531/metapth460098/</a:t>
            </a:r>
            <a:r>
              <a:rPr lang="en-US" b="0" i="0" dirty="0">
                <a:solidFill>
                  <a:srgbClr val="757575"/>
                </a:solidFill>
                <a:effectLst/>
                <a:latin typeface="Josefin Sans" pitchFamily="2" charset="0"/>
              </a:rPr>
              <a:t>: accessed May 23, 2025), University of North Texas Libraries, The Portal to Texas History, </a:t>
            </a:r>
            <a:r>
              <a:rPr lang="en-US" b="0" i="0" u="none" strike="noStrike" dirty="0">
                <a:solidFill>
                  <a:srgbClr val="0277BD"/>
                </a:solidFill>
                <a:effectLst/>
                <a:latin typeface="Josefin Sans" pitchFamily="2" charset="0"/>
                <a:hlinkClick r:id="rId4"/>
              </a:rPr>
              <a:t>https://texashistory.unt.edu</a:t>
            </a:r>
            <a:r>
              <a:rPr lang="en-US" b="0" i="0" dirty="0">
                <a:solidFill>
                  <a:srgbClr val="757575"/>
                </a:solidFill>
                <a:effectLst/>
                <a:latin typeface="Josefin Sans" pitchFamily="2" charset="0"/>
              </a:rPr>
              <a:t>; crediting San Antonio Conservation Society.</a:t>
            </a:r>
            <a:br>
              <a:rPr lang="en-US" b="0" i="0" dirty="0">
                <a:solidFill>
                  <a:srgbClr val="242424"/>
                </a:solidFill>
                <a:effectLst/>
                <a:latin typeface="Open Sans" panose="020B0606030504020204" pitchFamily="34" charset="0"/>
              </a:rPr>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680DF-FBC2-44B2-B7B0-5E8793897DE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11918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757575"/>
                </a:solidFill>
                <a:effectLst/>
                <a:latin typeface="Josefin Sans" pitchFamily="2" charset="0"/>
              </a:rPr>
              <a:t>Texas Historical Commission. [Jose Antonio Navarro House], photograph, Date Unknown; (</a:t>
            </a:r>
            <a:r>
              <a:rPr lang="en-US" b="0" i="0" u="none" strike="noStrike" dirty="0">
                <a:solidFill>
                  <a:srgbClr val="0277BD"/>
                </a:solidFill>
                <a:effectLst/>
                <a:latin typeface="Josefin Sans" pitchFamily="2" charset="0"/>
                <a:hlinkClick r:id="rId3"/>
              </a:rPr>
              <a:t>https://texashistory.unt.edu/ark:/67531/metapth674635/</a:t>
            </a:r>
            <a:r>
              <a:rPr lang="en-US" b="0" i="0" dirty="0">
                <a:solidFill>
                  <a:srgbClr val="757575"/>
                </a:solidFill>
                <a:effectLst/>
                <a:latin typeface="Josefin Sans" pitchFamily="2" charset="0"/>
              </a:rPr>
              <a:t>: accessed May 23, 2025), University of North Texas Libraries, The Portal to Texas History, </a:t>
            </a:r>
            <a:r>
              <a:rPr lang="en-US" b="0" i="0" u="none" strike="noStrike" dirty="0">
                <a:solidFill>
                  <a:srgbClr val="0277BD"/>
                </a:solidFill>
                <a:effectLst/>
                <a:latin typeface="Josefin Sans" pitchFamily="2" charset="0"/>
                <a:hlinkClick r:id="rId4"/>
              </a:rPr>
              <a:t>https://texashistory.unt.edu</a:t>
            </a:r>
            <a:r>
              <a:rPr lang="en-US" b="0" i="0" dirty="0">
                <a:solidFill>
                  <a:srgbClr val="757575"/>
                </a:solidFill>
                <a:effectLst/>
                <a:latin typeface="Josefin Sans" pitchFamily="2" charset="0"/>
              </a:rPr>
              <a:t>; crediting Texas Historical Commission.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757575"/>
              </a:solidFill>
              <a:effectLst/>
              <a:latin typeface="Josefin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757575"/>
                </a:solidFill>
                <a:effectLst/>
                <a:latin typeface="Josefin Sans" pitchFamily="2" charset="0"/>
              </a:rPr>
              <a:t>Raba, Ernst Wilhelm, 1874-1951. [Jose Antonio Navarro Portrait], photograph, Date Unknown; (</a:t>
            </a:r>
            <a:r>
              <a:rPr lang="en-US" b="0" i="0" u="none" strike="noStrike" dirty="0">
                <a:solidFill>
                  <a:srgbClr val="0277BD"/>
                </a:solidFill>
                <a:effectLst/>
                <a:latin typeface="Josefin Sans" pitchFamily="2" charset="0"/>
                <a:hlinkClick r:id="rId5"/>
              </a:rPr>
              <a:t>https://texashistory.unt.edu/ark:/67531/metapth460098/</a:t>
            </a:r>
            <a:r>
              <a:rPr lang="en-US" b="0" i="0" dirty="0">
                <a:solidFill>
                  <a:srgbClr val="757575"/>
                </a:solidFill>
                <a:effectLst/>
                <a:latin typeface="Josefin Sans" pitchFamily="2" charset="0"/>
              </a:rPr>
              <a:t>: accessed May 23, 2025), University of North Texas Libraries, The Portal to Texas History, </a:t>
            </a:r>
            <a:r>
              <a:rPr lang="en-US" b="0" i="0" u="none" strike="noStrike" dirty="0">
                <a:solidFill>
                  <a:srgbClr val="0277BD"/>
                </a:solidFill>
                <a:effectLst/>
                <a:latin typeface="Josefin Sans" pitchFamily="2" charset="0"/>
                <a:hlinkClick r:id="rId4"/>
              </a:rPr>
              <a:t>https://texashistory.unt.edu</a:t>
            </a:r>
            <a:r>
              <a:rPr lang="en-US" b="0" i="0" dirty="0">
                <a:solidFill>
                  <a:srgbClr val="757575"/>
                </a:solidFill>
                <a:effectLst/>
                <a:latin typeface="Josefin Sans" pitchFamily="2" charset="0"/>
              </a:rPr>
              <a:t>; crediting San Antonio Conservation Society.</a:t>
            </a:r>
            <a:br>
              <a:rPr lang="en-US" b="0" i="0" dirty="0">
                <a:solidFill>
                  <a:srgbClr val="242424"/>
                </a:solidFill>
                <a:effectLst/>
                <a:latin typeface="Open Sans" panose="020B0606030504020204" pitchFamily="34" charset="0"/>
              </a:rPr>
            </a:b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6A06C6E-DCEA-4BC2-806A-BAD760E83E2B}" type="slidenum">
              <a:rPr lang="en-US" smtClean="0"/>
              <a:t>13</a:t>
            </a:fld>
            <a:endParaRPr lang="en-US"/>
          </a:p>
        </p:txBody>
      </p:sp>
    </p:spTree>
    <p:extLst>
      <p:ext uri="{BB962C8B-B14F-4D97-AF65-F5344CB8AC3E}">
        <p14:creationId xmlns:p14="http://schemas.microsoft.com/office/powerpoint/2010/main" val="716074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757575"/>
                </a:solidFill>
                <a:effectLst/>
                <a:latin typeface="Josefin Sans" pitchFamily="2" charset="0"/>
              </a:rPr>
              <a:t>Cruger &amp; Moore. Telegraph and Texas Register (Houston, Tex.), Vol. 4, No. 5, Ed. 1, Saturday, September 29, 1838, newspaper, September 29, 1838; Houston, Texas. (</a:t>
            </a:r>
            <a:r>
              <a:rPr lang="en-US" b="0" i="0" u="none" strike="noStrike" dirty="0">
                <a:solidFill>
                  <a:srgbClr val="0277BD"/>
                </a:solidFill>
                <a:effectLst/>
                <a:latin typeface="Josefin Sans" pitchFamily="2" charset="0"/>
                <a:hlinkClick r:id="rId3"/>
              </a:rPr>
              <a:t>https://texashistory.unt.edu/ark:/67531/metapth48012/</a:t>
            </a:r>
            <a:r>
              <a:rPr lang="en-US" b="0" i="0" dirty="0">
                <a:solidFill>
                  <a:srgbClr val="757575"/>
                </a:solidFill>
                <a:effectLst/>
                <a:latin typeface="Josefin Sans" pitchFamily="2" charset="0"/>
              </a:rPr>
              <a:t>: accessed May 7, 2025), University of North Texas Libraries, The Portal to Texas History, </a:t>
            </a:r>
            <a:r>
              <a:rPr lang="en-US" b="0" i="0" u="none" strike="noStrike" dirty="0">
                <a:solidFill>
                  <a:srgbClr val="0277BD"/>
                </a:solidFill>
                <a:effectLst/>
                <a:latin typeface="Josefin Sans" pitchFamily="2" charset="0"/>
                <a:hlinkClick r:id="rId4"/>
              </a:rPr>
              <a:t>https://texashistory.unt.edu</a:t>
            </a:r>
            <a:r>
              <a:rPr lang="en-US" b="0" i="0" dirty="0">
                <a:solidFill>
                  <a:srgbClr val="757575"/>
                </a:solidFill>
                <a:effectLst/>
                <a:latin typeface="Josefin Sans" pitchFamily="2" charset="0"/>
              </a:rPr>
              <a:t>; crediting The Dolph Briscoe Center for American History.</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Blank Map of Texas edited to show historical and contemporary boundaries of Texas, key human geographic features including cities and rivers, and the countries and bodies of water bordering Texas. </a:t>
            </a:r>
            <a:r>
              <a:rPr lang="en-US" b="0" i="0" dirty="0">
                <a:solidFill>
                  <a:srgbClr val="202122"/>
                </a:solidFill>
                <a:effectLst/>
                <a:latin typeface="Arial" panose="020B0604020202020204" pitchFamily="34" charset="0"/>
              </a:rPr>
              <a:t>Permission is granted to copy, distribute and/or modify this document under the terms of the </a:t>
            </a:r>
            <a:r>
              <a:rPr lang="en-US" b="1" i="0" u="none" strike="noStrike" dirty="0">
                <a:solidFill>
                  <a:srgbClr val="3366CC"/>
                </a:solidFill>
                <a:effectLst/>
                <a:latin typeface="Arial" panose="020B0604020202020204" pitchFamily="34" charset="0"/>
                <a:hlinkClick r:id="rId5" tooltip="w:en:GNU Free Documentation License"/>
              </a:rPr>
              <a:t>GNU Free Documentation License</a:t>
            </a:r>
            <a:r>
              <a:rPr lang="en-US" b="0" i="0" dirty="0">
                <a:solidFill>
                  <a:srgbClr val="202122"/>
                </a:solidFill>
                <a:effectLst/>
                <a:latin typeface="Arial" panose="020B0604020202020204" pitchFamily="34" charset="0"/>
              </a:rPr>
              <a:t>, Version 1.2 or any later version published by the </a:t>
            </a:r>
            <a:r>
              <a:rPr lang="en-US" b="0" i="0" u="none" strike="noStrike" dirty="0">
                <a:solidFill>
                  <a:srgbClr val="3366CC"/>
                </a:solidFill>
                <a:effectLst/>
                <a:latin typeface="Arial" panose="020B0604020202020204" pitchFamily="34" charset="0"/>
                <a:hlinkClick r:id="rId6" tooltip="w:en:Free Software Foundation"/>
              </a:rPr>
              <a:t>Free Software Foundation</a:t>
            </a:r>
            <a:r>
              <a:rPr lang="en-US" b="0" i="0" dirty="0">
                <a:solidFill>
                  <a:srgbClr val="202122"/>
                </a:solidFill>
                <a:effectLst/>
                <a:latin typeface="Arial" panose="020B0604020202020204" pitchFamily="34" charset="0"/>
              </a:rPr>
              <a:t>; with no Invariant Sections, no Front-Cover Texts, and no Back-Cover Texts. A copy of the license is included in the section entitled </a:t>
            </a:r>
            <a:r>
              <a:rPr lang="en-US" b="0" i="1" u="none" strike="noStrike" dirty="0">
                <a:solidFill>
                  <a:srgbClr val="3366CC"/>
                </a:solidFill>
                <a:effectLst/>
                <a:latin typeface="Arial" panose="020B0604020202020204" pitchFamily="34" charset="0"/>
                <a:hlinkClick r:id="rId7" tooltip="Commons:GNU Free Documentation License, version 1.2"/>
              </a:rPr>
              <a:t>GNU Free Documentation License</a:t>
            </a:r>
            <a:r>
              <a:rPr lang="en-US" b="0" i="0" dirty="0">
                <a:solidFill>
                  <a:srgbClr val="202122"/>
                </a:solidFill>
                <a:effectLst/>
                <a:latin typeface="Arial" panose="020B0604020202020204" pitchFamily="34" charset="0"/>
              </a:rPr>
              <a:t>. This file is licensed under the </a:t>
            </a:r>
            <a:r>
              <a:rPr lang="en-US" b="0" i="0" u="none" strike="noStrike" dirty="0">
                <a:solidFill>
                  <a:srgbClr val="3366CC"/>
                </a:solidFill>
                <a:effectLst/>
                <a:latin typeface="Arial" panose="020B0604020202020204" pitchFamily="34" charset="0"/>
                <a:hlinkClick r:id="rId8" tooltip="w:en:Creative Commons"/>
              </a:rPr>
              <a:t>Creative Commons</a:t>
            </a:r>
            <a:r>
              <a:rPr lang="en-US" b="0" i="0" dirty="0">
                <a:solidFill>
                  <a:srgbClr val="202122"/>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9" tooltip="creativecommons:by-sa/3.0/deed.en"/>
              </a:rPr>
              <a:t>Attribution-Share Alike 3.0 </a:t>
            </a:r>
            <a:r>
              <a:rPr lang="en-US" b="0" i="0" u="none" strike="noStrike" dirty="0" err="1">
                <a:solidFill>
                  <a:srgbClr val="3366CC"/>
                </a:solidFill>
                <a:effectLst/>
                <a:latin typeface="Arial" panose="020B0604020202020204" pitchFamily="34" charset="0"/>
                <a:hlinkClick r:id="rId9" tooltip="creativecommons:by-sa/3.0/deed.en"/>
              </a:rPr>
              <a:t>Unported</a:t>
            </a:r>
            <a:r>
              <a:rPr lang="en-US" b="0" i="0" dirty="0">
                <a:solidFill>
                  <a:srgbClr val="202122"/>
                </a:solidFill>
                <a:effectLst/>
                <a:latin typeface="Arial" panose="020B0604020202020204" pitchFamily="34" charset="0"/>
              </a:rPr>
              <a:t> license. https://commons.wikimedia.org/wiki/File:Texas_blank_map.svg </a:t>
            </a:r>
            <a:endParaRPr lang="en-US" dirty="0"/>
          </a:p>
          <a:p>
            <a:endParaRPr lang="en-US" dirty="0"/>
          </a:p>
        </p:txBody>
      </p:sp>
      <p:sp>
        <p:nvSpPr>
          <p:cNvPr id="4" name="Slide Number Placeholder 3"/>
          <p:cNvSpPr>
            <a:spLocks noGrp="1"/>
          </p:cNvSpPr>
          <p:nvPr>
            <p:ph type="sldNum" sz="quarter" idx="5"/>
          </p:nvPr>
        </p:nvSpPr>
        <p:spPr/>
        <p:txBody>
          <a:bodyPr/>
          <a:lstStyle/>
          <a:p>
            <a:fld id="{D6A06C6E-DCEA-4BC2-806A-BAD760E83E2B}" type="slidenum">
              <a:rPr lang="en-US" smtClean="0"/>
              <a:t>14</a:t>
            </a:fld>
            <a:endParaRPr lang="en-US"/>
          </a:p>
        </p:txBody>
      </p:sp>
    </p:spTree>
    <p:extLst>
      <p:ext uri="{BB962C8B-B14F-4D97-AF65-F5344CB8AC3E}">
        <p14:creationId xmlns:p14="http://schemas.microsoft.com/office/powerpoint/2010/main" val="999456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rtl="0">
              <a:buNone/>
            </a:pPr>
            <a:r>
              <a:rPr lang="en-US" sz="1800" b="0" i="0" u="none" strike="noStrike" dirty="0">
                <a:solidFill>
                  <a:srgbClr val="757575"/>
                </a:solidFill>
                <a:effectLst/>
                <a:latin typeface="Arial" panose="020B0604020202020204" pitchFamily="34" charset="0"/>
              </a:rPr>
              <a:t>Cruger &amp; Moore. Telegraph and Texas Register (Houston, Tex.), Vol. 4, No. 13, Ed. 1, Saturday, November 17, 1838, newspaper, November 17, 1838; Houston, Texas. (</a:t>
            </a:r>
            <a:r>
              <a:rPr lang="en-US" sz="1800" b="0" i="0" u="none" strike="noStrike" dirty="0">
                <a:solidFill>
                  <a:srgbClr val="0277BD"/>
                </a:solidFill>
                <a:effectLst/>
                <a:latin typeface="Arial" panose="020B0604020202020204" pitchFamily="34" charset="0"/>
                <a:hlinkClick r:id="rId3"/>
              </a:rPr>
              <a:t>https://texashistory.unt.edu/ark:/67531/metapth48020/</a:t>
            </a:r>
            <a:r>
              <a:rPr lang="en-US" sz="1800" b="0" i="0" u="none" strike="noStrike" dirty="0">
                <a:solidFill>
                  <a:srgbClr val="757575"/>
                </a:solidFill>
                <a:effectLst/>
                <a:latin typeface="Arial" panose="020B0604020202020204" pitchFamily="34" charset="0"/>
              </a:rPr>
              <a:t>: accessed May 23, 2025), University of North Texas Libraries, The Portal to Texas History, </a:t>
            </a:r>
            <a:r>
              <a:rPr lang="en-US" sz="1800" b="0" i="0" u="none" strike="noStrike" dirty="0">
                <a:solidFill>
                  <a:srgbClr val="0277BD"/>
                </a:solidFill>
                <a:effectLst/>
                <a:latin typeface="Arial" panose="020B0604020202020204" pitchFamily="34" charset="0"/>
                <a:hlinkClick r:id="rId4"/>
              </a:rPr>
              <a:t>https://texashistory.unt.edu</a:t>
            </a:r>
            <a:r>
              <a:rPr lang="en-US" sz="1800" b="0" i="0" u="none" strike="noStrike" dirty="0">
                <a:solidFill>
                  <a:srgbClr val="757575"/>
                </a:solidFill>
                <a:effectLst/>
                <a:latin typeface="Arial" panose="020B0604020202020204" pitchFamily="34" charset="0"/>
              </a:rPr>
              <a:t>; crediting The Dolph Briscoe Center for American History.</a:t>
            </a:r>
            <a:endParaRPr lang="en-US" b="0" dirty="0">
              <a:effectLst/>
            </a:endParaRPr>
          </a:p>
          <a:p>
            <a:pPr>
              <a:buNone/>
            </a:pPr>
            <a:br>
              <a:rPr lang="en-US" dirty="0"/>
            </a:br>
            <a:endParaRPr lang="en-US" b="0" i="0" dirty="0">
              <a:solidFill>
                <a:srgbClr val="757575"/>
              </a:solidFill>
              <a:effectLst/>
              <a:latin typeface="Josefin Sans" pitchFamily="2" charset="0"/>
            </a:endParaRPr>
          </a:p>
          <a:p>
            <a:r>
              <a:rPr lang="en-US" b="0" i="0" dirty="0">
                <a:solidFill>
                  <a:srgbClr val="757575"/>
                </a:solidFill>
                <a:effectLst/>
                <a:latin typeface="Josefin Sans" pitchFamily="2" charset="0"/>
              </a:rPr>
              <a:t>Portrait of Thomas J. Rusk, physical object, Date Unknown; (</a:t>
            </a:r>
            <a:r>
              <a:rPr lang="en-US" b="0" i="0" u="none" strike="noStrike" dirty="0">
                <a:solidFill>
                  <a:srgbClr val="0277BD"/>
                </a:solidFill>
                <a:effectLst/>
                <a:latin typeface="Josefin Sans" pitchFamily="2" charset="0"/>
                <a:hlinkClick r:id="rId5"/>
              </a:rPr>
              <a:t>https://texashistory.unt.edu/ark:/67531/metapth31822/</a:t>
            </a:r>
            <a:r>
              <a:rPr lang="en-US" b="0" i="0" dirty="0">
                <a:solidFill>
                  <a:srgbClr val="757575"/>
                </a:solidFill>
                <a:effectLst/>
                <a:latin typeface="Josefin Sans" pitchFamily="2" charset="0"/>
              </a:rPr>
              <a:t>: accessed May 23, 2025), University of North Texas Libraries, The Portal to Texas History, </a:t>
            </a:r>
            <a:r>
              <a:rPr lang="en-US" b="0" i="0" u="none" strike="noStrike" dirty="0">
                <a:solidFill>
                  <a:srgbClr val="0277BD"/>
                </a:solidFill>
                <a:effectLst/>
                <a:latin typeface="Josefin Sans" pitchFamily="2" charset="0"/>
                <a:hlinkClick r:id="rId4"/>
              </a:rPr>
              <a:t>https://texashistory.unt.edu</a:t>
            </a:r>
            <a:r>
              <a:rPr lang="en-US" b="0" i="0" dirty="0">
                <a:solidFill>
                  <a:srgbClr val="757575"/>
                </a:solidFill>
                <a:effectLst/>
                <a:latin typeface="Josefin Sans" pitchFamily="2" charset="0"/>
              </a:rPr>
              <a:t>; crediting Star of the Republic Museum.</a:t>
            </a:r>
            <a:endParaRPr lang="en-US" dirty="0"/>
          </a:p>
        </p:txBody>
      </p:sp>
      <p:sp>
        <p:nvSpPr>
          <p:cNvPr id="4" name="Slide Number Placeholder 3"/>
          <p:cNvSpPr>
            <a:spLocks noGrp="1"/>
          </p:cNvSpPr>
          <p:nvPr>
            <p:ph type="sldNum" sz="quarter" idx="5"/>
          </p:nvPr>
        </p:nvSpPr>
        <p:spPr/>
        <p:txBody>
          <a:bodyPr/>
          <a:lstStyle/>
          <a:p>
            <a:fld id="{D6A06C6E-DCEA-4BC2-806A-BAD760E83E2B}" type="slidenum">
              <a:rPr lang="en-US" smtClean="0"/>
              <a:t>15</a:t>
            </a:fld>
            <a:endParaRPr lang="en-US"/>
          </a:p>
        </p:txBody>
      </p:sp>
    </p:spTree>
    <p:extLst>
      <p:ext uri="{BB962C8B-B14F-4D97-AF65-F5344CB8AC3E}">
        <p14:creationId xmlns:p14="http://schemas.microsoft.com/office/powerpoint/2010/main" val="3210280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B1B1B"/>
                </a:solidFill>
                <a:effectLst/>
                <a:latin typeface="Noto Sans" panose="020B0502040504020204" pitchFamily="34" charset="0"/>
              </a:rPr>
              <a:t>Alexander Somervell to Sam Houston, March 31, 1842. </a:t>
            </a:r>
            <a:r>
              <a:rPr lang="en-US" dirty="0">
                <a:hlinkClick r:id="rId3"/>
              </a:rPr>
              <a:t>Alexander Somervell to Sam Houston, March 31, 1842 | Texas State Library</a:t>
            </a:r>
            <a:endParaRPr lang="en-US" b="0" i="0" dirty="0">
              <a:solidFill>
                <a:srgbClr val="1B1B1B"/>
              </a:solidFill>
              <a:effectLst/>
              <a:latin typeface="Noto Sans" panose="020B0502040504020204" pitchFamily="34" charset="0"/>
            </a:endParaRPr>
          </a:p>
          <a:p>
            <a:endParaRPr lang="en-US" dirty="0"/>
          </a:p>
        </p:txBody>
      </p:sp>
      <p:sp>
        <p:nvSpPr>
          <p:cNvPr id="4" name="Slide Number Placeholder 3"/>
          <p:cNvSpPr>
            <a:spLocks noGrp="1"/>
          </p:cNvSpPr>
          <p:nvPr>
            <p:ph type="sldNum" sz="quarter" idx="5"/>
          </p:nvPr>
        </p:nvSpPr>
        <p:spPr/>
        <p:txBody>
          <a:bodyPr/>
          <a:lstStyle/>
          <a:p>
            <a:fld id="{D6A06C6E-DCEA-4BC2-806A-BAD760E83E2B}" type="slidenum">
              <a:rPr lang="en-US" smtClean="0"/>
              <a:t>16</a:t>
            </a:fld>
            <a:endParaRPr lang="en-US"/>
          </a:p>
        </p:txBody>
      </p:sp>
    </p:spTree>
    <p:extLst>
      <p:ext uri="{BB962C8B-B14F-4D97-AF65-F5344CB8AC3E}">
        <p14:creationId xmlns:p14="http://schemas.microsoft.com/office/powerpoint/2010/main" val="662365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757575"/>
                </a:solidFill>
                <a:effectLst/>
                <a:latin typeface="Josefin Sans" pitchFamily="2" charset="0"/>
              </a:rPr>
              <a:t>[Letter from General Adrián Woll to the Laredo Ayuntamiento, October 31, 1842], letter, 1842-10~; (</a:t>
            </a:r>
            <a:r>
              <a:rPr lang="en-US" b="0" i="0" u="none" strike="noStrike" dirty="0">
                <a:solidFill>
                  <a:srgbClr val="0277BD"/>
                </a:solidFill>
                <a:effectLst/>
                <a:latin typeface="Josefin Sans" pitchFamily="2" charset="0"/>
                <a:hlinkClick r:id="rId3"/>
              </a:rPr>
              <a:t>https://texashistory.unt.edu/ark:/67531/metapth872377/</a:t>
            </a:r>
            <a:r>
              <a:rPr lang="en-US" b="0" i="0" dirty="0">
                <a:solidFill>
                  <a:srgbClr val="757575"/>
                </a:solidFill>
                <a:effectLst/>
                <a:latin typeface="Josefin Sans" pitchFamily="2" charset="0"/>
              </a:rPr>
              <a:t>: accessed May 23, 2025), University of North Texas Libraries, The Portal to Texas History, </a:t>
            </a:r>
            <a:r>
              <a:rPr lang="en-US" b="0" i="0" u="none" strike="noStrike" dirty="0">
                <a:solidFill>
                  <a:srgbClr val="0277BD"/>
                </a:solidFill>
                <a:effectLst/>
                <a:latin typeface="Josefin Sans" pitchFamily="2" charset="0"/>
                <a:hlinkClick r:id="rId4"/>
              </a:rPr>
              <a:t>https://texashistory.unt.edu</a:t>
            </a:r>
            <a:r>
              <a:rPr lang="en-US" b="0" i="0" dirty="0">
                <a:solidFill>
                  <a:srgbClr val="757575"/>
                </a:solidFill>
                <a:effectLst/>
                <a:latin typeface="Josefin Sans" pitchFamily="2" charset="0"/>
              </a:rPr>
              <a:t>; crediting St. Mary's University Louis J. Blume Library.</a:t>
            </a:r>
            <a:endParaRPr lang="en-US" b="0" i="0" dirty="0">
              <a:solidFill>
                <a:srgbClr val="212529"/>
              </a:solidFill>
              <a:effectLst/>
              <a:latin typeface="Open Sans" panose="020B0606030504020204" pitchFamily="34" charset="0"/>
            </a:endParaRPr>
          </a:p>
          <a:p>
            <a:endParaRPr lang="en-US" b="0" i="0" dirty="0">
              <a:solidFill>
                <a:srgbClr val="212529"/>
              </a:solidFill>
              <a:effectLst/>
              <a:latin typeface="Open Sans" panose="020B0606030504020204" pitchFamily="34" charset="0"/>
            </a:endParaRPr>
          </a:p>
          <a:p>
            <a:r>
              <a:rPr lang="en-US" b="0" i="0" dirty="0">
                <a:solidFill>
                  <a:srgbClr val="212529"/>
                </a:solidFill>
                <a:effectLst/>
                <a:latin typeface="Open Sans" panose="020B0606030504020204" pitchFamily="34" charset="0"/>
              </a:rPr>
              <a:t>Portrait of Adrián Woll. Image available on the </a:t>
            </a:r>
            <a:r>
              <a:rPr lang="en-US" b="0" i="0" u="sng" dirty="0">
                <a:solidFill>
                  <a:srgbClr val="0A44EE"/>
                </a:solidFill>
                <a:effectLst/>
                <a:latin typeface="Open Sans" panose="020B0606030504020204" pitchFamily="34" charset="0"/>
                <a:hlinkClick r:id="rId5"/>
              </a:rPr>
              <a:t>Internet</a:t>
            </a:r>
            <a:r>
              <a:rPr lang="en-US" b="0" i="0" dirty="0">
                <a:solidFill>
                  <a:srgbClr val="212529"/>
                </a:solidFill>
                <a:effectLst/>
                <a:latin typeface="Open Sans" panose="020B0606030504020204" pitchFamily="34" charset="0"/>
              </a:rPr>
              <a:t> and included in accordance with </a:t>
            </a:r>
            <a:r>
              <a:rPr lang="en-US" b="0" i="0" u="sng" dirty="0">
                <a:solidFill>
                  <a:srgbClr val="0A44EE"/>
                </a:solidFill>
                <a:effectLst/>
                <a:latin typeface="Open Sans" panose="020B0606030504020204" pitchFamily="34" charset="0"/>
                <a:hlinkClick r:id="rId6"/>
              </a:rPr>
              <a:t>Title 17 U.S.C. Section 107</a:t>
            </a:r>
            <a:r>
              <a:rPr lang="en-US" b="0" i="0" dirty="0">
                <a:solidFill>
                  <a:srgbClr val="212529"/>
                </a:solidFill>
                <a:effectLst/>
                <a:latin typeface="Open Sans" panose="020B0606030504020204" pitchFamily="34" charset="0"/>
              </a:rPr>
              <a:t>. </a:t>
            </a:r>
            <a:r>
              <a:rPr lang="en-US" dirty="0">
                <a:hlinkClick r:id="rId7"/>
              </a:rPr>
              <a:t>Woll, Adrian</a:t>
            </a:r>
            <a:endParaRPr lang="en-US" dirty="0"/>
          </a:p>
        </p:txBody>
      </p:sp>
      <p:sp>
        <p:nvSpPr>
          <p:cNvPr id="4" name="Slide Number Placeholder 3"/>
          <p:cNvSpPr>
            <a:spLocks noGrp="1"/>
          </p:cNvSpPr>
          <p:nvPr>
            <p:ph type="sldNum" sz="quarter" idx="5"/>
          </p:nvPr>
        </p:nvSpPr>
        <p:spPr/>
        <p:txBody>
          <a:bodyPr/>
          <a:lstStyle/>
          <a:p>
            <a:fld id="{D6A06C6E-DCEA-4BC2-806A-BAD760E83E2B}" type="slidenum">
              <a:rPr lang="en-US" smtClean="0"/>
              <a:t>17</a:t>
            </a:fld>
            <a:endParaRPr lang="en-US"/>
          </a:p>
        </p:txBody>
      </p:sp>
    </p:spTree>
    <p:extLst>
      <p:ext uri="{BB962C8B-B14F-4D97-AF65-F5344CB8AC3E}">
        <p14:creationId xmlns:p14="http://schemas.microsoft.com/office/powerpoint/2010/main" val="27710171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photograph of Stephen Pearl Andrews. The Texas State Historical Commission. </a:t>
            </a:r>
            <a:r>
              <a:rPr lang="en-US" b="0" i="0" dirty="0">
                <a:solidFill>
                  <a:srgbClr val="212529"/>
                </a:solidFill>
                <a:effectLst/>
                <a:latin typeface="Open Sans" panose="020B0606030504020204" pitchFamily="34" charset="0"/>
              </a:rPr>
              <a:t>Photograph, Portrait of Stephen Pearl Andrew. Image available on the </a:t>
            </a:r>
            <a:r>
              <a:rPr lang="en-US" b="0" i="0" u="sng" dirty="0">
                <a:solidFill>
                  <a:srgbClr val="0A44EE"/>
                </a:solidFill>
                <a:effectLst/>
                <a:latin typeface="Open Sans" panose="020B0606030504020204" pitchFamily="34" charset="0"/>
                <a:hlinkClick r:id="rId3"/>
              </a:rPr>
              <a:t>Internet</a:t>
            </a:r>
            <a:r>
              <a:rPr lang="en-US" b="0" i="0" dirty="0">
                <a:solidFill>
                  <a:srgbClr val="212529"/>
                </a:solidFill>
                <a:effectLst/>
                <a:latin typeface="Open Sans" panose="020B0606030504020204" pitchFamily="34" charset="0"/>
              </a:rPr>
              <a:t> and included in accordance with </a:t>
            </a:r>
            <a:r>
              <a:rPr lang="en-US" b="0" i="0" u="sng" dirty="0">
                <a:solidFill>
                  <a:srgbClr val="0A44EE"/>
                </a:solidFill>
                <a:effectLst/>
                <a:latin typeface="Open Sans" panose="020B0606030504020204" pitchFamily="34" charset="0"/>
                <a:hlinkClick r:id="rId4"/>
              </a:rPr>
              <a:t>Title 17 U.S.C. Section 107</a:t>
            </a:r>
            <a:r>
              <a:rPr lang="en-US" b="0" i="0" dirty="0">
                <a:solidFill>
                  <a:srgbClr val="212529"/>
                </a:solidFill>
                <a:effectLst/>
                <a:latin typeface="Open Sans" panose="020B0606030504020204" pitchFamily="34" charset="0"/>
              </a:rPr>
              <a:t>. </a:t>
            </a:r>
            <a:r>
              <a:rPr lang="en-US" dirty="0">
                <a:hlinkClick r:id="rId5"/>
              </a:rPr>
              <a:t>Andrews, Stephen Pearl</a:t>
            </a:r>
            <a:endParaRPr lang="en-US" dirty="0"/>
          </a:p>
          <a:p>
            <a:endParaRPr lang="en-US" dirty="0"/>
          </a:p>
          <a:p>
            <a:r>
              <a:rPr lang="en-US" dirty="0"/>
              <a:t>An abolitionist broadside. Boston Public Library Rare Books Department. Antislavery Collection. </a:t>
            </a:r>
            <a:r>
              <a:rPr lang="en-US" dirty="0">
                <a:hlinkClick r:id="rId6"/>
              </a:rPr>
              <a:t>All men are by nature equally free and independent and have certain inherent rights of which, when they enter into a state of society, They cannot by any compact deprive or divest their posterity! Namely the enjoyment of life and liberty - Digital Commonwealth</a:t>
            </a:r>
            <a:endParaRPr lang="en-US" dirty="0"/>
          </a:p>
        </p:txBody>
      </p:sp>
      <p:sp>
        <p:nvSpPr>
          <p:cNvPr id="4" name="Slide Number Placeholder 3"/>
          <p:cNvSpPr>
            <a:spLocks noGrp="1"/>
          </p:cNvSpPr>
          <p:nvPr>
            <p:ph type="sldNum" sz="quarter" idx="5"/>
          </p:nvPr>
        </p:nvSpPr>
        <p:spPr/>
        <p:txBody>
          <a:bodyPr/>
          <a:lstStyle/>
          <a:p>
            <a:fld id="{D6A06C6E-DCEA-4BC2-806A-BAD760E83E2B}" type="slidenum">
              <a:rPr lang="en-US" smtClean="0"/>
              <a:t>18</a:t>
            </a:fld>
            <a:endParaRPr lang="en-US"/>
          </a:p>
        </p:txBody>
      </p:sp>
    </p:spTree>
    <p:extLst>
      <p:ext uri="{BB962C8B-B14F-4D97-AF65-F5344CB8AC3E}">
        <p14:creationId xmlns:p14="http://schemas.microsoft.com/office/powerpoint/2010/main" val="3489215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757575"/>
                </a:solidFill>
                <a:effectLst/>
                <a:latin typeface="Josefin Sans" pitchFamily="2" charset="0"/>
              </a:rPr>
              <a:t>Wooten, Mattie Lloyd. Women Tell the Story of the Southwest, book, 1940; San Antonio, Texas. (</a:t>
            </a:r>
            <a:r>
              <a:rPr lang="en-US" b="0" i="0" u="none" strike="noStrike" dirty="0">
                <a:solidFill>
                  <a:srgbClr val="0277BD"/>
                </a:solidFill>
                <a:effectLst/>
                <a:latin typeface="Josefin Sans" pitchFamily="2" charset="0"/>
                <a:hlinkClick r:id="rId3"/>
              </a:rPr>
              <a:t>https://texashistory.unt.edu/ark:/67531/metapth1013890/</a:t>
            </a:r>
            <a:r>
              <a:rPr lang="en-US" b="0" i="0" dirty="0">
                <a:solidFill>
                  <a:srgbClr val="757575"/>
                </a:solidFill>
                <a:effectLst/>
                <a:latin typeface="Josefin Sans" pitchFamily="2" charset="0"/>
              </a:rPr>
              <a:t>: accessed May 23, 2025), University of North Texas Libraries, The Portal to Texas History, </a:t>
            </a:r>
            <a:r>
              <a:rPr lang="en-US" b="0" i="0" u="none" strike="noStrike" dirty="0">
                <a:solidFill>
                  <a:srgbClr val="0277BD"/>
                </a:solidFill>
                <a:effectLst/>
                <a:latin typeface="Josefin Sans" pitchFamily="2" charset="0"/>
                <a:hlinkClick r:id="rId4"/>
              </a:rPr>
              <a:t>https://texashistory.unt.edu</a:t>
            </a:r>
            <a:r>
              <a:rPr lang="en-US" b="0" i="0" dirty="0">
                <a:solidFill>
                  <a:srgbClr val="757575"/>
                </a:solidFill>
                <a:effectLst/>
                <a:latin typeface="Josefin Sans" pitchFamily="2" charset="0"/>
              </a:rPr>
              <a:t>; Previously published in the Texas Historical Association Quarterly, Vol. I, No. 4, April 1898, pp. 297-302; Also Vol. II, No. 2, October 1898, pp. 170-173</a:t>
            </a:r>
          </a:p>
          <a:p>
            <a:endParaRPr lang="en-US" b="0" i="0" dirty="0">
              <a:solidFill>
                <a:srgbClr val="757575"/>
              </a:solidFill>
              <a:effectLst/>
              <a:latin typeface="Josefin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529"/>
                </a:solidFill>
                <a:effectLst/>
                <a:latin typeface="Open Sans" panose="020B0606030504020204" pitchFamily="34" charset="0"/>
              </a:rPr>
              <a:t>Photograph, Portrait of Rosalie von Roeder Kleberg. </a:t>
            </a:r>
            <a:r>
              <a:rPr lang="en-US" b="0" i="0" dirty="0">
                <a:solidFill>
                  <a:srgbClr val="0F1F6B"/>
                </a:solidFill>
                <a:effectLst/>
                <a:latin typeface="Open Sans" panose="020B0606030504020204" pitchFamily="34" charset="0"/>
              </a:rPr>
              <a:t>The Life of Philippine Sophie Caroline Luise Rosalie von Roeder Kleberg: A Texas Pioneer. </a:t>
            </a:r>
            <a:r>
              <a:rPr lang="en-US" b="0" i="0" dirty="0">
                <a:solidFill>
                  <a:srgbClr val="212529"/>
                </a:solidFill>
                <a:effectLst/>
                <a:latin typeface="Open Sans" panose="020B0606030504020204" pitchFamily="34" charset="0"/>
              </a:rPr>
              <a:t>Image available on the </a:t>
            </a:r>
            <a:r>
              <a:rPr lang="en-US" b="0" i="0" u="sng" dirty="0">
                <a:solidFill>
                  <a:srgbClr val="0A44EE"/>
                </a:solidFill>
                <a:effectLst/>
                <a:latin typeface="Open Sans" panose="020B0606030504020204" pitchFamily="34" charset="0"/>
                <a:hlinkClick r:id="rId5"/>
              </a:rPr>
              <a:t>Internet</a:t>
            </a:r>
            <a:r>
              <a:rPr lang="en-US" b="0" i="0" dirty="0">
                <a:solidFill>
                  <a:srgbClr val="212529"/>
                </a:solidFill>
                <a:effectLst/>
                <a:latin typeface="Open Sans" panose="020B0606030504020204" pitchFamily="34" charset="0"/>
              </a:rPr>
              <a:t> and included in accordance with </a:t>
            </a:r>
            <a:r>
              <a:rPr lang="en-US" b="0" i="0" u="sng" dirty="0">
                <a:solidFill>
                  <a:srgbClr val="0A44EE"/>
                </a:solidFill>
                <a:effectLst/>
                <a:latin typeface="Open Sans" panose="020B0606030504020204" pitchFamily="34" charset="0"/>
                <a:hlinkClick r:id="rId6"/>
              </a:rPr>
              <a:t>Title 17 U.S.C. Section 107</a:t>
            </a:r>
            <a:r>
              <a:rPr lang="en-US" b="0" i="0" dirty="0">
                <a:solidFill>
                  <a:srgbClr val="212529"/>
                </a:solidFill>
                <a:effectLst/>
                <a:latin typeface="Open Sans" panose="020B0606030504020204" pitchFamily="34" charset="0"/>
              </a:rPr>
              <a:t>. </a:t>
            </a:r>
            <a:r>
              <a:rPr lang="en-US" dirty="0">
                <a:hlinkClick r:id="rId7"/>
              </a:rPr>
              <a:t>Kleberg, Rosalie Von Roeder</a:t>
            </a:r>
            <a:endParaRPr lang="en-US" b="0" i="0" dirty="0">
              <a:solidFill>
                <a:srgbClr val="757575"/>
              </a:solidFill>
              <a:effectLst/>
              <a:latin typeface="Josefin Sans" pitchFamily="2" charset="0"/>
            </a:endParaRPr>
          </a:p>
          <a:p>
            <a:endParaRPr lang="en-US" dirty="0"/>
          </a:p>
        </p:txBody>
      </p:sp>
      <p:sp>
        <p:nvSpPr>
          <p:cNvPr id="4" name="Slide Number Placeholder 3"/>
          <p:cNvSpPr>
            <a:spLocks noGrp="1"/>
          </p:cNvSpPr>
          <p:nvPr>
            <p:ph type="sldNum" sz="quarter" idx="5"/>
          </p:nvPr>
        </p:nvSpPr>
        <p:spPr/>
        <p:txBody>
          <a:bodyPr/>
          <a:lstStyle/>
          <a:p>
            <a:fld id="{D6A06C6E-DCEA-4BC2-806A-BAD760E83E2B}" type="slidenum">
              <a:rPr lang="en-US" smtClean="0"/>
              <a:t>19</a:t>
            </a:fld>
            <a:endParaRPr lang="en-US"/>
          </a:p>
        </p:txBody>
      </p:sp>
    </p:spTree>
    <p:extLst>
      <p:ext uri="{BB962C8B-B14F-4D97-AF65-F5344CB8AC3E}">
        <p14:creationId xmlns:p14="http://schemas.microsoft.com/office/powerpoint/2010/main" val="1823474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Gotham Book"/>
                <a:ea typeface="Times New Roman" panose="02020603050405020304" pitchFamily="18" charset="0"/>
                <a:cs typeface="Times New Roman" panose="02020603050405020304" pitchFamily="18" charset="0"/>
              </a:rPr>
              <a:t>Roberts, Madge </a:t>
            </a:r>
            <a:r>
              <a:rPr lang="en-US" sz="1800" dirty="0" err="1">
                <a:effectLst/>
                <a:latin typeface="Gotham Book"/>
                <a:ea typeface="Times New Roman" panose="02020603050405020304" pitchFamily="18" charset="0"/>
                <a:cs typeface="Times New Roman" panose="02020603050405020304" pitchFamily="18" charset="0"/>
              </a:rPr>
              <a:t>Thornall</a:t>
            </a:r>
            <a:r>
              <a:rPr lang="en-US" sz="1800" dirty="0">
                <a:effectLst/>
                <a:latin typeface="Gotham Book"/>
                <a:ea typeface="Times New Roman" panose="02020603050405020304" pitchFamily="18" charset="0"/>
                <a:cs typeface="Times New Roman" panose="02020603050405020304" pitchFamily="18" charset="0"/>
              </a:rPr>
              <a:t>, 1929-. Star of Destiny: The Private Life of Sam and Margaret Houston, book, 1993; Denton, Texas. (</a:t>
            </a:r>
            <a:r>
              <a:rPr lang="en-US" sz="1800" u="sng" dirty="0">
                <a:solidFill>
                  <a:srgbClr val="467886"/>
                </a:solidFill>
                <a:effectLst/>
                <a:latin typeface="Gotham Book"/>
                <a:ea typeface="Times New Roman" panose="02020603050405020304" pitchFamily="18" charset="0"/>
                <a:cs typeface="Times New Roman" panose="02020603050405020304" pitchFamily="18" charset="0"/>
                <a:hlinkClick r:id="rId3"/>
              </a:rPr>
              <a:t>https://texashistory.unt.edu/ark:/67531/metadc28332/</a:t>
            </a:r>
            <a:r>
              <a:rPr lang="en-US" sz="1800" dirty="0">
                <a:effectLst/>
                <a:latin typeface="Gotham Book"/>
                <a:ea typeface="Times New Roman" panose="02020603050405020304" pitchFamily="18" charset="0"/>
                <a:cs typeface="Times New Roman" panose="02020603050405020304" pitchFamily="18" charset="0"/>
              </a:rPr>
              <a:t>: accessed May 23, 2025), University of North Texas Libraries, The Portal to Texas History, </a:t>
            </a:r>
            <a:r>
              <a:rPr lang="en-US" sz="1800" u="sng" dirty="0">
                <a:solidFill>
                  <a:srgbClr val="467886"/>
                </a:solidFill>
                <a:effectLst/>
                <a:latin typeface="Gotham Book"/>
                <a:ea typeface="Times New Roman" panose="02020603050405020304" pitchFamily="18" charset="0"/>
                <a:cs typeface="Times New Roman" panose="02020603050405020304" pitchFamily="18" charset="0"/>
                <a:hlinkClick r:id="rId4"/>
              </a:rPr>
              <a:t>https://texashistory.unt.edu</a:t>
            </a:r>
            <a:r>
              <a:rPr lang="en-US" sz="1800" dirty="0">
                <a:effectLst/>
                <a:latin typeface="Gotham Book"/>
                <a:ea typeface="Times New Roman" panose="02020603050405020304" pitchFamily="18" charset="0"/>
                <a:cs typeface="Times New Roman" panose="02020603050405020304" pitchFamily="18" charset="0"/>
              </a:rPr>
              <a:t>; crediting UNT Press.</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6A06C6E-DCEA-4BC2-806A-BAD760E83E2B}" type="slidenum">
              <a:rPr lang="en-US" smtClean="0"/>
              <a:t>2</a:t>
            </a:fld>
            <a:endParaRPr lang="en-US"/>
          </a:p>
        </p:txBody>
      </p:sp>
    </p:spTree>
    <p:extLst>
      <p:ext uri="{BB962C8B-B14F-4D97-AF65-F5344CB8AC3E}">
        <p14:creationId xmlns:p14="http://schemas.microsoft.com/office/powerpoint/2010/main" val="3773154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757575"/>
                </a:solidFill>
                <a:effectLst/>
                <a:latin typeface="Arial" panose="020B0604020202020204" pitchFamily="34" charset="0"/>
              </a:rPr>
              <a:t>Roberts, Madge </a:t>
            </a:r>
            <a:r>
              <a:rPr lang="en-US" sz="1800" b="0" i="0" u="none" strike="noStrike" dirty="0" err="1">
                <a:solidFill>
                  <a:srgbClr val="757575"/>
                </a:solidFill>
                <a:effectLst/>
                <a:latin typeface="Arial" panose="020B0604020202020204" pitchFamily="34" charset="0"/>
              </a:rPr>
              <a:t>Thornall</a:t>
            </a:r>
            <a:r>
              <a:rPr lang="en-US" sz="1800" b="0" i="0" u="none" strike="noStrike" dirty="0">
                <a:solidFill>
                  <a:srgbClr val="757575"/>
                </a:solidFill>
                <a:effectLst/>
                <a:latin typeface="Arial" panose="020B0604020202020204" pitchFamily="34" charset="0"/>
              </a:rPr>
              <a:t>, 1929-. Star of Destiny: The Private Life of Sam and Margaret Houston, book, 1993; Denton, Texas. (</a:t>
            </a:r>
            <a:r>
              <a:rPr lang="en-US" sz="1800" b="0" i="0" u="none" strike="noStrike" dirty="0">
                <a:solidFill>
                  <a:srgbClr val="0277BD"/>
                </a:solidFill>
                <a:effectLst/>
                <a:latin typeface="Arial" panose="020B0604020202020204" pitchFamily="34" charset="0"/>
                <a:hlinkClick r:id="rId3"/>
              </a:rPr>
              <a:t>https://texashistory.unt.edu/ark:/67531/metadc28332/</a:t>
            </a:r>
            <a:r>
              <a:rPr lang="en-US" sz="1800" b="0" i="0" u="none" strike="noStrike" dirty="0">
                <a:solidFill>
                  <a:srgbClr val="757575"/>
                </a:solidFill>
                <a:effectLst/>
                <a:latin typeface="Arial" panose="020B0604020202020204" pitchFamily="34" charset="0"/>
              </a:rPr>
              <a:t>: accessed May 23, 2025), University of North Texas Libraries, The Portal to Texas History, </a:t>
            </a:r>
            <a:r>
              <a:rPr lang="en-US" sz="1800" b="0" i="0" u="none" strike="noStrike" dirty="0">
                <a:solidFill>
                  <a:srgbClr val="0277BD"/>
                </a:solidFill>
                <a:effectLst/>
                <a:latin typeface="Arial" panose="020B0604020202020204" pitchFamily="34" charset="0"/>
                <a:hlinkClick r:id="rId4"/>
              </a:rPr>
              <a:t>https://texashistory.unt.edu</a:t>
            </a:r>
            <a:r>
              <a:rPr lang="en-US" sz="1800" b="0" i="0" u="none" strike="noStrike" dirty="0">
                <a:solidFill>
                  <a:srgbClr val="757575"/>
                </a:solidFill>
                <a:effectLst/>
                <a:latin typeface="Arial" panose="020B0604020202020204" pitchFamily="34" charset="0"/>
              </a:rPr>
              <a:t>; crediting UNT Press.</a:t>
            </a:r>
            <a:endParaRPr lang="en-US" sz="2800" b="1" dirty="0">
              <a:effectLst/>
            </a:endParaRPr>
          </a:p>
          <a:p>
            <a:endParaRPr lang="en-US" sz="1800" b="0" i="0" u="none" strike="noStrike" dirty="0">
              <a:solidFill>
                <a:srgbClr val="000000"/>
              </a:solidFill>
              <a:effectLst/>
              <a:latin typeface="Times New Roman" panose="02020603050405020304" pitchFamily="18" charset="0"/>
            </a:endParaRPr>
          </a:p>
          <a:p>
            <a:r>
              <a:rPr lang="en-US" sz="1800" b="0" i="0" u="none" strike="noStrike" dirty="0">
                <a:solidFill>
                  <a:srgbClr val="000000"/>
                </a:solidFill>
                <a:effectLst/>
                <a:latin typeface="Times New Roman" panose="02020603050405020304" pitchFamily="18" charset="0"/>
              </a:rPr>
              <a:t>Huddle, William H. </a:t>
            </a:r>
            <a:r>
              <a:rPr lang="en-US" sz="1800" b="0" i="1" u="none" strike="noStrike" dirty="0">
                <a:solidFill>
                  <a:srgbClr val="000000"/>
                </a:solidFill>
                <a:effectLst/>
                <a:latin typeface="Times New Roman" panose="02020603050405020304" pitchFamily="18" charset="0"/>
              </a:rPr>
              <a:t>Sam Houston</a:t>
            </a:r>
            <a:r>
              <a:rPr lang="en-US" sz="1800" b="0" i="0" u="none" strike="noStrike" dirty="0">
                <a:solidFill>
                  <a:srgbClr val="000000"/>
                </a:solidFill>
                <a:effectLst/>
                <a:latin typeface="Times New Roman" panose="02020603050405020304" pitchFamily="18" charset="0"/>
              </a:rPr>
              <a:t>. 1888. Oil on canvas. Capitol Historical Artifact Collection, State Preservation Board. Background removed. </a:t>
            </a:r>
            <a:r>
              <a:rPr lang="en-US" sz="1800" b="0" i="0" u="sng" strike="noStrike" dirty="0">
                <a:solidFill>
                  <a:srgbClr val="1155CC"/>
                </a:solidFill>
                <a:effectLst/>
                <a:latin typeface="Times New Roman" panose="02020603050405020304" pitchFamily="18" charset="0"/>
                <a:hlinkClick r:id="rId5"/>
              </a:rPr>
              <a:t>https://tspb.texas.gov/prop/tc/tc-collection/governors/index.html</a:t>
            </a:r>
            <a:r>
              <a:rPr lang="en-US" sz="1800" b="0" i="0" u="none" strike="noStrike" dirty="0">
                <a:solidFill>
                  <a:srgbClr val="000000"/>
                </a:solidFill>
                <a:effectLst/>
                <a:latin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D6A06C6E-DCEA-4BC2-806A-BAD760E83E2B}" type="slidenum">
              <a:rPr lang="en-US" smtClean="0"/>
              <a:t>6</a:t>
            </a:fld>
            <a:endParaRPr lang="en-US"/>
          </a:p>
        </p:txBody>
      </p:sp>
    </p:spTree>
    <p:extLst>
      <p:ext uri="{BB962C8B-B14F-4D97-AF65-F5344CB8AC3E}">
        <p14:creationId xmlns:p14="http://schemas.microsoft.com/office/powerpoint/2010/main" val="3864499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757575"/>
                </a:solidFill>
                <a:effectLst/>
                <a:latin typeface="Josefin Sans" pitchFamily="2" charset="0"/>
              </a:rPr>
              <a:t>[Letter from Mirabeau Lamar to Alcalde Martinez, November 12, 1846], letter, November 12, 1846; (</a:t>
            </a:r>
            <a:r>
              <a:rPr lang="en-US" b="0" i="0" u="none" strike="noStrike" dirty="0">
                <a:solidFill>
                  <a:srgbClr val="0277BD"/>
                </a:solidFill>
                <a:effectLst/>
                <a:latin typeface="Josefin Sans" pitchFamily="2" charset="0"/>
                <a:hlinkClick r:id="rId3"/>
              </a:rPr>
              <a:t>https://texashistory.unt.edu/ark:/67531/metapth875836/</a:t>
            </a:r>
            <a:r>
              <a:rPr lang="en-US" b="0" i="0" dirty="0">
                <a:solidFill>
                  <a:srgbClr val="757575"/>
                </a:solidFill>
                <a:effectLst/>
                <a:latin typeface="Josefin Sans" pitchFamily="2" charset="0"/>
              </a:rPr>
              <a:t>: accessed May 23, 2025), University of North Texas Libraries, The Portal to Texas History, </a:t>
            </a:r>
            <a:r>
              <a:rPr lang="en-US" b="0" i="0" u="none" strike="noStrike" dirty="0">
                <a:solidFill>
                  <a:srgbClr val="0277BD"/>
                </a:solidFill>
                <a:effectLst/>
                <a:latin typeface="Josefin Sans" pitchFamily="2" charset="0"/>
                <a:hlinkClick r:id="rId4"/>
              </a:rPr>
              <a:t>https://texashistory.unt.edu</a:t>
            </a:r>
            <a:r>
              <a:rPr lang="en-US" b="0" i="0" dirty="0">
                <a:solidFill>
                  <a:srgbClr val="757575"/>
                </a:solidFill>
                <a:effectLst/>
                <a:latin typeface="Josefin Sans" pitchFamily="2" charset="0"/>
              </a:rPr>
              <a:t>; crediting St. Mary's University Louis J. Blume Library.</a:t>
            </a:r>
            <a:endParaRPr lang="en-US" dirty="0"/>
          </a:p>
          <a:p>
            <a:endParaRPr lang="en-US" dirty="0"/>
          </a:p>
          <a:p>
            <a:r>
              <a:rPr lang="en-US" b="0" i="0" dirty="0">
                <a:solidFill>
                  <a:srgbClr val="757575"/>
                </a:solidFill>
                <a:effectLst/>
                <a:latin typeface="Josefin Sans" pitchFamily="2" charset="0"/>
              </a:rPr>
              <a:t>[Illustration of Mirabeau B. Lamar], physical object, 1936; (</a:t>
            </a:r>
            <a:r>
              <a:rPr lang="en-US" b="0" i="0" u="none" strike="noStrike" dirty="0">
                <a:solidFill>
                  <a:srgbClr val="0277BD"/>
                </a:solidFill>
                <a:effectLst/>
                <a:latin typeface="Josefin Sans" pitchFamily="2" charset="0"/>
                <a:hlinkClick r:id="rId5"/>
              </a:rPr>
              <a:t>https://texashistory.unt.edu/ark:/67531/metapth1152/</a:t>
            </a:r>
            <a:r>
              <a:rPr lang="en-US" b="0" i="0" dirty="0">
                <a:solidFill>
                  <a:srgbClr val="757575"/>
                </a:solidFill>
                <a:effectLst/>
                <a:latin typeface="Josefin Sans" pitchFamily="2" charset="0"/>
              </a:rPr>
              <a:t>: accessed May 23, 2025), University of North Texas Libraries, The Portal to Texas History, </a:t>
            </a:r>
            <a:r>
              <a:rPr lang="en-US" b="0" i="0" u="none" strike="noStrike" dirty="0">
                <a:solidFill>
                  <a:srgbClr val="0277BD"/>
                </a:solidFill>
                <a:effectLst/>
                <a:latin typeface="Josefin Sans" pitchFamily="2" charset="0"/>
                <a:hlinkClick r:id="rId4"/>
              </a:rPr>
              <a:t>https://texashistory.unt.edu</a:t>
            </a:r>
            <a:r>
              <a:rPr lang="en-US" b="0" i="0" dirty="0">
                <a:solidFill>
                  <a:srgbClr val="757575"/>
                </a:solidFill>
                <a:effectLst/>
                <a:latin typeface="Josefin Sans" pitchFamily="2" charset="0"/>
              </a:rPr>
              <a:t>; crediting Fort Bend Museum.</a:t>
            </a:r>
            <a:endParaRPr lang="en-US" dirty="0"/>
          </a:p>
        </p:txBody>
      </p:sp>
      <p:sp>
        <p:nvSpPr>
          <p:cNvPr id="4" name="Slide Number Placeholder 3"/>
          <p:cNvSpPr>
            <a:spLocks noGrp="1"/>
          </p:cNvSpPr>
          <p:nvPr>
            <p:ph type="sldNum" sz="quarter" idx="5"/>
          </p:nvPr>
        </p:nvSpPr>
        <p:spPr/>
        <p:txBody>
          <a:bodyPr/>
          <a:lstStyle/>
          <a:p>
            <a:fld id="{D6A06C6E-DCEA-4BC2-806A-BAD760E83E2B}" type="slidenum">
              <a:rPr lang="en-US" smtClean="0"/>
              <a:t>7</a:t>
            </a:fld>
            <a:endParaRPr lang="en-US"/>
          </a:p>
        </p:txBody>
      </p:sp>
    </p:spTree>
    <p:extLst>
      <p:ext uri="{BB962C8B-B14F-4D97-AF65-F5344CB8AC3E}">
        <p14:creationId xmlns:p14="http://schemas.microsoft.com/office/powerpoint/2010/main" val="869841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buNone/>
            </a:pPr>
            <a:r>
              <a:rPr lang="en-US" sz="1800" b="0" i="0" u="none" strike="noStrike" dirty="0">
                <a:solidFill>
                  <a:srgbClr val="757575"/>
                </a:solidFill>
                <a:effectLst/>
                <a:latin typeface="Arial" panose="020B0604020202020204" pitchFamily="34" charset="0"/>
              </a:rPr>
              <a:t>Texas. Legislature. Legislative Council. The Texas Capitol: A History of the Lone Star Statehouse, book, 2016; Austin, Texas. (</a:t>
            </a:r>
            <a:r>
              <a:rPr lang="en-US" sz="1800" b="0" i="0" u="none" strike="noStrike" dirty="0">
                <a:solidFill>
                  <a:srgbClr val="0277BD"/>
                </a:solidFill>
                <a:effectLst/>
                <a:latin typeface="Arial" panose="020B0604020202020204" pitchFamily="34" charset="0"/>
                <a:hlinkClick r:id="rId3"/>
              </a:rPr>
              <a:t>https://texashistory.unt.edu/ark:/67531/metapth902948/</a:t>
            </a:r>
            <a:r>
              <a:rPr lang="en-US" sz="1800" b="0" i="0" u="none" strike="noStrike" dirty="0">
                <a:solidFill>
                  <a:srgbClr val="757575"/>
                </a:solidFill>
                <a:effectLst/>
                <a:latin typeface="Arial" panose="020B0604020202020204" pitchFamily="34" charset="0"/>
              </a:rPr>
              <a:t>: accessed April 24, 2025), University of North Texas Libraries, The Portal to Texas History, </a:t>
            </a:r>
            <a:r>
              <a:rPr lang="en-US" sz="1800" b="0" i="0" u="none" strike="noStrike" dirty="0">
                <a:solidFill>
                  <a:srgbClr val="0277BD"/>
                </a:solidFill>
                <a:effectLst/>
                <a:latin typeface="Arial" panose="020B0604020202020204" pitchFamily="34" charset="0"/>
                <a:hlinkClick r:id="rId4"/>
              </a:rPr>
              <a:t>https://texashistory.unt.edu</a:t>
            </a:r>
            <a:r>
              <a:rPr lang="en-US" sz="1800" b="0" i="0" u="none" strike="noStrike" dirty="0">
                <a:solidFill>
                  <a:srgbClr val="757575"/>
                </a:solidFill>
                <a:effectLst/>
                <a:latin typeface="Arial" panose="020B0604020202020204" pitchFamily="34" charset="0"/>
              </a:rPr>
              <a:t>; crediting UNT Libraries Government Documents Department.</a:t>
            </a:r>
            <a:endParaRPr lang="en-US"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sz="1800" b="0" i="0" u="none" strike="noStrike" dirty="0">
                <a:solidFill>
                  <a:srgbClr val="000000"/>
                </a:solidFill>
                <a:effectLst/>
                <a:latin typeface="Times New Roman" panose="02020603050405020304" pitchFamily="18" charset="0"/>
              </a:rPr>
              <a:t>Huddle, William H. </a:t>
            </a:r>
            <a:r>
              <a:rPr lang="en-US" sz="1800" b="0" i="1" u="none" strike="noStrike" dirty="0">
                <a:solidFill>
                  <a:srgbClr val="000000"/>
                </a:solidFill>
                <a:effectLst/>
                <a:latin typeface="Times New Roman" panose="02020603050405020304" pitchFamily="18" charset="0"/>
              </a:rPr>
              <a:t>Anson Jones</a:t>
            </a:r>
            <a:r>
              <a:rPr lang="en-US" sz="1800" b="0" i="0" u="none" strike="noStrike" dirty="0">
                <a:solidFill>
                  <a:srgbClr val="000000"/>
                </a:solidFill>
                <a:effectLst/>
                <a:latin typeface="Times New Roman" panose="02020603050405020304" pitchFamily="18" charset="0"/>
              </a:rPr>
              <a:t>. 1888. Oil on canvas. Capitol Historical Artifact Collection, State Preservation Board. </a:t>
            </a:r>
            <a:r>
              <a:rPr lang="en-US" sz="1800" b="0" i="0" u="sng" strike="noStrike" dirty="0">
                <a:solidFill>
                  <a:srgbClr val="1155CC"/>
                </a:solidFill>
                <a:effectLst/>
                <a:latin typeface="Times New Roman" panose="02020603050405020304" pitchFamily="18" charset="0"/>
                <a:hlinkClick r:id="rId5"/>
              </a:rPr>
              <a:t>https://tspb.texas.gov/prop/tc/tc-collection/governors/index.html</a:t>
            </a:r>
            <a:r>
              <a:rPr lang="en-US" sz="1800" b="0" i="0" u="none" strike="noStrike" dirty="0">
                <a:solidFill>
                  <a:srgbClr val="000000"/>
                </a:solidFill>
                <a:effectLst/>
                <a:latin typeface="Times New Roman" panose="02020603050405020304" pitchFamily="18" charset="0"/>
              </a:rPr>
              <a:t>.</a:t>
            </a:r>
          </a:p>
          <a:p>
            <a:pPr>
              <a:buNone/>
            </a:pPr>
            <a:endParaRPr lang="en-US" dirty="0"/>
          </a:p>
        </p:txBody>
      </p:sp>
      <p:sp>
        <p:nvSpPr>
          <p:cNvPr id="4" name="Slide Number Placeholder 3"/>
          <p:cNvSpPr>
            <a:spLocks noGrp="1"/>
          </p:cNvSpPr>
          <p:nvPr>
            <p:ph type="sldNum" sz="quarter" idx="5"/>
          </p:nvPr>
        </p:nvSpPr>
        <p:spPr/>
        <p:txBody>
          <a:bodyPr/>
          <a:lstStyle/>
          <a:p>
            <a:fld id="{D6A06C6E-DCEA-4BC2-806A-BAD760E83E2B}" type="slidenum">
              <a:rPr lang="en-US" smtClean="0"/>
              <a:t>8</a:t>
            </a:fld>
            <a:endParaRPr lang="en-US"/>
          </a:p>
        </p:txBody>
      </p:sp>
    </p:spTree>
    <p:extLst>
      <p:ext uri="{BB962C8B-B14F-4D97-AF65-F5344CB8AC3E}">
        <p14:creationId xmlns:p14="http://schemas.microsoft.com/office/powerpoint/2010/main" val="4074445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757575"/>
                </a:solidFill>
                <a:effectLst/>
                <a:latin typeface="Josefin Sans" pitchFamily="2" charset="0"/>
              </a:rPr>
              <a:t>The Morning Star. (Houston, Tex.), Vol. 4, No. 396, Ed. 1 Saturday, September 17, 1842, newspaper, September 17, 1842; Houston, Texas. (</a:t>
            </a:r>
            <a:r>
              <a:rPr lang="en-US" b="0" i="0" u="none" strike="noStrike" dirty="0">
                <a:solidFill>
                  <a:srgbClr val="0277BD"/>
                </a:solidFill>
                <a:effectLst/>
                <a:latin typeface="Josefin Sans" pitchFamily="2" charset="0"/>
                <a:hlinkClick r:id="rId3"/>
              </a:rPr>
              <a:t>https://texashistory.unt.edu/ark:/67531/metapth1497815/</a:t>
            </a:r>
            <a:r>
              <a:rPr lang="en-US" b="0" i="0" dirty="0">
                <a:solidFill>
                  <a:srgbClr val="757575"/>
                </a:solidFill>
                <a:effectLst/>
                <a:latin typeface="Josefin Sans" pitchFamily="2" charset="0"/>
              </a:rPr>
              <a:t>: accessed May 23, 2025), University of North Texas Libraries, The Portal to Texas History, </a:t>
            </a:r>
            <a:r>
              <a:rPr lang="en-US" b="0" i="0" u="none" strike="noStrike" dirty="0">
                <a:solidFill>
                  <a:srgbClr val="0277BD"/>
                </a:solidFill>
                <a:effectLst/>
                <a:latin typeface="Josefin Sans" pitchFamily="2" charset="0"/>
                <a:hlinkClick r:id="rId4"/>
              </a:rPr>
              <a:t>https://texashistory.unt.edu</a:t>
            </a:r>
            <a:r>
              <a:rPr lang="en-US" b="0" i="0" dirty="0">
                <a:solidFill>
                  <a:srgbClr val="757575"/>
                </a:solidFill>
                <a:effectLst/>
                <a:latin typeface="Josefin Sans" pitchFamily="2" charset="0"/>
              </a:rPr>
              <a:t>; </a:t>
            </a:r>
          </a:p>
          <a:p>
            <a:r>
              <a:rPr lang="en-US" sz="1800" b="0" i="0" u="none" strike="noStrike" dirty="0">
                <a:solidFill>
                  <a:srgbClr val="000000"/>
                </a:solidFill>
                <a:effectLst/>
                <a:latin typeface="Times New Roman" panose="02020603050405020304" pitchFamily="18" charset="0"/>
              </a:rPr>
              <a:t>Brady, Mathew B. </a:t>
            </a:r>
            <a:r>
              <a:rPr lang="en-US" sz="1800" b="0" i="1" u="none" strike="noStrike" dirty="0">
                <a:solidFill>
                  <a:srgbClr val="000000"/>
                </a:solidFill>
                <a:effectLst/>
                <a:latin typeface="Times New Roman" panose="02020603050405020304" pitchFamily="18" charset="0"/>
              </a:rPr>
              <a:t>John Coffee Hays, 3/4-length portrait, seated in chair and facing left</a:t>
            </a:r>
            <a:r>
              <a:rPr lang="en-US" sz="1800" b="0" i="0" u="none" strike="noStrike" dirty="0">
                <a:solidFill>
                  <a:srgbClr val="000000"/>
                </a:solidFill>
                <a:effectLst/>
                <a:latin typeface="Times New Roman" panose="02020603050405020304" pitchFamily="18" charset="0"/>
              </a:rPr>
              <a:t>. ca. 1857. Photograph. Library of Congress Prints and Photographs Division. </a:t>
            </a:r>
            <a:r>
              <a:rPr lang="en-US" sz="1800" b="0" i="0" u="sng" strike="noStrike" dirty="0">
                <a:solidFill>
                  <a:srgbClr val="1155CC"/>
                </a:solidFill>
                <a:effectLst/>
                <a:latin typeface="Times New Roman" panose="02020603050405020304" pitchFamily="18" charset="0"/>
                <a:hlinkClick r:id="rId5"/>
              </a:rPr>
              <a:t>https://www.loc.gov/item/2002712549/</a:t>
            </a:r>
            <a:endParaRPr lang="en-US" b="0" i="0" dirty="0">
              <a:solidFill>
                <a:srgbClr val="757575"/>
              </a:solidFill>
              <a:effectLst/>
              <a:latin typeface="Josefin Sans" pitchFamily="2" charset="0"/>
            </a:endParaRPr>
          </a:p>
          <a:p>
            <a:endParaRPr lang="en-US" dirty="0"/>
          </a:p>
        </p:txBody>
      </p:sp>
      <p:sp>
        <p:nvSpPr>
          <p:cNvPr id="4" name="Slide Number Placeholder 3"/>
          <p:cNvSpPr>
            <a:spLocks noGrp="1"/>
          </p:cNvSpPr>
          <p:nvPr>
            <p:ph type="sldNum" sz="quarter" idx="5"/>
          </p:nvPr>
        </p:nvSpPr>
        <p:spPr/>
        <p:txBody>
          <a:bodyPr/>
          <a:lstStyle/>
          <a:p>
            <a:fld id="{D6A06C6E-DCEA-4BC2-806A-BAD760E83E2B}" type="slidenum">
              <a:rPr lang="en-US" smtClean="0"/>
              <a:t>9</a:t>
            </a:fld>
            <a:endParaRPr lang="en-US"/>
          </a:p>
        </p:txBody>
      </p:sp>
    </p:spTree>
    <p:extLst>
      <p:ext uri="{BB962C8B-B14F-4D97-AF65-F5344CB8AC3E}">
        <p14:creationId xmlns:p14="http://schemas.microsoft.com/office/powerpoint/2010/main" val="721366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757575"/>
                </a:solidFill>
                <a:effectLst/>
                <a:latin typeface="Josefin Sans" pitchFamily="2" charset="0"/>
              </a:rPr>
              <a:t>Cruger &amp; Moore. Telegraph and Texas Register (Houston, Tex.), Vol. 5, No. 8, Ed. 1, Wednesday, August 7, 1839, newspaper, August 7, 1839; Houston, Texas. (</a:t>
            </a:r>
            <a:r>
              <a:rPr lang="en-US" b="0" i="0" u="none" strike="noStrike" dirty="0">
                <a:solidFill>
                  <a:srgbClr val="0277BD"/>
                </a:solidFill>
                <a:effectLst/>
                <a:latin typeface="Josefin Sans" pitchFamily="2" charset="0"/>
                <a:hlinkClick r:id="rId3"/>
              </a:rPr>
              <a:t>https://texashistory.unt.edu/ark:/67531/metapth48065/</a:t>
            </a:r>
            <a:r>
              <a:rPr lang="en-US" b="0" i="0" dirty="0">
                <a:solidFill>
                  <a:srgbClr val="757575"/>
                </a:solidFill>
                <a:effectLst/>
                <a:latin typeface="Josefin Sans" pitchFamily="2" charset="0"/>
              </a:rPr>
              <a:t>: accessed May 23, 2025), University of North Texas Libraries, The Portal to Texas History, </a:t>
            </a:r>
            <a:r>
              <a:rPr lang="en-US" b="0" i="0" u="none" strike="noStrike" dirty="0">
                <a:solidFill>
                  <a:srgbClr val="0277BD"/>
                </a:solidFill>
                <a:effectLst/>
                <a:latin typeface="Josefin Sans" pitchFamily="2" charset="0"/>
                <a:hlinkClick r:id="rId4"/>
              </a:rPr>
              <a:t>https://texashistory.unt.edu</a:t>
            </a:r>
            <a:r>
              <a:rPr lang="en-US" b="0" i="0" dirty="0">
                <a:solidFill>
                  <a:srgbClr val="757575"/>
                </a:solidFill>
                <a:effectLst/>
                <a:latin typeface="Josefin Sans" pitchFamily="2" charset="0"/>
              </a:rPr>
              <a:t>; crediting The Dolph Briscoe Center for American History.</a:t>
            </a:r>
          </a:p>
          <a:p>
            <a:endParaRPr lang="en-US" b="0" i="0" dirty="0">
              <a:solidFill>
                <a:srgbClr val="757575"/>
              </a:solidFill>
              <a:effectLst/>
              <a:latin typeface="Josefin Sans" pitchFamily="2" charset="0"/>
            </a:endParaRPr>
          </a:p>
          <a:p>
            <a:pPr algn="l">
              <a:buNone/>
            </a:pPr>
            <a:r>
              <a:rPr lang="en-US" b="0" i="0" dirty="0">
                <a:solidFill>
                  <a:srgbClr val="757575"/>
                </a:solidFill>
                <a:effectLst/>
                <a:latin typeface="Josefin Sans" pitchFamily="2" charset="0"/>
              </a:rPr>
              <a:t>The grave of Cherokee Chief Bowles. </a:t>
            </a:r>
            <a:r>
              <a:rPr lang="en-US" b="0" i="0" dirty="0">
                <a:solidFill>
                  <a:srgbClr val="202122"/>
                </a:solidFill>
                <a:effectLst/>
                <a:latin typeface="Arial" panose="020B0604020202020204" pitchFamily="34" charset="0"/>
              </a:rPr>
              <a:t>On this site the Cherokee Chief Bowles was killed on July 16, 1839 while leading 800 Indians of various tribes in battle against 500 Texans. The last engagement between Cherokees and whites in Texas.</a:t>
            </a:r>
          </a:p>
          <a:p>
            <a:pPr algn="l">
              <a:buNone/>
            </a:pPr>
            <a:r>
              <a:rPr lang="en-US" b="0" i="0" dirty="0">
                <a:solidFill>
                  <a:srgbClr val="202122"/>
                </a:solidFill>
                <a:effectLst/>
                <a:latin typeface="Arial" panose="020B0604020202020204" pitchFamily="34" charset="0"/>
              </a:rPr>
              <a:t>Erected by the State of Texas 1936. This file is licensed under the </a:t>
            </a:r>
            <a:r>
              <a:rPr lang="en-US" b="0" i="0" u="none" strike="noStrike" dirty="0">
                <a:solidFill>
                  <a:srgbClr val="3366CC"/>
                </a:solidFill>
                <a:effectLst/>
                <a:latin typeface="Arial" panose="020B0604020202020204" pitchFamily="34" charset="0"/>
                <a:hlinkClick r:id="rId5" tooltip="w:en:Creative Commons"/>
              </a:rPr>
              <a:t>Creative Commons</a:t>
            </a:r>
            <a:r>
              <a:rPr lang="en-US" b="0" i="0" dirty="0">
                <a:solidFill>
                  <a:srgbClr val="202122"/>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6" tooltip="creativecommons:by-sa/2.0/deed.en"/>
              </a:rPr>
              <a:t>Attribution-Share Alike 2.0 Generic</a:t>
            </a:r>
            <a:r>
              <a:rPr lang="en-US" b="0" i="0" dirty="0">
                <a:solidFill>
                  <a:srgbClr val="202122"/>
                </a:solidFill>
                <a:effectLst/>
                <a:latin typeface="Arial" panose="020B0604020202020204" pitchFamily="34" charset="0"/>
              </a:rPr>
              <a:t> license. https://commons.wikimedia.org/wiki/File:Cherokee_Chief_Bowles_(41052530354).jpg </a:t>
            </a:r>
          </a:p>
          <a:p>
            <a:pPr>
              <a:buNone/>
            </a:pPr>
            <a:br>
              <a:rPr lang="en-US" b="0" i="0" dirty="0">
                <a:solidFill>
                  <a:srgbClr val="202122"/>
                </a:solidFill>
                <a:effectLst/>
                <a:latin typeface="Arial" panose="020B0604020202020204" pitchFamily="34" charset="0"/>
              </a:rPr>
            </a:br>
            <a:endParaRPr lang="en-US" b="0" i="0" dirty="0">
              <a:solidFill>
                <a:srgbClr val="757575"/>
              </a:solidFill>
              <a:effectLst/>
              <a:latin typeface="Josefin Sans" pitchFamily="2" charset="0"/>
            </a:endParaRPr>
          </a:p>
          <a:p>
            <a:endParaRPr lang="en-US" dirty="0"/>
          </a:p>
        </p:txBody>
      </p:sp>
      <p:sp>
        <p:nvSpPr>
          <p:cNvPr id="4" name="Slide Number Placeholder 3"/>
          <p:cNvSpPr>
            <a:spLocks noGrp="1"/>
          </p:cNvSpPr>
          <p:nvPr>
            <p:ph type="sldNum" sz="quarter" idx="5"/>
          </p:nvPr>
        </p:nvSpPr>
        <p:spPr/>
        <p:txBody>
          <a:bodyPr/>
          <a:lstStyle/>
          <a:p>
            <a:fld id="{D6A06C6E-DCEA-4BC2-806A-BAD760E83E2B}" type="slidenum">
              <a:rPr lang="en-US" smtClean="0"/>
              <a:t>10</a:t>
            </a:fld>
            <a:endParaRPr lang="en-US"/>
          </a:p>
        </p:txBody>
      </p:sp>
    </p:spTree>
    <p:extLst>
      <p:ext uri="{BB962C8B-B14F-4D97-AF65-F5344CB8AC3E}">
        <p14:creationId xmlns:p14="http://schemas.microsoft.com/office/powerpoint/2010/main" val="1700020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effectLst/>
              </a:rPr>
              <a:t>Memorial Marker information for William “Bill” Goyens. Birth</a:t>
            </a:r>
            <a:r>
              <a:rPr lang="en-US" dirty="0"/>
              <a:t>1794 </a:t>
            </a:r>
            <a:r>
              <a:rPr lang="en-US" dirty="0">
                <a:effectLst/>
              </a:rPr>
              <a:t>Moore County, North Carolina, USA</a:t>
            </a:r>
          </a:p>
          <a:p>
            <a:pPr>
              <a:buNone/>
            </a:pPr>
            <a:r>
              <a:rPr lang="en-US" dirty="0">
                <a:effectLst/>
              </a:rPr>
              <a:t>Death1856 (aged 61–62)Nacogdoches, Nacogdoches County, Texas, USA</a:t>
            </a:r>
          </a:p>
          <a:p>
            <a:pPr>
              <a:buNone/>
            </a:pPr>
            <a:r>
              <a:rPr lang="en-US" dirty="0" err="1">
                <a:effectLst/>
              </a:rPr>
              <a:t>CenotaphRead</a:t>
            </a:r>
            <a:r>
              <a:rPr lang="en-US" dirty="0">
                <a:effectLst/>
              </a:rPr>
              <a:t> More</a:t>
            </a:r>
            <a:r>
              <a:rPr lang="en-US" u="sng" dirty="0">
                <a:solidFill>
                  <a:srgbClr val="FFFFFF"/>
                </a:solidFill>
                <a:effectLst/>
                <a:hlinkClick r:id="rId3"/>
              </a:rPr>
              <a:t>Old Spanish Cemetery</a:t>
            </a:r>
            <a:endParaRPr lang="en-US" dirty="0">
              <a:effectLst/>
            </a:endParaRPr>
          </a:p>
          <a:p>
            <a:pPr>
              <a:buNone/>
            </a:pPr>
            <a:r>
              <a:rPr lang="en-US" dirty="0">
                <a:effectLst/>
              </a:rPr>
              <a:t>Nacogdoches County, Texas, </a:t>
            </a:r>
            <a:r>
              <a:rPr lang="en-US" dirty="0" err="1">
                <a:effectLst/>
              </a:rPr>
              <a:t>USA</a:t>
            </a:r>
            <a:r>
              <a:rPr lang="en-US" i="1" u="sng" dirty="0" err="1">
                <a:solidFill>
                  <a:srgbClr val="FFFFFF"/>
                </a:solidFill>
                <a:effectLst/>
                <a:hlinkClick r:id="rId4"/>
              </a:rPr>
              <a:t>Show</a:t>
            </a:r>
            <a:r>
              <a:rPr lang="en-US" i="1" u="sng" dirty="0">
                <a:solidFill>
                  <a:srgbClr val="FFFFFF"/>
                </a:solidFill>
                <a:effectLst/>
                <a:hlinkClick r:id="rId4"/>
              </a:rPr>
              <a:t> </a:t>
            </a:r>
            <a:r>
              <a:rPr lang="en-US" i="1" u="sng" dirty="0" err="1">
                <a:solidFill>
                  <a:srgbClr val="FFFFFF"/>
                </a:solidFill>
                <a:effectLst/>
                <a:hlinkClick r:id="rId4"/>
              </a:rPr>
              <a:t>Map</a:t>
            </a:r>
            <a:r>
              <a:rPr lang="en-US" dirty="0" err="1">
                <a:effectLst/>
              </a:rPr>
              <a:t>GPS</a:t>
            </a:r>
            <a:r>
              <a:rPr lang="en-US" dirty="0">
                <a:effectLst/>
              </a:rPr>
              <a:t>-Latitude: 31.6035107, Longitude: -94.6562298</a:t>
            </a:r>
          </a:p>
          <a:p>
            <a:pPr>
              <a:buNone/>
            </a:pPr>
            <a:r>
              <a:rPr lang="en-US" dirty="0">
                <a:effectLst/>
              </a:rPr>
              <a:t>Memorial ID259785139 ·</a:t>
            </a:r>
            <a:r>
              <a:rPr lang="en-US" dirty="0"/>
              <a:t> </a:t>
            </a:r>
            <a:r>
              <a:rPr lang="en-US" u="sng" dirty="0">
                <a:solidFill>
                  <a:srgbClr val="FFFFFF"/>
                </a:solidFill>
                <a:effectLst/>
                <a:hlinkClick r:id="rId5"/>
              </a:rPr>
              <a:t>View Source</a:t>
            </a:r>
            <a:r>
              <a:rPr lang="en-US" u="sng" dirty="0">
                <a:solidFill>
                  <a:srgbClr val="FFFFFF"/>
                </a:solidFill>
                <a:effectLst/>
              </a:rPr>
              <a:t> </a:t>
            </a:r>
          </a:p>
          <a:p>
            <a:pPr>
              <a:buNone/>
            </a:pPr>
            <a:r>
              <a:rPr lang="en-US" dirty="0">
                <a:hlinkClick r:id="rId6"/>
              </a:rPr>
              <a:t>William “Bill” Goyens (1794-1856) - Find a Grave Memorial</a:t>
            </a:r>
            <a:endParaRPr lang="en-US" b="0" i="0" dirty="0">
              <a:solidFill>
                <a:srgbClr val="212529"/>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12529"/>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529"/>
                </a:solidFill>
                <a:effectLst/>
                <a:latin typeface="Open Sans" panose="020B0606030504020204" pitchFamily="34" charset="0"/>
              </a:rPr>
              <a:t>Drawing, William Goyens by Neil Caldwell. Courtesy of the Naylor Company. Image available on the Internet and included in accordance with </a:t>
            </a:r>
            <a:r>
              <a:rPr lang="en-US" b="0" i="0" u="sng" dirty="0">
                <a:solidFill>
                  <a:srgbClr val="0A44EE"/>
                </a:solidFill>
                <a:effectLst/>
                <a:latin typeface="Open Sans" panose="020B0606030504020204" pitchFamily="34" charset="0"/>
                <a:hlinkClick r:id="rId7"/>
              </a:rPr>
              <a:t>Title 17 U.S.C. Section 107</a:t>
            </a:r>
            <a:r>
              <a:rPr lang="en-US" b="0" i="0" dirty="0">
                <a:solidFill>
                  <a:srgbClr val="212529"/>
                </a:solidFill>
                <a:effectLst/>
                <a:latin typeface="Open Sans" panose="020B0606030504020204" pitchFamily="34" charset="0"/>
              </a:rPr>
              <a:t>. Texas State Historical Association article: </a:t>
            </a:r>
            <a:r>
              <a:rPr lang="en-US" b="0" i="0" dirty="0">
                <a:solidFill>
                  <a:srgbClr val="0F1F6B"/>
                </a:solidFill>
                <a:effectLst/>
                <a:latin typeface="Open Sans" panose="020B0606030504020204" pitchFamily="34" charset="0"/>
              </a:rPr>
              <a:t>William Goyens: Early Nacogdoches Settler and Businessman</a:t>
            </a:r>
          </a:p>
          <a:p>
            <a:r>
              <a:rPr lang="en-US" dirty="0">
                <a:hlinkClick r:id="rId8"/>
              </a:rPr>
              <a:t> Goyens, William</a:t>
            </a:r>
            <a:endParaRPr lang="en-US" dirty="0"/>
          </a:p>
        </p:txBody>
      </p:sp>
      <p:sp>
        <p:nvSpPr>
          <p:cNvPr id="4" name="Slide Number Placeholder 3"/>
          <p:cNvSpPr>
            <a:spLocks noGrp="1"/>
          </p:cNvSpPr>
          <p:nvPr>
            <p:ph type="sldNum" sz="quarter" idx="5"/>
          </p:nvPr>
        </p:nvSpPr>
        <p:spPr/>
        <p:txBody>
          <a:bodyPr/>
          <a:lstStyle/>
          <a:p>
            <a:fld id="{D6A06C6E-DCEA-4BC2-806A-BAD760E83E2B}" type="slidenum">
              <a:rPr lang="en-US" smtClean="0"/>
              <a:t>11</a:t>
            </a:fld>
            <a:endParaRPr lang="en-US"/>
          </a:p>
        </p:txBody>
      </p:sp>
    </p:spTree>
    <p:extLst>
      <p:ext uri="{BB962C8B-B14F-4D97-AF65-F5344CB8AC3E}">
        <p14:creationId xmlns:p14="http://schemas.microsoft.com/office/powerpoint/2010/main" val="2381530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1" i="0" dirty="0">
                <a:solidFill>
                  <a:srgbClr val="FFFFFF"/>
                </a:solidFill>
                <a:effectLst/>
                <a:latin typeface="Source Sans Pro" panose="020B0503030403020204" pitchFamily="34" charset="0"/>
              </a:rPr>
              <a:t>Mary Ann </a:t>
            </a:r>
            <a:r>
              <a:rPr lang="en-US" b="1" i="1" dirty="0">
                <a:solidFill>
                  <a:srgbClr val="FFFFFF"/>
                </a:solidFill>
                <a:effectLst/>
                <a:latin typeface="Source Sans Pro" panose="020B0503030403020204" pitchFamily="34" charset="0"/>
              </a:rPr>
              <a:t>Adams</a:t>
            </a:r>
            <a:r>
              <a:rPr lang="en-US" b="1" i="0" dirty="0">
                <a:solidFill>
                  <a:srgbClr val="FFFFFF"/>
                </a:solidFill>
                <a:effectLst/>
                <a:latin typeface="Source Sans Pro" panose="020B0503030403020204" pitchFamily="34" charset="0"/>
              </a:rPr>
              <a:t> Maverick – Her children and her portrait</a:t>
            </a:r>
          </a:p>
          <a:p>
            <a:pPr>
              <a:buNone/>
            </a:pPr>
            <a:r>
              <a:rPr lang="en-US" dirty="0">
                <a:effectLst/>
              </a:rPr>
              <a:t>Birth</a:t>
            </a:r>
            <a:r>
              <a:rPr lang="en-US" dirty="0"/>
              <a:t>16 Mar 1818</a:t>
            </a:r>
            <a:r>
              <a:rPr lang="en-US" dirty="0">
                <a:effectLst/>
              </a:rPr>
              <a:t>Tuscaloosa, Tuscaloosa County, Alabama, USA</a:t>
            </a:r>
          </a:p>
          <a:p>
            <a:pPr>
              <a:buNone/>
            </a:pPr>
            <a:r>
              <a:rPr lang="en-US" dirty="0">
                <a:effectLst/>
              </a:rPr>
              <a:t>Death24 Feb 1898 (aged 79)San Antonio, Bexar County, Texas, USA</a:t>
            </a:r>
          </a:p>
          <a:p>
            <a:pPr>
              <a:buNone/>
            </a:pPr>
            <a:r>
              <a:rPr lang="en-US" dirty="0" err="1">
                <a:effectLst/>
              </a:rPr>
              <a:t>Burial</a:t>
            </a:r>
            <a:r>
              <a:rPr lang="en-US" u="sng" dirty="0" err="1">
                <a:solidFill>
                  <a:srgbClr val="FFFFFF"/>
                </a:solidFill>
                <a:effectLst/>
                <a:hlinkClick r:id="rId3"/>
              </a:rPr>
              <a:t>City</a:t>
            </a:r>
            <a:r>
              <a:rPr lang="en-US" u="sng" dirty="0">
                <a:solidFill>
                  <a:srgbClr val="FFFFFF"/>
                </a:solidFill>
                <a:effectLst/>
                <a:hlinkClick r:id="rId3"/>
              </a:rPr>
              <a:t> Cemetery #1</a:t>
            </a:r>
            <a:endParaRPr lang="en-US" dirty="0">
              <a:effectLst/>
            </a:endParaRPr>
          </a:p>
          <a:p>
            <a:pPr>
              <a:buNone/>
            </a:pPr>
            <a:r>
              <a:rPr lang="en-US" dirty="0">
                <a:effectLst/>
              </a:rPr>
              <a:t>San Antonio, Bexar County, Texas, </a:t>
            </a:r>
            <a:r>
              <a:rPr lang="en-US" dirty="0" err="1">
                <a:effectLst/>
              </a:rPr>
              <a:t>USA</a:t>
            </a:r>
            <a:r>
              <a:rPr lang="en-US" i="1" u="sng" dirty="0" err="1">
                <a:solidFill>
                  <a:srgbClr val="FFFFFF"/>
                </a:solidFill>
                <a:effectLst/>
                <a:hlinkClick r:id="rId4"/>
              </a:rPr>
              <a:t>Show</a:t>
            </a:r>
            <a:r>
              <a:rPr lang="en-US" i="1" u="sng" dirty="0">
                <a:solidFill>
                  <a:srgbClr val="FFFFFF"/>
                </a:solidFill>
                <a:effectLst/>
                <a:hlinkClick r:id="rId4"/>
              </a:rPr>
              <a:t> </a:t>
            </a:r>
            <a:r>
              <a:rPr lang="en-US" i="1" u="sng" dirty="0" err="1">
                <a:solidFill>
                  <a:srgbClr val="FFFFFF"/>
                </a:solidFill>
                <a:effectLst/>
                <a:hlinkClick r:id="rId4"/>
              </a:rPr>
              <a:t>Map</a:t>
            </a:r>
            <a:r>
              <a:rPr lang="en-US" dirty="0" err="1">
                <a:effectLst/>
              </a:rPr>
              <a:t>GPS</a:t>
            </a:r>
            <a:r>
              <a:rPr lang="en-US" dirty="0">
                <a:effectLst/>
              </a:rPr>
              <a:t>-Latitude: 29.4203639, Longitude: -98.4672208</a:t>
            </a:r>
          </a:p>
          <a:p>
            <a:pPr>
              <a:buNone/>
            </a:pPr>
            <a:r>
              <a:rPr lang="en-US" dirty="0" err="1">
                <a:effectLst/>
              </a:rPr>
              <a:t>PlotSec</a:t>
            </a:r>
            <a:r>
              <a:rPr lang="en-US" dirty="0">
                <a:effectLst/>
              </a:rPr>
              <a:t> E, Plot 28Memorial ID16319678 ·</a:t>
            </a:r>
            <a:r>
              <a:rPr lang="en-US" dirty="0"/>
              <a:t> </a:t>
            </a:r>
            <a:r>
              <a:rPr lang="en-US" u="sng" dirty="0">
                <a:solidFill>
                  <a:srgbClr val="FFFFFF"/>
                </a:solidFill>
                <a:effectLst/>
                <a:hlinkClick r:id="rId5"/>
              </a:rPr>
              <a:t>View Source</a:t>
            </a:r>
            <a:endParaRPr lang="en-US" u="sng" dirty="0">
              <a:solidFill>
                <a:srgbClr val="FFFFFF"/>
              </a:solidFill>
              <a:effectLst/>
            </a:endParaRPr>
          </a:p>
          <a:p>
            <a:pPr>
              <a:buNone/>
            </a:pPr>
            <a:r>
              <a:rPr lang="en-US" dirty="0">
                <a:hlinkClick r:id="rId6"/>
              </a:rPr>
              <a:t>Mary Ann Adams Maverick (1818-1898) - Find a Grave Memorial</a:t>
            </a:r>
            <a:endParaRPr lang="en-US" u="sng" dirty="0">
              <a:solidFill>
                <a:srgbClr val="FFFFFF"/>
              </a:solidFill>
              <a:effectLst/>
            </a:endParaRPr>
          </a:p>
          <a:p>
            <a:pPr>
              <a:buNone/>
            </a:pPr>
            <a:endParaRPr lang="en-US" u="sng" dirty="0">
              <a:solidFill>
                <a:srgbClr val="FFFFFF"/>
              </a:solidFill>
              <a:effectLst/>
            </a:endParaRPr>
          </a:p>
          <a:p>
            <a:pPr>
              <a:buNone/>
            </a:pPr>
            <a:endParaRPr lang="en-US" dirty="0"/>
          </a:p>
        </p:txBody>
      </p:sp>
      <p:sp>
        <p:nvSpPr>
          <p:cNvPr id="4" name="Slide Number Placeholder 3"/>
          <p:cNvSpPr>
            <a:spLocks noGrp="1"/>
          </p:cNvSpPr>
          <p:nvPr>
            <p:ph type="sldNum" sz="quarter" idx="5"/>
          </p:nvPr>
        </p:nvSpPr>
        <p:spPr/>
        <p:txBody>
          <a:bodyPr/>
          <a:lstStyle/>
          <a:p>
            <a:fld id="{D6A06C6E-DCEA-4BC2-806A-BAD760E83E2B}" type="slidenum">
              <a:rPr lang="en-US" smtClean="0"/>
              <a:t>12</a:t>
            </a:fld>
            <a:endParaRPr lang="en-US"/>
          </a:p>
        </p:txBody>
      </p:sp>
    </p:spTree>
    <p:extLst>
      <p:ext uri="{BB962C8B-B14F-4D97-AF65-F5344CB8AC3E}">
        <p14:creationId xmlns:p14="http://schemas.microsoft.com/office/powerpoint/2010/main" val="3870857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BFBB0-CEAB-1C1F-517A-6DFB138631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D347AF-D6F3-E371-32FE-1DBAD473B1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D0E230-D8DF-BB8C-1D17-4277CCB8EF3D}"/>
              </a:ext>
            </a:extLst>
          </p:cNvPr>
          <p:cNvSpPr>
            <a:spLocks noGrp="1"/>
          </p:cNvSpPr>
          <p:nvPr>
            <p:ph type="dt" sz="half" idx="10"/>
          </p:nvPr>
        </p:nvSpPr>
        <p:spPr/>
        <p:txBody>
          <a:bodyPr/>
          <a:lstStyle/>
          <a:p>
            <a:fld id="{B1A69D5A-CF76-460C-8F10-4ED276E7997D}" type="datetimeFigureOut">
              <a:rPr lang="en-US" smtClean="0"/>
              <a:t>6/3/2025</a:t>
            </a:fld>
            <a:endParaRPr lang="en-US"/>
          </a:p>
        </p:txBody>
      </p:sp>
      <p:sp>
        <p:nvSpPr>
          <p:cNvPr id="5" name="Footer Placeholder 4">
            <a:extLst>
              <a:ext uri="{FF2B5EF4-FFF2-40B4-BE49-F238E27FC236}">
                <a16:creationId xmlns:a16="http://schemas.microsoft.com/office/drawing/2014/main" id="{32003EC3-BEDD-4A1A-402A-71DED2006F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513D0-77A9-D670-A856-B97D928F7BCE}"/>
              </a:ext>
            </a:extLst>
          </p:cNvPr>
          <p:cNvSpPr>
            <a:spLocks noGrp="1"/>
          </p:cNvSpPr>
          <p:nvPr>
            <p:ph type="sldNum" sz="quarter" idx="12"/>
          </p:nvPr>
        </p:nvSpPr>
        <p:spPr/>
        <p:txBody>
          <a:bodyPr/>
          <a:lstStyle/>
          <a:p>
            <a:fld id="{498465B2-9579-4231-BBD3-4F6B1C5CB763}" type="slidenum">
              <a:rPr lang="en-US" smtClean="0"/>
              <a:t>‹#›</a:t>
            </a:fld>
            <a:endParaRPr lang="en-US"/>
          </a:p>
        </p:txBody>
      </p:sp>
    </p:spTree>
    <p:extLst>
      <p:ext uri="{BB962C8B-B14F-4D97-AF65-F5344CB8AC3E}">
        <p14:creationId xmlns:p14="http://schemas.microsoft.com/office/powerpoint/2010/main" val="4011286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6F590-F766-D4B4-0F76-4320D455AF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7308D1-28CB-E0C3-361E-AA60FAFDE3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E86FC8-F8C3-9681-B8D1-21B70E47F7E3}"/>
              </a:ext>
            </a:extLst>
          </p:cNvPr>
          <p:cNvSpPr>
            <a:spLocks noGrp="1"/>
          </p:cNvSpPr>
          <p:nvPr>
            <p:ph type="dt" sz="half" idx="10"/>
          </p:nvPr>
        </p:nvSpPr>
        <p:spPr/>
        <p:txBody>
          <a:bodyPr/>
          <a:lstStyle/>
          <a:p>
            <a:fld id="{B1A69D5A-CF76-460C-8F10-4ED276E7997D}" type="datetimeFigureOut">
              <a:rPr lang="en-US" smtClean="0"/>
              <a:t>6/3/2025</a:t>
            </a:fld>
            <a:endParaRPr lang="en-US"/>
          </a:p>
        </p:txBody>
      </p:sp>
      <p:sp>
        <p:nvSpPr>
          <p:cNvPr id="5" name="Footer Placeholder 4">
            <a:extLst>
              <a:ext uri="{FF2B5EF4-FFF2-40B4-BE49-F238E27FC236}">
                <a16:creationId xmlns:a16="http://schemas.microsoft.com/office/drawing/2014/main" id="{5D870ECC-20B6-7AB7-25C9-6B5D4AE453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B5934E-764D-C6F4-653E-D8701BF91A9B}"/>
              </a:ext>
            </a:extLst>
          </p:cNvPr>
          <p:cNvSpPr>
            <a:spLocks noGrp="1"/>
          </p:cNvSpPr>
          <p:nvPr>
            <p:ph type="sldNum" sz="quarter" idx="12"/>
          </p:nvPr>
        </p:nvSpPr>
        <p:spPr/>
        <p:txBody>
          <a:bodyPr/>
          <a:lstStyle/>
          <a:p>
            <a:fld id="{498465B2-9579-4231-BBD3-4F6B1C5CB763}" type="slidenum">
              <a:rPr lang="en-US" smtClean="0"/>
              <a:t>‹#›</a:t>
            </a:fld>
            <a:endParaRPr lang="en-US"/>
          </a:p>
        </p:txBody>
      </p:sp>
    </p:spTree>
    <p:extLst>
      <p:ext uri="{BB962C8B-B14F-4D97-AF65-F5344CB8AC3E}">
        <p14:creationId xmlns:p14="http://schemas.microsoft.com/office/powerpoint/2010/main" val="877259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46D927-E9ED-B10A-D83A-8A4E4BFC35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CA8601-035E-3BCF-79A9-B8517DB89B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8FFE47-C9FC-9A91-241E-C18C64EBCDCA}"/>
              </a:ext>
            </a:extLst>
          </p:cNvPr>
          <p:cNvSpPr>
            <a:spLocks noGrp="1"/>
          </p:cNvSpPr>
          <p:nvPr>
            <p:ph type="dt" sz="half" idx="10"/>
          </p:nvPr>
        </p:nvSpPr>
        <p:spPr/>
        <p:txBody>
          <a:bodyPr/>
          <a:lstStyle/>
          <a:p>
            <a:fld id="{B1A69D5A-CF76-460C-8F10-4ED276E7997D}" type="datetimeFigureOut">
              <a:rPr lang="en-US" smtClean="0"/>
              <a:t>6/3/2025</a:t>
            </a:fld>
            <a:endParaRPr lang="en-US"/>
          </a:p>
        </p:txBody>
      </p:sp>
      <p:sp>
        <p:nvSpPr>
          <p:cNvPr id="5" name="Footer Placeholder 4">
            <a:extLst>
              <a:ext uri="{FF2B5EF4-FFF2-40B4-BE49-F238E27FC236}">
                <a16:creationId xmlns:a16="http://schemas.microsoft.com/office/drawing/2014/main" id="{7E150625-1359-02F6-8AEB-83C8860C86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C7A8E6-0A95-5C25-7820-31021FB89929}"/>
              </a:ext>
            </a:extLst>
          </p:cNvPr>
          <p:cNvSpPr>
            <a:spLocks noGrp="1"/>
          </p:cNvSpPr>
          <p:nvPr>
            <p:ph type="sldNum" sz="quarter" idx="12"/>
          </p:nvPr>
        </p:nvSpPr>
        <p:spPr/>
        <p:txBody>
          <a:bodyPr/>
          <a:lstStyle/>
          <a:p>
            <a:fld id="{498465B2-9579-4231-BBD3-4F6B1C5CB763}" type="slidenum">
              <a:rPr lang="en-US" smtClean="0"/>
              <a:t>‹#›</a:t>
            </a:fld>
            <a:endParaRPr lang="en-US"/>
          </a:p>
        </p:txBody>
      </p:sp>
    </p:spTree>
    <p:extLst>
      <p:ext uri="{BB962C8B-B14F-4D97-AF65-F5344CB8AC3E}">
        <p14:creationId xmlns:p14="http://schemas.microsoft.com/office/powerpoint/2010/main" val="3598070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029F6-0A65-33B2-F9D5-CA8B7A0DD6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E49221-C863-27F8-F975-A2DAB07EEC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F023AA-1E1A-37B4-CF6F-7310B74771FF}"/>
              </a:ext>
            </a:extLst>
          </p:cNvPr>
          <p:cNvSpPr>
            <a:spLocks noGrp="1"/>
          </p:cNvSpPr>
          <p:nvPr>
            <p:ph type="dt" sz="half" idx="10"/>
          </p:nvPr>
        </p:nvSpPr>
        <p:spPr/>
        <p:txBody>
          <a:bodyPr/>
          <a:lstStyle/>
          <a:p>
            <a:fld id="{52CDF7A6-26CA-4441-9B58-D6E64878D247}" type="datetimeFigureOut">
              <a:rPr lang="en-US" smtClean="0"/>
              <a:t>6/3/2025</a:t>
            </a:fld>
            <a:endParaRPr lang="en-US"/>
          </a:p>
        </p:txBody>
      </p:sp>
      <p:sp>
        <p:nvSpPr>
          <p:cNvPr id="5" name="Footer Placeholder 4">
            <a:extLst>
              <a:ext uri="{FF2B5EF4-FFF2-40B4-BE49-F238E27FC236}">
                <a16:creationId xmlns:a16="http://schemas.microsoft.com/office/drawing/2014/main" id="{AA072CD9-061D-25A6-E262-8DE889B0DE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51F834-B621-B375-40A7-A9C94CF99D56}"/>
              </a:ext>
            </a:extLst>
          </p:cNvPr>
          <p:cNvSpPr>
            <a:spLocks noGrp="1"/>
          </p:cNvSpPr>
          <p:nvPr>
            <p:ph type="sldNum" sz="quarter" idx="12"/>
          </p:nvPr>
        </p:nvSpPr>
        <p:spPr/>
        <p:txBody>
          <a:bodyPr/>
          <a:lstStyle/>
          <a:p>
            <a:fld id="{C93B39B8-71E5-4DA2-97B3-4BBBCD943DEA}" type="slidenum">
              <a:rPr lang="en-US" smtClean="0"/>
              <a:t>‹#›</a:t>
            </a:fld>
            <a:endParaRPr lang="en-US"/>
          </a:p>
        </p:txBody>
      </p:sp>
    </p:spTree>
    <p:extLst>
      <p:ext uri="{BB962C8B-B14F-4D97-AF65-F5344CB8AC3E}">
        <p14:creationId xmlns:p14="http://schemas.microsoft.com/office/powerpoint/2010/main" val="24379848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2147A-68AA-767B-47BF-87B292CCF5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3B4C68-B503-57A1-A717-D42D4A39AF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42AE3A-0086-570E-CAC8-86F60D4431C4}"/>
              </a:ext>
            </a:extLst>
          </p:cNvPr>
          <p:cNvSpPr>
            <a:spLocks noGrp="1"/>
          </p:cNvSpPr>
          <p:nvPr>
            <p:ph type="dt" sz="half" idx="10"/>
          </p:nvPr>
        </p:nvSpPr>
        <p:spPr/>
        <p:txBody>
          <a:bodyPr/>
          <a:lstStyle/>
          <a:p>
            <a:fld id="{52CDF7A6-26CA-4441-9B58-D6E64878D247}" type="datetimeFigureOut">
              <a:rPr lang="en-US" smtClean="0"/>
              <a:t>6/3/2025</a:t>
            </a:fld>
            <a:endParaRPr lang="en-US"/>
          </a:p>
        </p:txBody>
      </p:sp>
      <p:sp>
        <p:nvSpPr>
          <p:cNvPr id="5" name="Footer Placeholder 4">
            <a:extLst>
              <a:ext uri="{FF2B5EF4-FFF2-40B4-BE49-F238E27FC236}">
                <a16:creationId xmlns:a16="http://schemas.microsoft.com/office/drawing/2014/main" id="{E73F4EBE-A49C-385B-BD85-06180DC478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A5AECF-83D1-C9D9-82F5-0415B03AED02}"/>
              </a:ext>
            </a:extLst>
          </p:cNvPr>
          <p:cNvSpPr>
            <a:spLocks noGrp="1"/>
          </p:cNvSpPr>
          <p:nvPr>
            <p:ph type="sldNum" sz="quarter" idx="12"/>
          </p:nvPr>
        </p:nvSpPr>
        <p:spPr/>
        <p:txBody>
          <a:bodyPr/>
          <a:lstStyle/>
          <a:p>
            <a:fld id="{C93B39B8-71E5-4DA2-97B3-4BBBCD943DEA}" type="slidenum">
              <a:rPr lang="en-US" smtClean="0"/>
              <a:t>‹#›</a:t>
            </a:fld>
            <a:endParaRPr lang="en-US"/>
          </a:p>
        </p:txBody>
      </p:sp>
    </p:spTree>
    <p:extLst>
      <p:ext uri="{BB962C8B-B14F-4D97-AF65-F5344CB8AC3E}">
        <p14:creationId xmlns:p14="http://schemas.microsoft.com/office/powerpoint/2010/main" val="30046631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E47CD-5786-6CBB-356B-4870A9AC0C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BAFC19-DA61-3D8A-216B-985C7421DFA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E17181-B7E2-5C21-E515-A62D98383FF8}"/>
              </a:ext>
            </a:extLst>
          </p:cNvPr>
          <p:cNvSpPr>
            <a:spLocks noGrp="1"/>
          </p:cNvSpPr>
          <p:nvPr>
            <p:ph type="dt" sz="half" idx="10"/>
          </p:nvPr>
        </p:nvSpPr>
        <p:spPr/>
        <p:txBody>
          <a:bodyPr/>
          <a:lstStyle/>
          <a:p>
            <a:fld id="{52CDF7A6-26CA-4441-9B58-D6E64878D247}" type="datetimeFigureOut">
              <a:rPr lang="en-US" smtClean="0"/>
              <a:t>6/3/2025</a:t>
            </a:fld>
            <a:endParaRPr lang="en-US"/>
          </a:p>
        </p:txBody>
      </p:sp>
      <p:sp>
        <p:nvSpPr>
          <p:cNvPr id="5" name="Footer Placeholder 4">
            <a:extLst>
              <a:ext uri="{FF2B5EF4-FFF2-40B4-BE49-F238E27FC236}">
                <a16:creationId xmlns:a16="http://schemas.microsoft.com/office/drawing/2014/main" id="{CD930E2C-79DC-13F5-4738-80D9385C7F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69C618-EA05-E57A-5A34-2F91527B1284}"/>
              </a:ext>
            </a:extLst>
          </p:cNvPr>
          <p:cNvSpPr>
            <a:spLocks noGrp="1"/>
          </p:cNvSpPr>
          <p:nvPr>
            <p:ph type="sldNum" sz="quarter" idx="12"/>
          </p:nvPr>
        </p:nvSpPr>
        <p:spPr/>
        <p:txBody>
          <a:bodyPr/>
          <a:lstStyle/>
          <a:p>
            <a:fld id="{C93B39B8-71E5-4DA2-97B3-4BBBCD943DEA}" type="slidenum">
              <a:rPr lang="en-US" smtClean="0"/>
              <a:t>‹#›</a:t>
            </a:fld>
            <a:endParaRPr lang="en-US"/>
          </a:p>
        </p:txBody>
      </p:sp>
    </p:spTree>
    <p:extLst>
      <p:ext uri="{BB962C8B-B14F-4D97-AF65-F5344CB8AC3E}">
        <p14:creationId xmlns:p14="http://schemas.microsoft.com/office/powerpoint/2010/main" val="385515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FA4E6-B46C-4009-481B-DD87C49430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A535D8-0B60-97D4-DA7C-636931D17B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AE291B-03EF-E27D-97BD-613B5D2C9B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E66B4A-AD47-AB6B-8A90-240C1599C47E}"/>
              </a:ext>
            </a:extLst>
          </p:cNvPr>
          <p:cNvSpPr>
            <a:spLocks noGrp="1"/>
          </p:cNvSpPr>
          <p:nvPr>
            <p:ph type="dt" sz="half" idx="10"/>
          </p:nvPr>
        </p:nvSpPr>
        <p:spPr/>
        <p:txBody>
          <a:bodyPr/>
          <a:lstStyle/>
          <a:p>
            <a:fld id="{52CDF7A6-26CA-4441-9B58-D6E64878D247}" type="datetimeFigureOut">
              <a:rPr lang="en-US" smtClean="0"/>
              <a:t>6/3/2025</a:t>
            </a:fld>
            <a:endParaRPr lang="en-US"/>
          </a:p>
        </p:txBody>
      </p:sp>
      <p:sp>
        <p:nvSpPr>
          <p:cNvPr id="6" name="Footer Placeholder 5">
            <a:extLst>
              <a:ext uri="{FF2B5EF4-FFF2-40B4-BE49-F238E27FC236}">
                <a16:creationId xmlns:a16="http://schemas.microsoft.com/office/drawing/2014/main" id="{F734C3FF-1795-DADD-9108-1E99822372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0CF02E-D8C9-558D-EDAC-303CC0B12472}"/>
              </a:ext>
            </a:extLst>
          </p:cNvPr>
          <p:cNvSpPr>
            <a:spLocks noGrp="1"/>
          </p:cNvSpPr>
          <p:nvPr>
            <p:ph type="sldNum" sz="quarter" idx="12"/>
          </p:nvPr>
        </p:nvSpPr>
        <p:spPr/>
        <p:txBody>
          <a:bodyPr/>
          <a:lstStyle/>
          <a:p>
            <a:fld id="{C93B39B8-71E5-4DA2-97B3-4BBBCD943DEA}" type="slidenum">
              <a:rPr lang="en-US" smtClean="0"/>
              <a:t>‹#›</a:t>
            </a:fld>
            <a:endParaRPr lang="en-US"/>
          </a:p>
        </p:txBody>
      </p:sp>
    </p:spTree>
    <p:extLst>
      <p:ext uri="{BB962C8B-B14F-4D97-AF65-F5344CB8AC3E}">
        <p14:creationId xmlns:p14="http://schemas.microsoft.com/office/powerpoint/2010/main" val="27073239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647E0-B645-EB48-C212-B8285F0A16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B625E1-D17B-8303-C559-3B3B6A807B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AFE2A-5063-3BDF-3EFF-9E8EF134B6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31193B-7FE7-DC74-F0B9-A89FB16B89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EE0452-43CB-FC71-31AF-50DDA8B375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BB2339-51B0-7DA3-3318-09E66123CB6D}"/>
              </a:ext>
            </a:extLst>
          </p:cNvPr>
          <p:cNvSpPr>
            <a:spLocks noGrp="1"/>
          </p:cNvSpPr>
          <p:nvPr>
            <p:ph type="dt" sz="half" idx="10"/>
          </p:nvPr>
        </p:nvSpPr>
        <p:spPr/>
        <p:txBody>
          <a:bodyPr/>
          <a:lstStyle/>
          <a:p>
            <a:fld id="{52CDF7A6-26CA-4441-9B58-D6E64878D247}" type="datetimeFigureOut">
              <a:rPr lang="en-US" smtClean="0"/>
              <a:t>6/3/2025</a:t>
            </a:fld>
            <a:endParaRPr lang="en-US"/>
          </a:p>
        </p:txBody>
      </p:sp>
      <p:sp>
        <p:nvSpPr>
          <p:cNvPr id="8" name="Footer Placeholder 7">
            <a:extLst>
              <a:ext uri="{FF2B5EF4-FFF2-40B4-BE49-F238E27FC236}">
                <a16:creationId xmlns:a16="http://schemas.microsoft.com/office/drawing/2014/main" id="{12EB1EED-E945-FB7A-2751-9F7BAFE93A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1D35AA1-BFF3-360F-9F3C-018264FE79A8}"/>
              </a:ext>
            </a:extLst>
          </p:cNvPr>
          <p:cNvSpPr>
            <a:spLocks noGrp="1"/>
          </p:cNvSpPr>
          <p:nvPr>
            <p:ph type="sldNum" sz="quarter" idx="12"/>
          </p:nvPr>
        </p:nvSpPr>
        <p:spPr/>
        <p:txBody>
          <a:bodyPr/>
          <a:lstStyle/>
          <a:p>
            <a:fld id="{C93B39B8-71E5-4DA2-97B3-4BBBCD943DEA}" type="slidenum">
              <a:rPr lang="en-US" smtClean="0"/>
              <a:t>‹#›</a:t>
            </a:fld>
            <a:endParaRPr lang="en-US"/>
          </a:p>
        </p:txBody>
      </p:sp>
    </p:spTree>
    <p:extLst>
      <p:ext uri="{BB962C8B-B14F-4D97-AF65-F5344CB8AC3E}">
        <p14:creationId xmlns:p14="http://schemas.microsoft.com/office/powerpoint/2010/main" val="40202544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A0961-B900-B0DF-4295-1E9F279173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C794AF-89FC-FFB9-888E-5AC4E52F05EA}"/>
              </a:ext>
            </a:extLst>
          </p:cNvPr>
          <p:cNvSpPr>
            <a:spLocks noGrp="1"/>
          </p:cNvSpPr>
          <p:nvPr>
            <p:ph type="dt" sz="half" idx="10"/>
          </p:nvPr>
        </p:nvSpPr>
        <p:spPr/>
        <p:txBody>
          <a:bodyPr/>
          <a:lstStyle/>
          <a:p>
            <a:fld id="{52CDF7A6-26CA-4441-9B58-D6E64878D247}" type="datetimeFigureOut">
              <a:rPr lang="en-US" smtClean="0"/>
              <a:t>6/3/2025</a:t>
            </a:fld>
            <a:endParaRPr lang="en-US"/>
          </a:p>
        </p:txBody>
      </p:sp>
      <p:sp>
        <p:nvSpPr>
          <p:cNvPr id="4" name="Footer Placeholder 3">
            <a:extLst>
              <a:ext uri="{FF2B5EF4-FFF2-40B4-BE49-F238E27FC236}">
                <a16:creationId xmlns:a16="http://schemas.microsoft.com/office/drawing/2014/main" id="{0F321961-0C61-8C11-02E1-0DEB9936AB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97A14B-3C68-6618-9C38-D34B7EBF6583}"/>
              </a:ext>
            </a:extLst>
          </p:cNvPr>
          <p:cNvSpPr>
            <a:spLocks noGrp="1"/>
          </p:cNvSpPr>
          <p:nvPr>
            <p:ph type="sldNum" sz="quarter" idx="12"/>
          </p:nvPr>
        </p:nvSpPr>
        <p:spPr/>
        <p:txBody>
          <a:bodyPr/>
          <a:lstStyle/>
          <a:p>
            <a:fld id="{C93B39B8-71E5-4DA2-97B3-4BBBCD943DEA}" type="slidenum">
              <a:rPr lang="en-US" smtClean="0"/>
              <a:t>‹#›</a:t>
            </a:fld>
            <a:endParaRPr lang="en-US"/>
          </a:p>
        </p:txBody>
      </p:sp>
    </p:spTree>
    <p:extLst>
      <p:ext uri="{BB962C8B-B14F-4D97-AF65-F5344CB8AC3E}">
        <p14:creationId xmlns:p14="http://schemas.microsoft.com/office/powerpoint/2010/main" val="30691612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B0F70B-BFEA-CB7C-0582-7C7D508A053A}"/>
              </a:ext>
            </a:extLst>
          </p:cNvPr>
          <p:cNvSpPr>
            <a:spLocks noGrp="1"/>
          </p:cNvSpPr>
          <p:nvPr>
            <p:ph type="dt" sz="half" idx="10"/>
          </p:nvPr>
        </p:nvSpPr>
        <p:spPr/>
        <p:txBody>
          <a:bodyPr/>
          <a:lstStyle/>
          <a:p>
            <a:fld id="{52CDF7A6-26CA-4441-9B58-D6E64878D247}" type="datetimeFigureOut">
              <a:rPr lang="en-US" smtClean="0"/>
              <a:t>6/3/2025</a:t>
            </a:fld>
            <a:endParaRPr lang="en-US"/>
          </a:p>
        </p:txBody>
      </p:sp>
      <p:sp>
        <p:nvSpPr>
          <p:cNvPr id="3" name="Footer Placeholder 2">
            <a:extLst>
              <a:ext uri="{FF2B5EF4-FFF2-40B4-BE49-F238E27FC236}">
                <a16:creationId xmlns:a16="http://schemas.microsoft.com/office/drawing/2014/main" id="{EA05C4CC-948C-5228-40F3-E77774043F0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9C2827-21AE-8EC7-5A18-37FD051240AE}"/>
              </a:ext>
            </a:extLst>
          </p:cNvPr>
          <p:cNvSpPr>
            <a:spLocks noGrp="1"/>
          </p:cNvSpPr>
          <p:nvPr>
            <p:ph type="sldNum" sz="quarter" idx="12"/>
          </p:nvPr>
        </p:nvSpPr>
        <p:spPr/>
        <p:txBody>
          <a:bodyPr/>
          <a:lstStyle/>
          <a:p>
            <a:fld id="{C93B39B8-71E5-4DA2-97B3-4BBBCD943DEA}" type="slidenum">
              <a:rPr lang="en-US" smtClean="0"/>
              <a:t>‹#›</a:t>
            </a:fld>
            <a:endParaRPr lang="en-US"/>
          </a:p>
        </p:txBody>
      </p:sp>
    </p:spTree>
    <p:extLst>
      <p:ext uri="{BB962C8B-B14F-4D97-AF65-F5344CB8AC3E}">
        <p14:creationId xmlns:p14="http://schemas.microsoft.com/office/powerpoint/2010/main" val="8726655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E711C-F82B-422E-F6ED-3935E3BDFF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17CB31-818B-CFEB-6B5E-35F7AFA2C4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94373C-5776-64B4-0287-304095D650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74D56E-5C53-5CD4-2CDB-7EFFA82F14B7}"/>
              </a:ext>
            </a:extLst>
          </p:cNvPr>
          <p:cNvSpPr>
            <a:spLocks noGrp="1"/>
          </p:cNvSpPr>
          <p:nvPr>
            <p:ph type="dt" sz="half" idx="10"/>
          </p:nvPr>
        </p:nvSpPr>
        <p:spPr/>
        <p:txBody>
          <a:bodyPr/>
          <a:lstStyle/>
          <a:p>
            <a:fld id="{52CDF7A6-26CA-4441-9B58-D6E64878D247}" type="datetimeFigureOut">
              <a:rPr lang="en-US" smtClean="0"/>
              <a:t>6/3/2025</a:t>
            </a:fld>
            <a:endParaRPr lang="en-US"/>
          </a:p>
        </p:txBody>
      </p:sp>
      <p:sp>
        <p:nvSpPr>
          <p:cNvPr id="6" name="Footer Placeholder 5">
            <a:extLst>
              <a:ext uri="{FF2B5EF4-FFF2-40B4-BE49-F238E27FC236}">
                <a16:creationId xmlns:a16="http://schemas.microsoft.com/office/drawing/2014/main" id="{98D9DE75-3FF1-CF47-A287-7C3DCF536D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B4C7BE-FFA2-B9BD-E90E-40E06E6FDEB9}"/>
              </a:ext>
            </a:extLst>
          </p:cNvPr>
          <p:cNvSpPr>
            <a:spLocks noGrp="1"/>
          </p:cNvSpPr>
          <p:nvPr>
            <p:ph type="sldNum" sz="quarter" idx="12"/>
          </p:nvPr>
        </p:nvSpPr>
        <p:spPr/>
        <p:txBody>
          <a:bodyPr/>
          <a:lstStyle/>
          <a:p>
            <a:fld id="{C93B39B8-71E5-4DA2-97B3-4BBBCD943DEA}" type="slidenum">
              <a:rPr lang="en-US" smtClean="0"/>
              <a:t>‹#›</a:t>
            </a:fld>
            <a:endParaRPr lang="en-US"/>
          </a:p>
        </p:txBody>
      </p:sp>
    </p:spTree>
    <p:extLst>
      <p:ext uri="{BB962C8B-B14F-4D97-AF65-F5344CB8AC3E}">
        <p14:creationId xmlns:p14="http://schemas.microsoft.com/office/powerpoint/2010/main" val="1337025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F637E-1FBD-8A4E-F77A-05FA80C74C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6D799E-7FDF-243F-C927-EEB85100F6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3746D3-3837-152F-0631-901995CA4778}"/>
              </a:ext>
            </a:extLst>
          </p:cNvPr>
          <p:cNvSpPr>
            <a:spLocks noGrp="1"/>
          </p:cNvSpPr>
          <p:nvPr>
            <p:ph type="dt" sz="half" idx="10"/>
          </p:nvPr>
        </p:nvSpPr>
        <p:spPr/>
        <p:txBody>
          <a:bodyPr/>
          <a:lstStyle/>
          <a:p>
            <a:fld id="{B1A69D5A-CF76-460C-8F10-4ED276E7997D}" type="datetimeFigureOut">
              <a:rPr lang="en-US" smtClean="0"/>
              <a:t>6/3/2025</a:t>
            </a:fld>
            <a:endParaRPr lang="en-US"/>
          </a:p>
        </p:txBody>
      </p:sp>
      <p:sp>
        <p:nvSpPr>
          <p:cNvPr id="5" name="Footer Placeholder 4">
            <a:extLst>
              <a:ext uri="{FF2B5EF4-FFF2-40B4-BE49-F238E27FC236}">
                <a16:creationId xmlns:a16="http://schemas.microsoft.com/office/drawing/2014/main" id="{B76B9AD8-1532-D64B-4A0C-16A9609A51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32024E-868D-D40B-6DA2-055F74A0723C}"/>
              </a:ext>
            </a:extLst>
          </p:cNvPr>
          <p:cNvSpPr>
            <a:spLocks noGrp="1"/>
          </p:cNvSpPr>
          <p:nvPr>
            <p:ph type="sldNum" sz="quarter" idx="12"/>
          </p:nvPr>
        </p:nvSpPr>
        <p:spPr/>
        <p:txBody>
          <a:bodyPr/>
          <a:lstStyle/>
          <a:p>
            <a:fld id="{498465B2-9579-4231-BBD3-4F6B1C5CB763}" type="slidenum">
              <a:rPr lang="en-US" smtClean="0"/>
              <a:t>‹#›</a:t>
            </a:fld>
            <a:endParaRPr lang="en-US"/>
          </a:p>
        </p:txBody>
      </p:sp>
    </p:spTree>
    <p:extLst>
      <p:ext uri="{BB962C8B-B14F-4D97-AF65-F5344CB8AC3E}">
        <p14:creationId xmlns:p14="http://schemas.microsoft.com/office/powerpoint/2010/main" val="42746533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9B7A7-FB98-ADCA-A33C-4C0FE3ACD9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153111-3441-D0D5-B94E-DFE8146DC6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A1CEF0-4F10-93C9-43CF-7D190CC4EA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A2FC29-8A20-F5A0-189E-2B7F4D958AB4}"/>
              </a:ext>
            </a:extLst>
          </p:cNvPr>
          <p:cNvSpPr>
            <a:spLocks noGrp="1"/>
          </p:cNvSpPr>
          <p:nvPr>
            <p:ph type="dt" sz="half" idx="10"/>
          </p:nvPr>
        </p:nvSpPr>
        <p:spPr/>
        <p:txBody>
          <a:bodyPr/>
          <a:lstStyle/>
          <a:p>
            <a:fld id="{52CDF7A6-26CA-4441-9B58-D6E64878D247}" type="datetimeFigureOut">
              <a:rPr lang="en-US" smtClean="0"/>
              <a:t>6/3/2025</a:t>
            </a:fld>
            <a:endParaRPr lang="en-US"/>
          </a:p>
        </p:txBody>
      </p:sp>
      <p:sp>
        <p:nvSpPr>
          <p:cNvPr id="6" name="Footer Placeholder 5">
            <a:extLst>
              <a:ext uri="{FF2B5EF4-FFF2-40B4-BE49-F238E27FC236}">
                <a16:creationId xmlns:a16="http://schemas.microsoft.com/office/drawing/2014/main" id="{F3641BF7-1FD0-4B80-E2E0-E2512CF922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9546EA-8C77-F1FB-C36A-1A0EF2E69469}"/>
              </a:ext>
            </a:extLst>
          </p:cNvPr>
          <p:cNvSpPr>
            <a:spLocks noGrp="1"/>
          </p:cNvSpPr>
          <p:nvPr>
            <p:ph type="sldNum" sz="quarter" idx="12"/>
          </p:nvPr>
        </p:nvSpPr>
        <p:spPr/>
        <p:txBody>
          <a:bodyPr/>
          <a:lstStyle/>
          <a:p>
            <a:fld id="{C93B39B8-71E5-4DA2-97B3-4BBBCD943DEA}" type="slidenum">
              <a:rPr lang="en-US" smtClean="0"/>
              <a:t>‹#›</a:t>
            </a:fld>
            <a:endParaRPr lang="en-US"/>
          </a:p>
        </p:txBody>
      </p:sp>
    </p:spTree>
    <p:extLst>
      <p:ext uri="{BB962C8B-B14F-4D97-AF65-F5344CB8AC3E}">
        <p14:creationId xmlns:p14="http://schemas.microsoft.com/office/powerpoint/2010/main" val="4183372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5005F-8ECE-8094-31F3-B562087A7C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F895E2-87DC-85B7-AB05-DE26A9D1E3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F0CE32-52B5-158F-7307-C5BDED6781FD}"/>
              </a:ext>
            </a:extLst>
          </p:cNvPr>
          <p:cNvSpPr>
            <a:spLocks noGrp="1"/>
          </p:cNvSpPr>
          <p:nvPr>
            <p:ph type="dt" sz="half" idx="10"/>
          </p:nvPr>
        </p:nvSpPr>
        <p:spPr/>
        <p:txBody>
          <a:bodyPr/>
          <a:lstStyle/>
          <a:p>
            <a:fld id="{52CDF7A6-26CA-4441-9B58-D6E64878D247}" type="datetimeFigureOut">
              <a:rPr lang="en-US" smtClean="0"/>
              <a:t>6/3/2025</a:t>
            </a:fld>
            <a:endParaRPr lang="en-US"/>
          </a:p>
        </p:txBody>
      </p:sp>
      <p:sp>
        <p:nvSpPr>
          <p:cNvPr id="5" name="Footer Placeholder 4">
            <a:extLst>
              <a:ext uri="{FF2B5EF4-FFF2-40B4-BE49-F238E27FC236}">
                <a16:creationId xmlns:a16="http://schemas.microsoft.com/office/drawing/2014/main" id="{62AACCA5-C055-44F9-02D7-93AC7B5F53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464514-312A-D22B-949E-B120AEB5F502}"/>
              </a:ext>
            </a:extLst>
          </p:cNvPr>
          <p:cNvSpPr>
            <a:spLocks noGrp="1"/>
          </p:cNvSpPr>
          <p:nvPr>
            <p:ph type="sldNum" sz="quarter" idx="12"/>
          </p:nvPr>
        </p:nvSpPr>
        <p:spPr/>
        <p:txBody>
          <a:bodyPr/>
          <a:lstStyle/>
          <a:p>
            <a:fld id="{C93B39B8-71E5-4DA2-97B3-4BBBCD943DEA}" type="slidenum">
              <a:rPr lang="en-US" smtClean="0"/>
              <a:t>‹#›</a:t>
            </a:fld>
            <a:endParaRPr lang="en-US"/>
          </a:p>
        </p:txBody>
      </p:sp>
    </p:spTree>
    <p:extLst>
      <p:ext uri="{BB962C8B-B14F-4D97-AF65-F5344CB8AC3E}">
        <p14:creationId xmlns:p14="http://schemas.microsoft.com/office/powerpoint/2010/main" val="11804488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A7D760-5864-4C87-984E-1D05E30434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89F5E0-DA14-1785-877A-3AC2DA74E7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A86BE8-E631-2DA8-05F6-E19BAEA34EBE}"/>
              </a:ext>
            </a:extLst>
          </p:cNvPr>
          <p:cNvSpPr>
            <a:spLocks noGrp="1"/>
          </p:cNvSpPr>
          <p:nvPr>
            <p:ph type="dt" sz="half" idx="10"/>
          </p:nvPr>
        </p:nvSpPr>
        <p:spPr/>
        <p:txBody>
          <a:bodyPr/>
          <a:lstStyle/>
          <a:p>
            <a:fld id="{52CDF7A6-26CA-4441-9B58-D6E64878D247}" type="datetimeFigureOut">
              <a:rPr lang="en-US" smtClean="0"/>
              <a:t>6/3/2025</a:t>
            </a:fld>
            <a:endParaRPr lang="en-US"/>
          </a:p>
        </p:txBody>
      </p:sp>
      <p:sp>
        <p:nvSpPr>
          <p:cNvPr id="5" name="Footer Placeholder 4">
            <a:extLst>
              <a:ext uri="{FF2B5EF4-FFF2-40B4-BE49-F238E27FC236}">
                <a16:creationId xmlns:a16="http://schemas.microsoft.com/office/drawing/2014/main" id="{F8C4A731-CAE7-0693-F768-0EE6833A9A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FA7AE2-AAA9-9E8D-855E-7DA5B8A8450C}"/>
              </a:ext>
            </a:extLst>
          </p:cNvPr>
          <p:cNvSpPr>
            <a:spLocks noGrp="1"/>
          </p:cNvSpPr>
          <p:nvPr>
            <p:ph type="sldNum" sz="quarter" idx="12"/>
          </p:nvPr>
        </p:nvSpPr>
        <p:spPr/>
        <p:txBody>
          <a:bodyPr/>
          <a:lstStyle/>
          <a:p>
            <a:fld id="{C93B39B8-71E5-4DA2-97B3-4BBBCD943DEA}" type="slidenum">
              <a:rPr lang="en-US" smtClean="0"/>
              <a:t>‹#›</a:t>
            </a:fld>
            <a:endParaRPr lang="en-US"/>
          </a:p>
        </p:txBody>
      </p:sp>
    </p:spTree>
    <p:extLst>
      <p:ext uri="{BB962C8B-B14F-4D97-AF65-F5344CB8AC3E}">
        <p14:creationId xmlns:p14="http://schemas.microsoft.com/office/powerpoint/2010/main" val="1759863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15654-8D5C-16A6-641E-E742D27916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6EBAC2-9673-C2A0-0780-1FADD49D630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DDC911-F911-DB6C-D0C1-93FDFD271ED0}"/>
              </a:ext>
            </a:extLst>
          </p:cNvPr>
          <p:cNvSpPr>
            <a:spLocks noGrp="1"/>
          </p:cNvSpPr>
          <p:nvPr>
            <p:ph type="dt" sz="half" idx="10"/>
          </p:nvPr>
        </p:nvSpPr>
        <p:spPr/>
        <p:txBody>
          <a:bodyPr/>
          <a:lstStyle/>
          <a:p>
            <a:fld id="{B1A69D5A-CF76-460C-8F10-4ED276E7997D}" type="datetimeFigureOut">
              <a:rPr lang="en-US" smtClean="0"/>
              <a:t>6/3/2025</a:t>
            </a:fld>
            <a:endParaRPr lang="en-US"/>
          </a:p>
        </p:txBody>
      </p:sp>
      <p:sp>
        <p:nvSpPr>
          <p:cNvPr id="5" name="Footer Placeholder 4">
            <a:extLst>
              <a:ext uri="{FF2B5EF4-FFF2-40B4-BE49-F238E27FC236}">
                <a16:creationId xmlns:a16="http://schemas.microsoft.com/office/drawing/2014/main" id="{CD25F413-C949-6EE1-6CB3-DFC71E24AB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34F590-A2CC-BF44-8AC5-AB9B1D153BB0}"/>
              </a:ext>
            </a:extLst>
          </p:cNvPr>
          <p:cNvSpPr>
            <a:spLocks noGrp="1"/>
          </p:cNvSpPr>
          <p:nvPr>
            <p:ph type="sldNum" sz="quarter" idx="12"/>
          </p:nvPr>
        </p:nvSpPr>
        <p:spPr/>
        <p:txBody>
          <a:bodyPr/>
          <a:lstStyle/>
          <a:p>
            <a:fld id="{498465B2-9579-4231-BBD3-4F6B1C5CB763}" type="slidenum">
              <a:rPr lang="en-US" smtClean="0"/>
              <a:t>‹#›</a:t>
            </a:fld>
            <a:endParaRPr lang="en-US"/>
          </a:p>
        </p:txBody>
      </p:sp>
    </p:spTree>
    <p:extLst>
      <p:ext uri="{BB962C8B-B14F-4D97-AF65-F5344CB8AC3E}">
        <p14:creationId xmlns:p14="http://schemas.microsoft.com/office/powerpoint/2010/main" val="297228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3D762-0327-98B0-5EA0-4C5D671FE0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A12354-B159-7636-67CB-2AAAB90633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60E96B-7CA5-EFF6-3387-84F9921782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B12669F-80F4-EDD6-290D-FF2127EF9DF0}"/>
              </a:ext>
            </a:extLst>
          </p:cNvPr>
          <p:cNvSpPr>
            <a:spLocks noGrp="1"/>
          </p:cNvSpPr>
          <p:nvPr>
            <p:ph type="dt" sz="half" idx="10"/>
          </p:nvPr>
        </p:nvSpPr>
        <p:spPr/>
        <p:txBody>
          <a:bodyPr/>
          <a:lstStyle/>
          <a:p>
            <a:fld id="{B1A69D5A-CF76-460C-8F10-4ED276E7997D}" type="datetimeFigureOut">
              <a:rPr lang="en-US" smtClean="0"/>
              <a:t>6/3/2025</a:t>
            </a:fld>
            <a:endParaRPr lang="en-US"/>
          </a:p>
        </p:txBody>
      </p:sp>
      <p:sp>
        <p:nvSpPr>
          <p:cNvPr id="6" name="Footer Placeholder 5">
            <a:extLst>
              <a:ext uri="{FF2B5EF4-FFF2-40B4-BE49-F238E27FC236}">
                <a16:creationId xmlns:a16="http://schemas.microsoft.com/office/drawing/2014/main" id="{A1CE9D3D-CD15-AA06-112F-96FE5727D2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64B9EC-EF8C-F4D3-9761-610C383BC226}"/>
              </a:ext>
            </a:extLst>
          </p:cNvPr>
          <p:cNvSpPr>
            <a:spLocks noGrp="1"/>
          </p:cNvSpPr>
          <p:nvPr>
            <p:ph type="sldNum" sz="quarter" idx="12"/>
          </p:nvPr>
        </p:nvSpPr>
        <p:spPr/>
        <p:txBody>
          <a:bodyPr/>
          <a:lstStyle/>
          <a:p>
            <a:fld id="{498465B2-9579-4231-BBD3-4F6B1C5CB763}" type="slidenum">
              <a:rPr lang="en-US" smtClean="0"/>
              <a:t>‹#›</a:t>
            </a:fld>
            <a:endParaRPr lang="en-US"/>
          </a:p>
        </p:txBody>
      </p:sp>
    </p:spTree>
    <p:extLst>
      <p:ext uri="{BB962C8B-B14F-4D97-AF65-F5344CB8AC3E}">
        <p14:creationId xmlns:p14="http://schemas.microsoft.com/office/powerpoint/2010/main" val="3933428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72E1B-66C9-8417-DAE6-EC72FEDE6C1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23111F-9211-5104-CC1F-1CC1517F62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B11804-EE12-DCE5-594E-6CD751E0D7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5F4F83-102A-780F-2CA3-61091B16FD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A4A10A-7E07-B17B-6B15-8D98857302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D13E4B-53A7-6373-B881-FE3F98528B45}"/>
              </a:ext>
            </a:extLst>
          </p:cNvPr>
          <p:cNvSpPr>
            <a:spLocks noGrp="1"/>
          </p:cNvSpPr>
          <p:nvPr>
            <p:ph type="dt" sz="half" idx="10"/>
          </p:nvPr>
        </p:nvSpPr>
        <p:spPr/>
        <p:txBody>
          <a:bodyPr/>
          <a:lstStyle/>
          <a:p>
            <a:fld id="{B1A69D5A-CF76-460C-8F10-4ED276E7997D}" type="datetimeFigureOut">
              <a:rPr lang="en-US" smtClean="0"/>
              <a:t>6/3/2025</a:t>
            </a:fld>
            <a:endParaRPr lang="en-US"/>
          </a:p>
        </p:txBody>
      </p:sp>
      <p:sp>
        <p:nvSpPr>
          <p:cNvPr id="8" name="Footer Placeholder 7">
            <a:extLst>
              <a:ext uri="{FF2B5EF4-FFF2-40B4-BE49-F238E27FC236}">
                <a16:creationId xmlns:a16="http://schemas.microsoft.com/office/drawing/2014/main" id="{05E91322-0832-CB05-9B5F-68BCDD8D03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2E9EEF4-5A7C-1474-9D1E-968A80D19D5E}"/>
              </a:ext>
            </a:extLst>
          </p:cNvPr>
          <p:cNvSpPr>
            <a:spLocks noGrp="1"/>
          </p:cNvSpPr>
          <p:nvPr>
            <p:ph type="sldNum" sz="quarter" idx="12"/>
          </p:nvPr>
        </p:nvSpPr>
        <p:spPr/>
        <p:txBody>
          <a:bodyPr/>
          <a:lstStyle/>
          <a:p>
            <a:fld id="{498465B2-9579-4231-BBD3-4F6B1C5CB763}" type="slidenum">
              <a:rPr lang="en-US" smtClean="0"/>
              <a:t>‹#›</a:t>
            </a:fld>
            <a:endParaRPr lang="en-US"/>
          </a:p>
        </p:txBody>
      </p:sp>
    </p:spTree>
    <p:extLst>
      <p:ext uri="{BB962C8B-B14F-4D97-AF65-F5344CB8AC3E}">
        <p14:creationId xmlns:p14="http://schemas.microsoft.com/office/powerpoint/2010/main" val="359748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6F3D5-C1B8-FC5B-5227-4CAE575871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C3C03D-830F-6A41-576C-F915C44A2277}"/>
              </a:ext>
            </a:extLst>
          </p:cNvPr>
          <p:cNvSpPr>
            <a:spLocks noGrp="1"/>
          </p:cNvSpPr>
          <p:nvPr>
            <p:ph type="dt" sz="half" idx="10"/>
          </p:nvPr>
        </p:nvSpPr>
        <p:spPr/>
        <p:txBody>
          <a:bodyPr/>
          <a:lstStyle/>
          <a:p>
            <a:fld id="{B1A69D5A-CF76-460C-8F10-4ED276E7997D}" type="datetimeFigureOut">
              <a:rPr lang="en-US" smtClean="0"/>
              <a:t>6/3/2025</a:t>
            </a:fld>
            <a:endParaRPr lang="en-US"/>
          </a:p>
        </p:txBody>
      </p:sp>
      <p:sp>
        <p:nvSpPr>
          <p:cNvPr id="4" name="Footer Placeholder 3">
            <a:extLst>
              <a:ext uri="{FF2B5EF4-FFF2-40B4-BE49-F238E27FC236}">
                <a16:creationId xmlns:a16="http://schemas.microsoft.com/office/drawing/2014/main" id="{2C1BE876-7ECB-05EB-1F0E-1E3BACB37A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781F2A-CCAB-2981-E991-D74A878C72DC}"/>
              </a:ext>
            </a:extLst>
          </p:cNvPr>
          <p:cNvSpPr>
            <a:spLocks noGrp="1"/>
          </p:cNvSpPr>
          <p:nvPr>
            <p:ph type="sldNum" sz="quarter" idx="12"/>
          </p:nvPr>
        </p:nvSpPr>
        <p:spPr/>
        <p:txBody>
          <a:bodyPr/>
          <a:lstStyle/>
          <a:p>
            <a:fld id="{498465B2-9579-4231-BBD3-4F6B1C5CB763}" type="slidenum">
              <a:rPr lang="en-US" smtClean="0"/>
              <a:t>‹#›</a:t>
            </a:fld>
            <a:endParaRPr lang="en-US"/>
          </a:p>
        </p:txBody>
      </p:sp>
    </p:spTree>
    <p:extLst>
      <p:ext uri="{BB962C8B-B14F-4D97-AF65-F5344CB8AC3E}">
        <p14:creationId xmlns:p14="http://schemas.microsoft.com/office/powerpoint/2010/main" val="378212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144637-C6B8-3D90-3EA0-C140CF6E647E}"/>
              </a:ext>
            </a:extLst>
          </p:cNvPr>
          <p:cNvSpPr>
            <a:spLocks noGrp="1"/>
          </p:cNvSpPr>
          <p:nvPr>
            <p:ph type="dt" sz="half" idx="10"/>
          </p:nvPr>
        </p:nvSpPr>
        <p:spPr/>
        <p:txBody>
          <a:bodyPr/>
          <a:lstStyle/>
          <a:p>
            <a:fld id="{B1A69D5A-CF76-460C-8F10-4ED276E7997D}" type="datetimeFigureOut">
              <a:rPr lang="en-US" smtClean="0"/>
              <a:t>6/3/2025</a:t>
            </a:fld>
            <a:endParaRPr lang="en-US"/>
          </a:p>
        </p:txBody>
      </p:sp>
      <p:sp>
        <p:nvSpPr>
          <p:cNvPr id="3" name="Footer Placeholder 2">
            <a:extLst>
              <a:ext uri="{FF2B5EF4-FFF2-40B4-BE49-F238E27FC236}">
                <a16:creationId xmlns:a16="http://schemas.microsoft.com/office/drawing/2014/main" id="{0E3800D2-429A-7822-09CB-950CE52528F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261C62-39BC-18CB-A61C-FFDD9886C88C}"/>
              </a:ext>
            </a:extLst>
          </p:cNvPr>
          <p:cNvSpPr>
            <a:spLocks noGrp="1"/>
          </p:cNvSpPr>
          <p:nvPr>
            <p:ph type="sldNum" sz="quarter" idx="12"/>
          </p:nvPr>
        </p:nvSpPr>
        <p:spPr/>
        <p:txBody>
          <a:bodyPr/>
          <a:lstStyle/>
          <a:p>
            <a:fld id="{498465B2-9579-4231-BBD3-4F6B1C5CB763}" type="slidenum">
              <a:rPr lang="en-US" smtClean="0"/>
              <a:t>‹#›</a:t>
            </a:fld>
            <a:endParaRPr lang="en-US"/>
          </a:p>
        </p:txBody>
      </p:sp>
    </p:spTree>
    <p:extLst>
      <p:ext uri="{BB962C8B-B14F-4D97-AF65-F5344CB8AC3E}">
        <p14:creationId xmlns:p14="http://schemas.microsoft.com/office/powerpoint/2010/main" val="1313311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A8D06-DA64-1D5C-C926-B1E26A27E8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F38B6F-20C2-F2FF-430F-73659A3A78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7F4422-CB3E-E692-F5C1-B7B21DA6D5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846A39-50D7-6022-AF86-1816B6A17198}"/>
              </a:ext>
            </a:extLst>
          </p:cNvPr>
          <p:cNvSpPr>
            <a:spLocks noGrp="1"/>
          </p:cNvSpPr>
          <p:nvPr>
            <p:ph type="dt" sz="half" idx="10"/>
          </p:nvPr>
        </p:nvSpPr>
        <p:spPr/>
        <p:txBody>
          <a:bodyPr/>
          <a:lstStyle/>
          <a:p>
            <a:fld id="{B1A69D5A-CF76-460C-8F10-4ED276E7997D}" type="datetimeFigureOut">
              <a:rPr lang="en-US" smtClean="0"/>
              <a:t>6/3/2025</a:t>
            </a:fld>
            <a:endParaRPr lang="en-US"/>
          </a:p>
        </p:txBody>
      </p:sp>
      <p:sp>
        <p:nvSpPr>
          <p:cNvPr id="6" name="Footer Placeholder 5">
            <a:extLst>
              <a:ext uri="{FF2B5EF4-FFF2-40B4-BE49-F238E27FC236}">
                <a16:creationId xmlns:a16="http://schemas.microsoft.com/office/drawing/2014/main" id="{5F3F4DA5-265C-AC9D-68ED-F092D8BFE0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3A96BC-1E27-DE81-73CF-49F08831F12C}"/>
              </a:ext>
            </a:extLst>
          </p:cNvPr>
          <p:cNvSpPr>
            <a:spLocks noGrp="1"/>
          </p:cNvSpPr>
          <p:nvPr>
            <p:ph type="sldNum" sz="quarter" idx="12"/>
          </p:nvPr>
        </p:nvSpPr>
        <p:spPr/>
        <p:txBody>
          <a:bodyPr/>
          <a:lstStyle/>
          <a:p>
            <a:fld id="{498465B2-9579-4231-BBD3-4F6B1C5CB763}" type="slidenum">
              <a:rPr lang="en-US" smtClean="0"/>
              <a:t>‹#›</a:t>
            </a:fld>
            <a:endParaRPr lang="en-US"/>
          </a:p>
        </p:txBody>
      </p:sp>
    </p:spTree>
    <p:extLst>
      <p:ext uri="{BB962C8B-B14F-4D97-AF65-F5344CB8AC3E}">
        <p14:creationId xmlns:p14="http://schemas.microsoft.com/office/powerpoint/2010/main" val="1135179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08407-A7B0-983C-81C1-B78D57BD21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3A4408-C9D8-287D-DC5C-85991B8A15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4021B5-7B7C-3B62-8589-E561601C0E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7C501D-1870-0AA8-F116-148E2F92C5A9}"/>
              </a:ext>
            </a:extLst>
          </p:cNvPr>
          <p:cNvSpPr>
            <a:spLocks noGrp="1"/>
          </p:cNvSpPr>
          <p:nvPr>
            <p:ph type="dt" sz="half" idx="10"/>
          </p:nvPr>
        </p:nvSpPr>
        <p:spPr/>
        <p:txBody>
          <a:bodyPr/>
          <a:lstStyle/>
          <a:p>
            <a:fld id="{B1A69D5A-CF76-460C-8F10-4ED276E7997D}" type="datetimeFigureOut">
              <a:rPr lang="en-US" smtClean="0"/>
              <a:t>6/3/2025</a:t>
            </a:fld>
            <a:endParaRPr lang="en-US"/>
          </a:p>
        </p:txBody>
      </p:sp>
      <p:sp>
        <p:nvSpPr>
          <p:cNvPr id="6" name="Footer Placeholder 5">
            <a:extLst>
              <a:ext uri="{FF2B5EF4-FFF2-40B4-BE49-F238E27FC236}">
                <a16:creationId xmlns:a16="http://schemas.microsoft.com/office/drawing/2014/main" id="{054D5C8E-5AE5-30AF-8946-D6C37F11E2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35E537-89D3-2457-BFDD-37AB296504FA}"/>
              </a:ext>
            </a:extLst>
          </p:cNvPr>
          <p:cNvSpPr>
            <a:spLocks noGrp="1"/>
          </p:cNvSpPr>
          <p:nvPr>
            <p:ph type="sldNum" sz="quarter" idx="12"/>
          </p:nvPr>
        </p:nvSpPr>
        <p:spPr/>
        <p:txBody>
          <a:bodyPr/>
          <a:lstStyle/>
          <a:p>
            <a:fld id="{498465B2-9579-4231-BBD3-4F6B1C5CB763}" type="slidenum">
              <a:rPr lang="en-US" smtClean="0"/>
              <a:t>‹#›</a:t>
            </a:fld>
            <a:endParaRPr lang="en-US"/>
          </a:p>
        </p:txBody>
      </p:sp>
    </p:spTree>
    <p:extLst>
      <p:ext uri="{BB962C8B-B14F-4D97-AF65-F5344CB8AC3E}">
        <p14:creationId xmlns:p14="http://schemas.microsoft.com/office/powerpoint/2010/main" val="481473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205BFE-8295-C53D-981D-41E7A504F6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AE28C7-C44A-D713-E3AD-94412244C0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0E4682-61AE-F021-4C54-CDEFC51021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1A69D5A-CF76-460C-8F10-4ED276E7997D}" type="datetimeFigureOut">
              <a:rPr lang="en-US" smtClean="0"/>
              <a:t>6/3/2025</a:t>
            </a:fld>
            <a:endParaRPr lang="en-US"/>
          </a:p>
        </p:txBody>
      </p:sp>
      <p:sp>
        <p:nvSpPr>
          <p:cNvPr id="5" name="Footer Placeholder 4">
            <a:extLst>
              <a:ext uri="{FF2B5EF4-FFF2-40B4-BE49-F238E27FC236}">
                <a16:creationId xmlns:a16="http://schemas.microsoft.com/office/drawing/2014/main" id="{1BCF3B7F-A6D3-8C38-82D6-9BD5D55657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27FB6D3-BEDC-6687-1DB6-3AF21A963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98465B2-9579-4231-BBD3-4F6B1C5CB763}" type="slidenum">
              <a:rPr lang="en-US" smtClean="0"/>
              <a:t>‹#›</a:t>
            </a:fld>
            <a:endParaRPr lang="en-US"/>
          </a:p>
        </p:txBody>
      </p:sp>
    </p:spTree>
    <p:extLst>
      <p:ext uri="{BB962C8B-B14F-4D97-AF65-F5344CB8AC3E}">
        <p14:creationId xmlns:p14="http://schemas.microsoft.com/office/powerpoint/2010/main" val="38778997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2E5BF8-8CEA-E905-3D3A-06A60F58E3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A2CB9B-E73D-B1BB-E87E-0F7FD1156C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A5083-BDCB-CF50-6DB5-D68349EEB8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2CDF7A6-26CA-4441-9B58-D6E64878D247}" type="datetimeFigureOut">
              <a:rPr lang="en-US" smtClean="0"/>
              <a:t>6/3/2025</a:t>
            </a:fld>
            <a:endParaRPr lang="en-US"/>
          </a:p>
        </p:txBody>
      </p:sp>
      <p:sp>
        <p:nvSpPr>
          <p:cNvPr id="5" name="Footer Placeholder 4">
            <a:extLst>
              <a:ext uri="{FF2B5EF4-FFF2-40B4-BE49-F238E27FC236}">
                <a16:creationId xmlns:a16="http://schemas.microsoft.com/office/drawing/2014/main" id="{19FE8719-4643-492A-464E-CEC0CA0652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A72AC13-FAC7-6E3B-B240-983CDEEBD3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93B39B8-71E5-4DA2-97B3-4BBBCD943DEA}" type="slidenum">
              <a:rPr lang="en-US" smtClean="0"/>
              <a:t>‹#›</a:t>
            </a:fld>
            <a:endParaRPr lang="en-US"/>
          </a:p>
        </p:txBody>
      </p:sp>
    </p:spTree>
    <p:extLst>
      <p:ext uri="{BB962C8B-B14F-4D97-AF65-F5344CB8AC3E}">
        <p14:creationId xmlns:p14="http://schemas.microsoft.com/office/powerpoint/2010/main" val="24619892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19.jpe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25.pn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29.jpe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32.jpe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34.jpe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37.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 Id="rId9"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8.xml"/><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8.xml"/><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2" name="Rectangle 1061">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67C0AF97-B1C7-ACDC-AA84-18DD3E14F324}"/>
              </a:ext>
            </a:extLst>
          </p:cNvPr>
          <p:cNvSpPr>
            <a:spLocks noGrp="1"/>
          </p:cNvSpPr>
          <p:nvPr>
            <p:ph type="ctrTitle"/>
          </p:nvPr>
        </p:nvSpPr>
        <p:spPr>
          <a:xfrm>
            <a:off x="6090045" y="1346200"/>
            <a:ext cx="5624118" cy="3284538"/>
          </a:xfrm>
        </p:spPr>
        <p:txBody>
          <a:bodyPr anchor="b">
            <a:normAutofit/>
          </a:bodyPr>
          <a:lstStyle/>
          <a:p>
            <a:pPr algn="l"/>
            <a:r>
              <a:rPr lang="en-US" b="1" i="1" dirty="0">
                <a:solidFill>
                  <a:schemeClr val="tx1">
                    <a:lumMod val="75000"/>
                    <a:lumOff val="25000"/>
                  </a:schemeClr>
                </a:solidFill>
                <a:latin typeface="Gotham book"/>
              </a:rPr>
              <a:t>Unit 6: </a:t>
            </a:r>
            <a:br>
              <a:rPr lang="en-US" b="1" i="1" dirty="0">
                <a:latin typeface="Gotham book"/>
              </a:rPr>
            </a:br>
            <a:r>
              <a:rPr lang="en-US" b="1" dirty="0">
                <a:solidFill>
                  <a:srgbClr val="C00000"/>
                </a:solidFill>
                <a:latin typeface="Gotham book"/>
              </a:rPr>
              <a:t>The Republic of Texas</a:t>
            </a:r>
          </a:p>
        </p:txBody>
      </p:sp>
      <p:sp>
        <p:nvSpPr>
          <p:cNvPr id="3" name="Subtitle 2">
            <a:extLst>
              <a:ext uri="{FF2B5EF4-FFF2-40B4-BE49-F238E27FC236}">
                <a16:creationId xmlns:a16="http://schemas.microsoft.com/office/drawing/2014/main" id="{DE5E7D88-B411-0667-9CA2-7DAF8B9F01D0}"/>
              </a:ext>
            </a:extLst>
          </p:cNvPr>
          <p:cNvSpPr>
            <a:spLocks noGrp="1"/>
          </p:cNvSpPr>
          <p:nvPr>
            <p:ph type="subTitle" idx="1"/>
          </p:nvPr>
        </p:nvSpPr>
        <p:spPr>
          <a:xfrm>
            <a:off x="6096369" y="4630738"/>
            <a:ext cx="5617794" cy="1650319"/>
          </a:xfrm>
        </p:spPr>
        <p:txBody>
          <a:bodyPr anchor="t">
            <a:normAutofit/>
          </a:bodyPr>
          <a:lstStyle/>
          <a:p>
            <a:pPr algn="l"/>
            <a:r>
              <a:rPr lang="en-US" sz="3200" b="1" i="1" dirty="0">
                <a:solidFill>
                  <a:schemeClr val="tx1">
                    <a:lumMod val="75000"/>
                    <a:lumOff val="25000"/>
                  </a:schemeClr>
                </a:solidFill>
                <a:latin typeface="Gotham book"/>
              </a:rPr>
              <a:t>Lesson 5: </a:t>
            </a:r>
          </a:p>
          <a:p>
            <a:pPr algn="l"/>
            <a:r>
              <a:rPr lang="en-US" sz="3200" b="1" i="1" dirty="0">
                <a:solidFill>
                  <a:srgbClr val="C00000"/>
                </a:solidFill>
                <a:latin typeface="Gotham book"/>
              </a:rPr>
              <a:t>Who’s Who of the Republic of Texas</a:t>
            </a:r>
          </a:p>
        </p:txBody>
      </p:sp>
      <p:sp>
        <p:nvSpPr>
          <p:cNvPr id="1064" name="Freeform: Shape 1063">
            <a:extLst>
              <a:ext uri="{FF2B5EF4-FFF2-40B4-BE49-F238E27FC236}">
                <a16:creationId xmlns:a16="http://schemas.microsoft.com/office/drawing/2014/main" id="{18D32C3D-8F76-4E99-BE56-0836CC38C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84938"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66" name="Freeform: Shape 1065">
            <a:extLst>
              <a:ext uri="{FF2B5EF4-FFF2-40B4-BE49-F238E27FC236}">
                <a16:creationId xmlns:a16="http://schemas.microsoft.com/office/drawing/2014/main" id="{70766076-46F5-42D5-A773-2B3BEF2B8B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25575"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descr="A black and white photograph of Jose Antonio Navarro. He is standing with his hand on a chair to the side of him. He is wearing a 3 piece suit and looking off to the left of the photo. ">
            <a:extLst>
              <a:ext uri="{FF2B5EF4-FFF2-40B4-BE49-F238E27FC236}">
                <a16:creationId xmlns:a16="http://schemas.microsoft.com/office/drawing/2014/main" id="{51F68323-1922-0873-3871-154CCB0833BE}"/>
              </a:ext>
            </a:extLst>
          </p:cNvPr>
          <p:cNvPicPr>
            <a:picLocks noChangeAspect="1"/>
          </p:cNvPicPr>
          <p:nvPr/>
        </p:nvPicPr>
        <p:blipFill>
          <a:blip r:embed="rId3">
            <a:extLst>
              <a:ext uri="{28A0092B-C50C-407E-A947-70E740481C1C}">
                <a14:useLocalDpi xmlns:a14="http://schemas.microsoft.com/office/drawing/2010/main" val="0"/>
              </a:ext>
            </a:extLst>
          </a:blip>
          <a:srcRect t="409" r="3" b="7050"/>
          <a:stretch>
            <a:fillRect/>
          </a:stretch>
        </p:blipFill>
        <p:spPr>
          <a:xfrm>
            <a:off x="-1507" y="10"/>
            <a:ext cx="5205951" cy="6857990"/>
          </a:xfrm>
          <a:custGeom>
            <a:avLst/>
            <a:gdLst/>
            <a:ahLst/>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p:spPr>
      </p:pic>
      <p:sp>
        <p:nvSpPr>
          <p:cNvPr id="1068" name="Freeform: Shape 1067">
            <a:extLst>
              <a:ext uri="{FF2B5EF4-FFF2-40B4-BE49-F238E27FC236}">
                <a16:creationId xmlns:a16="http://schemas.microsoft.com/office/drawing/2014/main" id="{CB7B90D9-1EC2-4A12-B24A-342C1BCA2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9072" y="0"/>
            <a:ext cx="2845372" cy="6858000"/>
          </a:xfrm>
          <a:custGeom>
            <a:avLst/>
            <a:gdLst>
              <a:gd name="connsiteX0" fmla="*/ 939908 w 2845372"/>
              <a:gd name="connsiteY0" fmla="*/ 0 h 6858000"/>
              <a:gd name="connsiteX1" fmla="*/ 1222349 w 2845372"/>
              <a:gd name="connsiteY1" fmla="*/ 0 h 6858000"/>
              <a:gd name="connsiteX2" fmla="*/ 1244473 w 2845372"/>
              <a:gd name="connsiteY2" fmla="*/ 14997 h 6858000"/>
              <a:gd name="connsiteX3" fmla="*/ 2845372 w 2845372"/>
              <a:gd name="connsiteY3" fmla="*/ 3621656 h 6858000"/>
              <a:gd name="connsiteX4" fmla="*/ 971022 w 2845372"/>
              <a:gd name="connsiteY4" fmla="*/ 6374814 h 6858000"/>
              <a:gd name="connsiteX5" fmla="*/ 454374 w 2845372"/>
              <a:gd name="connsiteY5" fmla="*/ 6780599 h 6858000"/>
              <a:gd name="connsiteX6" fmla="*/ 342618 w 2845372"/>
              <a:gd name="connsiteY6" fmla="*/ 6858000 h 6858000"/>
              <a:gd name="connsiteX7" fmla="*/ 129116 w 2845372"/>
              <a:gd name="connsiteY7" fmla="*/ 6858000 h 6858000"/>
              <a:gd name="connsiteX8" fmla="*/ 0 w 2845372"/>
              <a:gd name="connsiteY8" fmla="*/ 6858000 h 6858000"/>
              <a:gd name="connsiteX9" fmla="*/ 119401 w 2845372"/>
              <a:gd name="connsiteY9" fmla="*/ 6780599 h 6858000"/>
              <a:gd name="connsiteX10" fmla="*/ 671389 w 2845372"/>
              <a:gd name="connsiteY10" fmla="*/ 6374814 h 6858000"/>
              <a:gd name="connsiteX11" fmla="*/ 2673952 w 2845372"/>
              <a:gd name="connsiteY11" fmla="*/ 3621656 h 6858000"/>
              <a:gd name="connsiteX12" fmla="*/ 963545 w 2845372"/>
              <a:gd name="connsiteY12"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45372" h="6858000">
                <a:moveTo>
                  <a:pt x="939908" y="0"/>
                </a:moveTo>
                <a:lnTo>
                  <a:pt x="1222349" y="0"/>
                </a:lnTo>
                <a:lnTo>
                  <a:pt x="1244473" y="14997"/>
                </a:lnTo>
                <a:cubicBezTo>
                  <a:pt x="2271636" y="754641"/>
                  <a:pt x="2845372" y="2093192"/>
                  <a:pt x="2845372" y="3621656"/>
                </a:cubicBezTo>
                <a:cubicBezTo>
                  <a:pt x="2845372" y="4969131"/>
                  <a:pt x="1916647" y="5602839"/>
                  <a:pt x="971022" y="6374814"/>
                </a:cubicBezTo>
                <a:cubicBezTo>
                  <a:pt x="798819" y="6515397"/>
                  <a:pt x="628192" y="6653108"/>
                  <a:pt x="454374" y="6780599"/>
                </a:cubicBezTo>
                <a:lnTo>
                  <a:pt x="342618" y="6858000"/>
                </a:lnTo>
                <a:lnTo>
                  <a:pt x="129116" y="6858000"/>
                </a:lnTo>
                <a:lnTo>
                  <a:pt x="0" y="6858000"/>
                </a:lnTo>
                <a:lnTo>
                  <a:pt x="119401" y="6780599"/>
                </a:lnTo>
                <a:cubicBezTo>
                  <a:pt x="305108" y="6653108"/>
                  <a:pt x="487407" y="6515397"/>
                  <a:pt x="671389" y="6374814"/>
                </a:cubicBezTo>
                <a:cubicBezTo>
                  <a:pt x="1681699" y="5602839"/>
                  <a:pt x="2673952" y="4969131"/>
                  <a:pt x="2673952" y="3621656"/>
                </a:cubicBezTo>
                <a:cubicBezTo>
                  <a:pt x="2673952" y="2093192"/>
                  <a:pt x="2060970" y="754641"/>
                  <a:pt x="963545"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TextBox 5">
            <a:extLst>
              <a:ext uri="{FF2B5EF4-FFF2-40B4-BE49-F238E27FC236}">
                <a16:creationId xmlns:a16="http://schemas.microsoft.com/office/drawing/2014/main" id="{2AAEE9DE-55CF-EF6D-1518-E9A2FDC16DBE}"/>
              </a:ext>
            </a:extLst>
          </p:cNvPr>
          <p:cNvSpPr txBox="1"/>
          <p:nvPr/>
        </p:nvSpPr>
        <p:spPr>
          <a:xfrm>
            <a:off x="3614058" y="6128657"/>
            <a:ext cx="4136572" cy="400110"/>
          </a:xfrm>
          <a:prstGeom prst="rect">
            <a:avLst/>
          </a:prstGeom>
          <a:noFill/>
        </p:spPr>
        <p:txBody>
          <a:bodyPr wrap="square" rtlCol="0">
            <a:spAutoFit/>
          </a:bodyPr>
          <a:lstStyle/>
          <a:p>
            <a:r>
              <a:rPr lang="en-US" sz="2000" b="0" i="1" dirty="0">
                <a:solidFill>
                  <a:srgbClr val="000000"/>
                </a:solidFill>
                <a:effectLst/>
                <a:latin typeface="Gotham book"/>
              </a:rPr>
              <a:t>José Antonio Navarro</a:t>
            </a:r>
          </a:p>
        </p:txBody>
      </p:sp>
      <p:sp>
        <p:nvSpPr>
          <p:cNvPr id="7" name="TextBox 6">
            <a:extLst>
              <a:ext uri="{FF2B5EF4-FFF2-40B4-BE49-F238E27FC236}">
                <a16:creationId xmlns:a16="http://schemas.microsoft.com/office/drawing/2014/main" id="{8C02C705-04C6-C208-D71F-336FBD0C7B60}"/>
              </a:ext>
            </a:extLst>
          </p:cNvPr>
          <p:cNvSpPr txBox="1"/>
          <p:nvPr/>
        </p:nvSpPr>
        <p:spPr>
          <a:xfrm>
            <a:off x="3278864" y="6474219"/>
            <a:ext cx="4136572" cy="400110"/>
          </a:xfrm>
          <a:prstGeom prst="rect">
            <a:avLst/>
          </a:prstGeom>
          <a:noFill/>
        </p:spPr>
        <p:txBody>
          <a:bodyPr wrap="square" rtlCol="0">
            <a:spAutoFit/>
          </a:bodyPr>
          <a:lstStyle/>
          <a:p>
            <a:r>
              <a:rPr lang="en-US" sz="2000" b="0" i="1" dirty="0">
                <a:solidFill>
                  <a:srgbClr val="000000"/>
                </a:solidFill>
                <a:effectLst/>
                <a:latin typeface="Gotham book"/>
              </a:rPr>
              <a:t>The Portal to Texas History</a:t>
            </a:r>
          </a:p>
        </p:txBody>
      </p:sp>
    </p:spTree>
    <p:extLst>
      <p:ext uri="{BB962C8B-B14F-4D97-AF65-F5344CB8AC3E}">
        <p14:creationId xmlns:p14="http://schemas.microsoft.com/office/powerpoint/2010/main" val="3688110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9E9FE0C8-01C9-8393-E70D-BB7077185999}"/>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F46B9D27-0B2D-416E-6533-D1EEC142D6AE}"/>
              </a:ext>
            </a:extLst>
          </p:cNvPr>
          <p:cNvSpPr txBox="1">
            <a:spLocks noGrp="1"/>
          </p:cNvSpPr>
          <p:nvPr>
            <p:ph type="title" idx="4294967295"/>
          </p:nvPr>
        </p:nvSpPr>
        <p:spPr>
          <a:xfrm>
            <a:off x="1915886" y="68822"/>
            <a:ext cx="5823857" cy="9762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chemeClr val="tx1"/>
                </a:solidFill>
                <a:effectLst/>
                <a:uLnTx/>
                <a:uFillTx/>
                <a:latin typeface="Gotham Medium"/>
                <a:ea typeface="+mj-ea"/>
                <a:cs typeface="+mj-cs"/>
              </a:rPr>
              <a:t>Chief Bowles</a:t>
            </a:r>
          </a:p>
        </p:txBody>
      </p:sp>
      <p:pic>
        <p:nvPicPr>
          <p:cNvPr id="4" name="Picture 3" descr="An excerpt from a newspaper article printed after Chief Bowles death at the Battle of the Neches. The excerpt reads, &quot;The officers of the Mexican army had been engaged in exciting the eastern Indians against our government, and were constantly sending them supplies of ammunition, preparatory for another invasion. But their great intriguer and negotiator, Col. Bowles, is dead and with him is extinguished the Mexican power and influence. These Indians, from their contiguity to our government and their superior courage, were far more formidable than the Mexicans themselves. ">
            <a:extLst>
              <a:ext uri="{FF2B5EF4-FFF2-40B4-BE49-F238E27FC236}">
                <a16:creationId xmlns:a16="http://schemas.microsoft.com/office/drawing/2014/main" id="{2E6977DA-59BF-77B3-6881-CA68704753E2}"/>
              </a:ext>
            </a:extLst>
          </p:cNvPr>
          <p:cNvPicPr>
            <a:picLocks noChangeAspect="1"/>
          </p:cNvPicPr>
          <p:nvPr/>
        </p:nvPicPr>
        <p:blipFill>
          <a:blip r:embed="rId4"/>
          <a:srcRect l="84" t="16744"/>
          <a:stretch/>
        </p:blipFill>
        <p:spPr>
          <a:xfrm>
            <a:off x="1719944" y="1534885"/>
            <a:ext cx="6183086" cy="3164658"/>
          </a:xfrm>
          <a:prstGeom prst="rect">
            <a:avLst/>
          </a:prstGeom>
          <a:effectLst>
            <a:outerShdw blurRad="50800" dist="50800" dir="7920000" algn="ctr" rotWithShape="0">
              <a:srgbClr val="000000">
                <a:alpha val="43137"/>
              </a:srgbClr>
            </a:outerShdw>
          </a:effectLst>
        </p:spPr>
      </p:pic>
      <p:sp>
        <p:nvSpPr>
          <p:cNvPr id="5" name="TextBox 4">
            <a:extLst>
              <a:ext uri="{FF2B5EF4-FFF2-40B4-BE49-F238E27FC236}">
                <a16:creationId xmlns:a16="http://schemas.microsoft.com/office/drawing/2014/main" id="{219F945C-2D0D-CB36-5257-7E1C6FBFB194}"/>
              </a:ext>
            </a:extLst>
          </p:cNvPr>
          <p:cNvSpPr txBox="1"/>
          <p:nvPr/>
        </p:nvSpPr>
        <p:spPr>
          <a:xfrm>
            <a:off x="1719944" y="4855029"/>
            <a:ext cx="5682343" cy="1785104"/>
          </a:xfrm>
          <a:prstGeom prst="rect">
            <a:avLst/>
          </a:prstGeom>
          <a:noFill/>
        </p:spPr>
        <p:txBody>
          <a:bodyPr wrap="square" rtlCol="0">
            <a:spAutoFit/>
          </a:bodyPr>
          <a:lstStyle/>
          <a:p>
            <a:pPr algn="ctr"/>
            <a:r>
              <a:rPr lang="en-US" sz="2200" i="1" dirty="0">
                <a:latin typeface="Gotham book"/>
              </a:rPr>
              <a:t>Taken from an article published in the Houston Telegraph and Texas Register on August 7, 1839, about the Battle of the Neches in which Chief Bowles was killed.  </a:t>
            </a:r>
          </a:p>
          <a:p>
            <a:pPr algn="ctr"/>
            <a:r>
              <a:rPr lang="en-US" sz="2200" i="1" dirty="0">
                <a:latin typeface="Gotham book"/>
              </a:rPr>
              <a:t>The Portal to Texas History</a:t>
            </a:r>
          </a:p>
        </p:txBody>
      </p:sp>
      <p:pic>
        <p:nvPicPr>
          <p:cNvPr id="4098" name="Picture 2" descr="A contemporary photograph of the headstone marking the grave of Chief Bowles. The headstone reads, &quot;On this site the Cherokee Chief Bowles was killed on July 16, 1839 while leading 800 Indians of various tribes in battle against 500 Texans. The last engagement between Cherokees and Whites in Texas. Erected by the state of Texas, 1936.">
            <a:extLst>
              <a:ext uri="{FF2B5EF4-FFF2-40B4-BE49-F238E27FC236}">
                <a16:creationId xmlns:a16="http://schemas.microsoft.com/office/drawing/2014/main" id="{49F52372-F45E-C9FB-BB99-75645367D30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882" t="4550" r="12567" b="10442"/>
          <a:stretch/>
        </p:blipFill>
        <p:spPr bwMode="auto">
          <a:xfrm>
            <a:off x="8153400" y="174171"/>
            <a:ext cx="3886200" cy="5403889"/>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C30B307-2BD1-4337-56F5-FC1B8A1B2C82}"/>
              </a:ext>
            </a:extLst>
          </p:cNvPr>
          <p:cNvSpPr txBox="1"/>
          <p:nvPr/>
        </p:nvSpPr>
        <p:spPr>
          <a:xfrm>
            <a:off x="7903030" y="5627914"/>
            <a:ext cx="4288970" cy="646331"/>
          </a:xfrm>
          <a:prstGeom prst="rect">
            <a:avLst/>
          </a:prstGeom>
          <a:noFill/>
        </p:spPr>
        <p:txBody>
          <a:bodyPr wrap="square" rtlCol="0">
            <a:spAutoFit/>
          </a:bodyPr>
          <a:lstStyle/>
          <a:p>
            <a:r>
              <a:rPr lang="en-US" dirty="0"/>
              <a:t>The headstone marking the gravesite of Chief Bowles. </a:t>
            </a:r>
          </a:p>
        </p:txBody>
      </p:sp>
    </p:spTree>
    <p:extLst>
      <p:ext uri="{BB962C8B-B14F-4D97-AF65-F5344CB8AC3E}">
        <p14:creationId xmlns:p14="http://schemas.microsoft.com/office/powerpoint/2010/main" val="490552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5DAB3B2-9677-921C-4514-BB5424A623E9}"/>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1AE74502-2BE1-14CC-7584-08B63C2926F2}"/>
              </a:ext>
            </a:extLst>
          </p:cNvPr>
          <p:cNvSpPr txBox="1">
            <a:spLocks noGrp="1"/>
          </p:cNvSpPr>
          <p:nvPr>
            <p:ph type="title" idx="4294967295"/>
          </p:nvPr>
        </p:nvSpPr>
        <p:spPr>
          <a:xfrm>
            <a:off x="1715604" y="0"/>
            <a:ext cx="5632252" cy="104152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chemeClr val="tx1"/>
                </a:solidFill>
                <a:effectLst/>
                <a:uLnTx/>
                <a:uFillTx/>
                <a:latin typeface="Gotham Medium"/>
                <a:ea typeface="+mj-ea"/>
                <a:cs typeface="+mj-cs"/>
              </a:rPr>
              <a:t>William Goyens</a:t>
            </a:r>
          </a:p>
        </p:txBody>
      </p:sp>
      <p:pic>
        <p:nvPicPr>
          <p:cNvPr id="7" name="Picture 6" descr="A contemporary photograph of the memorial marker honoring William Goyens. ">
            <a:extLst>
              <a:ext uri="{FF2B5EF4-FFF2-40B4-BE49-F238E27FC236}">
                <a16:creationId xmlns:a16="http://schemas.microsoft.com/office/drawing/2014/main" id="{99606887-3239-9065-C49E-C5FD0B0E2119}"/>
              </a:ext>
            </a:extLst>
          </p:cNvPr>
          <p:cNvPicPr>
            <a:picLocks noChangeAspect="1"/>
          </p:cNvPicPr>
          <p:nvPr/>
        </p:nvPicPr>
        <p:blipFill>
          <a:blip r:embed="rId4"/>
          <a:stretch>
            <a:fillRect/>
          </a:stretch>
        </p:blipFill>
        <p:spPr>
          <a:xfrm>
            <a:off x="2796378" y="1041521"/>
            <a:ext cx="3299622" cy="4444879"/>
          </a:xfrm>
          <a:prstGeom prst="rect">
            <a:avLst/>
          </a:prstGeom>
          <a:effectLst>
            <a:outerShdw blurRad="50800" dist="50800" dir="7920000" algn="ctr" rotWithShape="0">
              <a:srgbClr val="000000">
                <a:alpha val="43137"/>
              </a:srgbClr>
            </a:outerShdw>
          </a:effectLst>
        </p:spPr>
      </p:pic>
      <p:sp>
        <p:nvSpPr>
          <p:cNvPr id="8" name="TextBox 7">
            <a:extLst>
              <a:ext uri="{FF2B5EF4-FFF2-40B4-BE49-F238E27FC236}">
                <a16:creationId xmlns:a16="http://schemas.microsoft.com/office/drawing/2014/main" id="{B1563388-AE0C-091B-5D9B-C1FB7464228A}"/>
              </a:ext>
            </a:extLst>
          </p:cNvPr>
          <p:cNvSpPr txBox="1"/>
          <p:nvPr/>
        </p:nvSpPr>
        <p:spPr>
          <a:xfrm>
            <a:off x="1883227" y="5606143"/>
            <a:ext cx="4844143" cy="1107996"/>
          </a:xfrm>
          <a:prstGeom prst="rect">
            <a:avLst/>
          </a:prstGeom>
          <a:noFill/>
        </p:spPr>
        <p:txBody>
          <a:bodyPr wrap="square" rtlCol="0">
            <a:spAutoFit/>
          </a:bodyPr>
          <a:lstStyle/>
          <a:p>
            <a:pPr algn="ctr"/>
            <a:r>
              <a:rPr lang="en-US" sz="2200" i="1" dirty="0">
                <a:latin typeface="Gotham book"/>
              </a:rPr>
              <a:t>The memorial marker of William Goyens at the Old Spanish Cemetery in Nacogdoches, Texas</a:t>
            </a:r>
          </a:p>
        </p:txBody>
      </p:sp>
      <p:pic>
        <p:nvPicPr>
          <p:cNvPr id="4" name="Picture 3" descr="A sketch of the bust of William Goyens&#10;">
            <a:extLst>
              <a:ext uri="{FF2B5EF4-FFF2-40B4-BE49-F238E27FC236}">
                <a16:creationId xmlns:a16="http://schemas.microsoft.com/office/drawing/2014/main" id="{21C86132-969E-077E-5C3A-B70A5ED1FA08}"/>
              </a:ext>
            </a:extLst>
          </p:cNvPr>
          <p:cNvPicPr>
            <a:picLocks noChangeAspect="1"/>
          </p:cNvPicPr>
          <p:nvPr/>
        </p:nvPicPr>
        <p:blipFill>
          <a:blip r:embed="rId5">
            <a:extLst>
              <a:ext uri="{28A0092B-C50C-407E-A947-70E740481C1C}">
                <a14:useLocalDpi xmlns:a14="http://schemas.microsoft.com/office/drawing/2010/main" val="0"/>
              </a:ext>
            </a:extLst>
          </a:blip>
          <a:srcRect b="7144"/>
          <a:stretch/>
        </p:blipFill>
        <p:spPr>
          <a:xfrm>
            <a:off x="6425292" y="-266701"/>
            <a:ext cx="5178879" cy="5872844"/>
          </a:xfrm>
          <a:prstGeom prst="rect">
            <a:avLst/>
          </a:prstGeom>
        </p:spPr>
      </p:pic>
      <p:sp>
        <p:nvSpPr>
          <p:cNvPr id="5" name="TextBox 4">
            <a:extLst>
              <a:ext uri="{FF2B5EF4-FFF2-40B4-BE49-F238E27FC236}">
                <a16:creationId xmlns:a16="http://schemas.microsoft.com/office/drawing/2014/main" id="{246BC1BC-4231-908A-D269-953FF2400D1F}"/>
              </a:ext>
            </a:extLst>
          </p:cNvPr>
          <p:cNvSpPr txBox="1"/>
          <p:nvPr/>
        </p:nvSpPr>
        <p:spPr>
          <a:xfrm>
            <a:off x="7609114" y="5455113"/>
            <a:ext cx="4582886" cy="769441"/>
          </a:xfrm>
          <a:prstGeom prst="rect">
            <a:avLst/>
          </a:prstGeom>
          <a:noFill/>
        </p:spPr>
        <p:txBody>
          <a:bodyPr wrap="square" rtlCol="0">
            <a:spAutoFit/>
          </a:bodyPr>
          <a:lstStyle/>
          <a:p>
            <a:pPr algn="ctr"/>
            <a:r>
              <a:rPr lang="en-US" sz="2200" i="1" dirty="0">
                <a:latin typeface="Gotham book"/>
              </a:rPr>
              <a:t>William Goyens</a:t>
            </a:r>
          </a:p>
          <a:p>
            <a:pPr algn="ctr"/>
            <a:r>
              <a:rPr lang="en-US" sz="2200" i="1" dirty="0">
                <a:latin typeface="Gotham book"/>
              </a:rPr>
              <a:t>Texas State Historical Association</a:t>
            </a:r>
          </a:p>
        </p:txBody>
      </p:sp>
    </p:spTree>
    <p:extLst>
      <p:ext uri="{BB962C8B-B14F-4D97-AF65-F5344CB8AC3E}">
        <p14:creationId xmlns:p14="http://schemas.microsoft.com/office/powerpoint/2010/main" val="24324128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15DE62E-BBC9-1AB1-1B4F-3A04B89E8EA7}"/>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196DE5D1-D420-F76F-E782-AD6A19D30FC9}"/>
              </a:ext>
            </a:extLst>
          </p:cNvPr>
          <p:cNvSpPr txBox="1">
            <a:spLocks noGrp="1"/>
          </p:cNvSpPr>
          <p:nvPr>
            <p:ph type="title" idx="4294967295"/>
          </p:nvPr>
        </p:nvSpPr>
        <p:spPr>
          <a:xfrm>
            <a:off x="1138662" y="-203321"/>
            <a:ext cx="8240486" cy="13585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chemeClr val="tx1"/>
                </a:solidFill>
                <a:effectLst/>
                <a:uLnTx/>
                <a:uFillTx/>
                <a:latin typeface="Gotham Medium"/>
                <a:ea typeface="+mj-ea"/>
                <a:cs typeface="+mj-cs"/>
              </a:rPr>
              <a:t>Mary (Adams) Maverick</a:t>
            </a:r>
          </a:p>
        </p:txBody>
      </p:sp>
      <p:pic>
        <p:nvPicPr>
          <p:cNvPr id="4" name="Picture 3" descr="A black and white photograph of Mary Maverick and her 5 children. She is holding a baby and the other 4 children of varying ages are standing around her. ">
            <a:extLst>
              <a:ext uri="{FF2B5EF4-FFF2-40B4-BE49-F238E27FC236}">
                <a16:creationId xmlns:a16="http://schemas.microsoft.com/office/drawing/2014/main" id="{5AE890EF-A2F0-743A-F0CE-7E447B0A0C2D}"/>
              </a:ext>
            </a:extLst>
          </p:cNvPr>
          <p:cNvPicPr>
            <a:picLocks noChangeAspect="1"/>
          </p:cNvPicPr>
          <p:nvPr/>
        </p:nvPicPr>
        <p:blipFill>
          <a:blip r:embed="rId4"/>
          <a:stretch>
            <a:fillRect/>
          </a:stretch>
        </p:blipFill>
        <p:spPr>
          <a:xfrm>
            <a:off x="2362200" y="1307619"/>
            <a:ext cx="4265244" cy="4921946"/>
          </a:xfrm>
          <a:prstGeom prst="rect">
            <a:avLst/>
          </a:prstGeom>
          <a:effectLst>
            <a:outerShdw blurRad="50800" dist="50800" dir="7920000" algn="ctr" rotWithShape="0">
              <a:srgbClr val="000000">
                <a:alpha val="43137"/>
              </a:srgbClr>
            </a:outerShdw>
          </a:effectLst>
        </p:spPr>
      </p:pic>
      <p:sp>
        <p:nvSpPr>
          <p:cNvPr id="5" name="TextBox 4">
            <a:extLst>
              <a:ext uri="{FF2B5EF4-FFF2-40B4-BE49-F238E27FC236}">
                <a16:creationId xmlns:a16="http://schemas.microsoft.com/office/drawing/2014/main" id="{8A1F6E25-2675-6739-E31A-8C88874AC0BD}"/>
              </a:ext>
            </a:extLst>
          </p:cNvPr>
          <p:cNvSpPr txBox="1"/>
          <p:nvPr/>
        </p:nvSpPr>
        <p:spPr>
          <a:xfrm>
            <a:off x="1643743" y="6226629"/>
            <a:ext cx="5540828" cy="430887"/>
          </a:xfrm>
          <a:prstGeom prst="rect">
            <a:avLst/>
          </a:prstGeom>
          <a:noFill/>
        </p:spPr>
        <p:txBody>
          <a:bodyPr wrap="square" rtlCol="0">
            <a:spAutoFit/>
          </a:bodyPr>
          <a:lstStyle/>
          <a:p>
            <a:pPr algn="ctr"/>
            <a:r>
              <a:rPr lang="en-US" sz="2200" i="1" dirty="0">
                <a:latin typeface="Gotham book"/>
              </a:rPr>
              <a:t>Mary Ann Adams Maverick and her children</a:t>
            </a:r>
          </a:p>
        </p:txBody>
      </p:sp>
      <p:pic>
        <p:nvPicPr>
          <p:cNvPr id="7" name="Picture 6" descr="A black and white photograph of Mary Maverick in her later years. She is dressed all in black with her hair pulled back and placed under a cloth head covering. ">
            <a:extLst>
              <a:ext uri="{FF2B5EF4-FFF2-40B4-BE49-F238E27FC236}">
                <a16:creationId xmlns:a16="http://schemas.microsoft.com/office/drawing/2014/main" id="{742298D9-AD5E-8B43-7850-9F9A08D58910}"/>
              </a:ext>
            </a:extLst>
          </p:cNvPr>
          <p:cNvPicPr>
            <a:picLocks noChangeAspect="1"/>
          </p:cNvPicPr>
          <p:nvPr/>
        </p:nvPicPr>
        <p:blipFill>
          <a:blip r:embed="rId5"/>
          <a:stretch>
            <a:fillRect/>
          </a:stretch>
        </p:blipFill>
        <p:spPr>
          <a:xfrm>
            <a:off x="7457156" y="1307620"/>
            <a:ext cx="3051863" cy="4091694"/>
          </a:xfrm>
          <a:prstGeom prst="rect">
            <a:avLst/>
          </a:prstGeom>
          <a:effectLst>
            <a:outerShdw blurRad="50800" dist="50800" dir="7920000" algn="ctr" rotWithShape="0">
              <a:srgbClr val="000000">
                <a:alpha val="43137"/>
              </a:srgbClr>
            </a:outerShdw>
          </a:effectLst>
        </p:spPr>
      </p:pic>
      <p:sp>
        <p:nvSpPr>
          <p:cNvPr id="8" name="TextBox 7">
            <a:extLst>
              <a:ext uri="{FF2B5EF4-FFF2-40B4-BE49-F238E27FC236}">
                <a16:creationId xmlns:a16="http://schemas.microsoft.com/office/drawing/2014/main" id="{254A9080-5545-0448-60FB-18B5B62242BE}"/>
              </a:ext>
            </a:extLst>
          </p:cNvPr>
          <p:cNvSpPr txBox="1"/>
          <p:nvPr/>
        </p:nvSpPr>
        <p:spPr>
          <a:xfrm>
            <a:off x="7219601" y="5413643"/>
            <a:ext cx="3526972" cy="769441"/>
          </a:xfrm>
          <a:prstGeom prst="rect">
            <a:avLst/>
          </a:prstGeom>
          <a:noFill/>
        </p:spPr>
        <p:txBody>
          <a:bodyPr wrap="square" rtlCol="0">
            <a:spAutoFit/>
          </a:bodyPr>
          <a:lstStyle/>
          <a:p>
            <a:pPr algn="ctr"/>
            <a:r>
              <a:rPr lang="en-US" sz="2200" i="1" dirty="0">
                <a:latin typeface="Gotham book"/>
              </a:rPr>
              <a:t>A portrait of Mary Maverick in her later years</a:t>
            </a:r>
          </a:p>
        </p:txBody>
      </p:sp>
    </p:spTree>
    <p:extLst>
      <p:ext uri="{BB962C8B-B14F-4D97-AF65-F5344CB8AC3E}">
        <p14:creationId xmlns:p14="http://schemas.microsoft.com/office/powerpoint/2010/main" val="40096905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6EDA25C-69D2-4066-619D-C782AAC97F1D}"/>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03E9F1C3-C7CB-5DC4-4915-16DB9B6AB3B8}"/>
              </a:ext>
            </a:extLst>
          </p:cNvPr>
          <p:cNvSpPr txBox="1">
            <a:spLocks noGrp="1"/>
          </p:cNvSpPr>
          <p:nvPr>
            <p:ph type="title" idx="4294967295"/>
          </p:nvPr>
        </p:nvSpPr>
        <p:spPr>
          <a:xfrm>
            <a:off x="1214861" y="79709"/>
            <a:ext cx="6960310" cy="9000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5400" b="0" i="0" dirty="0">
                <a:solidFill>
                  <a:srgbClr val="000000"/>
                </a:solidFill>
                <a:effectLst/>
                <a:latin typeface="Gotham book"/>
              </a:rPr>
              <a:t>José Antonio Navarro</a:t>
            </a:r>
            <a:endParaRPr kumimoji="0" lang="en-US" sz="4800" b="0" i="0" u="none" strike="noStrike" kern="1200" cap="none" spc="0" normalizeH="0" baseline="0" noProof="0" dirty="0">
              <a:ln>
                <a:noFill/>
              </a:ln>
              <a:solidFill>
                <a:schemeClr val="tx1"/>
              </a:solidFill>
              <a:effectLst/>
              <a:uLnTx/>
              <a:uFillTx/>
              <a:latin typeface="Gotham book"/>
            </a:endParaRPr>
          </a:p>
        </p:txBody>
      </p:sp>
      <p:pic>
        <p:nvPicPr>
          <p:cNvPr id="1028" name="Picture 4" descr="The Jose Antonio Navarro house in San Antonio at Laredo street. It is a one story house with a covered porch running the length of the front. There are 3 windows in the front and 2 doors to the front. ">
            <a:extLst>
              <a:ext uri="{FF2B5EF4-FFF2-40B4-BE49-F238E27FC236}">
                <a16:creationId xmlns:a16="http://schemas.microsoft.com/office/drawing/2014/main" id="{EFDC548D-9C22-E24A-9F52-BC34CEB35B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42" t="24037" r="25358" b="23163"/>
          <a:stretch/>
        </p:blipFill>
        <p:spPr bwMode="auto">
          <a:xfrm>
            <a:off x="1803291" y="1394459"/>
            <a:ext cx="5831028" cy="3383281"/>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771C7DD-A29E-DE6C-23F9-4B1871457DE5}"/>
              </a:ext>
            </a:extLst>
          </p:cNvPr>
          <p:cNvSpPr txBox="1"/>
          <p:nvPr/>
        </p:nvSpPr>
        <p:spPr>
          <a:xfrm>
            <a:off x="2187022" y="4909457"/>
            <a:ext cx="5366657" cy="1446550"/>
          </a:xfrm>
          <a:prstGeom prst="rect">
            <a:avLst/>
          </a:prstGeom>
          <a:noFill/>
        </p:spPr>
        <p:txBody>
          <a:bodyPr wrap="square" rtlCol="0">
            <a:spAutoFit/>
          </a:bodyPr>
          <a:lstStyle/>
          <a:p>
            <a:pPr algn="ctr"/>
            <a:r>
              <a:rPr lang="en-US" sz="2200" i="1" dirty="0">
                <a:latin typeface="Gotham book"/>
              </a:rPr>
              <a:t>The </a:t>
            </a:r>
            <a:r>
              <a:rPr lang="en-US" sz="2200" b="0" i="1" dirty="0">
                <a:solidFill>
                  <a:srgbClr val="000000"/>
                </a:solidFill>
                <a:effectLst/>
                <a:latin typeface="Gotham book"/>
              </a:rPr>
              <a:t>José Antonio Navarro house on Laredo Street in San Antonio</a:t>
            </a:r>
          </a:p>
          <a:p>
            <a:pPr algn="ctr"/>
            <a:r>
              <a:rPr lang="en-US" sz="2200" i="1" dirty="0">
                <a:solidFill>
                  <a:srgbClr val="000000"/>
                </a:solidFill>
                <a:latin typeface="Gotham book"/>
              </a:rPr>
              <a:t>The Texas Historical Commission</a:t>
            </a:r>
          </a:p>
          <a:p>
            <a:pPr algn="ctr"/>
            <a:r>
              <a:rPr lang="en-US" sz="2200" i="1" dirty="0">
                <a:solidFill>
                  <a:srgbClr val="000000"/>
                </a:solidFill>
                <a:latin typeface="Gotham book"/>
              </a:rPr>
              <a:t> The Portal to Texas History</a:t>
            </a:r>
            <a:endParaRPr lang="en-US" sz="2200" i="1" dirty="0">
              <a:latin typeface="Gotham book"/>
            </a:endParaRPr>
          </a:p>
        </p:txBody>
      </p:sp>
      <p:pic>
        <p:nvPicPr>
          <p:cNvPr id="1026" name="Picture 2" descr="A black and white photograph of Jose Antonio Navarro. He is standing with his hand on a chair to the side of him. He is wearing a 3 piece suit and looking off to the left of the photo. ">
            <a:extLst>
              <a:ext uri="{FF2B5EF4-FFF2-40B4-BE49-F238E27FC236}">
                <a16:creationId xmlns:a16="http://schemas.microsoft.com/office/drawing/2014/main" id="{F67AA0B6-9121-22FE-BAEA-85CCC23B55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5080" y="188459"/>
            <a:ext cx="3833133" cy="5399242"/>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0F5CF09-28E0-B861-122E-EF2BB6CED358}"/>
              </a:ext>
            </a:extLst>
          </p:cNvPr>
          <p:cNvSpPr txBox="1"/>
          <p:nvPr/>
        </p:nvSpPr>
        <p:spPr>
          <a:xfrm>
            <a:off x="7739060" y="5587701"/>
            <a:ext cx="4365171" cy="769441"/>
          </a:xfrm>
          <a:prstGeom prst="rect">
            <a:avLst/>
          </a:prstGeom>
          <a:noFill/>
        </p:spPr>
        <p:txBody>
          <a:bodyPr wrap="square" rtlCol="0">
            <a:spAutoFit/>
          </a:bodyPr>
          <a:lstStyle/>
          <a:p>
            <a:pPr algn="ctr"/>
            <a:r>
              <a:rPr lang="en-US" sz="2200" b="0" i="1" dirty="0">
                <a:solidFill>
                  <a:srgbClr val="000000"/>
                </a:solidFill>
                <a:effectLst/>
                <a:latin typeface="Gotham book"/>
              </a:rPr>
              <a:t>José Antonio Navarro</a:t>
            </a:r>
          </a:p>
          <a:p>
            <a:pPr algn="ctr"/>
            <a:r>
              <a:rPr lang="en-US" sz="2200" i="1" dirty="0">
                <a:solidFill>
                  <a:srgbClr val="000000"/>
                </a:solidFill>
                <a:latin typeface="Gotham book"/>
              </a:rPr>
              <a:t>The Portal to Texas History</a:t>
            </a:r>
            <a:endParaRPr lang="en-US" sz="2200" i="1" dirty="0">
              <a:latin typeface="Gotham book"/>
            </a:endParaRPr>
          </a:p>
        </p:txBody>
      </p:sp>
    </p:spTree>
    <p:extLst>
      <p:ext uri="{BB962C8B-B14F-4D97-AF65-F5344CB8AC3E}">
        <p14:creationId xmlns:p14="http://schemas.microsoft.com/office/powerpoint/2010/main" val="287261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2B53136-9239-85DB-5B45-46AD4CF5F64F}"/>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356D1310-4266-59A9-6295-DF4364E6647D}"/>
              </a:ext>
            </a:extLst>
          </p:cNvPr>
          <p:cNvSpPr txBox="1">
            <a:spLocks noGrp="1"/>
          </p:cNvSpPr>
          <p:nvPr>
            <p:ph type="title" idx="4294967295"/>
          </p:nvPr>
        </p:nvSpPr>
        <p:spPr>
          <a:xfrm>
            <a:off x="1563204" y="0"/>
            <a:ext cx="5719338" cy="9108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chemeClr val="tx1"/>
                </a:solidFill>
                <a:effectLst/>
                <a:uLnTx/>
                <a:uFillTx/>
                <a:latin typeface="Gotham book"/>
              </a:rPr>
              <a:t>Vicente </a:t>
            </a:r>
            <a:r>
              <a:rPr lang="en-US" sz="5400" b="0" i="0" dirty="0">
                <a:solidFill>
                  <a:srgbClr val="000000"/>
                </a:solidFill>
                <a:effectLst/>
                <a:latin typeface="Gotham book"/>
              </a:rPr>
              <a:t>Córdova</a:t>
            </a:r>
            <a:endParaRPr kumimoji="0" lang="en-US" sz="5400" b="0" i="0" u="none" strike="noStrike" kern="1200" cap="none" spc="0" normalizeH="0" baseline="0" noProof="0" dirty="0">
              <a:ln>
                <a:noFill/>
              </a:ln>
              <a:solidFill>
                <a:schemeClr val="tx1"/>
              </a:solidFill>
              <a:effectLst/>
              <a:uLnTx/>
              <a:uFillTx/>
              <a:latin typeface="Gotham book"/>
            </a:endParaRPr>
          </a:p>
        </p:txBody>
      </p:sp>
      <p:pic>
        <p:nvPicPr>
          <p:cNvPr id="4" name="Picture 3" descr="An excerpt from the newspaper article used in this portion of the assignment. It reads, &quot;On the 10th, the Mexicans sent a letter from their camp to the president at Nacogdoches, signed by Cordova, Norris, Cruzs and others, disavowing all allegiance and respect to the constitution and laws of this Republic, and expressing their preference and determination to fight for the Mexican constitution of '24. - They also asked protection for their women and children, and promised to reciprocate. ">
            <a:extLst>
              <a:ext uri="{FF2B5EF4-FFF2-40B4-BE49-F238E27FC236}">
                <a16:creationId xmlns:a16="http://schemas.microsoft.com/office/drawing/2014/main" id="{79B21267-AB74-AFE6-C5D3-5C72BB45B3A7}"/>
              </a:ext>
            </a:extLst>
          </p:cNvPr>
          <p:cNvPicPr>
            <a:picLocks noChangeAspect="1"/>
          </p:cNvPicPr>
          <p:nvPr/>
        </p:nvPicPr>
        <p:blipFill>
          <a:blip r:embed="rId4"/>
          <a:stretch>
            <a:fillRect/>
          </a:stretch>
        </p:blipFill>
        <p:spPr>
          <a:xfrm>
            <a:off x="368318" y="1637105"/>
            <a:ext cx="6230532" cy="2098457"/>
          </a:xfrm>
          <a:prstGeom prst="rect">
            <a:avLst/>
          </a:prstGeom>
          <a:effectLst>
            <a:outerShdw blurRad="50800" dist="50800" dir="7920000" algn="ctr" rotWithShape="0">
              <a:srgbClr val="000000">
                <a:alpha val="43137"/>
              </a:srgbClr>
            </a:outerShdw>
          </a:effectLst>
        </p:spPr>
      </p:pic>
      <p:sp>
        <p:nvSpPr>
          <p:cNvPr id="6" name="TextBox 5">
            <a:extLst>
              <a:ext uri="{FF2B5EF4-FFF2-40B4-BE49-F238E27FC236}">
                <a16:creationId xmlns:a16="http://schemas.microsoft.com/office/drawing/2014/main" id="{735B313B-06AB-945B-110F-CE21A7CB7B92}"/>
              </a:ext>
            </a:extLst>
          </p:cNvPr>
          <p:cNvSpPr txBox="1"/>
          <p:nvPr/>
        </p:nvSpPr>
        <p:spPr>
          <a:xfrm>
            <a:off x="1624078" y="3853544"/>
            <a:ext cx="4974772" cy="2123658"/>
          </a:xfrm>
          <a:prstGeom prst="rect">
            <a:avLst/>
          </a:prstGeom>
          <a:noFill/>
        </p:spPr>
        <p:txBody>
          <a:bodyPr wrap="square" rtlCol="0">
            <a:spAutoFit/>
          </a:bodyPr>
          <a:lstStyle/>
          <a:p>
            <a:pPr algn="ctr"/>
            <a:r>
              <a:rPr lang="en-US" sz="2200" i="1" dirty="0">
                <a:latin typeface="Gotham book"/>
              </a:rPr>
              <a:t>An excerpt of a newspaper article about the </a:t>
            </a:r>
            <a:r>
              <a:rPr lang="en-US" sz="2200" b="0" i="1" dirty="0">
                <a:solidFill>
                  <a:srgbClr val="000000"/>
                </a:solidFill>
                <a:effectLst/>
                <a:latin typeface="Gotham book"/>
              </a:rPr>
              <a:t>Córdova Rebellion from</a:t>
            </a:r>
            <a:r>
              <a:rPr lang="en-US" sz="2200" i="1" dirty="0"/>
              <a:t> the Telegraph and Texas Register of Houston, Saturday September 29, 1838</a:t>
            </a:r>
          </a:p>
          <a:p>
            <a:pPr algn="ctr"/>
            <a:r>
              <a:rPr lang="en-US" sz="2200" i="1" dirty="0"/>
              <a:t>The Portal to Texas History </a:t>
            </a:r>
          </a:p>
          <a:p>
            <a:pPr algn="ctr"/>
            <a:endParaRPr lang="en-US" sz="2200" i="1" dirty="0">
              <a:latin typeface="Gotham book"/>
            </a:endParaRPr>
          </a:p>
        </p:txBody>
      </p:sp>
      <p:pic>
        <p:nvPicPr>
          <p:cNvPr id="3" name="Picture 2" descr="A map of the Republic of Texas showing the boundaries as accepted by Mexico, the disputed territory between Texas and Mexico and the modern-day boundaries of Texas. Within the borders of Texas, the cities of Nacogdoches, Austin, San Antonio, and Houston are labeled. The Angelina River is labeled running from the coast at the border of Texas and Louisiana northward toward Nacogdoches.">
            <a:extLst>
              <a:ext uri="{FF2B5EF4-FFF2-40B4-BE49-F238E27FC236}">
                <a16:creationId xmlns:a16="http://schemas.microsoft.com/office/drawing/2014/main" id="{165145D8-12B4-0094-E577-A3AC3F8ACC2E}"/>
              </a:ext>
            </a:extLst>
          </p:cNvPr>
          <p:cNvPicPr>
            <a:picLocks noChangeAspect="1"/>
          </p:cNvPicPr>
          <p:nvPr/>
        </p:nvPicPr>
        <p:blipFill>
          <a:blip r:embed="rId5"/>
          <a:stretch>
            <a:fillRect/>
          </a:stretch>
        </p:blipFill>
        <p:spPr>
          <a:xfrm>
            <a:off x="7117624" y="601551"/>
            <a:ext cx="4706058" cy="4764640"/>
          </a:xfrm>
          <a:prstGeom prst="rect">
            <a:avLst/>
          </a:prstGeom>
          <a:effectLst>
            <a:outerShdw blurRad="50800" dist="50800" dir="7920000" algn="ctr" rotWithShape="0">
              <a:srgbClr val="000000">
                <a:alpha val="43137"/>
              </a:srgbClr>
            </a:outerShdw>
          </a:effectLst>
        </p:spPr>
      </p:pic>
      <p:sp>
        <p:nvSpPr>
          <p:cNvPr id="5" name="TextBox 4">
            <a:extLst>
              <a:ext uri="{FF2B5EF4-FFF2-40B4-BE49-F238E27FC236}">
                <a16:creationId xmlns:a16="http://schemas.microsoft.com/office/drawing/2014/main" id="{1D3499B0-E87E-70C6-B108-30CB679CE489}"/>
              </a:ext>
            </a:extLst>
          </p:cNvPr>
          <p:cNvSpPr txBox="1"/>
          <p:nvPr/>
        </p:nvSpPr>
        <p:spPr>
          <a:xfrm>
            <a:off x="7117624" y="5366191"/>
            <a:ext cx="4595405" cy="769441"/>
          </a:xfrm>
          <a:prstGeom prst="rect">
            <a:avLst/>
          </a:prstGeom>
          <a:noFill/>
        </p:spPr>
        <p:txBody>
          <a:bodyPr wrap="square" rtlCol="0">
            <a:spAutoFit/>
          </a:bodyPr>
          <a:lstStyle/>
          <a:p>
            <a:pPr algn="ctr"/>
            <a:r>
              <a:rPr lang="en-US" sz="2200" i="1" dirty="0">
                <a:latin typeface="Gotham book"/>
              </a:rPr>
              <a:t>The </a:t>
            </a:r>
            <a:r>
              <a:rPr lang="en-US" sz="2200" b="0" i="1" dirty="0">
                <a:solidFill>
                  <a:srgbClr val="000000"/>
                </a:solidFill>
                <a:effectLst/>
                <a:latin typeface="Gotham book"/>
              </a:rPr>
              <a:t>Córdova Rebellion took place in and around Nacogdoches in east Texas</a:t>
            </a:r>
            <a:endParaRPr lang="en-US" sz="2200" i="1" dirty="0">
              <a:latin typeface="Gotham book"/>
            </a:endParaRPr>
          </a:p>
        </p:txBody>
      </p:sp>
    </p:spTree>
    <p:extLst>
      <p:ext uri="{BB962C8B-B14F-4D97-AF65-F5344CB8AC3E}">
        <p14:creationId xmlns:p14="http://schemas.microsoft.com/office/powerpoint/2010/main" val="25115576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FD53E26-637B-D43F-EF67-37A998B3EE0A}"/>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C600D54A-6B9E-09D0-4B10-0E73474EC0C7}"/>
              </a:ext>
            </a:extLst>
          </p:cNvPr>
          <p:cNvSpPr txBox="1">
            <a:spLocks noGrp="1"/>
          </p:cNvSpPr>
          <p:nvPr>
            <p:ph type="title" idx="4294967295"/>
          </p:nvPr>
        </p:nvSpPr>
        <p:spPr>
          <a:xfrm>
            <a:off x="1391482" y="108569"/>
            <a:ext cx="6067681" cy="95443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chemeClr val="tx1"/>
                </a:solidFill>
                <a:effectLst/>
                <a:uLnTx/>
                <a:uFillTx/>
                <a:latin typeface="Gotham Medium"/>
                <a:ea typeface="+mj-ea"/>
                <a:cs typeface="+mj-cs"/>
              </a:rPr>
              <a:t>Thomas J. Rusk</a:t>
            </a:r>
          </a:p>
        </p:txBody>
      </p:sp>
      <p:pic>
        <p:nvPicPr>
          <p:cNvPr id="2052" name="Picture 4" descr="An excerpt from a newspaper article about Rusk's involvement in the Cordova Rebellion near Nacogdoches. The excerpt reads, &quot;Resolved, by the house of representatives of the republic of Texas, that the conduct of General Thomas J Rusk in the campaign against the Mexicans and Indians, so far as it has come to their knowledge, meets their full and entire approbation, and that they feel the fullest confidence in the galantry, patriotism, devotion and ability of the said General Rusk to carry out the campaign to a successful termination. Unanimously adopted.&quot; ">
            <a:extLst>
              <a:ext uri="{FF2B5EF4-FFF2-40B4-BE49-F238E27FC236}">
                <a16:creationId xmlns:a16="http://schemas.microsoft.com/office/drawing/2014/main" id="{70BFD923-078E-0A7C-4366-C5A984D20A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485" y="1419225"/>
            <a:ext cx="6856267" cy="2318385"/>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E423063-DCBC-7243-DC01-0C116E4DE8E0}"/>
              </a:ext>
            </a:extLst>
          </p:cNvPr>
          <p:cNvSpPr txBox="1"/>
          <p:nvPr/>
        </p:nvSpPr>
        <p:spPr>
          <a:xfrm>
            <a:off x="1556658" y="3810000"/>
            <a:ext cx="5475513" cy="2462213"/>
          </a:xfrm>
          <a:prstGeom prst="rect">
            <a:avLst/>
          </a:prstGeom>
          <a:noFill/>
        </p:spPr>
        <p:txBody>
          <a:bodyPr wrap="square" rtlCol="0">
            <a:spAutoFit/>
          </a:bodyPr>
          <a:lstStyle/>
          <a:p>
            <a:pPr algn="ctr"/>
            <a:r>
              <a:rPr lang="en-US" sz="2200" i="1" dirty="0">
                <a:latin typeface="Gotham book"/>
              </a:rPr>
              <a:t>An excerpt of a newspaper article from the Houston Telegraph and Texas Register on November 17, 1838. The article detailed the decisions of the Texas House of Representatives from its meeting on the morning of November 9, 1838. </a:t>
            </a:r>
          </a:p>
          <a:p>
            <a:pPr algn="ctr"/>
            <a:r>
              <a:rPr lang="en-US" sz="2200" i="1" dirty="0">
                <a:latin typeface="Gotham book"/>
              </a:rPr>
              <a:t>The Portal to Texas History </a:t>
            </a:r>
          </a:p>
        </p:txBody>
      </p:sp>
      <p:pic>
        <p:nvPicPr>
          <p:cNvPr id="2050" name="Picture 2" descr="A portrait of Thomas J. Rusk">
            <a:extLst>
              <a:ext uri="{FF2B5EF4-FFF2-40B4-BE49-F238E27FC236}">
                <a16:creationId xmlns:a16="http://schemas.microsoft.com/office/drawing/2014/main" id="{A1792A8E-E050-8404-B8CE-03508999FAA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333" t="16166" r="11398" b="19333"/>
          <a:stretch/>
        </p:blipFill>
        <p:spPr bwMode="auto">
          <a:xfrm>
            <a:off x="7886156" y="171450"/>
            <a:ext cx="3923772" cy="5254325"/>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7067CEF-D9E3-535A-4741-ABEB946AB069}"/>
              </a:ext>
            </a:extLst>
          </p:cNvPr>
          <p:cNvSpPr txBox="1"/>
          <p:nvPr/>
        </p:nvSpPr>
        <p:spPr>
          <a:xfrm>
            <a:off x="7779756" y="5425775"/>
            <a:ext cx="4136572" cy="769441"/>
          </a:xfrm>
          <a:prstGeom prst="rect">
            <a:avLst/>
          </a:prstGeom>
          <a:noFill/>
        </p:spPr>
        <p:txBody>
          <a:bodyPr wrap="square" rtlCol="0">
            <a:spAutoFit/>
          </a:bodyPr>
          <a:lstStyle/>
          <a:p>
            <a:pPr algn="ctr"/>
            <a:r>
              <a:rPr lang="en-US" sz="2200" i="1" dirty="0">
                <a:latin typeface="Gotham book"/>
              </a:rPr>
              <a:t>Thomas Jefferson Rusk</a:t>
            </a:r>
          </a:p>
          <a:p>
            <a:pPr algn="ctr"/>
            <a:r>
              <a:rPr lang="en-US" sz="2200" i="1" dirty="0">
                <a:latin typeface="Gotham book"/>
              </a:rPr>
              <a:t>The Portal to Texas History</a:t>
            </a:r>
          </a:p>
        </p:txBody>
      </p:sp>
    </p:spTree>
    <p:extLst>
      <p:ext uri="{BB962C8B-B14F-4D97-AF65-F5344CB8AC3E}">
        <p14:creationId xmlns:p14="http://schemas.microsoft.com/office/powerpoint/2010/main" val="1457801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0AC670E-BE3A-922C-5D50-C0DD8D3C4A87}"/>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C5DCFFAC-7F00-8E99-5943-233868143960}"/>
              </a:ext>
            </a:extLst>
          </p:cNvPr>
          <p:cNvSpPr txBox="1">
            <a:spLocks noGrp="1"/>
          </p:cNvSpPr>
          <p:nvPr>
            <p:ph type="title" idx="4294967295"/>
          </p:nvPr>
        </p:nvSpPr>
        <p:spPr>
          <a:xfrm>
            <a:off x="1421691" y="0"/>
            <a:ext cx="7080052" cy="9108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chemeClr val="tx1"/>
                </a:solidFill>
                <a:effectLst/>
                <a:uLnTx/>
                <a:uFillTx/>
                <a:latin typeface="Gotham Medium"/>
                <a:ea typeface="+mj-ea"/>
                <a:cs typeface="+mj-cs"/>
              </a:rPr>
              <a:t>Alexander Somervell</a:t>
            </a:r>
          </a:p>
        </p:txBody>
      </p:sp>
      <p:pic>
        <p:nvPicPr>
          <p:cNvPr id="4" name="Picture 3" descr="A photocopy of an old and yellowing letter written in neat cursive script. The writing is illegible in this image. ">
            <a:extLst>
              <a:ext uri="{FF2B5EF4-FFF2-40B4-BE49-F238E27FC236}">
                <a16:creationId xmlns:a16="http://schemas.microsoft.com/office/drawing/2014/main" id="{29A64211-C0F8-89CA-9DEE-077D7E8B352C}"/>
              </a:ext>
            </a:extLst>
          </p:cNvPr>
          <p:cNvPicPr>
            <a:picLocks noChangeAspect="1"/>
          </p:cNvPicPr>
          <p:nvPr/>
        </p:nvPicPr>
        <p:blipFill>
          <a:blip r:embed="rId4"/>
          <a:stretch>
            <a:fillRect/>
          </a:stretch>
        </p:blipFill>
        <p:spPr>
          <a:xfrm>
            <a:off x="2477657" y="910892"/>
            <a:ext cx="4540363" cy="5757853"/>
          </a:xfrm>
          <a:prstGeom prst="rect">
            <a:avLst/>
          </a:prstGeom>
          <a:effectLst>
            <a:outerShdw blurRad="50800" dist="50800" dir="7920000" algn="ctr" rotWithShape="0">
              <a:srgbClr val="000000">
                <a:alpha val="43137"/>
              </a:srgbClr>
            </a:outerShdw>
          </a:effectLst>
        </p:spPr>
      </p:pic>
      <p:sp>
        <p:nvSpPr>
          <p:cNvPr id="5" name="TextBox 4">
            <a:extLst>
              <a:ext uri="{FF2B5EF4-FFF2-40B4-BE49-F238E27FC236}">
                <a16:creationId xmlns:a16="http://schemas.microsoft.com/office/drawing/2014/main" id="{05B33BA3-AF69-E769-5920-EBF7B95B54BB}"/>
              </a:ext>
            </a:extLst>
          </p:cNvPr>
          <p:cNvSpPr txBox="1"/>
          <p:nvPr/>
        </p:nvSpPr>
        <p:spPr>
          <a:xfrm>
            <a:off x="7304314" y="1589314"/>
            <a:ext cx="4540363" cy="3016210"/>
          </a:xfrm>
          <a:prstGeom prst="rect">
            <a:avLst/>
          </a:prstGeom>
          <a:noFill/>
        </p:spPr>
        <p:txBody>
          <a:bodyPr wrap="square" rtlCol="0">
            <a:spAutoFit/>
          </a:bodyPr>
          <a:lstStyle/>
          <a:p>
            <a:pPr algn="ctr"/>
            <a:r>
              <a:rPr lang="en-US" sz="2200" i="1" dirty="0">
                <a:latin typeface="Gotham book"/>
              </a:rPr>
              <a:t>A letter from Alexander Somervell to Sam Houston not long after Mexico’s first invasion of Texas and occupation of San Antonio in March 1842.</a:t>
            </a:r>
          </a:p>
          <a:p>
            <a:pPr algn="ctr"/>
            <a:endParaRPr lang="en-US" sz="2200" i="1" dirty="0">
              <a:latin typeface="Gotham book"/>
            </a:endParaRPr>
          </a:p>
          <a:p>
            <a:pPr algn="ctr"/>
            <a:r>
              <a:rPr lang="en-US" sz="2200" i="1" dirty="0">
                <a:latin typeface="Gotham book"/>
              </a:rPr>
              <a:t>The Texas State Library and Archives Commission</a:t>
            </a:r>
          </a:p>
          <a:p>
            <a:endParaRPr lang="en-US" dirty="0"/>
          </a:p>
          <a:p>
            <a:endParaRPr lang="en-US" dirty="0"/>
          </a:p>
        </p:txBody>
      </p:sp>
    </p:spTree>
    <p:extLst>
      <p:ext uri="{BB962C8B-B14F-4D97-AF65-F5344CB8AC3E}">
        <p14:creationId xmlns:p14="http://schemas.microsoft.com/office/powerpoint/2010/main" val="40419674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0649AFD-E6C1-F6C5-F596-9B072DB4A893}"/>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86F1A452-0D16-6E12-6998-30E9948A4777}"/>
              </a:ext>
            </a:extLst>
          </p:cNvPr>
          <p:cNvSpPr txBox="1">
            <a:spLocks noGrp="1"/>
          </p:cNvSpPr>
          <p:nvPr>
            <p:ph type="title" idx="4294967295"/>
          </p:nvPr>
        </p:nvSpPr>
        <p:spPr>
          <a:xfrm>
            <a:off x="1726491" y="79707"/>
            <a:ext cx="5207710" cy="1172149"/>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algn="ctr">
              <a:lnSpc>
                <a:spcPct val="115000"/>
              </a:lnSpc>
              <a:spcAft>
                <a:spcPts val="800"/>
              </a:spcAft>
            </a:pPr>
            <a:r>
              <a:rPr lang="en-US" sz="5600" kern="100" dirty="0">
                <a:effectLst/>
                <a:latin typeface="Gotham Book"/>
                <a:ea typeface="Aptos" panose="020B0004020202020204" pitchFamily="34" charset="0"/>
                <a:cs typeface="Times New Roman" panose="02020603050405020304" pitchFamily="18" charset="0"/>
              </a:rPr>
              <a:t>Adrián Woll</a:t>
            </a:r>
          </a:p>
        </p:txBody>
      </p:sp>
      <p:pic>
        <p:nvPicPr>
          <p:cNvPr id="7" name="Picture 6" descr="The back side of a letter written by Adrian Woll. The script is illegible but Woll's scrolling signature is clear. ">
            <a:extLst>
              <a:ext uri="{FF2B5EF4-FFF2-40B4-BE49-F238E27FC236}">
                <a16:creationId xmlns:a16="http://schemas.microsoft.com/office/drawing/2014/main" id="{22C8F8DC-C7AC-30CD-BAD2-3FA4CF693029}"/>
              </a:ext>
            </a:extLst>
          </p:cNvPr>
          <p:cNvPicPr>
            <a:picLocks noChangeAspect="1"/>
          </p:cNvPicPr>
          <p:nvPr/>
        </p:nvPicPr>
        <p:blipFill>
          <a:blip r:embed="rId4">
            <a:extLst>
              <a:ext uri="{28A0092B-C50C-407E-A947-70E740481C1C}">
                <a14:useLocalDpi xmlns:a14="http://schemas.microsoft.com/office/drawing/2010/main" val="0"/>
              </a:ext>
            </a:extLst>
          </a:blip>
          <a:srcRect r="16475" b="36375"/>
          <a:stretch/>
        </p:blipFill>
        <p:spPr>
          <a:xfrm>
            <a:off x="2296462" y="1251856"/>
            <a:ext cx="3875737" cy="3857640"/>
          </a:xfrm>
          <a:prstGeom prst="rect">
            <a:avLst/>
          </a:prstGeom>
          <a:effectLst>
            <a:outerShdw blurRad="50800" dist="50800" dir="7920000" algn="ctr" rotWithShape="0">
              <a:srgbClr val="000000">
                <a:alpha val="43137"/>
              </a:srgbClr>
            </a:outerShdw>
          </a:effectLst>
        </p:spPr>
      </p:pic>
      <p:sp>
        <p:nvSpPr>
          <p:cNvPr id="8" name="TextBox 7">
            <a:extLst>
              <a:ext uri="{FF2B5EF4-FFF2-40B4-BE49-F238E27FC236}">
                <a16:creationId xmlns:a16="http://schemas.microsoft.com/office/drawing/2014/main" id="{BB712A2E-F2A3-B640-086C-AD2BEA897464}"/>
              </a:ext>
            </a:extLst>
          </p:cNvPr>
          <p:cNvSpPr txBox="1"/>
          <p:nvPr/>
        </p:nvSpPr>
        <p:spPr>
          <a:xfrm>
            <a:off x="1726491" y="5173649"/>
            <a:ext cx="5127172" cy="1446550"/>
          </a:xfrm>
          <a:prstGeom prst="rect">
            <a:avLst/>
          </a:prstGeom>
          <a:noFill/>
        </p:spPr>
        <p:txBody>
          <a:bodyPr wrap="square" rtlCol="0">
            <a:spAutoFit/>
          </a:bodyPr>
          <a:lstStyle/>
          <a:p>
            <a:pPr algn="ctr"/>
            <a:r>
              <a:rPr lang="en-US" sz="2200" i="1" dirty="0">
                <a:latin typeface="Gotham book"/>
              </a:rPr>
              <a:t>A portion of a letter from Woll to the Ayuntamiento of Laredo after his invasion of Texas and occupation of San Antonio.</a:t>
            </a:r>
          </a:p>
          <a:p>
            <a:pPr algn="ctr"/>
            <a:r>
              <a:rPr lang="en-US" sz="2200" i="1" dirty="0">
                <a:latin typeface="Gotham book"/>
              </a:rPr>
              <a:t>The Portal to Texas History </a:t>
            </a:r>
          </a:p>
        </p:txBody>
      </p:sp>
      <p:pic>
        <p:nvPicPr>
          <p:cNvPr id="3074" name="Picture 2" descr="A portrait from the late 19th century of Adrian Woll. He is dressed in his full military dress uniform with metals pinned to his uniform. One arm is leaning against what appears to be the back of a chair. He has glorious muttonchops. ">
            <a:extLst>
              <a:ext uri="{FF2B5EF4-FFF2-40B4-BE49-F238E27FC236}">
                <a16:creationId xmlns:a16="http://schemas.microsoft.com/office/drawing/2014/main" id="{21B99CAA-4DB4-FB2D-D7F1-0358684AAA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5663" y="240166"/>
            <a:ext cx="4311167" cy="5312932"/>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E8486DE-2264-9F46-AB14-9C4540178EA8}"/>
              </a:ext>
            </a:extLst>
          </p:cNvPr>
          <p:cNvSpPr txBox="1"/>
          <p:nvPr/>
        </p:nvSpPr>
        <p:spPr>
          <a:xfrm>
            <a:off x="7228114" y="5553098"/>
            <a:ext cx="4702629" cy="769441"/>
          </a:xfrm>
          <a:prstGeom prst="rect">
            <a:avLst/>
          </a:prstGeom>
          <a:noFill/>
        </p:spPr>
        <p:txBody>
          <a:bodyPr wrap="square" rtlCol="0">
            <a:spAutoFit/>
          </a:bodyPr>
          <a:lstStyle/>
          <a:p>
            <a:pPr algn="ctr"/>
            <a:r>
              <a:rPr lang="en-US" sz="2200" b="0" i="1" dirty="0">
                <a:solidFill>
                  <a:srgbClr val="000000"/>
                </a:solidFill>
                <a:effectLst/>
                <a:latin typeface="Gotham book"/>
              </a:rPr>
              <a:t>General Adrián Woll</a:t>
            </a:r>
          </a:p>
          <a:p>
            <a:pPr algn="ctr"/>
            <a:r>
              <a:rPr lang="en-US" sz="2200" i="1" dirty="0">
                <a:solidFill>
                  <a:srgbClr val="000000"/>
                </a:solidFill>
                <a:latin typeface="Gotham book"/>
              </a:rPr>
              <a:t>The Texas State Historical Association</a:t>
            </a:r>
            <a:endParaRPr lang="en-US" sz="2200" i="1" dirty="0">
              <a:latin typeface="Gotham book"/>
            </a:endParaRPr>
          </a:p>
        </p:txBody>
      </p:sp>
    </p:spTree>
    <p:extLst>
      <p:ext uri="{BB962C8B-B14F-4D97-AF65-F5344CB8AC3E}">
        <p14:creationId xmlns:p14="http://schemas.microsoft.com/office/powerpoint/2010/main" val="27804541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70442B6-D466-69A2-59FB-E8547C0F98C6}"/>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F8BDC829-89D6-EA0B-627B-A6352BB3FBE7}"/>
              </a:ext>
            </a:extLst>
          </p:cNvPr>
          <p:cNvSpPr txBox="1">
            <a:spLocks noGrp="1"/>
          </p:cNvSpPr>
          <p:nvPr>
            <p:ph type="title" idx="4294967295"/>
          </p:nvPr>
        </p:nvSpPr>
        <p:spPr>
          <a:xfrm>
            <a:off x="1119612" y="-37561"/>
            <a:ext cx="6389898" cy="162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chemeClr val="tx1"/>
                </a:solidFill>
                <a:effectLst/>
                <a:uLnTx/>
                <a:uFillTx/>
                <a:latin typeface="Gotham Medium"/>
                <a:ea typeface="+mj-ea"/>
                <a:cs typeface="+mj-cs"/>
              </a:rPr>
              <a:t>Stephen Pearl    Andrews</a:t>
            </a:r>
          </a:p>
        </p:txBody>
      </p:sp>
      <p:pic>
        <p:nvPicPr>
          <p:cNvPr id="4" name="Picture 3" descr="A photograph of Stephen Pearl Andrews. He has a large bushy mustache and beard and is wearing a suit, looking off to the right. ">
            <a:extLst>
              <a:ext uri="{FF2B5EF4-FFF2-40B4-BE49-F238E27FC236}">
                <a16:creationId xmlns:a16="http://schemas.microsoft.com/office/drawing/2014/main" id="{3580EF8E-3E95-4238-61D7-33E9AF93B8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5769" y="1099941"/>
            <a:ext cx="3213531" cy="4935891"/>
          </a:xfrm>
          <a:prstGeom prst="rect">
            <a:avLst/>
          </a:prstGeom>
          <a:effectLst>
            <a:outerShdw blurRad="50800" dist="50800" dir="7920000" algn="ctr" rotWithShape="0">
              <a:srgbClr val="000000">
                <a:alpha val="43137"/>
              </a:srgbClr>
            </a:outerShdw>
          </a:effectLst>
        </p:spPr>
      </p:pic>
      <p:sp>
        <p:nvSpPr>
          <p:cNvPr id="7" name="TextBox 6">
            <a:extLst>
              <a:ext uri="{FF2B5EF4-FFF2-40B4-BE49-F238E27FC236}">
                <a16:creationId xmlns:a16="http://schemas.microsoft.com/office/drawing/2014/main" id="{85E0DEDD-B085-E5A8-011C-DC7F6EB1B4E9}"/>
              </a:ext>
            </a:extLst>
          </p:cNvPr>
          <p:cNvSpPr txBox="1"/>
          <p:nvPr/>
        </p:nvSpPr>
        <p:spPr>
          <a:xfrm>
            <a:off x="1872343" y="6035832"/>
            <a:ext cx="4876800" cy="769441"/>
          </a:xfrm>
          <a:prstGeom prst="rect">
            <a:avLst/>
          </a:prstGeom>
          <a:noFill/>
        </p:spPr>
        <p:txBody>
          <a:bodyPr wrap="square" rtlCol="0">
            <a:spAutoFit/>
          </a:bodyPr>
          <a:lstStyle/>
          <a:p>
            <a:pPr algn="ctr"/>
            <a:r>
              <a:rPr lang="en-US" sz="2200" i="1" dirty="0">
                <a:latin typeface="Gotham book"/>
              </a:rPr>
              <a:t>Stephen Pearl Andrews</a:t>
            </a:r>
          </a:p>
          <a:p>
            <a:pPr algn="ctr"/>
            <a:r>
              <a:rPr lang="en-US" sz="2200" i="1" dirty="0">
                <a:latin typeface="Gotham book"/>
              </a:rPr>
              <a:t>The Texas State Historical Commission</a:t>
            </a:r>
          </a:p>
        </p:txBody>
      </p:sp>
      <p:pic>
        <p:nvPicPr>
          <p:cNvPr id="4100" name="Picture 4" descr="An abolitionist broadside (propaganda poster) that stated &quot;All men are by nature equally free! And independent! And have certain inherent rights of which, when they enter into a state of society they cannot by any compact deprive or divest their posterity! Namely the enjoyment of life and liberty!&quot; ">
            <a:extLst>
              <a:ext uri="{FF2B5EF4-FFF2-40B4-BE49-F238E27FC236}">
                <a16:creationId xmlns:a16="http://schemas.microsoft.com/office/drawing/2014/main" id="{DE37579B-DC35-834A-96C8-70B61BAF2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1649" y="182880"/>
            <a:ext cx="3592285" cy="5172891"/>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E16D324-7352-2B9F-7E3F-98CD9E85DF66}"/>
              </a:ext>
            </a:extLst>
          </p:cNvPr>
          <p:cNvSpPr txBox="1"/>
          <p:nvPr/>
        </p:nvSpPr>
        <p:spPr>
          <a:xfrm>
            <a:off x="7075170" y="5343250"/>
            <a:ext cx="5116830" cy="1107996"/>
          </a:xfrm>
          <a:prstGeom prst="rect">
            <a:avLst/>
          </a:prstGeom>
          <a:noFill/>
        </p:spPr>
        <p:txBody>
          <a:bodyPr wrap="square" rtlCol="0">
            <a:spAutoFit/>
          </a:bodyPr>
          <a:lstStyle/>
          <a:p>
            <a:pPr algn="ctr"/>
            <a:r>
              <a:rPr lang="en-US" sz="2200" i="1" dirty="0">
                <a:latin typeface="Gotham book"/>
              </a:rPr>
              <a:t>Andrews supported the anti-slavery abolitionist movement. </a:t>
            </a:r>
          </a:p>
          <a:p>
            <a:pPr algn="ctr"/>
            <a:r>
              <a:rPr lang="en-US" sz="2200" i="1" dirty="0">
                <a:latin typeface="Gotham book"/>
              </a:rPr>
              <a:t>The Boston Public Library</a:t>
            </a:r>
          </a:p>
        </p:txBody>
      </p:sp>
    </p:spTree>
    <p:extLst>
      <p:ext uri="{BB962C8B-B14F-4D97-AF65-F5344CB8AC3E}">
        <p14:creationId xmlns:p14="http://schemas.microsoft.com/office/powerpoint/2010/main" val="24298541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F9D9E6B-EA36-5AF3-E49F-D82B262F5423}"/>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8A9BE2B7-B76E-0177-7B0C-843B4F8B7733}"/>
              </a:ext>
            </a:extLst>
          </p:cNvPr>
          <p:cNvSpPr txBox="1">
            <a:spLocks noGrp="1"/>
          </p:cNvSpPr>
          <p:nvPr>
            <p:ph type="title" idx="4294967295"/>
          </p:nvPr>
        </p:nvSpPr>
        <p:spPr>
          <a:xfrm>
            <a:off x="1541434" y="-94463"/>
            <a:ext cx="5610481" cy="10524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chemeClr val="tx1"/>
                </a:solidFill>
                <a:effectLst/>
                <a:uLnTx/>
                <a:uFillTx/>
                <a:latin typeface="Gotham Medium"/>
                <a:ea typeface="+mj-ea"/>
                <a:cs typeface="+mj-cs"/>
              </a:rPr>
              <a:t>Rosa Kleberg</a:t>
            </a:r>
          </a:p>
        </p:txBody>
      </p:sp>
      <p:pic>
        <p:nvPicPr>
          <p:cNvPr id="6" name="Picture 5" descr="An excerpt from ">
            <a:extLst>
              <a:ext uri="{FF2B5EF4-FFF2-40B4-BE49-F238E27FC236}">
                <a16:creationId xmlns:a16="http://schemas.microsoft.com/office/drawing/2014/main" id="{43809F91-664E-5EDA-B2AA-EC66904B63DC}"/>
              </a:ext>
            </a:extLst>
          </p:cNvPr>
          <p:cNvPicPr>
            <a:picLocks noChangeAspect="1"/>
          </p:cNvPicPr>
          <p:nvPr/>
        </p:nvPicPr>
        <p:blipFill>
          <a:blip r:embed="rId4"/>
          <a:srcRect t="-2467"/>
          <a:stretch/>
        </p:blipFill>
        <p:spPr>
          <a:xfrm>
            <a:off x="381000" y="1385532"/>
            <a:ext cx="7505701" cy="1424541"/>
          </a:xfrm>
          <a:prstGeom prst="rect">
            <a:avLst/>
          </a:prstGeom>
          <a:effectLst>
            <a:outerShdw blurRad="50800" dist="50800" dir="7920000" algn="ctr" rotWithShape="0">
              <a:srgbClr val="000000">
                <a:alpha val="43137"/>
              </a:srgbClr>
            </a:outerShdw>
          </a:effectLst>
        </p:spPr>
      </p:pic>
      <p:sp>
        <p:nvSpPr>
          <p:cNvPr id="7" name="TextBox 6">
            <a:extLst>
              <a:ext uri="{FF2B5EF4-FFF2-40B4-BE49-F238E27FC236}">
                <a16:creationId xmlns:a16="http://schemas.microsoft.com/office/drawing/2014/main" id="{4963309A-8B13-8C71-70ED-7ADC1A1D1322}"/>
              </a:ext>
            </a:extLst>
          </p:cNvPr>
          <p:cNvSpPr txBox="1"/>
          <p:nvPr/>
        </p:nvSpPr>
        <p:spPr>
          <a:xfrm>
            <a:off x="1709057" y="2971800"/>
            <a:ext cx="5769429" cy="1446550"/>
          </a:xfrm>
          <a:prstGeom prst="rect">
            <a:avLst/>
          </a:prstGeom>
          <a:noFill/>
        </p:spPr>
        <p:txBody>
          <a:bodyPr wrap="square" rtlCol="0">
            <a:spAutoFit/>
          </a:bodyPr>
          <a:lstStyle/>
          <a:p>
            <a:pPr algn="ctr"/>
            <a:r>
              <a:rPr lang="en-US" sz="2200" i="1" dirty="0">
                <a:latin typeface="Gotham book"/>
              </a:rPr>
              <a:t>An excerpt of “Some of my Early Experiences in Texas” by Rosa Kleberg, published in the Texas Historical Association Quarterly, April 1898. </a:t>
            </a:r>
          </a:p>
          <a:p>
            <a:pPr algn="ctr"/>
            <a:r>
              <a:rPr lang="en-US" sz="2200" i="1" dirty="0">
                <a:latin typeface="Gotham book"/>
              </a:rPr>
              <a:t>The Portal to Texas History</a:t>
            </a:r>
          </a:p>
        </p:txBody>
      </p:sp>
      <p:pic>
        <p:nvPicPr>
          <p:cNvPr id="4" name="Picture 3" descr="A photograph of Rosa Kleberg in her later years. She is wearing a black dress with a light colored shawl covering her shoulders. She has on a black bonnet with white lace trim. ">
            <a:extLst>
              <a:ext uri="{FF2B5EF4-FFF2-40B4-BE49-F238E27FC236}">
                <a16:creationId xmlns:a16="http://schemas.microsoft.com/office/drawing/2014/main" id="{5F7D20BA-DED3-C37D-B9EC-2C80644578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7587" y="0"/>
            <a:ext cx="4824413" cy="5472468"/>
          </a:xfrm>
          <a:prstGeom prst="rect">
            <a:avLst/>
          </a:prstGeom>
          <a:effectLst>
            <a:outerShdw blurRad="50800" dist="50800" dir="60000" algn="ctr" rotWithShape="0">
              <a:srgbClr val="000000">
                <a:alpha val="43137"/>
              </a:srgbClr>
            </a:outerShdw>
          </a:effectLst>
        </p:spPr>
      </p:pic>
      <p:sp>
        <p:nvSpPr>
          <p:cNvPr id="10" name="TextBox 9">
            <a:extLst>
              <a:ext uri="{FF2B5EF4-FFF2-40B4-BE49-F238E27FC236}">
                <a16:creationId xmlns:a16="http://schemas.microsoft.com/office/drawing/2014/main" id="{29428EDE-E83D-6263-18FB-04424267BED5}"/>
              </a:ext>
            </a:extLst>
          </p:cNvPr>
          <p:cNvSpPr txBox="1"/>
          <p:nvPr/>
        </p:nvSpPr>
        <p:spPr>
          <a:xfrm>
            <a:off x="7367587" y="5515335"/>
            <a:ext cx="4419600" cy="769441"/>
          </a:xfrm>
          <a:prstGeom prst="rect">
            <a:avLst/>
          </a:prstGeom>
          <a:noFill/>
        </p:spPr>
        <p:txBody>
          <a:bodyPr wrap="square" rtlCol="0">
            <a:spAutoFit/>
          </a:bodyPr>
          <a:lstStyle/>
          <a:p>
            <a:pPr algn="ctr"/>
            <a:r>
              <a:rPr lang="en-US" sz="2200" i="1" dirty="0">
                <a:latin typeface="Gotham book"/>
              </a:rPr>
              <a:t>Rosa Kleberg</a:t>
            </a:r>
          </a:p>
          <a:p>
            <a:pPr algn="ctr"/>
            <a:r>
              <a:rPr lang="en-US" sz="2200" i="1" dirty="0">
                <a:latin typeface="Gotham book"/>
              </a:rPr>
              <a:t>The Portal to Texas History</a:t>
            </a:r>
          </a:p>
        </p:txBody>
      </p:sp>
    </p:spTree>
    <p:extLst>
      <p:ext uri="{BB962C8B-B14F-4D97-AF65-F5344CB8AC3E}">
        <p14:creationId xmlns:p14="http://schemas.microsoft.com/office/powerpoint/2010/main" val="26257867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70D73DD-57F3-4E5D-6CE7-70181A895FF2}"/>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DC16EF74-143E-DAD0-8BCE-C61955120291}"/>
              </a:ext>
            </a:extLst>
          </p:cNvPr>
          <p:cNvSpPr txBox="1">
            <a:spLocks noGrp="1"/>
          </p:cNvSpPr>
          <p:nvPr>
            <p:ph type="title" idx="4294967295"/>
          </p:nvPr>
        </p:nvSpPr>
        <p:spPr>
          <a:xfrm>
            <a:off x="1859298" y="35666"/>
            <a:ext cx="9864090" cy="155364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200" b="1" i="1" u="none" strike="noStrike" kern="1200" cap="none" spc="0" normalizeH="0" baseline="0" noProof="0" dirty="0">
                <a:ln>
                  <a:noFill/>
                </a:ln>
                <a:solidFill>
                  <a:schemeClr val="tx1"/>
                </a:solidFill>
                <a:effectLst/>
                <a:uLnTx/>
                <a:uFillTx/>
                <a:latin typeface="Gotham Medium"/>
                <a:ea typeface="+mj-ea"/>
                <a:cs typeface="+mj-cs"/>
              </a:rPr>
              <a:t>Warm-up</a:t>
            </a:r>
            <a:br>
              <a:rPr kumimoji="0" lang="en-US" sz="4400" b="0" i="0" u="none" strike="noStrike" kern="1200" cap="none" spc="0" normalizeH="0" baseline="0" noProof="0" dirty="0">
                <a:ln>
                  <a:noFill/>
                </a:ln>
                <a:solidFill>
                  <a:schemeClr val="tx1"/>
                </a:solidFill>
                <a:effectLst/>
                <a:uLnTx/>
                <a:uFillTx/>
                <a:latin typeface="Gotham Medium"/>
                <a:ea typeface="+mj-ea"/>
                <a:cs typeface="+mj-cs"/>
              </a:rPr>
            </a:br>
            <a:r>
              <a:rPr kumimoji="0" lang="en-US" sz="3200" b="0" i="0" u="none" strike="noStrike" kern="1200" cap="none" spc="0" normalizeH="0" baseline="0" noProof="0" dirty="0">
                <a:ln>
                  <a:noFill/>
                </a:ln>
                <a:solidFill>
                  <a:schemeClr val="tx1"/>
                </a:solidFill>
                <a:effectLst/>
                <a:uLnTx/>
                <a:uFillTx/>
                <a:latin typeface="Gotham Medium"/>
                <a:ea typeface="+mj-ea"/>
                <a:cs typeface="+mj-cs"/>
              </a:rPr>
              <a:t>Use the image</a:t>
            </a:r>
            <a:r>
              <a:rPr lang="en-US" sz="3200" dirty="0">
                <a:latin typeface="Gotham Medium"/>
              </a:rPr>
              <a:t> below </a:t>
            </a:r>
            <a:r>
              <a:rPr kumimoji="0" lang="en-US" sz="3200" b="0" i="0" u="none" strike="noStrike" kern="1200" cap="none" spc="0" normalizeH="0" baseline="0" noProof="0" dirty="0">
                <a:ln>
                  <a:noFill/>
                </a:ln>
                <a:solidFill>
                  <a:schemeClr val="tx1"/>
                </a:solidFill>
                <a:effectLst/>
                <a:uLnTx/>
                <a:uFillTx/>
                <a:latin typeface="Gotham Medium"/>
                <a:ea typeface="+mj-ea"/>
                <a:cs typeface="+mj-cs"/>
              </a:rPr>
              <a:t>to complete your warm-up </a:t>
            </a:r>
            <a:endParaRPr kumimoji="0" lang="en-US" sz="4400" b="0" i="0" u="none" strike="noStrike" kern="1200" cap="none" spc="0" normalizeH="0" baseline="0" noProof="0" dirty="0">
              <a:ln>
                <a:noFill/>
              </a:ln>
              <a:solidFill>
                <a:schemeClr val="tx1"/>
              </a:solidFill>
              <a:effectLst/>
              <a:uLnTx/>
              <a:uFillTx/>
              <a:latin typeface="Gotham Medium"/>
              <a:ea typeface="+mj-ea"/>
              <a:cs typeface="+mj-cs"/>
            </a:endParaRPr>
          </a:p>
        </p:txBody>
      </p:sp>
      <p:pic>
        <p:nvPicPr>
          <p:cNvPr id="3" name="Picture 2" descr="A black and white photograph of a kitchen in a log cabin. There is a stone hearth built into the far wall with pots sitting in the hearth. There is a chair on the wall to the right. There is a table with what appears to be a bowl or a basin sitting on a wooden table along the wall to the left. There are some utensils hanging from the wall. There is what appears to be an oil lamp hanging from the ceiling. ">
            <a:extLst>
              <a:ext uri="{FF2B5EF4-FFF2-40B4-BE49-F238E27FC236}">
                <a16:creationId xmlns:a16="http://schemas.microsoft.com/office/drawing/2014/main" id="{A6F6D536-D1C1-DD40-FC2E-0B49A31C302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731" r="3320" b="10394"/>
          <a:stretch/>
        </p:blipFill>
        <p:spPr bwMode="auto">
          <a:xfrm>
            <a:off x="2340428" y="1589313"/>
            <a:ext cx="7655345" cy="4789716"/>
          </a:xfrm>
          <a:prstGeom prst="rect">
            <a:avLst/>
          </a:prstGeom>
          <a:noFill/>
          <a:ln>
            <a:noFill/>
          </a:ln>
          <a:effectLst>
            <a:outerShdw blurRad="50800" dist="50800" dir="7920000" algn="ctr" rotWithShape="0">
              <a:srgbClr val="000000">
                <a:alpha val="43137"/>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3015600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849F5E1-2B63-009B-9C63-0797D2E6158F}"/>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BA3A21D1-C2A0-8353-80E2-F9844F0881B8}"/>
              </a:ext>
            </a:extLst>
          </p:cNvPr>
          <p:cNvSpPr txBox="1">
            <a:spLocks noGrp="1"/>
          </p:cNvSpPr>
          <p:nvPr>
            <p:ph type="title" idx="4294967295"/>
          </p:nvPr>
        </p:nvSpPr>
        <p:spPr>
          <a:xfrm>
            <a:off x="1859298" y="35666"/>
            <a:ext cx="9864090" cy="1724299"/>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200" b="1" i="1" u="none" strike="noStrike" kern="1200" cap="none" spc="0" normalizeH="0" baseline="0" noProof="0" dirty="0">
                <a:ln>
                  <a:noFill/>
                </a:ln>
                <a:solidFill>
                  <a:schemeClr val="tx1"/>
                </a:solidFill>
                <a:effectLst/>
                <a:uLnTx/>
                <a:uFillTx/>
                <a:latin typeface="Gotham Medium"/>
                <a:ea typeface="+mj-ea"/>
                <a:cs typeface="+mj-cs"/>
              </a:rPr>
              <a:t>Exit Ticket</a:t>
            </a:r>
            <a:br>
              <a:rPr kumimoji="0" lang="en-US" sz="4400" b="0" i="0" u="none" strike="noStrike" kern="1200" cap="none" spc="0" normalizeH="0" baseline="0" noProof="0" dirty="0">
                <a:ln>
                  <a:noFill/>
                </a:ln>
                <a:solidFill>
                  <a:schemeClr val="tx1"/>
                </a:solidFill>
                <a:effectLst/>
                <a:uLnTx/>
                <a:uFillTx/>
                <a:latin typeface="Gotham Medium"/>
                <a:ea typeface="+mj-ea"/>
                <a:cs typeface="+mj-cs"/>
              </a:rPr>
            </a:br>
            <a:r>
              <a:rPr kumimoji="0" lang="en-US" sz="3200" b="0" i="0" u="none" strike="noStrike" kern="1200" cap="none" spc="0" normalizeH="0" baseline="0" noProof="0" dirty="0">
                <a:ln>
                  <a:noFill/>
                </a:ln>
                <a:solidFill>
                  <a:schemeClr val="tx1"/>
                </a:solidFill>
                <a:effectLst/>
                <a:uLnTx/>
                <a:uFillTx/>
                <a:latin typeface="Gotham Medium"/>
                <a:ea typeface="+mj-ea"/>
                <a:cs typeface="+mj-cs"/>
              </a:rPr>
              <a:t>Follow the directions below to complete your exit ticket </a:t>
            </a:r>
            <a:endParaRPr kumimoji="0" lang="en-US" sz="4400" b="0" i="0" u="none" strike="noStrike" kern="1200" cap="none" spc="0" normalizeH="0" baseline="0" noProof="0" dirty="0">
              <a:ln>
                <a:noFill/>
              </a:ln>
              <a:solidFill>
                <a:schemeClr val="tx1"/>
              </a:solidFill>
              <a:effectLst/>
              <a:uLnTx/>
              <a:uFillTx/>
              <a:latin typeface="Gotham Medium"/>
              <a:ea typeface="+mj-ea"/>
              <a:cs typeface="+mj-cs"/>
            </a:endParaRPr>
          </a:p>
        </p:txBody>
      </p:sp>
      <p:pic>
        <p:nvPicPr>
          <p:cNvPr id="4" name="Graphic 3">
            <a:extLst>
              <a:ext uri="{FF2B5EF4-FFF2-40B4-BE49-F238E27FC236}">
                <a16:creationId xmlns:a16="http://schemas.microsoft.com/office/drawing/2014/main" id="{119E5825-7138-583C-5AAF-FE49E28C498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21518" y="1930320"/>
            <a:ext cx="1071092" cy="1071092"/>
          </a:xfrm>
          <a:prstGeom prst="rect">
            <a:avLst/>
          </a:prstGeom>
        </p:spPr>
      </p:pic>
      <p:pic>
        <p:nvPicPr>
          <p:cNvPr id="5" name="Graphic 4">
            <a:extLst>
              <a:ext uri="{FF2B5EF4-FFF2-40B4-BE49-F238E27FC236}">
                <a16:creationId xmlns:a16="http://schemas.microsoft.com/office/drawing/2014/main" id="{300D5B99-D67E-F4C5-0F4D-1CA9418024DA}"/>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95553" y="3711291"/>
            <a:ext cx="1071092" cy="1071092"/>
          </a:xfrm>
          <a:prstGeom prst="rect">
            <a:avLst/>
          </a:prstGeom>
        </p:spPr>
      </p:pic>
      <p:pic>
        <p:nvPicPr>
          <p:cNvPr id="6" name="Graphic 5">
            <a:extLst>
              <a:ext uri="{FF2B5EF4-FFF2-40B4-BE49-F238E27FC236}">
                <a16:creationId xmlns:a16="http://schemas.microsoft.com/office/drawing/2014/main" id="{44CC778C-387C-EDE2-9F01-61DDAA73584C}"/>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21518" y="5358488"/>
            <a:ext cx="1071092" cy="1071092"/>
          </a:xfrm>
          <a:prstGeom prst="rect">
            <a:avLst/>
          </a:prstGeom>
        </p:spPr>
      </p:pic>
      <p:sp>
        <p:nvSpPr>
          <p:cNvPr id="8" name="TextBox 7">
            <a:extLst>
              <a:ext uri="{FF2B5EF4-FFF2-40B4-BE49-F238E27FC236}">
                <a16:creationId xmlns:a16="http://schemas.microsoft.com/office/drawing/2014/main" id="{C4AFD2C1-BC1D-23B3-3D15-DBC4817F892B}"/>
              </a:ext>
            </a:extLst>
          </p:cNvPr>
          <p:cNvSpPr txBox="1"/>
          <p:nvPr/>
        </p:nvSpPr>
        <p:spPr>
          <a:xfrm>
            <a:off x="3254829" y="1759965"/>
            <a:ext cx="5410200" cy="440120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srgbClr val="FF0000"/>
                </a:solidFill>
                <a:effectLst/>
                <a:uLnTx/>
                <a:uFillTx/>
                <a:latin typeface="Gotham Book"/>
                <a:ea typeface="+mn-ea"/>
                <a:cs typeface="+mn-cs"/>
              </a:rPr>
              <a:t>Choose two people from today’s lesson.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srgbClr val="0070C0"/>
                </a:solidFill>
                <a:effectLst/>
                <a:uLnTx/>
                <a:uFillTx/>
                <a:latin typeface="Gotham Book"/>
                <a:ea typeface="+mn-ea"/>
                <a:cs typeface="+mn-cs"/>
              </a:rPr>
              <a:t>Complete the graphic organizer based on your knowledge of the two people you chose.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srgbClr val="7030A0"/>
                </a:solidFill>
                <a:effectLst/>
                <a:uLnTx/>
                <a:uFillTx/>
                <a:latin typeface="Gotham Book"/>
                <a:ea typeface="+mn-ea"/>
                <a:cs typeface="+mn-cs"/>
              </a:rPr>
              <a:t>Share with a partner.</a:t>
            </a:r>
          </a:p>
        </p:txBody>
      </p:sp>
      <p:pic>
        <p:nvPicPr>
          <p:cNvPr id="1026" name="Picture 2">
            <a:extLst>
              <a:ext uri="{FF2B5EF4-FFF2-40B4-BE49-F238E27FC236}">
                <a16:creationId xmlns:a16="http://schemas.microsoft.com/office/drawing/2014/main" id="{4F17AADF-A7B5-D223-4F32-6564461A8C13}"/>
              </a:ext>
              <a:ext uri="{C183D7F6-B498-43B3-948B-1728B52AA6E4}">
                <adec:decorative xmlns:adec="http://schemas.microsoft.com/office/drawing/2017/decorative" val="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21075" b="2359"/>
          <a:stretch/>
        </p:blipFill>
        <p:spPr bwMode="auto">
          <a:xfrm>
            <a:off x="7738946" y="1815120"/>
            <a:ext cx="4404731" cy="4541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5758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217296C-7366-2DF7-D5C7-3DBBBA2E3E32}"/>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3074BD2F-04D6-CBD0-F212-0D296954D33F}"/>
              </a:ext>
            </a:extLst>
          </p:cNvPr>
          <p:cNvSpPr txBox="1">
            <a:spLocks noGrp="1"/>
          </p:cNvSpPr>
          <p:nvPr>
            <p:ph type="title" idx="4294967295"/>
          </p:nvPr>
        </p:nvSpPr>
        <p:spPr>
          <a:xfrm>
            <a:off x="1812149" y="0"/>
            <a:ext cx="9010288" cy="10972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schemeClr val="tx1"/>
                </a:solidFill>
                <a:effectLst/>
                <a:uLnTx/>
                <a:uFillTx/>
                <a:latin typeface="Gotham Medium"/>
                <a:ea typeface="+mj-ea"/>
                <a:cs typeface="+mj-cs"/>
              </a:rPr>
              <a:t>Share with the class: </a:t>
            </a:r>
            <a:r>
              <a:rPr kumimoji="0" lang="en-US" sz="6000" b="0" i="0" u="none" strike="noStrike" kern="1200" cap="none" spc="0" normalizeH="0" baseline="0" noProof="0" dirty="0">
                <a:ln>
                  <a:noFill/>
                </a:ln>
                <a:solidFill>
                  <a:schemeClr val="bg1"/>
                </a:solidFill>
                <a:effectLst/>
                <a:uLnTx/>
                <a:uFillTx/>
                <a:latin typeface="Gotham Medium"/>
                <a:ea typeface="+mj-ea"/>
                <a:cs typeface="+mj-cs"/>
              </a:rPr>
              <a:t>2</a:t>
            </a:r>
          </a:p>
        </p:txBody>
      </p:sp>
      <p:sp>
        <p:nvSpPr>
          <p:cNvPr id="3" name="Speech Bubble: Rectangle with Corners Rounded 2">
            <a:extLst>
              <a:ext uri="{FF2B5EF4-FFF2-40B4-BE49-F238E27FC236}">
                <a16:creationId xmlns:a16="http://schemas.microsoft.com/office/drawing/2014/main" id="{AD2346F3-A32D-3461-5B7D-5FA72656CF2E}"/>
              </a:ext>
            </a:extLst>
          </p:cNvPr>
          <p:cNvSpPr/>
          <p:nvPr/>
        </p:nvSpPr>
        <p:spPr>
          <a:xfrm>
            <a:off x="2273270" y="1554482"/>
            <a:ext cx="7067469" cy="3823061"/>
          </a:xfrm>
          <a:prstGeom prst="wedgeRoundRectCallout">
            <a:avLst>
              <a:gd name="adj1" fmla="val 63291"/>
              <a:gd name="adj2" fmla="val 35738"/>
              <a:gd name="adj3" fmla="val 16667"/>
            </a:avLst>
          </a:prstGeom>
          <a:solidFill>
            <a:srgbClr val="F3D1D3"/>
          </a:solidFill>
          <a:ln w="28575">
            <a:solidFill>
              <a:srgbClr val="C00000"/>
            </a:solidFill>
          </a:ln>
          <a:effectLst>
            <a:outerShdw blurRad="50800" dist="50800" dir="786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C00000"/>
                </a:solidFill>
                <a:effectLst/>
                <a:uLnTx/>
                <a:uFillTx/>
                <a:latin typeface="Calibri" panose="020F0502020204030204"/>
                <a:ea typeface="+mn-ea"/>
                <a:cs typeface="+mn-cs"/>
              </a:rPr>
              <a:t>I think ______ and ______ would have been </a:t>
            </a:r>
            <a:r>
              <a:rPr kumimoji="0" lang="en-US" sz="4400" b="1" i="1" u="sng" strike="noStrike" kern="1200" cap="none" spc="0" normalizeH="0" baseline="0" noProof="0" dirty="0">
                <a:ln>
                  <a:noFill/>
                </a:ln>
                <a:solidFill>
                  <a:srgbClr val="C00000"/>
                </a:solidFill>
                <a:effectLst/>
                <a:uLnTx/>
                <a:uFillTx/>
                <a:latin typeface="Calibri" panose="020F0502020204030204"/>
                <a:ea typeface="+mn-ea"/>
                <a:cs typeface="+mn-cs"/>
              </a:rPr>
              <a:t>friends</a:t>
            </a:r>
            <a:r>
              <a:rPr kumimoji="0" lang="en-US" sz="4400" b="1" i="1" u="none" strike="noStrike" kern="1200" cap="none" spc="0" normalizeH="0" baseline="0" noProof="0" dirty="0">
                <a:ln>
                  <a:noFill/>
                </a:ln>
                <a:solidFill>
                  <a:srgbClr val="C00000"/>
                </a:solidFill>
                <a:effectLst/>
                <a:uLnTx/>
                <a:uFillTx/>
                <a:latin typeface="Calibri" panose="020F0502020204030204"/>
                <a:ea typeface="+mn-ea"/>
                <a:cs typeface="+mn-cs"/>
              </a:rPr>
              <a:t> / </a:t>
            </a:r>
            <a:r>
              <a:rPr kumimoji="0" lang="en-US" sz="4400" b="1" i="1" u="sng" strike="noStrike" kern="1200" cap="none" spc="0" normalizeH="0" baseline="0" noProof="0" dirty="0">
                <a:ln>
                  <a:noFill/>
                </a:ln>
                <a:solidFill>
                  <a:srgbClr val="C00000"/>
                </a:solidFill>
                <a:effectLst/>
                <a:uLnTx/>
                <a:uFillTx/>
                <a:latin typeface="Calibri" panose="020F0502020204030204"/>
                <a:ea typeface="+mn-ea"/>
                <a:cs typeface="+mn-cs"/>
              </a:rPr>
              <a:t>opponents</a:t>
            </a:r>
            <a:r>
              <a:rPr kumimoji="0" lang="en-US" sz="4400" b="1" i="1"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400" u="none" strike="noStrike" kern="1200" cap="none" spc="0" normalizeH="0" baseline="0" noProof="0" dirty="0">
                <a:ln>
                  <a:noFill/>
                </a:ln>
                <a:solidFill>
                  <a:srgbClr val="C00000"/>
                </a:solidFill>
                <a:effectLst/>
                <a:uLnTx/>
                <a:uFillTx/>
                <a:latin typeface="Calibri" panose="020F0502020204030204"/>
                <a:ea typeface="+mn-ea"/>
                <a:cs typeface="+mn-cs"/>
              </a:rPr>
              <a:t>because _____ ______________________</a:t>
            </a:r>
            <a:endParaRPr kumimoji="0" lang="en-US" sz="44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6" name="Graphic 5">
            <a:extLst>
              <a:ext uri="{FF2B5EF4-FFF2-40B4-BE49-F238E27FC236}">
                <a16:creationId xmlns:a16="http://schemas.microsoft.com/office/drawing/2014/main" id="{2E3C2C21-8727-FE4D-00B4-E0C6C94E22A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35652" y="3717441"/>
            <a:ext cx="1360406" cy="1360406"/>
          </a:xfrm>
          <a:prstGeom prst="rect">
            <a:avLst/>
          </a:prstGeom>
        </p:spPr>
      </p:pic>
    </p:spTree>
    <p:extLst>
      <p:ext uri="{BB962C8B-B14F-4D97-AF65-F5344CB8AC3E}">
        <p14:creationId xmlns:p14="http://schemas.microsoft.com/office/powerpoint/2010/main" val="1731994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4B69F84-A3F1-085D-45E9-BC98FE1EECFA}"/>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116D8F28-590A-D200-C3E3-275F4CC0ED3A}"/>
              </a:ext>
            </a:extLst>
          </p:cNvPr>
          <p:cNvSpPr txBox="1">
            <a:spLocks noGrp="1"/>
          </p:cNvSpPr>
          <p:nvPr>
            <p:ph type="title" idx="4294967295"/>
          </p:nvPr>
        </p:nvSpPr>
        <p:spPr>
          <a:xfrm>
            <a:off x="1812149" y="0"/>
            <a:ext cx="9010288" cy="10972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schemeClr val="tx1"/>
                </a:solidFill>
                <a:effectLst/>
                <a:uLnTx/>
                <a:uFillTx/>
                <a:latin typeface="Gotham Medium"/>
                <a:ea typeface="+mj-ea"/>
                <a:cs typeface="+mj-cs"/>
              </a:rPr>
              <a:t>Share with the class:</a:t>
            </a:r>
            <a:endParaRPr kumimoji="0" lang="en-US" sz="6000" b="0" i="0" u="none" strike="noStrike" kern="1200" cap="none" spc="0" normalizeH="0" baseline="0" noProof="0" dirty="0">
              <a:ln>
                <a:noFill/>
              </a:ln>
              <a:solidFill>
                <a:schemeClr val="bg1"/>
              </a:solidFill>
              <a:effectLst/>
              <a:uLnTx/>
              <a:uFillTx/>
              <a:latin typeface="Gotham Medium"/>
              <a:ea typeface="+mj-ea"/>
              <a:cs typeface="+mj-cs"/>
            </a:endParaRPr>
          </a:p>
        </p:txBody>
      </p:sp>
      <p:sp>
        <p:nvSpPr>
          <p:cNvPr id="3" name="Speech Bubble: Rectangle with Corners Rounded 2">
            <a:extLst>
              <a:ext uri="{FF2B5EF4-FFF2-40B4-BE49-F238E27FC236}">
                <a16:creationId xmlns:a16="http://schemas.microsoft.com/office/drawing/2014/main" id="{CD019BFF-4ED0-C81E-3141-6FD2B967D594}"/>
              </a:ext>
            </a:extLst>
          </p:cNvPr>
          <p:cNvSpPr/>
          <p:nvPr/>
        </p:nvSpPr>
        <p:spPr>
          <a:xfrm>
            <a:off x="2240613" y="1440098"/>
            <a:ext cx="7067469" cy="1723130"/>
          </a:xfrm>
          <a:prstGeom prst="wedgeRoundRectCallout">
            <a:avLst>
              <a:gd name="adj1" fmla="val 63291"/>
              <a:gd name="adj2" fmla="val 35738"/>
              <a:gd name="adj3" fmla="val 16667"/>
            </a:avLst>
          </a:prstGeom>
          <a:solidFill>
            <a:srgbClr val="F3D1D3"/>
          </a:solidFill>
          <a:ln w="28575">
            <a:solidFill>
              <a:srgbClr val="C00000"/>
            </a:solidFill>
          </a:ln>
          <a:effectLst>
            <a:outerShdw blurRad="50800" dist="50800" dir="786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C00000"/>
                </a:solidFill>
                <a:effectLst/>
                <a:uLnTx/>
                <a:uFillTx/>
                <a:latin typeface="Calibri" panose="020F0502020204030204"/>
                <a:ea typeface="+mn-ea"/>
                <a:cs typeface="+mn-cs"/>
              </a:rPr>
              <a:t>One thing I observe about the image is _________</a:t>
            </a:r>
          </a:p>
        </p:txBody>
      </p:sp>
      <p:pic>
        <p:nvPicPr>
          <p:cNvPr id="4" name="Graphic 3">
            <a:extLst>
              <a:ext uri="{FF2B5EF4-FFF2-40B4-BE49-F238E27FC236}">
                <a16:creationId xmlns:a16="http://schemas.microsoft.com/office/drawing/2014/main" id="{0C259E0C-0219-C91B-9FD9-3D7B3D564ED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87308" y="1497225"/>
            <a:ext cx="1666003" cy="1666003"/>
          </a:xfrm>
          <a:prstGeom prst="rect">
            <a:avLst/>
          </a:prstGeom>
        </p:spPr>
      </p:pic>
      <p:sp>
        <p:nvSpPr>
          <p:cNvPr id="5" name="Speech Bubble: Rectangle with Corners Rounded 4">
            <a:extLst>
              <a:ext uri="{FF2B5EF4-FFF2-40B4-BE49-F238E27FC236}">
                <a16:creationId xmlns:a16="http://schemas.microsoft.com/office/drawing/2014/main" id="{A775CD22-53F6-F58B-6AC7-8EB7EEE5C452}"/>
              </a:ext>
            </a:extLst>
          </p:cNvPr>
          <p:cNvSpPr/>
          <p:nvPr/>
        </p:nvSpPr>
        <p:spPr>
          <a:xfrm>
            <a:off x="4744328" y="3637644"/>
            <a:ext cx="7067469" cy="2458355"/>
          </a:xfrm>
          <a:prstGeom prst="wedgeRoundRectCallout">
            <a:avLst>
              <a:gd name="adj1" fmla="val -62394"/>
              <a:gd name="adj2" fmla="val 35106"/>
              <a:gd name="adj3" fmla="val 16667"/>
            </a:avLst>
          </a:prstGeom>
          <a:solidFill>
            <a:srgbClr val="F3D1D3"/>
          </a:solidFill>
          <a:ln w="28575">
            <a:solidFill>
              <a:srgbClr val="C00000"/>
            </a:solidFill>
          </a:ln>
          <a:effectLst>
            <a:outerShdw blurRad="50800" dist="50800" dir="786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C00000"/>
                </a:solidFill>
                <a:effectLst/>
                <a:uLnTx/>
                <a:uFillTx/>
                <a:latin typeface="Calibri" panose="020F0502020204030204"/>
                <a:ea typeface="+mn-ea"/>
                <a:cs typeface="+mn-cs"/>
              </a:rPr>
              <a:t>One thing I can infer about daily life in Texas in the 1800s is ______________</a:t>
            </a:r>
          </a:p>
        </p:txBody>
      </p:sp>
      <p:pic>
        <p:nvPicPr>
          <p:cNvPr id="6" name="Graphic 5">
            <a:extLst>
              <a:ext uri="{FF2B5EF4-FFF2-40B4-BE49-F238E27FC236}">
                <a16:creationId xmlns:a16="http://schemas.microsoft.com/office/drawing/2014/main" id="{8FC8D6B3-FD55-009E-5A5F-73BB19813E6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23022" y="4338396"/>
            <a:ext cx="1666003" cy="1666003"/>
          </a:xfrm>
          <a:prstGeom prst="rect">
            <a:avLst/>
          </a:prstGeom>
        </p:spPr>
      </p:pic>
    </p:spTree>
    <p:extLst>
      <p:ext uri="{BB962C8B-B14F-4D97-AF65-F5344CB8AC3E}">
        <p14:creationId xmlns:p14="http://schemas.microsoft.com/office/powerpoint/2010/main" val="32019685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B37FC376-EC91-34E2-7F6A-EA899A842DE8}"/>
              </a:ext>
            </a:extLst>
          </p:cNvPr>
          <p:cNvSpPr txBox="1">
            <a:spLocks noGrp="1"/>
          </p:cNvSpPr>
          <p:nvPr>
            <p:ph type="title" idx="4294967295"/>
          </p:nvPr>
        </p:nvSpPr>
        <p:spPr>
          <a:xfrm>
            <a:off x="2203107" y="13062"/>
            <a:ext cx="8240486" cy="129195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0" i="0" u="none" strike="noStrike" kern="1200" cap="none" spc="0" normalizeH="0" baseline="0" noProof="0" dirty="0">
                <a:ln>
                  <a:noFill/>
                </a:ln>
                <a:solidFill>
                  <a:schemeClr val="bg1"/>
                </a:solidFill>
                <a:effectLst/>
                <a:uLnTx/>
                <a:uFillTx/>
                <a:latin typeface="Gotham Medium"/>
                <a:ea typeface="+mj-ea"/>
                <a:cs typeface="+mj-cs"/>
              </a:rPr>
              <a:t>Essential Question</a:t>
            </a:r>
          </a:p>
        </p:txBody>
      </p:sp>
      <p:sp>
        <p:nvSpPr>
          <p:cNvPr id="3" name="TextBox 2">
            <a:extLst>
              <a:ext uri="{FF2B5EF4-FFF2-40B4-BE49-F238E27FC236}">
                <a16:creationId xmlns:a16="http://schemas.microsoft.com/office/drawing/2014/main" id="{4E749B0F-B873-9D1D-8410-CEB4810829B9}"/>
              </a:ext>
            </a:extLst>
          </p:cNvPr>
          <p:cNvSpPr txBox="1"/>
          <p:nvPr/>
        </p:nvSpPr>
        <p:spPr>
          <a:xfrm>
            <a:off x="1620577" y="2224630"/>
            <a:ext cx="9285318"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1" u="none" strike="noStrike" kern="1200" cap="none" spc="0" normalizeH="0" baseline="0" noProof="0" dirty="0">
                <a:ln>
                  <a:noFill/>
                </a:ln>
                <a:solidFill>
                  <a:srgbClr val="C00000"/>
                </a:solidFill>
                <a:effectLst/>
                <a:uLnTx/>
                <a:uFillTx/>
                <a:latin typeface="Calibri" panose="020F0502020204030204"/>
                <a:ea typeface="+mn-ea"/>
                <a:cs typeface="+mn-cs"/>
              </a:rPr>
              <a:t>Who were some of the key people of the Republic of Texas and why were they significant?</a:t>
            </a:r>
          </a:p>
        </p:txBody>
      </p:sp>
    </p:spTree>
    <p:extLst>
      <p:ext uri="{BB962C8B-B14F-4D97-AF65-F5344CB8AC3E}">
        <p14:creationId xmlns:p14="http://schemas.microsoft.com/office/powerpoint/2010/main" val="3586965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84BFAC29-EF51-C89D-4D0A-E092BF6D9DC9}"/>
              </a:ext>
            </a:extLst>
          </p:cNvPr>
          <p:cNvSpPr txBox="1">
            <a:spLocks noGrp="1"/>
          </p:cNvSpPr>
          <p:nvPr>
            <p:ph type="title" idx="4294967295"/>
          </p:nvPr>
        </p:nvSpPr>
        <p:spPr>
          <a:xfrm>
            <a:off x="1879724" y="13062"/>
            <a:ext cx="8240486" cy="129195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0" i="0" u="none" strike="noStrike" kern="1200" cap="none" spc="0" normalizeH="0" baseline="0" noProof="0" dirty="0">
                <a:ln>
                  <a:noFill/>
                </a:ln>
                <a:solidFill>
                  <a:schemeClr val="bg1"/>
                </a:solidFill>
                <a:effectLst/>
                <a:uLnTx/>
                <a:uFillTx/>
                <a:latin typeface="Gotham Medium"/>
                <a:ea typeface="+mj-ea"/>
                <a:cs typeface="+mj-cs"/>
              </a:rPr>
              <a:t>In Today’s Lesson</a:t>
            </a:r>
          </a:p>
        </p:txBody>
      </p:sp>
      <p:sp>
        <p:nvSpPr>
          <p:cNvPr id="3" name="TextBox 2">
            <a:extLst>
              <a:ext uri="{FF2B5EF4-FFF2-40B4-BE49-F238E27FC236}">
                <a16:creationId xmlns:a16="http://schemas.microsoft.com/office/drawing/2014/main" id="{B8FD51CF-8891-4238-A8FD-8B05D72CBC10}"/>
              </a:ext>
            </a:extLst>
          </p:cNvPr>
          <p:cNvSpPr txBox="1"/>
          <p:nvPr/>
        </p:nvSpPr>
        <p:spPr>
          <a:xfrm>
            <a:off x="587829" y="1661693"/>
            <a:ext cx="11451771" cy="4401205"/>
          </a:xfrm>
          <a:prstGeom prst="rect">
            <a:avLst/>
          </a:prstGeom>
          <a:noFill/>
        </p:spPr>
        <p:txBody>
          <a:bodyPr wrap="square" rtlCol="0">
            <a:spAutoFit/>
          </a:bodyPr>
          <a:lstStyle/>
          <a:p>
            <a:pPr marL="914400" marR="0" lvl="0" indent="-9144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4000" b="1" i="1" u="sng" strike="noStrike" kern="1200" cap="none" spc="0" normalizeH="0" baseline="0" noProof="0" dirty="0">
                <a:ln>
                  <a:noFill/>
                </a:ln>
                <a:solidFill>
                  <a:srgbClr val="C00000"/>
                </a:solidFill>
                <a:effectLst/>
                <a:uLnTx/>
                <a:uFillTx/>
                <a:latin typeface="Calibri" panose="020F0502020204030204"/>
                <a:ea typeface="+mn-ea"/>
                <a:cs typeface="+mn-cs"/>
              </a:rPr>
              <a:t>We will</a:t>
            </a:r>
            <a:r>
              <a:rPr kumimoji="0" lang="en-US" sz="4000" b="0" i="0" u="none" strike="noStrike" kern="1200" cap="none" spc="0" normalizeH="0" baseline="0" noProof="0" dirty="0">
                <a:ln>
                  <a:noFill/>
                </a:ln>
                <a:solidFill>
                  <a:srgbClr val="C00000"/>
                </a:solidFill>
                <a:effectLst/>
                <a:uLnTx/>
                <a:uFillTx/>
                <a:latin typeface="Calibri" panose="020F0502020204030204"/>
                <a:ea typeface="+mn-ea"/>
                <a:cs typeface="+mn-cs"/>
              </a:rPr>
              <a:t> study key people who took part in the Republic of Texas, identifying important information about their lives and their significance to the Republic of Texas era.</a:t>
            </a:r>
            <a:endParaRPr kumimoji="0" lang="en-US" sz="4000" b="0" i="1" u="none" strike="noStrike" kern="1200" cap="none" spc="0" normalizeH="0" baseline="0" noProof="0" dirty="0">
              <a:ln>
                <a:noFill/>
              </a:ln>
              <a:solidFill>
                <a:srgbClr val="C00000"/>
              </a:solidFill>
              <a:effectLst/>
              <a:uLnTx/>
              <a:uFillTx/>
              <a:latin typeface="Calibri" panose="020F0502020204030204"/>
              <a:ea typeface="+mn-ea"/>
              <a:cs typeface="+mn-cs"/>
            </a:endParaRPr>
          </a:p>
          <a:p>
            <a:pPr marL="914400" marR="0" lvl="0" indent="-9144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4000" b="1" i="1" u="sng" strike="noStrike" kern="1200" cap="none" spc="0" normalizeH="0" baseline="0" noProof="0" dirty="0">
                <a:ln>
                  <a:noFill/>
                </a:ln>
                <a:solidFill>
                  <a:srgbClr val="002060"/>
                </a:solidFill>
                <a:effectLst/>
                <a:uLnTx/>
                <a:uFillTx/>
                <a:latin typeface="Calibri" panose="020F0502020204030204"/>
                <a:ea typeface="+mn-ea"/>
                <a:cs typeface="+mn-cs"/>
              </a:rPr>
              <a:t>I will</a:t>
            </a:r>
            <a:r>
              <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rPr>
              <a:t> use the reading or readings provided to record significant information about people from the Republic of Texas. </a:t>
            </a:r>
            <a:endParaRPr kumimoji="0" lang="en-US" sz="4000" b="0" i="1"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712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E302BB4-6073-6FA8-85CC-59CBCE3E4524}"/>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C7652B58-D82F-F93C-B957-52169FB3A122}"/>
              </a:ext>
            </a:extLst>
          </p:cNvPr>
          <p:cNvSpPr txBox="1">
            <a:spLocks noGrp="1"/>
          </p:cNvSpPr>
          <p:nvPr>
            <p:ph type="title" idx="4294967295"/>
          </p:nvPr>
        </p:nvSpPr>
        <p:spPr>
          <a:xfrm>
            <a:off x="1672061" y="68823"/>
            <a:ext cx="5741330" cy="8564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chemeClr val="tx1"/>
                </a:solidFill>
                <a:effectLst/>
                <a:uLnTx/>
                <a:uFillTx/>
                <a:latin typeface="Gotham Medium"/>
                <a:ea typeface="+mj-ea"/>
                <a:cs typeface="+mj-cs"/>
              </a:rPr>
              <a:t>Sam Houston</a:t>
            </a:r>
          </a:p>
        </p:txBody>
      </p:sp>
      <p:pic>
        <p:nvPicPr>
          <p:cNvPr id="2050" name="Picture 2" descr="A pencil sketch of a small log cabin with a chimney on one side and a door in the middle. There is cursive script across the bottom of the image. ">
            <a:extLst>
              <a:ext uri="{FF2B5EF4-FFF2-40B4-BE49-F238E27FC236}">
                <a16:creationId xmlns:a16="http://schemas.microsoft.com/office/drawing/2014/main" id="{D751B558-091C-9CC3-8461-D8D72A3180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7314" y="925287"/>
            <a:ext cx="5741330" cy="4039173"/>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331096B-A3F0-8670-C31E-E4FB091F861A}"/>
              </a:ext>
            </a:extLst>
          </p:cNvPr>
          <p:cNvSpPr txBox="1"/>
          <p:nvPr/>
        </p:nvSpPr>
        <p:spPr>
          <a:xfrm>
            <a:off x="1767314" y="5037152"/>
            <a:ext cx="5741331" cy="1785104"/>
          </a:xfrm>
          <a:prstGeom prst="rect">
            <a:avLst/>
          </a:prstGeom>
          <a:noFill/>
        </p:spPr>
        <p:txBody>
          <a:bodyPr wrap="square" rtlCol="0">
            <a:spAutoFit/>
          </a:bodyPr>
          <a:lstStyle/>
          <a:p>
            <a:pPr algn="ctr"/>
            <a:r>
              <a:rPr lang="en-US" sz="2200" i="1" dirty="0">
                <a:latin typeface="Gotham book"/>
              </a:rPr>
              <a:t>Houston’s presidential house in Austin during his second term. At the bottom of this sketch Houston wrote, </a:t>
            </a:r>
            <a:r>
              <a:rPr lang="en-US" sz="2200" b="1" i="1" dirty="0">
                <a:latin typeface="Gotham book"/>
              </a:rPr>
              <a:t>“This is a correct drawing of the house occupied by the president in 1841.”</a:t>
            </a:r>
          </a:p>
          <a:p>
            <a:pPr algn="ctr"/>
            <a:r>
              <a:rPr lang="en-US" sz="2200" i="1" dirty="0">
                <a:latin typeface="Gotham book"/>
              </a:rPr>
              <a:t>The Portal to Texas History</a:t>
            </a:r>
          </a:p>
        </p:txBody>
      </p:sp>
      <p:pic>
        <p:nvPicPr>
          <p:cNvPr id="4" name="Picture 3" descr="A painting of Sam Houston in his later years.&#10;">
            <a:extLst>
              <a:ext uri="{FF2B5EF4-FFF2-40B4-BE49-F238E27FC236}">
                <a16:creationId xmlns:a16="http://schemas.microsoft.com/office/drawing/2014/main" id="{6D662D2E-3DE9-F909-69A1-56A7F256AC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6929" y="-478971"/>
            <a:ext cx="4300504" cy="5443431"/>
          </a:xfrm>
          <a:prstGeom prst="rect">
            <a:avLst/>
          </a:prstGeom>
          <a:effectLst>
            <a:outerShdw blurRad="50800" dist="50800" dir="7920000" algn="ctr" rotWithShape="0">
              <a:srgbClr val="000000">
                <a:alpha val="43137"/>
              </a:srgbClr>
            </a:outerShdw>
          </a:effectLst>
        </p:spPr>
      </p:pic>
      <p:sp>
        <p:nvSpPr>
          <p:cNvPr id="5" name="TextBox 4">
            <a:extLst>
              <a:ext uri="{FF2B5EF4-FFF2-40B4-BE49-F238E27FC236}">
                <a16:creationId xmlns:a16="http://schemas.microsoft.com/office/drawing/2014/main" id="{F4D32300-8211-649D-6A14-A91FA44D7526}"/>
              </a:ext>
            </a:extLst>
          </p:cNvPr>
          <p:cNvSpPr txBox="1"/>
          <p:nvPr/>
        </p:nvSpPr>
        <p:spPr>
          <a:xfrm>
            <a:off x="7763131" y="5037152"/>
            <a:ext cx="4229099" cy="769441"/>
          </a:xfrm>
          <a:prstGeom prst="rect">
            <a:avLst/>
          </a:prstGeom>
          <a:noFill/>
        </p:spPr>
        <p:txBody>
          <a:bodyPr wrap="square" rtlCol="0">
            <a:spAutoFit/>
          </a:bodyPr>
          <a:lstStyle/>
          <a:p>
            <a:pPr algn="ctr"/>
            <a:r>
              <a:rPr lang="en-US" sz="2200" i="1" dirty="0">
                <a:latin typeface="Gotham book"/>
              </a:rPr>
              <a:t>Sam Houston</a:t>
            </a:r>
          </a:p>
          <a:p>
            <a:pPr algn="ctr"/>
            <a:r>
              <a:rPr lang="en-US" sz="2200" i="1" dirty="0">
                <a:latin typeface="Gotham book"/>
              </a:rPr>
              <a:t>The State Preservation Board</a:t>
            </a:r>
          </a:p>
        </p:txBody>
      </p:sp>
    </p:spTree>
    <p:extLst>
      <p:ext uri="{BB962C8B-B14F-4D97-AF65-F5344CB8AC3E}">
        <p14:creationId xmlns:p14="http://schemas.microsoft.com/office/powerpoint/2010/main" val="982740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E302BB4-6073-6FA8-85CC-59CBCE3E4524}"/>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C7652B58-D82F-F93C-B957-52169FB3A122}"/>
              </a:ext>
            </a:extLst>
          </p:cNvPr>
          <p:cNvSpPr txBox="1">
            <a:spLocks noGrp="1"/>
          </p:cNvSpPr>
          <p:nvPr>
            <p:ph type="title" idx="4294967295"/>
          </p:nvPr>
        </p:nvSpPr>
        <p:spPr>
          <a:xfrm>
            <a:off x="1584977" y="0"/>
            <a:ext cx="5305680" cy="104152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chemeClr val="tx1"/>
                </a:solidFill>
                <a:effectLst/>
                <a:uLnTx/>
                <a:uFillTx/>
                <a:latin typeface="Gotham Medium"/>
                <a:ea typeface="+mj-ea"/>
                <a:cs typeface="+mj-cs"/>
              </a:rPr>
              <a:t>Mirabeau Lamar</a:t>
            </a:r>
          </a:p>
        </p:txBody>
      </p:sp>
      <p:pic>
        <p:nvPicPr>
          <p:cNvPr id="7" name="Picture 6" descr="A photocopy of a letter written by Mirabeau Lamar in 1846. The letter is illegible from this photocopy.">
            <a:extLst>
              <a:ext uri="{FF2B5EF4-FFF2-40B4-BE49-F238E27FC236}">
                <a16:creationId xmlns:a16="http://schemas.microsoft.com/office/drawing/2014/main" id="{48FFE115-A084-A0C0-F64E-BCCDD9DCD5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0134" y="962662"/>
            <a:ext cx="3911624" cy="4882967"/>
          </a:xfrm>
          <a:prstGeom prst="rect">
            <a:avLst/>
          </a:prstGeom>
          <a:effectLst>
            <a:outerShdw blurRad="50800" dist="50800" dir="7920000" algn="ctr" rotWithShape="0">
              <a:srgbClr val="000000">
                <a:alpha val="43137"/>
              </a:srgbClr>
            </a:outerShdw>
          </a:effectLst>
        </p:spPr>
      </p:pic>
      <p:sp>
        <p:nvSpPr>
          <p:cNvPr id="8" name="TextBox 7">
            <a:extLst>
              <a:ext uri="{FF2B5EF4-FFF2-40B4-BE49-F238E27FC236}">
                <a16:creationId xmlns:a16="http://schemas.microsoft.com/office/drawing/2014/main" id="{65C02599-69FE-A2D6-9225-37D79552E6BB}"/>
              </a:ext>
            </a:extLst>
          </p:cNvPr>
          <p:cNvSpPr txBox="1"/>
          <p:nvPr/>
        </p:nvSpPr>
        <p:spPr>
          <a:xfrm>
            <a:off x="1584977" y="5747654"/>
            <a:ext cx="5305680" cy="1107996"/>
          </a:xfrm>
          <a:prstGeom prst="rect">
            <a:avLst/>
          </a:prstGeom>
          <a:noFill/>
        </p:spPr>
        <p:txBody>
          <a:bodyPr wrap="square" rtlCol="0">
            <a:spAutoFit/>
          </a:bodyPr>
          <a:lstStyle/>
          <a:p>
            <a:pPr algn="ctr"/>
            <a:r>
              <a:rPr lang="en-US" sz="2200" i="1" dirty="0">
                <a:latin typeface="Gotham book"/>
              </a:rPr>
              <a:t>A letter written by Lamar during his time as the military commander of Laredo, 1846.</a:t>
            </a:r>
          </a:p>
          <a:p>
            <a:pPr algn="ctr"/>
            <a:r>
              <a:rPr lang="en-US" sz="2200" i="1" dirty="0">
                <a:latin typeface="Gotham book"/>
              </a:rPr>
              <a:t>The Portal to Texas History</a:t>
            </a:r>
          </a:p>
        </p:txBody>
      </p:sp>
      <p:pic>
        <p:nvPicPr>
          <p:cNvPr id="4" name="Picture 3" descr="A drawing of a Mirabeau Lamar. He has wavy hair and is wearing a suit and bow tie. ">
            <a:extLst>
              <a:ext uri="{FF2B5EF4-FFF2-40B4-BE49-F238E27FC236}">
                <a16:creationId xmlns:a16="http://schemas.microsoft.com/office/drawing/2014/main" id="{8C6F7CA1-77FE-9430-DF6D-02080551C8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8215" y="0"/>
            <a:ext cx="6080194" cy="5442857"/>
          </a:xfrm>
          <a:prstGeom prst="rect">
            <a:avLst/>
          </a:prstGeom>
          <a:effectLst>
            <a:outerShdw blurRad="50800" dist="50800" dir="7920000" algn="ctr" rotWithShape="0">
              <a:srgbClr val="000000">
                <a:alpha val="43137"/>
              </a:srgbClr>
            </a:outerShdw>
          </a:effectLst>
        </p:spPr>
      </p:pic>
      <p:sp>
        <p:nvSpPr>
          <p:cNvPr id="5" name="TextBox 4">
            <a:extLst>
              <a:ext uri="{FF2B5EF4-FFF2-40B4-BE49-F238E27FC236}">
                <a16:creationId xmlns:a16="http://schemas.microsoft.com/office/drawing/2014/main" id="{977AE76A-E5C4-DC4B-C20A-178E0A89C82C}"/>
              </a:ext>
            </a:extLst>
          </p:cNvPr>
          <p:cNvSpPr txBox="1"/>
          <p:nvPr/>
        </p:nvSpPr>
        <p:spPr>
          <a:xfrm>
            <a:off x="6781800" y="5508171"/>
            <a:ext cx="4452257" cy="769441"/>
          </a:xfrm>
          <a:prstGeom prst="rect">
            <a:avLst/>
          </a:prstGeom>
          <a:noFill/>
        </p:spPr>
        <p:txBody>
          <a:bodyPr wrap="square" rtlCol="0">
            <a:spAutoFit/>
          </a:bodyPr>
          <a:lstStyle/>
          <a:p>
            <a:pPr algn="ctr"/>
            <a:r>
              <a:rPr lang="en-US" sz="2200" i="1" dirty="0">
                <a:latin typeface="Gotham  book"/>
              </a:rPr>
              <a:t>Mirabeau Lamar</a:t>
            </a:r>
          </a:p>
          <a:p>
            <a:pPr algn="ctr"/>
            <a:r>
              <a:rPr lang="en-US" sz="2200" i="1" dirty="0">
                <a:latin typeface="Gotham  book"/>
              </a:rPr>
              <a:t>The Portal to Texas History</a:t>
            </a:r>
          </a:p>
        </p:txBody>
      </p:sp>
    </p:spTree>
    <p:extLst>
      <p:ext uri="{BB962C8B-B14F-4D97-AF65-F5344CB8AC3E}">
        <p14:creationId xmlns:p14="http://schemas.microsoft.com/office/powerpoint/2010/main" val="1651192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C425AD1-69BA-D5A0-B1F7-0E4E55804EB5}"/>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822EA72B-A115-62FE-09BC-E039DB6166B5}"/>
              </a:ext>
            </a:extLst>
          </p:cNvPr>
          <p:cNvSpPr txBox="1">
            <a:spLocks noGrp="1"/>
          </p:cNvSpPr>
          <p:nvPr>
            <p:ph type="title" idx="4294967295"/>
          </p:nvPr>
        </p:nvSpPr>
        <p:spPr>
          <a:xfrm>
            <a:off x="1891944" y="0"/>
            <a:ext cx="5697567" cy="9108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chemeClr val="tx1"/>
                </a:solidFill>
                <a:effectLst/>
                <a:uLnTx/>
                <a:uFillTx/>
                <a:latin typeface="Gotham Medium"/>
                <a:ea typeface="+mj-ea"/>
                <a:cs typeface="+mj-cs"/>
              </a:rPr>
              <a:t>Anson Jones</a:t>
            </a:r>
          </a:p>
        </p:txBody>
      </p:sp>
      <p:pic>
        <p:nvPicPr>
          <p:cNvPr id="3074" name="Picture 2" descr="An illustration of the annexation ceremony of February 19, 1846. There is a large crowd of people surrounding a wooden log cabin statehouse. On the porch of the house is a group of politicians. At the front of the group is Anson Jones, pulling on the ropes to lower the Republic of Texas flag. ">
            <a:extLst>
              <a:ext uri="{FF2B5EF4-FFF2-40B4-BE49-F238E27FC236}">
                <a16:creationId xmlns:a16="http://schemas.microsoft.com/office/drawing/2014/main" id="{A2AB81FF-9ADA-84A0-B7B4-CBA38F70D60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30" b="10285"/>
          <a:stretch/>
        </p:blipFill>
        <p:spPr bwMode="auto">
          <a:xfrm>
            <a:off x="1355269" y="910892"/>
            <a:ext cx="6770915" cy="4438554"/>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25E8E9C-E465-7F4F-BDE3-00C9DF59CD9B}"/>
              </a:ext>
            </a:extLst>
          </p:cNvPr>
          <p:cNvSpPr txBox="1"/>
          <p:nvPr/>
        </p:nvSpPr>
        <p:spPr>
          <a:xfrm>
            <a:off x="1600196" y="5372649"/>
            <a:ext cx="6302832" cy="1384995"/>
          </a:xfrm>
          <a:prstGeom prst="rect">
            <a:avLst/>
          </a:prstGeom>
          <a:noFill/>
        </p:spPr>
        <p:txBody>
          <a:bodyPr wrap="square" rtlCol="0">
            <a:spAutoFit/>
          </a:bodyPr>
          <a:lstStyle/>
          <a:p>
            <a:pPr algn="ctr"/>
            <a:r>
              <a:rPr lang="en-US" sz="2100" i="1" dirty="0">
                <a:latin typeface="Gotham book"/>
              </a:rPr>
              <a:t>An illustration of the Annexation ceremony on February 19, 1846. President Anson Jones lowered the Republic of Texas flag declaring, “The Republic of Texas is no more.”</a:t>
            </a:r>
          </a:p>
          <a:p>
            <a:pPr algn="ctr"/>
            <a:r>
              <a:rPr lang="en-US" sz="2100" i="1" dirty="0">
                <a:latin typeface="Gotham book"/>
              </a:rPr>
              <a:t>The Portal to Texas History </a:t>
            </a:r>
          </a:p>
        </p:txBody>
      </p:sp>
      <p:pic>
        <p:nvPicPr>
          <p:cNvPr id="5" name="Picture 4" descr="A portrait of Anson Jones. ">
            <a:extLst>
              <a:ext uri="{FF2B5EF4-FFF2-40B4-BE49-F238E27FC236}">
                <a16:creationId xmlns:a16="http://schemas.microsoft.com/office/drawing/2014/main" id="{5AE87131-4ADD-A370-67CD-3A205083E9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4369" y="90416"/>
            <a:ext cx="4034820" cy="5057095"/>
          </a:xfrm>
          <a:prstGeom prst="rect">
            <a:avLst/>
          </a:prstGeom>
          <a:effectLst>
            <a:outerShdw blurRad="50800" dist="50800" dir="7920000" algn="ctr" rotWithShape="0">
              <a:srgbClr val="000000">
                <a:alpha val="43137"/>
              </a:srgbClr>
            </a:outerShdw>
          </a:effectLst>
        </p:spPr>
      </p:pic>
      <p:sp>
        <p:nvSpPr>
          <p:cNvPr id="6" name="TextBox 5">
            <a:extLst>
              <a:ext uri="{FF2B5EF4-FFF2-40B4-BE49-F238E27FC236}">
                <a16:creationId xmlns:a16="http://schemas.microsoft.com/office/drawing/2014/main" id="{A791B299-AC6D-A670-CDFD-F41D9B22856C}"/>
              </a:ext>
            </a:extLst>
          </p:cNvPr>
          <p:cNvSpPr txBox="1"/>
          <p:nvPr/>
        </p:nvSpPr>
        <p:spPr>
          <a:xfrm>
            <a:off x="8273143" y="5170714"/>
            <a:ext cx="3450771" cy="707886"/>
          </a:xfrm>
          <a:prstGeom prst="rect">
            <a:avLst/>
          </a:prstGeom>
          <a:noFill/>
        </p:spPr>
        <p:txBody>
          <a:bodyPr wrap="square" rtlCol="0">
            <a:spAutoFit/>
          </a:bodyPr>
          <a:lstStyle/>
          <a:p>
            <a:pPr algn="ctr"/>
            <a:r>
              <a:rPr lang="en-US" sz="2000" i="1" dirty="0">
                <a:latin typeface="Gotham book"/>
              </a:rPr>
              <a:t>Anson Jones</a:t>
            </a:r>
          </a:p>
          <a:p>
            <a:pPr algn="ctr"/>
            <a:r>
              <a:rPr lang="en-US" sz="2000" i="1" dirty="0">
                <a:latin typeface="Gotham book"/>
              </a:rPr>
              <a:t>The State Preservation Board</a:t>
            </a:r>
          </a:p>
        </p:txBody>
      </p:sp>
    </p:spTree>
    <p:extLst>
      <p:ext uri="{BB962C8B-B14F-4D97-AF65-F5344CB8AC3E}">
        <p14:creationId xmlns:p14="http://schemas.microsoft.com/office/powerpoint/2010/main" val="12177847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1F9E4C5-A249-AAD0-FF3B-DC7640025839}"/>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65008D0F-252C-6DFB-245D-B9814EDB4253}"/>
              </a:ext>
            </a:extLst>
          </p:cNvPr>
          <p:cNvSpPr txBox="1">
            <a:spLocks noGrp="1"/>
          </p:cNvSpPr>
          <p:nvPr>
            <p:ph type="title" idx="4294967295"/>
          </p:nvPr>
        </p:nvSpPr>
        <p:spPr>
          <a:xfrm>
            <a:off x="1247513" y="0"/>
            <a:ext cx="7373967" cy="95443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chemeClr val="tx1"/>
                </a:solidFill>
                <a:effectLst/>
                <a:uLnTx/>
                <a:uFillTx/>
                <a:latin typeface="Gotham Medium"/>
                <a:ea typeface="+mj-ea"/>
                <a:cs typeface="+mj-cs"/>
              </a:rPr>
              <a:t>John “Jack” Coffee Hays</a:t>
            </a:r>
          </a:p>
        </p:txBody>
      </p:sp>
      <p:pic>
        <p:nvPicPr>
          <p:cNvPr id="4" name="Picture 3" descr="A newspaper article from the Houston Morning Star dated Saturday September 17, 1842. It reads, &quot;Bexar Captured. - A messenger arrived last evening from the West with despatches from Capt. Hays, announcing the capture of Bexar on the 12th, by a detachment of 1,300 Mexican troops, under Gen. Woll. On the 11, news was received at Bexar, that a large Mexican army was approaching, but few believed the report. Capt. Hays with four spies went out to examine the roads but as the night was dark and foggy, he could not discern the enemy. On the next morning he approched the town and found it in the possession of the Mexican troops, which he then ascertained had marched down from the hills above the town, and not by the main roads. A sharp firing was soon after heard, in the town, but soon ceased, and a messenger reached him with intelligence that the Americans, 53 in number, had after a short resistance, surrendered to Gen. Woll, as prisoners of war. ">
            <a:extLst>
              <a:ext uri="{FF2B5EF4-FFF2-40B4-BE49-F238E27FC236}">
                <a16:creationId xmlns:a16="http://schemas.microsoft.com/office/drawing/2014/main" id="{DDF4B01A-9327-441D-2299-0505354293EB}"/>
              </a:ext>
            </a:extLst>
          </p:cNvPr>
          <p:cNvPicPr>
            <a:picLocks noChangeAspect="1"/>
          </p:cNvPicPr>
          <p:nvPr/>
        </p:nvPicPr>
        <p:blipFill>
          <a:blip r:embed="rId4"/>
          <a:stretch>
            <a:fillRect/>
          </a:stretch>
        </p:blipFill>
        <p:spPr>
          <a:xfrm>
            <a:off x="2295775" y="1045029"/>
            <a:ext cx="4819665" cy="5162330"/>
          </a:xfrm>
          <a:prstGeom prst="rect">
            <a:avLst/>
          </a:prstGeom>
          <a:effectLst>
            <a:outerShdw blurRad="50800" dist="50800" dir="7920000" algn="ctr" rotWithShape="0">
              <a:srgbClr val="000000">
                <a:alpha val="43137"/>
              </a:srgbClr>
            </a:outerShdw>
          </a:effectLst>
        </p:spPr>
      </p:pic>
      <p:sp>
        <p:nvSpPr>
          <p:cNvPr id="5" name="TextBox 4">
            <a:extLst>
              <a:ext uri="{FF2B5EF4-FFF2-40B4-BE49-F238E27FC236}">
                <a16:creationId xmlns:a16="http://schemas.microsoft.com/office/drawing/2014/main" id="{6FBDC188-48A3-9A34-04A5-66A0F286DB71}"/>
              </a:ext>
            </a:extLst>
          </p:cNvPr>
          <p:cNvSpPr txBox="1"/>
          <p:nvPr/>
        </p:nvSpPr>
        <p:spPr>
          <a:xfrm>
            <a:off x="2492829" y="6248400"/>
            <a:ext cx="4495800" cy="430887"/>
          </a:xfrm>
          <a:prstGeom prst="rect">
            <a:avLst/>
          </a:prstGeom>
          <a:noFill/>
        </p:spPr>
        <p:txBody>
          <a:bodyPr wrap="square" rtlCol="0">
            <a:spAutoFit/>
          </a:bodyPr>
          <a:lstStyle/>
          <a:p>
            <a:pPr algn="ctr"/>
            <a:r>
              <a:rPr lang="en-US" sz="2200" i="1" dirty="0">
                <a:latin typeface="Gotham book"/>
              </a:rPr>
              <a:t>The Portal to Texas History</a:t>
            </a:r>
          </a:p>
        </p:txBody>
      </p:sp>
      <p:pic>
        <p:nvPicPr>
          <p:cNvPr id="7" name="Picture 6" descr="A black and white photograph of Captain John Coffee Hays. He is seated in a high-backed chair. One arm rests on the arm rest and the other is bent with his hand in his lap. He is dressed in a 3 piece suit and looking off the left">
            <a:extLst>
              <a:ext uri="{FF2B5EF4-FFF2-40B4-BE49-F238E27FC236}">
                <a16:creationId xmlns:a16="http://schemas.microsoft.com/office/drawing/2014/main" id="{5AF017DB-9CAF-E9D3-5B14-7F81734778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0579" y="206828"/>
            <a:ext cx="4841421" cy="5151512"/>
          </a:xfrm>
          <a:prstGeom prst="rect">
            <a:avLst/>
          </a:prstGeom>
          <a:effectLst>
            <a:outerShdw blurRad="50800" dist="50800" dir="7920000" algn="ctr" rotWithShape="0">
              <a:srgbClr val="000000">
                <a:alpha val="43137"/>
              </a:srgbClr>
            </a:outerShdw>
          </a:effectLst>
        </p:spPr>
      </p:pic>
      <p:sp>
        <p:nvSpPr>
          <p:cNvPr id="8" name="TextBox 7">
            <a:extLst>
              <a:ext uri="{FF2B5EF4-FFF2-40B4-BE49-F238E27FC236}">
                <a16:creationId xmlns:a16="http://schemas.microsoft.com/office/drawing/2014/main" id="{3D0F5C84-8755-1321-EE3A-8DFEC5F60BDC}"/>
              </a:ext>
            </a:extLst>
          </p:cNvPr>
          <p:cNvSpPr txBox="1"/>
          <p:nvPr/>
        </p:nvSpPr>
        <p:spPr>
          <a:xfrm>
            <a:off x="7587343" y="5388429"/>
            <a:ext cx="4484914" cy="769441"/>
          </a:xfrm>
          <a:prstGeom prst="rect">
            <a:avLst/>
          </a:prstGeom>
          <a:noFill/>
        </p:spPr>
        <p:txBody>
          <a:bodyPr wrap="square" rtlCol="0">
            <a:spAutoFit/>
          </a:bodyPr>
          <a:lstStyle/>
          <a:p>
            <a:pPr algn="ctr"/>
            <a:r>
              <a:rPr lang="en-US" sz="2200" i="1" dirty="0">
                <a:latin typeface="Gotham book"/>
              </a:rPr>
              <a:t>Captain John Coffee Hays</a:t>
            </a:r>
          </a:p>
          <a:p>
            <a:pPr algn="ctr"/>
            <a:r>
              <a:rPr lang="en-US" sz="2200" i="1" dirty="0">
                <a:latin typeface="Gotham book"/>
              </a:rPr>
              <a:t>The Library of Congress</a:t>
            </a:r>
          </a:p>
        </p:txBody>
      </p:sp>
    </p:spTree>
    <p:extLst>
      <p:ext uri="{BB962C8B-B14F-4D97-AF65-F5344CB8AC3E}">
        <p14:creationId xmlns:p14="http://schemas.microsoft.com/office/powerpoint/2010/main" val="35475828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37f4b8a2-ad4f-41b5-9a91-284d2cc38f56}" enabled="1" method="Standard" siteId="{70de1992-07c6-480f-a318-a1afcba03983}" contentBits="0" removed="0"/>
</clbl:labelList>
</file>

<file path=docProps/app.xml><?xml version="1.0" encoding="utf-8"?>
<Properties xmlns="http://schemas.openxmlformats.org/officeDocument/2006/extended-properties" xmlns:vt="http://schemas.openxmlformats.org/officeDocument/2006/docPropsVTypes">
  <TotalTime>402</TotalTime>
  <Words>2621</Words>
  <Application>Microsoft Office PowerPoint</Application>
  <PresentationFormat>Widescreen</PresentationFormat>
  <Paragraphs>152</Paragraphs>
  <Slides>21</Slides>
  <Notes>16</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21</vt:i4>
      </vt:variant>
    </vt:vector>
  </HeadingPairs>
  <TitlesOfParts>
    <vt:vector size="37" baseType="lpstr">
      <vt:lpstr>Meiryo</vt:lpstr>
      <vt:lpstr>Aptos</vt:lpstr>
      <vt:lpstr>Aptos Display</vt:lpstr>
      <vt:lpstr>Arial</vt:lpstr>
      <vt:lpstr>Calibri</vt:lpstr>
      <vt:lpstr>Gotham  book</vt:lpstr>
      <vt:lpstr>Gotham book</vt:lpstr>
      <vt:lpstr>Gotham book</vt:lpstr>
      <vt:lpstr>Gotham Medium</vt:lpstr>
      <vt:lpstr>Josefin Sans</vt:lpstr>
      <vt:lpstr>Noto Sans</vt:lpstr>
      <vt:lpstr>Open Sans</vt:lpstr>
      <vt:lpstr>Source Sans Pro</vt:lpstr>
      <vt:lpstr>Times New Roman</vt:lpstr>
      <vt:lpstr>Office Theme</vt:lpstr>
      <vt:lpstr>1_Office Theme</vt:lpstr>
      <vt:lpstr>Unit 6:  The Republic of Texas</vt:lpstr>
      <vt:lpstr>Warm-up Use the image below to complete your warm-up </vt:lpstr>
      <vt:lpstr>Share with the class:</vt:lpstr>
      <vt:lpstr>Essential Question</vt:lpstr>
      <vt:lpstr>In Today’s Lesson</vt:lpstr>
      <vt:lpstr>Sam Houston</vt:lpstr>
      <vt:lpstr>Mirabeau Lamar</vt:lpstr>
      <vt:lpstr>Anson Jones</vt:lpstr>
      <vt:lpstr>John “Jack” Coffee Hays</vt:lpstr>
      <vt:lpstr>Chief Bowles</vt:lpstr>
      <vt:lpstr>William Goyens</vt:lpstr>
      <vt:lpstr>Mary (Adams) Maverick</vt:lpstr>
      <vt:lpstr>José Antonio Navarro</vt:lpstr>
      <vt:lpstr>Vicente Córdova</vt:lpstr>
      <vt:lpstr>Thomas J. Rusk</vt:lpstr>
      <vt:lpstr>Alexander Somervell</vt:lpstr>
      <vt:lpstr>Adrián Woll</vt:lpstr>
      <vt:lpstr>Stephen Pearl    Andrews</vt:lpstr>
      <vt:lpstr>Rosa Kleberg</vt:lpstr>
      <vt:lpstr>Exit Ticket Follow the directions below to complete your exit ticket </vt:lpstr>
      <vt:lpstr>Share with the class: 2</vt:lpstr>
    </vt:vector>
  </TitlesOfParts>
  <Company>University of North Texas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Abubakar, Courtney</dc:creator>
  <cp:lastModifiedBy>Belden, Dreanna</cp:lastModifiedBy>
  <cp:revision>6</cp:revision>
  <dcterms:created xsi:type="dcterms:W3CDTF">2025-05-23T16:30:03Z</dcterms:created>
  <dcterms:modified xsi:type="dcterms:W3CDTF">2025-06-03T18:16:01Z</dcterms:modified>
</cp:coreProperties>
</file>