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310" r:id="rId4"/>
    <p:sldId id="304" r:id="rId5"/>
    <p:sldId id="311" r:id="rId6"/>
    <p:sldId id="312" r:id="rId7"/>
    <p:sldId id="288" r:id="rId8"/>
    <p:sldId id="275" r:id="rId9"/>
    <p:sldId id="308" r:id="rId10"/>
    <p:sldId id="309" r:id="rId11"/>
    <p:sldId id="313" r:id="rId12"/>
    <p:sldId id="314" r:id="rId13"/>
    <p:sldId id="315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795C2-2C4E-4F25-9C1B-F71E43968BD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A5DC7-C5A2-4531-B041-2E0B8EC3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9302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ted_States_Copyright_Office" TargetMode="External"/><Relationship Id="rId3" Type="http://schemas.openxmlformats.org/officeDocument/2006/relationships/hyperlink" Target="https://commons.wikimedia.org/wiki/Public_domain" TargetMode="External"/><Relationship Id="rId7" Type="http://schemas.openxmlformats.org/officeDocument/2006/relationships/hyperlink" Target="https://commons.wikimedia.org/wiki/Commons:Public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nited_States" TargetMode="External"/><Relationship Id="rId5" Type="http://schemas.openxmlformats.org/officeDocument/2006/relationships/hyperlink" Target="https://en.wikipedia.org/wiki/List_of_countries%27_copyright_lengths" TargetMode="External"/><Relationship Id="rId4" Type="http://schemas.openxmlformats.org/officeDocument/2006/relationships/hyperlink" Target="https://en.wikipedia.org/wiki/public_domai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666804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1061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black-knife-apache-warrior-2285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ted_States_Copyright_Office" TargetMode="External"/><Relationship Id="rId3" Type="http://schemas.openxmlformats.org/officeDocument/2006/relationships/hyperlink" Target="https://commons.wikimedia.org/wiki/Public_domain" TargetMode="External"/><Relationship Id="rId7" Type="http://schemas.openxmlformats.org/officeDocument/2006/relationships/hyperlink" Target="https://commons.wikimedia.org/wiki/Commons:Public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nited_States" TargetMode="External"/><Relationship Id="rId5" Type="http://schemas.openxmlformats.org/officeDocument/2006/relationships/hyperlink" Target="https://en.wikipedia.org/wiki/List_of_countries%27_copyright_lengths" TargetMode="External"/><Relationship Id="rId4" Type="http://schemas.openxmlformats.org/officeDocument/2006/relationships/hyperlink" Target="https://en.wikipedia.org/wiki/public_doma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Alonso De Leon’s Last Expedition into Texas in 1690.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https://texashistory.unt.edu/ark:/67531/metapth493023/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The Destruction of the Saint Sabá Mission in the Province of Texas and the Martyrdom of the Priests, Fray Alonso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Giraldo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de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Terreros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and Fray José de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Santiesteban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Attributed to José de </a:t>
            </a:r>
            <a:r>
              <a:rPr lang="en-US" b="0" i="0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Páez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(1720 - ca. 1790) – painter (Mexican)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Circa 1758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</a:rPr>
              <a:t>This is a faithful photographic reproduction of a two-dimensional,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  <a:hlinkClick r:id="rId3" tooltip="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</a:rPr>
              <a:t> work of art. The work of art itself is in the public domain for the following reason: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The author died in 1790, so 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5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100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6" tooltip="en:United States"/>
              </a:rPr>
              <a:t>United States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because it was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7" tooltip="Commons:Publication"/>
              </a:rPr>
              <a:t>published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(or registered with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8" tooltip="en:United States Copyright Office"/>
              </a:rPr>
              <a:t>U.S. Copyright Office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) before January 1, 1929. https://commons.wikimedia.org/wiki/File:Attributed_to_Jos%C3%A9_de_P%C3%A1ez_-_The_Destruction_of_the_Saint_Sab%C3%A1_Mission_in_the_Province_of_Texas_and_the_Martyrdom_of_the_Priests,..._-_Google_Art_Project.jpg</a:t>
            </a:r>
          </a:p>
          <a:p>
            <a:pPr algn="l"/>
            <a:endParaRPr lang="en-US" b="0" i="0" dirty="0">
              <a:solidFill>
                <a:srgbClr val="202122"/>
              </a:solidFill>
              <a:effectLst/>
              <a:highlight>
                <a:srgbClr val="F0F0F0"/>
              </a:highlight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5DC7-C5A2-4531-B041-2E0B8EC3C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Texas Historical Commission. </a:t>
            </a:r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Presidio San Luis de Las </a:t>
            </a:r>
            <a:r>
              <a:rPr lang="en-US" sz="1800" b="0" i="1" u="none" strike="noStrike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Amarillas</a:t>
            </a:r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Real Presidio de San Saba. 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4 x 5 in.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https://texashistory.unt.edu/ark:/67531/metapth666804/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5DC7-C5A2-4531-B041-2E0B8EC3C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Texas State Historical Association. The Southwestern Historical Quarterly, Volume 17, July 1913 - April, 1914, periodical, 1914; 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https://texashistory.unt.edu/ark:/67531/metapth101061/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October 3,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Texas State Historical Association.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5DC7-C5A2-4531-B041-2E0B8EC3C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Stanley, John Mix.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Black Knife, an Apache Warrior.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1846. Oil on canvas, 42 ½ x 52 in. (107.8 x 132,1 cm). Smithsonian American Art Museum.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https://americanart.si.edu/artwork/black-knife-apache-warrior-22852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5DC7-C5A2-4531-B041-2E0B8EC3C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The Destruction of the Saint Sabá Mission in the Province of Texas and the Martyrdom of the Priests, Fray Alonso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Giraldo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de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Terreros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and Fray José de </a:t>
            </a:r>
            <a:r>
              <a:rPr lang="en-US" b="0" i="1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Santiesteban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Attributed to José de </a:t>
            </a:r>
            <a:r>
              <a:rPr lang="en-US" b="0" i="0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Páez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(1720 - ca. 1790) – painter (Mexican)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Circa 1758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</a:rPr>
              <a:t>This is a faithful photographic reproduction of a two-dimensional,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  <a:hlinkClick r:id="rId3" tooltip="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0F0F0"/>
                </a:highlight>
                <a:latin typeface="Arial" panose="020B0604020202020204" pitchFamily="34" charset="0"/>
              </a:rPr>
              <a:t> work of art. The work of art itself is in the public domain for the following reason: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The author died in 1790, so 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5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100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6" tooltip="en:United States"/>
              </a:rPr>
              <a:t>United States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because it was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7" tooltip="Commons:Publication"/>
              </a:rPr>
              <a:t>published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(or registered with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8" tooltip="en:United States Copyright Office"/>
              </a:rPr>
              <a:t>U.S. Copyright Office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) before January 1, 1929. https://commons.wikimedia.org/wiki/File:Attributed_to_Jos%C3%A9_de_P%C3%A1ez_-_The_Destruction_of_the_Saint_Sab%C3%A1_Mission_in_the_Province_of_Texas_and_the_Martyrdom_of_the_Priests,..._-_Google_Art_Project.jpg</a:t>
            </a:r>
          </a:p>
          <a:p>
            <a:pPr algn="l"/>
            <a:endParaRPr lang="en-US" b="0" i="0" dirty="0">
              <a:solidFill>
                <a:srgbClr val="202122"/>
              </a:solidFill>
              <a:effectLst/>
              <a:highlight>
                <a:srgbClr val="F0F0F0"/>
              </a:highlight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5DC7-C5A2-4531-B041-2E0B8EC3C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9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9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4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n image of a map showing Alonso de Leon's 1690 expedition to east Texas. ">
            <a:extLst>
              <a:ext uri="{FF2B5EF4-FFF2-40B4-BE49-F238E27FC236}">
                <a16:creationId xmlns:a16="http://schemas.microsoft.com/office/drawing/2014/main" id="{D1935BD1-919A-9733-542C-9AC16D42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603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90825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Unit 3 :</a:t>
            </a:r>
            <a:br>
              <a:rPr lang="en-US" sz="5200" b="1" i="1" dirty="0"/>
            </a:br>
            <a:r>
              <a:rPr lang="en-US" sz="5200" b="1" i="1" dirty="0"/>
              <a:t>Spanish Colonial Era</a:t>
            </a:r>
            <a:endParaRPr lang="en-US" sz="5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679654" cy="176068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Lesson 2: </a:t>
            </a:r>
          </a:p>
          <a:p>
            <a:pPr algn="l"/>
            <a:r>
              <a:rPr lang="en-US" sz="3200" b="1" i="1" dirty="0"/>
              <a:t>How do we know what we know?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7FBC9D-5F17-FC10-29A9-70D1B443D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ED627F-5C71-E4DD-11DC-12261F8B7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B6777F-2F07-AAA6-6591-74FEC47D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FB1DB35-7BDC-BD4E-7513-6ED7AB3D1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13156" y="1574845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83" y="642501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786743" y="-291668"/>
            <a:ext cx="8789098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Gotham Medium"/>
              </a:rPr>
              <a:t>Part III:</a:t>
            </a:r>
            <a:br>
              <a:rPr lang="en-US" sz="5400" dirty="0">
                <a:solidFill>
                  <a:schemeClr val="bg1"/>
                </a:solidFill>
                <a:latin typeface="Gotham Medium"/>
              </a:rPr>
            </a:br>
            <a:r>
              <a:rPr lang="en-US" sz="4000" dirty="0">
                <a:solidFill>
                  <a:schemeClr val="bg1"/>
                </a:solidFill>
                <a:latin typeface="Gotham Medium"/>
              </a:rPr>
              <a:t>Analyze and Infer</a:t>
            </a:r>
            <a:endParaRPr lang="en-US" sz="4000" dirty="0">
              <a:latin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6C43D-9F5B-37A6-5F56-A62BC362AD99}"/>
              </a:ext>
            </a:extLst>
          </p:cNvPr>
          <p:cNvSpPr txBox="1"/>
          <p:nvPr/>
        </p:nvSpPr>
        <p:spPr>
          <a:xfrm>
            <a:off x="620962" y="2286047"/>
            <a:ext cx="4858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Gotham Book"/>
              </a:rPr>
              <a:t>Answer the questions by analyzing and making inferences about the excerpts you read.</a:t>
            </a:r>
          </a:p>
        </p:txBody>
      </p:sp>
      <p:pic>
        <p:nvPicPr>
          <p:cNvPr id="2050" name="Picture 2" descr="A painting of Apache warriors holding spears riding horses through a hilly landscape">
            <a:extLst>
              <a:ext uri="{FF2B5EF4-FFF2-40B4-BE49-F238E27FC236}">
                <a16:creationId xmlns:a16="http://schemas.microsoft.com/office/drawing/2014/main" id="{30AF33CF-8A11-F78C-93BD-0888B8D7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766051"/>
            <a:ext cx="5774407" cy="418274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FB125-E50F-9B7A-6435-9CC08B41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56" y="147578"/>
            <a:ext cx="1208326" cy="1208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A962C3-67BA-7F7C-C5E1-E5C0945C7336}"/>
              </a:ext>
            </a:extLst>
          </p:cNvPr>
          <p:cNvSpPr txBox="1"/>
          <p:nvPr/>
        </p:nvSpPr>
        <p:spPr>
          <a:xfrm>
            <a:off x="6096000" y="605245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painting of Apache warriors by John Mix Stanley</a:t>
            </a:r>
          </a:p>
          <a:p>
            <a:pPr algn="ctr"/>
            <a:r>
              <a:rPr lang="en-US" sz="2000" i="1" dirty="0"/>
              <a:t>The Smithsonian American Art Museum </a:t>
            </a:r>
          </a:p>
        </p:txBody>
      </p:sp>
    </p:spTree>
    <p:extLst>
      <p:ext uri="{BB962C8B-B14F-4D97-AF65-F5344CB8AC3E}">
        <p14:creationId xmlns:p14="http://schemas.microsoft.com/office/powerpoint/2010/main" val="43292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15680" y="11252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Exit Ticket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200" dirty="0">
                <a:latin typeface="Gotham Medium"/>
              </a:rPr>
              <a:t>Use the image below to complete your exit ticket</a:t>
            </a:r>
            <a:endParaRPr lang="en-US" sz="4400" dirty="0">
              <a:latin typeface="Gotham Medium"/>
            </a:endParaRPr>
          </a:p>
        </p:txBody>
      </p:sp>
      <p:pic>
        <p:nvPicPr>
          <p:cNvPr id="2" name="Picture 1" descr="A painting that shows two Spanish friars in the foreground. One has been wounded by spears to his torso. The other has been wounded by a knife to his throat. In the background you can see hundreds of American Indians surrounding a presidio attacking the American Indians and Spanish at the presidio. ">
            <a:extLst>
              <a:ext uri="{FF2B5EF4-FFF2-40B4-BE49-F238E27FC236}">
                <a16:creationId xmlns:a16="http://schemas.microsoft.com/office/drawing/2014/main" id="{637FA5E2-B9B3-18C4-87A1-25C9E818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5" y="1471556"/>
            <a:ext cx="7273665" cy="5273924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44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60" y="1959430"/>
            <a:ext cx="6901540" cy="1524003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image provides the __________ point of view.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346" y="4550229"/>
            <a:ext cx="1306290" cy="130629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37A2006-BBAC-E1AC-29D3-857CA0CC6072}"/>
              </a:ext>
            </a:extLst>
          </p:cNvPr>
          <p:cNvSpPr/>
          <p:nvPr/>
        </p:nvSpPr>
        <p:spPr>
          <a:xfrm>
            <a:off x="772256" y="4164616"/>
            <a:ext cx="6434087" cy="1524003"/>
          </a:xfrm>
          <a:prstGeom prst="wedgeRoundRectCallout">
            <a:avLst>
              <a:gd name="adj1" fmla="val 62625"/>
              <a:gd name="adj2" fmla="val 2955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that supports my conclusion is _____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614701-D65E-655C-B29C-58823C313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460" y="2329543"/>
            <a:ext cx="1306290" cy="13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3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60" y="1959430"/>
            <a:ext cx="8405949" cy="382088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image might be different if it were presented from the American Indian point of view because ______________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614701-D65E-655C-B29C-58823C313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832" y="4103915"/>
            <a:ext cx="1306290" cy="13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15680" y="11252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Warm-up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200" dirty="0">
                <a:latin typeface="Gotham Medium"/>
              </a:rPr>
              <a:t>Use the image below to complete your warm-up</a:t>
            </a:r>
            <a:endParaRPr lang="en-US" sz="4400" dirty="0">
              <a:latin typeface="Gotham Medium"/>
            </a:endParaRPr>
          </a:p>
        </p:txBody>
      </p:sp>
      <p:pic>
        <p:nvPicPr>
          <p:cNvPr id="2" name="Picture 1" descr="A painting that shows two Spanish friars in the foreground. One has been wounded by spears to his torso. The other has been wounded by a knife to his throat. In the background you can see hundreds of American Indians surrounding a presidio attacking the American Indians and Spanish at the presidio. ">
            <a:extLst>
              <a:ext uri="{FF2B5EF4-FFF2-40B4-BE49-F238E27FC236}">
                <a16:creationId xmlns:a16="http://schemas.microsoft.com/office/drawing/2014/main" id="{637FA5E2-B9B3-18C4-87A1-25C9E818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5" y="1471556"/>
            <a:ext cx="7273665" cy="5273924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60" y="1959430"/>
            <a:ext cx="7707084" cy="1524003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thing I noticed about the image was __________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346" y="4550229"/>
            <a:ext cx="1306290" cy="130629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37A2006-BBAC-E1AC-29D3-857CA0CC6072}"/>
              </a:ext>
            </a:extLst>
          </p:cNvPr>
          <p:cNvSpPr/>
          <p:nvPr/>
        </p:nvSpPr>
        <p:spPr>
          <a:xfrm>
            <a:off x="772256" y="4164616"/>
            <a:ext cx="6434087" cy="1524003"/>
          </a:xfrm>
          <a:prstGeom prst="wedgeRoundRectCallout">
            <a:avLst>
              <a:gd name="adj1" fmla="val 62625"/>
              <a:gd name="adj2" fmla="val 2955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 image, I infer that ___________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614701-D65E-655C-B29C-58823C313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460" y="2329543"/>
            <a:ext cx="1306290" cy="13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know what we know about the Spanish Colonial Era?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800" dirty="0">
                <a:solidFill>
                  <a:srgbClr val="C00000"/>
                </a:solidFill>
                <a:latin typeface="Calibri" panose="020F0502020204030204"/>
              </a:rPr>
              <a:t>Which points of view are most and least represented in the materials, and why?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examine a variety of primary source materials related to one event at one Spanish mission in Texas.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 inferences about life at the mission from various points of view based on text evidence in each excerpt.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5000" t="-12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0691" y="640246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565602A-C9F0-4B7E-8051-3EF6EB4CC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9" y="-291668"/>
            <a:ext cx="10851943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Gotham Medium"/>
              </a:rPr>
              <a:t>Part I:</a:t>
            </a:r>
            <a:br>
              <a:rPr lang="en-US" sz="4800" dirty="0">
                <a:solidFill>
                  <a:schemeClr val="bg1"/>
                </a:solidFill>
                <a:latin typeface="Gotham Medium"/>
              </a:rPr>
            </a:br>
            <a:r>
              <a:rPr lang="en-US" sz="3600" dirty="0">
                <a:solidFill>
                  <a:schemeClr val="bg1"/>
                </a:solidFill>
                <a:latin typeface="Gotham Medium"/>
              </a:rPr>
              <a:t>Reading Guide &amp; Introductory Passage</a:t>
            </a:r>
            <a:endParaRPr lang="en-US" sz="3200" dirty="0">
              <a:latin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C973B-1E5D-5BE7-27DB-3073F3496E59}"/>
              </a:ext>
            </a:extLst>
          </p:cNvPr>
          <p:cNvSpPr txBox="1"/>
          <p:nvPr/>
        </p:nvSpPr>
        <p:spPr>
          <a:xfrm>
            <a:off x="228600" y="1817914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Read each statement on your worksheet.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>
                <a:solidFill>
                  <a:srgbClr val="002060"/>
                </a:solidFill>
              </a:rPr>
              <a:t> Predict the answer in the “</a:t>
            </a:r>
            <a:r>
              <a:rPr lang="en-US" sz="4000" b="1" dirty="0">
                <a:solidFill>
                  <a:srgbClr val="002060"/>
                </a:solidFill>
              </a:rPr>
              <a:t>Pre-Reading Response</a:t>
            </a:r>
            <a:r>
              <a:rPr lang="en-US" sz="4000" dirty="0">
                <a:solidFill>
                  <a:srgbClr val="002060"/>
                </a:solidFill>
              </a:rPr>
              <a:t>” column. </a:t>
            </a:r>
          </a:p>
        </p:txBody>
      </p:sp>
      <p:pic>
        <p:nvPicPr>
          <p:cNvPr id="3" name="Picture 2" descr="This is an image of the three True or False statements from the worksheet. The statements are as follows: &#10;&#10;1. Spain's primary goal for the Mission Presidio System was to settle the majority of its population in Texas.&#10;2. Texas Indians had their own plans for missions that did not follow the Spanish goals.&#10;3. There are many primary sources available to help us understand what happened at the Spanish missions.">
            <a:extLst>
              <a:ext uri="{FF2B5EF4-FFF2-40B4-BE49-F238E27FC236}">
                <a16:creationId xmlns:a16="http://schemas.microsoft.com/office/drawing/2014/main" id="{9794A764-1B69-22B0-A0CC-B1E4AB31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054" r="291"/>
          <a:stretch/>
        </p:blipFill>
        <p:spPr>
          <a:xfrm>
            <a:off x="5627914" y="1576973"/>
            <a:ext cx="6248400" cy="5060548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03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99458"/>
            <a:ext cx="12192000" cy="469174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346" y="2248919"/>
            <a:ext cx="2197100" cy="219710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172" y="2790693"/>
            <a:ext cx="1253679" cy="1276613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303097" y="1506417"/>
            <a:ext cx="8194732" cy="3813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All the primary source excerpts in this lesson were taken from a book published in 1959 by Lesley Bird Simpson called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“The San Sabá Papers.”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This book provides a compilation of primary sources regarding the conflict at the San Sabá mission. </a:t>
            </a:r>
            <a:r>
              <a:rPr lang="en-US" sz="3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702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22BB512-583C-4733-B4A2-A9353FAB7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4" y="-79957"/>
            <a:ext cx="10647491" cy="907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Part I: </a:t>
            </a:r>
            <a:r>
              <a:rPr lang="en-US" sz="44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Reading Guide &amp; Introductory Passage 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 pitchFamily="2" charset="0"/>
                <a:cs typeface="Gotham Medium" pitchFamily="2" charset="0"/>
              </a:rPr>
              <a:t>2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46154-F848-B413-A5ED-58A343799427}"/>
              </a:ext>
            </a:extLst>
          </p:cNvPr>
          <p:cNvSpPr txBox="1"/>
          <p:nvPr/>
        </p:nvSpPr>
        <p:spPr>
          <a:xfrm>
            <a:off x="1777016" y="990600"/>
            <a:ext cx="3556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Read the passage introducing today’s lesson.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After you read, return to the Reading guide to answer the “Post-Reading Response” True or False questions.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Provide your justification for your answer – explain how you know your answer is correct. </a:t>
            </a:r>
          </a:p>
        </p:txBody>
      </p:sp>
      <p:pic>
        <p:nvPicPr>
          <p:cNvPr id="1026" name="Picture 2" descr="A photograph of the remaining structures of the presidio at San Saba">
            <a:extLst>
              <a:ext uri="{FF2B5EF4-FFF2-40B4-BE49-F238E27FC236}">
                <a16:creationId xmlns:a16="http://schemas.microsoft.com/office/drawing/2014/main" id="{E3DF571E-E07F-BF8A-C070-2B709CB1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71" y="849081"/>
            <a:ext cx="6533500" cy="4952477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C9B83-E74F-DEDD-A17E-7218B0633608}"/>
              </a:ext>
            </a:extLst>
          </p:cNvPr>
          <p:cNvSpPr txBox="1"/>
          <p:nvPr/>
        </p:nvSpPr>
        <p:spPr>
          <a:xfrm>
            <a:off x="5497287" y="5914003"/>
            <a:ext cx="612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The ruins of the presidio at the San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Gotham Book"/>
              </a:rPr>
              <a:t>Sabá mission.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Gotham Book"/>
              </a:rPr>
              <a:t>The Portal to Texas History, The University of North Texas</a:t>
            </a:r>
            <a:endParaRPr lang="en-US" sz="20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2913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83" y="642501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786743" y="-291668"/>
            <a:ext cx="8789098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Gotham Medium"/>
              </a:rPr>
              <a:t>Part II:</a:t>
            </a:r>
            <a:br>
              <a:rPr lang="en-US" sz="5400" dirty="0">
                <a:solidFill>
                  <a:schemeClr val="bg1"/>
                </a:solidFill>
                <a:latin typeface="Gotham Medium"/>
              </a:rPr>
            </a:br>
            <a:r>
              <a:rPr lang="en-US" sz="4000" dirty="0">
                <a:solidFill>
                  <a:schemeClr val="bg1"/>
                </a:solidFill>
                <a:latin typeface="Gotham Medium"/>
              </a:rPr>
              <a:t>Primary Source Activity</a:t>
            </a:r>
            <a:endParaRPr lang="en-US" sz="4000" dirty="0">
              <a:latin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6C43D-9F5B-37A6-5F56-A62BC362AD99}"/>
              </a:ext>
            </a:extLst>
          </p:cNvPr>
          <p:cNvSpPr txBox="1"/>
          <p:nvPr/>
        </p:nvSpPr>
        <p:spPr>
          <a:xfrm>
            <a:off x="624386" y="2593684"/>
            <a:ext cx="5388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Gotham Book"/>
              </a:rPr>
              <a:t>Read the excerpts from “The San 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Gotham Book"/>
              </a:rPr>
              <a:t>Sabá Papers” and answer the corresponding questions. </a:t>
            </a:r>
            <a:endParaRPr lang="en-US" sz="4000" dirty="0">
              <a:solidFill>
                <a:srgbClr val="C00000"/>
              </a:solidFill>
              <a:latin typeface="Gotham 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FB125-E50F-9B7A-6435-9CC08B41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56" y="147578"/>
            <a:ext cx="1208326" cy="1208326"/>
          </a:xfrm>
          <a:prstGeom prst="rect">
            <a:avLst/>
          </a:prstGeom>
        </p:spPr>
      </p:pic>
      <p:pic>
        <p:nvPicPr>
          <p:cNvPr id="2052" name="Picture 4" descr="A map showing the location of the San Saba mission on the San Saba river and its approximate distance from San Antonio.">
            <a:extLst>
              <a:ext uri="{FF2B5EF4-FFF2-40B4-BE49-F238E27FC236}">
                <a16:creationId xmlns:a16="http://schemas.microsoft.com/office/drawing/2014/main" id="{C9F2B859-7126-353F-EACC-45569BBF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04" y="1420689"/>
            <a:ext cx="4671167" cy="4491507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A962C3-67BA-7F7C-C5E1-E5C0945C7336}"/>
              </a:ext>
            </a:extLst>
          </p:cNvPr>
          <p:cNvSpPr txBox="1"/>
          <p:nvPr/>
        </p:nvSpPr>
        <p:spPr>
          <a:xfrm>
            <a:off x="6151312" y="6010478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A map: “The Apache Mission on the San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Gotham Book"/>
              </a:rPr>
              <a:t>Sabá River”</a:t>
            </a:r>
            <a:endParaRPr lang="en-US" sz="2000" i="1" dirty="0">
              <a:latin typeface="Gotham Book"/>
            </a:endParaRPr>
          </a:p>
          <a:p>
            <a:pPr algn="ctr"/>
            <a:r>
              <a:rPr lang="en-US" sz="2000" i="1" dirty="0"/>
              <a:t>The Southwestern Historical Quarterly</a:t>
            </a:r>
          </a:p>
        </p:txBody>
      </p:sp>
    </p:spTree>
    <p:extLst>
      <p:ext uri="{BB962C8B-B14F-4D97-AF65-F5344CB8AC3E}">
        <p14:creationId xmlns:p14="http://schemas.microsoft.com/office/powerpoint/2010/main" val="3513616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1175</Words>
  <Application>Microsoft Office PowerPoint</Application>
  <PresentationFormat>Widescreen</PresentationFormat>
  <Paragraphs>70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Josefin Sans</vt:lpstr>
      <vt:lpstr>Times New Roman</vt:lpstr>
      <vt:lpstr>1_Office Theme</vt:lpstr>
      <vt:lpstr>Office Theme</vt:lpstr>
      <vt:lpstr>Unit 3 : Spanish Colonial Era</vt:lpstr>
      <vt:lpstr>Warm-up Use the image below to complete your warm-up</vt:lpstr>
      <vt:lpstr>Share with the class</vt:lpstr>
      <vt:lpstr>Essential Questions</vt:lpstr>
      <vt:lpstr>In today’s lesson…</vt:lpstr>
      <vt:lpstr>Part I: Reading Guide &amp; Introductory Passage</vt:lpstr>
      <vt:lpstr>All the primary source excerpts in this lesson were taken from a book published in 1959 by Lesley Bird Simpson called “The San Sabá Papers.”    This book provides a compilation of primary sources regarding the conflict at the San Sabá mission.  </vt:lpstr>
      <vt:lpstr>Part I: Reading Guide &amp; Introductory Passage 2</vt:lpstr>
      <vt:lpstr>Part II: Primary Source Activity</vt:lpstr>
      <vt:lpstr>Part III: Analyze and Infer</vt:lpstr>
      <vt:lpstr>Exit Ticket Use the image below to complete your exit ticket</vt:lpstr>
      <vt:lpstr>Share with the class 2</vt:lpstr>
      <vt:lpstr>Share with the class 3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4</cp:revision>
  <dcterms:created xsi:type="dcterms:W3CDTF">2024-10-02T15:45:34Z</dcterms:created>
  <dcterms:modified xsi:type="dcterms:W3CDTF">2025-01-29T20:23:48Z</dcterms:modified>
</cp:coreProperties>
</file>