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326" r:id="rId3"/>
    <p:sldId id="327" r:id="rId4"/>
    <p:sldId id="328" r:id="rId5"/>
    <p:sldId id="329" r:id="rId6"/>
    <p:sldId id="324" r:id="rId7"/>
    <p:sldId id="325" r:id="rId8"/>
    <p:sldId id="300" r:id="rId9"/>
    <p:sldId id="306" r:id="rId10"/>
    <p:sldId id="330" r:id="rId11"/>
    <p:sldId id="331" r:id="rId12"/>
    <p:sldId id="332" r:id="rId13"/>
    <p:sldId id="3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3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8498F-6DD4-43B9-9366-6401745F479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F3429-5C47-41F3-B265-74149C5BD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7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pictures/item/2021651282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1025137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egi.org.mx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ommons.wikimedia.org/wiki/File:Political_divisions_of_Mexico_1821_(location_map_scheme).svg" TargetMode="Externa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en.wikipedia.org/wiki/en:Creative_Commons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Military Plaza - San Antonio, Texas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January 1, 1970. Engraving. Library of Congress.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https://www.loc.gov/pictures/item/2021651282/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Hicks, William.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Presidio La Bahia.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June 24, 2018. Photograph. University of North Texas Libraries, The Portal to Texas History, https://texashistory.unt.edu.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https://texashistory.unt.edu/ark:/67531/metapth1025137/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F3429-5C47-41F3-B265-74149C5BDD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48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Map of the Political Divisions of Mexico, 1821. </a:t>
            </a:r>
            <a:r>
              <a:rPr lang="en-US" sz="1800" u="sng" dirty="0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Instituto Nacional de </a:t>
            </a:r>
            <a:r>
              <a:rPr lang="en-US" sz="1800" u="sng" dirty="0" err="1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Estadística</a:t>
            </a:r>
            <a:r>
              <a:rPr lang="en-US" sz="1800" u="sng" dirty="0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y </a:t>
            </a:r>
            <a:r>
              <a:rPr lang="en-US" sz="1800" u="sng" dirty="0" err="1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Geografía</a:t>
            </a:r>
            <a:r>
              <a:rPr lang="en-US" sz="18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. This file is licensed under the </a:t>
            </a:r>
            <a:r>
              <a:rPr lang="en-US" sz="1800" u="sng" dirty="0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4" tooltip="w:en:Creative Commons"/>
              </a:rPr>
              <a:t>Creative Commons</a:t>
            </a:r>
            <a:r>
              <a:rPr lang="en-US" sz="18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u="sng" dirty="0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5" tooltip="creativecommons:by-sa/3.0/deed.en"/>
              </a:rPr>
              <a:t>Attribution-Share Alike 3.0 </a:t>
            </a:r>
            <a:r>
              <a:rPr lang="en-US" sz="1800" u="sng" dirty="0" err="1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5" tooltip="creativecommons:by-sa/3.0/deed.en"/>
              </a:rPr>
              <a:t>Unported</a:t>
            </a:r>
            <a:r>
              <a:rPr lang="en-US" sz="18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 license. </a:t>
            </a:r>
            <a:r>
              <a:rPr lang="en-US" sz="1800" u="sng" dirty="0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https://commons.wikimedia.org/wiki/File:Political_divisions_of_Mexico_1821_(location_map_scheme).svg</a:t>
            </a:r>
            <a:r>
              <a:rPr lang="en-US" sz="18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F3429-5C47-41F3-B265-74149C5BDD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96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F4353-E4A0-A7E0-C0E1-6762ABD7A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C261FB-0DA7-07CC-F2F2-C2EA99034C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74D93D-2420-03B0-E33F-8380AF0C9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02242-B461-2AE2-CE62-C61C10FAF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F3429-5C47-41F3-B265-74149C5BDD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1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9AB4-11EA-2EF7-BC14-507C46EC5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88630-C0D8-AEE4-087A-7978085F9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E9C63-3578-9AEB-2C69-9D561572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B5168-E5B3-6681-7CA5-E079E853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A7FD8-9950-4CAD-9019-8D386561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4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92B3-8445-7B21-B5F7-626E2FB1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6A29A-FA86-AA35-F273-0912ED332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E7A0D-47D1-466A-1DB7-10E1C8A0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0DC77-DBB0-7C37-9194-B7CF519D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5E0EA-DFBD-3E2D-5CC0-F9E30129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68504-E91F-C91A-7D39-A7DB3A116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5A876-6F27-9173-9EA7-A9542C96D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ABD25-BB8F-6077-0A17-F3402E5C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87650-6590-E14F-7714-13BD4AA1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22D6A-7093-F4F2-E47B-D3DAFE08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88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72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5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6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43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11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97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7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6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AEC78-6D01-F976-75AF-2786B3F7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10C50-97BA-57AC-5060-A17B946BA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1A090-0F31-90DC-961A-4917794A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83ED-827E-130A-B811-71A0D11B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997D5-3AF8-2009-71D3-459940A1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01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52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35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F00D-439A-DA30-583D-C2AEF335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C418D-7580-D94D-FBE6-773096A19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870EE-E8A5-CC00-AD89-98DE42083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6D923-CA09-600B-CE05-88F28F85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529CA-E8A3-C211-A61D-7B663A6E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2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DA97-7F3A-1250-744C-F00E25FB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7F9CA-9966-0AF0-7CD5-A4CD31A14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CBC39-49D5-7A62-9DF1-147885874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FEE09-0F71-7EA3-D140-B77CFB326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32475-568A-55FB-B3BB-2175D769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D0006-E1E7-AF46-29C7-68CC9919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8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4B4D-4E9A-4D9A-D121-FD38B5E5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77BFC-26B2-0918-F607-C55AB9DBB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9D848-1E5C-FC85-0C0B-FB406F56B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EAFE5-17AF-79AD-497D-B6DB3A2F9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C42679-F77F-244A-E03F-5785ACA1C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F92E52-A5EA-C530-D590-18C69500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A7980-FE1E-A18C-6B20-EF7CC135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40694A-9871-9732-CBE8-CA1FB098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3B70-553C-AB81-1D48-06CC62D00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46B08-F184-E1D1-33AE-FC26C352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DE5D2-8908-C76D-AD5B-529DDA37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52196-621A-06BC-F7B5-201C37DF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5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B011E-E20E-5E48-052A-27272F44D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B6582-88D1-5B0A-0A01-4A856951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38B72-B7C6-1BFE-5B6F-8D83621B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3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7AC5-D649-8D17-2865-33378B2F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2FCA4-352B-C661-1DA9-DF3D76427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9FE1A-944A-4D36-4E77-AA7E6B1FD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58D2D-B503-1342-0F97-D9039BC9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1F6FA-D070-32C8-152C-E0307450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3C283-FACF-EF67-7694-94BEDEAB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7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F25D-EBC7-FF5D-89CD-C5146C74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E2F8D9-CAF0-A34F-0743-A98CA2191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3D48B-940C-9496-68E6-9AFDFE935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D9992-8E3C-36CB-47C8-4AE57304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B3792-B134-0A45-A836-AB354C8D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140A1-D5FB-3B98-0CA5-D9B9C96D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9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A7266-29F9-C67F-9B5D-85F14356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BF55C-8A3D-15F8-E369-1B8FB7FC9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E2DBE-121C-FFC5-8A7D-AEA1A7A10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3EE0DE-B61D-4686-9A74-FCC262FC058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F88F5-DB59-EB14-6029-50C1AB501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5CB06-34EC-7429-4553-93446FD46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8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4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21.svg"/><Relationship Id="rId4" Type="http://schemas.openxmlformats.org/officeDocument/2006/relationships/image" Target="../media/image4.emf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1.svg"/><Relationship Id="rId3" Type="http://schemas.openxmlformats.org/officeDocument/2006/relationships/image" Target="../media/image2.emf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9.svg"/><Relationship Id="rId5" Type="http://schemas.openxmlformats.org/officeDocument/2006/relationships/image" Target="../media/image4.emf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7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black and white sketch of a military plaza&#10;&#10;">
            <a:extLst>
              <a:ext uri="{FF2B5EF4-FFF2-40B4-BE49-F238E27FC236}">
                <a16:creationId xmlns:a16="http://schemas.microsoft.com/office/drawing/2014/main" id="{D007E481-A439-AB2A-A420-EEA39CAD4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0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875598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b="1" i="1" dirty="0">
                <a:solidFill>
                  <a:schemeClr val="bg2">
                    <a:lumMod val="50000"/>
                  </a:schemeClr>
                </a:solidFill>
              </a:rPr>
              <a:t>Unit 3: </a:t>
            </a:r>
            <a:br>
              <a:rPr lang="en-US" sz="5200" b="1" i="1" dirty="0"/>
            </a:br>
            <a:r>
              <a:rPr lang="en-US" sz="5200" b="1" dirty="0">
                <a:solidFill>
                  <a:srgbClr val="0070C0"/>
                </a:solidFill>
              </a:rPr>
              <a:t>The Spanish Colonial Era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000" b="1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Lesson 9: </a:t>
            </a:r>
          </a:p>
          <a:p>
            <a:pPr algn="l"/>
            <a:r>
              <a:rPr lang="en-US" sz="4000" b="1" i="1" dirty="0">
                <a:solidFill>
                  <a:srgbClr val="0070C0"/>
                </a:solidFill>
                <a:latin typeface="Gotham book"/>
              </a:rPr>
              <a:t>Looking Ahead</a:t>
            </a:r>
          </a:p>
        </p:txBody>
      </p:sp>
    </p:spTree>
    <p:extLst>
      <p:ext uri="{BB962C8B-B14F-4D97-AF65-F5344CB8AC3E}">
        <p14:creationId xmlns:p14="http://schemas.microsoft.com/office/powerpoint/2010/main" val="391308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A73B3-4C75-F96B-DF20-D57E7726E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23CDDA-F003-00AF-2A9F-BCB3536A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8D066D-29DC-2961-548F-792D30DB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3BA8F6-9D0C-08D4-98B6-52F97DBA4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E0646684-DD99-23ED-DF2C-9DD10E4D3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B725AA-CBF8-CF6D-F570-E9C321290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775D3E4B-1C21-50DD-BFC6-7B06D039F9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036" y="1875035"/>
            <a:ext cx="8240486" cy="2646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Looking Ahead</a:t>
            </a:r>
            <a:br>
              <a:rPr lang="en-US" dirty="0">
                <a:latin typeface="Gotham Medium"/>
              </a:rPr>
            </a:br>
            <a:r>
              <a:rPr lang="en-US" sz="11500" b="1" dirty="0">
                <a:solidFill>
                  <a:schemeClr val="bg1"/>
                </a:solidFill>
                <a:latin typeface="Gotham Medium"/>
              </a:rPr>
              <a:t>Exit Ticket</a:t>
            </a:r>
            <a:endParaRPr lang="en-US" b="1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CABAD5-E23D-9DAA-184C-B9AB43E07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214" y="436670"/>
            <a:ext cx="1208326" cy="12083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05AD0CC-154E-5C67-5F52-6377DC96C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86509" y="2822949"/>
            <a:ext cx="1071092" cy="10710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6F28E3B-A7D4-D565-CB11-72A9B747C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62567" y="3985428"/>
            <a:ext cx="925793" cy="9257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BB9AFAB-9723-259E-3A22-36B536102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766201" y="5090230"/>
            <a:ext cx="842453" cy="842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B6C8A7-8D61-CE91-5DFE-4E02959A4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994988" y="1620692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00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994E6-82FF-D359-BA24-81A270E43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A86DB2-0E27-5161-8D2A-6C12DC35C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EC8B26-0AFA-CF3B-5A3E-8168A35A2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55BB6495-9CC7-9B86-C189-F37967703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0AD8FE88-BBF8-A9B6-77FF-944276047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C99A22-647B-B9FF-7C43-824844D9B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79598" y="650725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EB906E03-2894-6777-191C-BAD7C6262D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4501" y="13062"/>
            <a:ext cx="10626985" cy="13367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>
                <a:latin typeface="Gotham Medium"/>
              </a:rPr>
              <a:t>Exit Ticket: </a:t>
            </a:r>
            <a:br>
              <a:rPr lang="en-US" sz="4500" dirty="0">
                <a:latin typeface="Gotham Medium"/>
              </a:rPr>
            </a:br>
            <a:r>
              <a:rPr lang="en-US" sz="4000" dirty="0">
                <a:latin typeface="Gotham Medium"/>
              </a:rPr>
              <a:t>Follow the directions to complete your exit ticket.</a:t>
            </a:r>
            <a:endParaRPr lang="en-US" sz="4400" dirty="0"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535523-54D1-6823-06F4-388B9B05B56E}"/>
              </a:ext>
            </a:extLst>
          </p:cNvPr>
          <p:cNvSpPr txBox="1"/>
          <p:nvPr/>
        </p:nvSpPr>
        <p:spPr>
          <a:xfrm>
            <a:off x="3136143" y="1428945"/>
            <a:ext cx="58238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Circle or highlight which action you think Mexico is most likely to take to address its concerns about Texas.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50"/>
                </a:solidFill>
              </a:rPr>
              <a:t>Explain why you think Mexico would take that 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</a:rPr>
              <a:t>Discuss with a partner.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2971835-7506-BB80-5C44-BF6BFB24E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8284" y="1644999"/>
            <a:ext cx="925793" cy="92579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82F08C9-6EE1-7350-0DCE-764E1F6D5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8283" y="4094550"/>
            <a:ext cx="925793" cy="92579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B35FE8B-512F-9C1B-22DF-D880BF0B6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28283" y="5627077"/>
            <a:ext cx="842453" cy="84245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A54AC74-24E5-33B2-D014-E84EB83E5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93872" y="1980633"/>
            <a:ext cx="3448422" cy="344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39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A4E55-6B37-AEA1-DCBC-75623C047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DDDA3-BF00-C2FB-687B-F3E06C30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E2149-BFC3-D6EC-DC48-744A57E6C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D635B885-B365-3AF7-5CD6-CF9467AD9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522B9C5-A339-9C94-0934-ADCF3DCDA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4063A5-FE76-24C4-0075-4CF20C1C4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47315" y="643722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9C1DC342-142D-10A0-03E2-B06E5D429E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4501" y="13062"/>
            <a:ext cx="10249705" cy="104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Gotham Medium"/>
              </a:rPr>
              <a:t>Share with the class </a:t>
            </a:r>
            <a:r>
              <a:rPr lang="en-US" sz="5400" b="1" dirty="0">
                <a:solidFill>
                  <a:schemeClr val="bg1"/>
                </a:solidFill>
                <a:latin typeface="Gotham Medium"/>
              </a:rPr>
              <a:t>2</a:t>
            </a:r>
            <a:endParaRPr lang="en-US" sz="54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C49B021-3E0E-1628-EDFF-D384BEE56A24}"/>
              </a:ext>
            </a:extLst>
          </p:cNvPr>
          <p:cNvSpPr/>
          <p:nvPr/>
        </p:nvSpPr>
        <p:spPr>
          <a:xfrm>
            <a:off x="5061857" y="1240972"/>
            <a:ext cx="6063343" cy="1839685"/>
          </a:xfrm>
          <a:prstGeom prst="wedgeRoundRectCallout">
            <a:avLst>
              <a:gd name="adj1" fmla="val -72718"/>
              <a:gd name="adj2" fmla="val 28125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think Mexico will probably ______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4745403-86EC-52D0-648D-250E5D97CCB5}"/>
              </a:ext>
            </a:extLst>
          </p:cNvPr>
          <p:cNvSpPr/>
          <p:nvPr/>
        </p:nvSpPr>
        <p:spPr>
          <a:xfrm>
            <a:off x="2383972" y="3397800"/>
            <a:ext cx="6063343" cy="2654860"/>
          </a:xfrm>
          <a:prstGeom prst="wedgeRoundRectCallout">
            <a:avLst>
              <a:gd name="adj1" fmla="val 64804"/>
              <a:gd name="adj2" fmla="val 32859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think Mexico will take this action because 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047CA74-6DE2-BCD6-6A02-85DDAB00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3998" y="4595227"/>
            <a:ext cx="1360714" cy="136071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B2C8465-EAD9-C426-C324-D95E98E9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3084" y="1525456"/>
            <a:ext cx="1360714" cy="136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5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D4C57C-7352-31D5-D327-85FCCA92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036" y="1875035"/>
            <a:ext cx="8240486" cy="2646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Looking Ahead</a:t>
            </a:r>
            <a:br>
              <a:rPr lang="en-US" dirty="0">
                <a:latin typeface="Gotham Medium"/>
              </a:rPr>
            </a:br>
            <a:r>
              <a:rPr lang="en-US" sz="11500" b="1" dirty="0">
                <a:solidFill>
                  <a:schemeClr val="bg1"/>
                </a:solidFill>
                <a:latin typeface="Gotham Medium"/>
              </a:rPr>
              <a:t>Warm-up</a:t>
            </a:r>
            <a:endParaRPr lang="en-US" b="1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5E77C-6540-01D3-752D-70FE942E8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214" y="436670"/>
            <a:ext cx="1208326" cy="12083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FB54E3A-705D-2728-C9E3-ED44D908B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86509" y="2822949"/>
            <a:ext cx="1071092" cy="10710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F4F3158-366A-A146-7433-58095BFA9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62567" y="3985428"/>
            <a:ext cx="925793" cy="9257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13993A3-5F6B-15FF-672C-0DC4C480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766201" y="5090230"/>
            <a:ext cx="842453" cy="842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B61EEB-2ABE-539E-2891-325BDA4E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994988" y="1620692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7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4A8A882-B419-4D84-A827-6CE87FC9B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0" b="375"/>
          <a:stretch/>
        </p:blipFill>
        <p:spPr>
          <a:xfrm>
            <a:off x="6498771" y="1568788"/>
            <a:ext cx="5693229" cy="41897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544501" y="13062"/>
            <a:ext cx="10249705" cy="13367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>
                <a:latin typeface="Gotham Medium"/>
              </a:rPr>
              <a:t>Warm-up: </a:t>
            </a:r>
            <a:br>
              <a:rPr lang="en-US" sz="4500" dirty="0">
                <a:latin typeface="Gotham Medium"/>
              </a:rPr>
            </a:br>
            <a:r>
              <a:rPr lang="en-US" sz="4000" dirty="0">
                <a:latin typeface="Gotham Medium"/>
              </a:rPr>
              <a:t>Follow the directions to complete your warm-up</a:t>
            </a:r>
            <a:endParaRPr lang="en-US" sz="4400" dirty="0"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9BF485-2D3B-5A22-A536-931F1BF31A80}"/>
              </a:ext>
            </a:extLst>
          </p:cNvPr>
          <p:cNvSpPr txBox="1"/>
          <p:nvPr/>
        </p:nvSpPr>
        <p:spPr>
          <a:xfrm>
            <a:off x="3069771" y="1503485"/>
            <a:ext cx="4800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accent6">
                    <a:lumMod val="75000"/>
                  </a:schemeClr>
                </a:solidFill>
              </a:rPr>
              <a:t>Read the excerpt from a San Antonio newspaper in 1813.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7030A0"/>
                </a:solidFill>
              </a:rPr>
              <a:t>Consider the scenario and the question.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C00000"/>
                </a:solidFill>
              </a:rPr>
              <a:t>Record your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70C0"/>
                </a:solidFill>
              </a:rPr>
              <a:t>Discuss with a partner.</a:t>
            </a:r>
          </a:p>
          <a:p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9C7F78C-0D7A-98A8-9F80-F7C535EE9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5230" y="2956161"/>
            <a:ext cx="1071092" cy="107109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EF1BB08-0E8A-E764-6243-661946B49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42040" y="1349829"/>
            <a:ext cx="1208326" cy="120832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1833055-92AC-75FE-E99F-00279097F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83306" y="4299846"/>
            <a:ext cx="925793" cy="92579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B479BBB-4FF1-4565-3433-18EF3B284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75660" y="5498232"/>
            <a:ext cx="842453" cy="8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6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544501" y="13062"/>
            <a:ext cx="10249705" cy="104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Gotham Medium"/>
              </a:rPr>
              <a:t>Share with the class</a:t>
            </a:r>
            <a:endParaRPr lang="en-US" sz="5400" dirty="0">
              <a:latin typeface="Gotham Medium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BF9ACE1-E895-9D6F-F9F3-A6E2D6B108E4}"/>
              </a:ext>
            </a:extLst>
          </p:cNvPr>
          <p:cNvSpPr/>
          <p:nvPr/>
        </p:nvSpPr>
        <p:spPr>
          <a:xfrm>
            <a:off x="4846858" y="1459615"/>
            <a:ext cx="6063343" cy="1631601"/>
          </a:xfrm>
          <a:prstGeom prst="wedgeRoundRectCallout">
            <a:avLst>
              <a:gd name="adj1" fmla="val -67691"/>
              <a:gd name="adj2" fmla="val 31461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1813, life in San Antonio is ______________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2B16F3B-B13F-EB43-48BE-DD7CD3D3796C}"/>
              </a:ext>
            </a:extLst>
          </p:cNvPr>
          <p:cNvSpPr/>
          <p:nvPr/>
        </p:nvSpPr>
        <p:spPr>
          <a:xfrm>
            <a:off x="2471057" y="3712030"/>
            <a:ext cx="6063343" cy="1631601"/>
          </a:xfrm>
          <a:prstGeom prst="wedgeRoundRectCallout">
            <a:avLst>
              <a:gd name="adj1" fmla="val 66061"/>
              <a:gd name="adj2" fmla="val 36131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option to make things better could be 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5365BCC-B392-C135-0EAE-819EAB8D5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0943" y="4290630"/>
            <a:ext cx="1189258" cy="118925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279BB9C-02EA-446B-3A03-2B12786E0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62200" y="1789342"/>
            <a:ext cx="1189258" cy="118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2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5376B541-C1FA-BF6E-B5FD-A0BCF1D0BE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Gotham Medium"/>
              </a:rPr>
              <a:t>Essential Questions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3754FD-D646-C773-3B22-2DF9134E72A1}"/>
              </a:ext>
            </a:extLst>
          </p:cNvPr>
          <p:cNvSpPr txBox="1"/>
          <p:nvPr/>
        </p:nvSpPr>
        <p:spPr>
          <a:xfrm>
            <a:off x="1077686" y="2035629"/>
            <a:ext cx="10363200" cy="338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How did the Spanish Colonial Era affect Texas and its population?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How did Texas pose a challenge to the government of Mexico in 1821?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A0FBFBF-DF50-12F8-85CD-D1AB10083F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bg1"/>
                </a:solidFill>
                <a:latin typeface="Gotham Medium"/>
              </a:rPr>
              <a:t>In today’s lesson…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F76A14-8E8E-BC23-58D9-55992D4E1090}"/>
              </a:ext>
            </a:extLst>
          </p:cNvPr>
          <p:cNvSpPr txBox="1"/>
          <p:nvPr/>
        </p:nvSpPr>
        <p:spPr>
          <a:xfrm>
            <a:off x="544287" y="1785257"/>
            <a:ext cx="11249920" cy="4567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US" sz="3700" b="1" i="1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We will</a:t>
            </a:r>
            <a:r>
              <a:rPr kumimoji="0" lang="en-US" sz="3700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examine the social and economic situation in Texas </a:t>
            </a:r>
            <a:r>
              <a:rPr lang="en-US" sz="3700" dirty="0">
                <a:solidFill>
                  <a:srgbClr val="70AD47">
                    <a:lumMod val="75000"/>
                  </a:srgbClr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in 1821 and identify the specific challenges that Texas posed to the newly formed government of Mexico. 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US" sz="37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I will</a:t>
            </a:r>
            <a:r>
              <a:rPr kumimoji="0" lang="en-US" sz="370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read primary source excerpts to identify specific challenges related to Texas and answer comprehension questions about each excerpt.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523999" y="13062"/>
            <a:ext cx="9331566" cy="12022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/>
              </a:rPr>
              <a:t>Transitioning to a New Era</a:t>
            </a:r>
            <a:endParaRPr lang="en-US" dirty="0">
              <a:latin typeface="Gotham Medium"/>
            </a:endParaRP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14283" y="6452855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A photograph of the presidio at La Bahia. The bricks are old and worn. There is a small chapel within the walls of the presidio that you can see over the tops of the presidio walls. ">
            <a:extLst>
              <a:ext uri="{FF2B5EF4-FFF2-40B4-BE49-F238E27FC236}">
                <a16:creationId xmlns:a16="http://schemas.microsoft.com/office/drawing/2014/main" id="{607E24DA-19CC-124E-AD17-33542391C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2" y="1852094"/>
            <a:ext cx="10408832" cy="3536334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7074DA-CDA3-AA95-57CC-BA160E628A15}"/>
              </a:ext>
            </a:extLst>
          </p:cNvPr>
          <p:cNvSpPr txBox="1"/>
          <p:nvPr/>
        </p:nvSpPr>
        <p:spPr>
          <a:xfrm>
            <a:off x="1959429" y="5519057"/>
            <a:ext cx="8795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Gotham book"/>
              </a:rPr>
              <a:t>The Presidio at La 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Gotham book"/>
              </a:rPr>
              <a:t>Bahía. </a:t>
            </a:r>
          </a:p>
          <a:p>
            <a:pPr algn="ctr"/>
            <a:r>
              <a:rPr lang="en-US" sz="2400" b="0" i="1" dirty="0">
                <a:solidFill>
                  <a:srgbClr val="000000"/>
                </a:solidFill>
                <a:effectLst/>
                <a:latin typeface="Gotham book"/>
              </a:rPr>
              <a:t>The Portal to Texas History.</a:t>
            </a:r>
            <a:endParaRPr lang="en-US" sz="2400" i="1"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99966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603674" y="182965"/>
            <a:ext cx="3673900" cy="28947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rgbClr val="0070C0"/>
                </a:solidFill>
                <a:latin typeface="Gotham Medium"/>
              </a:rPr>
              <a:t>What’s Going on in Texas?</a:t>
            </a:r>
            <a:endParaRPr lang="en-US" sz="8800" dirty="0">
              <a:solidFill>
                <a:srgbClr val="0070C0"/>
              </a:solidFill>
              <a:latin typeface="Gotham Medium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03674" y="643722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map showing the political borders of Mexico in 1821 at the founding of the nation.">
            <a:extLst>
              <a:ext uri="{FF2B5EF4-FFF2-40B4-BE49-F238E27FC236}">
                <a16:creationId xmlns:a16="http://schemas.microsoft.com/office/drawing/2014/main" id="{2A7984C4-B0C2-A722-1FCE-531C884435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20" y="316779"/>
            <a:ext cx="6181588" cy="5872148"/>
          </a:xfrm>
          <a:prstGeom prst="rect">
            <a:avLst/>
          </a:prstGeom>
          <a:noFill/>
          <a:ln>
            <a:noFill/>
          </a:ln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6FC1425-735C-F93C-59F9-71EDD37E7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5717" y="1784195"/>
            <a:ext cx="1605776" cy="14719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0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19936E-33E8-F3EE-28CF-A87958800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>
            <a:extLst>
              <a:ext uri="{FF2B5EF4-FFF2-40B4-BE49-F238E27FC236}">
                <a16:creationId xmlns:a16="http://schemas.microsoft.com/office/drawing/2014/main" id="{407B6113-EF81-F526-3D82-67CD05A74A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3673" y="182964"/>
            <a:ext cx="3926269" cy="3169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rgbClr val="0070C0"/>
                </a:solidFill>
                <a:latin typeface="Gotham Medium"/>
              </a:rPr>
              <a:t>Mexico, We Have a Problem.</a:t>
            </a:r>
            <a:endParaRPr lang="en-US" sz="8800" dirty="0">
              <a:solidFill>
                <a:srgbClr val="0070C0"/>
              </a:solidFill>
              <a:latin typeface="Gotham Medium"/>
            </a:endParaRPr>
          </a:p>
        </p:txBody>
      </p:sp>
      <p:pic>
        <p:nvPicPr>
          <p:cNvPr id="16" name="Picture 15" descr="A map showing the political borders of Mexico in 1821 at the founding of the nation.">
            <a:extLst>
              <a:ext uri="{FF2B5EF4-FFF2-40B4-BE49-F238E27FC236}">
                <a16:creationId xmlns:a16="http://schemas.microsoft.com/office/drawing/2014/main" id="{702FDC9D-2D3B-5D0C-B375-4248FDEDA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20" y="316779"/>
            <a:ext cx="6181588" cy="5872148"/>
          </a:xfrm>
          <a:prstGeom prst="rect">
            <a:avLst/>
          </a:prstGeom>
          <a:noFill/>
          <a:ln>
            <a:noFill/>
          </a:ln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5" name="Picture 14" descr="A black magnifying glass">
            <a:extLst>
              <a:ext uri="{FF2B5EF4-FFF2-40B4-BE49-F238E27FC236}">
                <a16:creationId xmlns:a16="http://schemas.microsoft.com/office/drawing/2014/main" id="{68402084-1AFD-9524-5190-736F96B15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83" y="1387248"/>
            <a:ext cx="2618256" cy="27602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9837F3-7581-DEA3-2094-2D1EF653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A4C41-B3AB-1033-4A9C-BEAA101D6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436D9AA6-D919-ABEC-5836-DE80EC6B1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745BC17F-8F46-F993-AD72-3A614E246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ED94CE-9940-9246-6C5D-88139A604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03674" y="643722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51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505</Words>
  <Application>Microsoft Office PowerPoint</Application>
  <PresentationFormat>Widescreen</PresentationFormat>
  <Paragraphs>49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Gotham Book</vt:lpstr>
      <vt:lpstr>Gotham Book</vt:lpstr>
      <vt:lpstr>Gotham Medium</vt:lpstr>
      <vt:lpstr>Times New Roman</vt:lpstr>
      <vt:lpstr>1_Office Theme</vt:lpstr>
      <vt:lpstr>Office Theme</vt:lpstr>
      <vt:lpstr>Unit 3:  The Spanish Colonial Era</vt:lpstr>
      <vt:lpstr>Looking Ahead Warm-up</vt:lpstr>
      <vt:lpstr>Warm-up:  Follow the directions to complete your warm-up</vt:lpstr>
      <vt:lpstr>Share with the class</vt:lpstr>
      <vt:lpstr>Essential Questions</vt:lpstr>
      <vt:lpstr>In today’s lesson…</vt:lpstr>
      <vt:lpstr>Transitioning to a New Era</vt:lpstr>
      <vt:lpstr>What’s Going on in Texas?</vt:lpstr>
      <vt:lpstr>Mexico, We Have a Problem.</vt:lpstr>
      <vt:lpstr>Looking Ahead Exit Ticket</vt:lpstr>
      <vt:lpstr>Exit Ticket:  Follow the directions to complete your exit ticket.</vt:lpstr>
      <vt:lpstr>Share with the class 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Belden, Dreanna</cp:lastModifiedBy>
  <cp:revision>2</cp:revision>
  <dcterms:created xsi:type="dcterms:W3CDTF">2024-11-14T14:55:03Z</dcterms:created>
  <dcterms:modified xsi:type="dcterms:W3CDTF">2025-02-17T21:38:21Z</dcterms:modified>
</cp:coreProperties>
</file>