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26" r:id="rId3"/>
    <p:sldId id="327" r:id="rId4"/>
    <p:sldId id="328" r:id="rId5"/>
    <p:sldId id="329" r:id="rId6"/>
    <p:sldId id="324" r:id="rId7"/>
    <p:sldId id="325" r:id="rId8"/>
    <p:sldId id="300" r:id="rId9"/>
    <p:sldId id="306" r:id="rId10"/>
    <p:sldId id="330" r:id="rId11"/>
    <p:sldId id="331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498F-6DD4-43B9-9366-6401745F479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3429-5C47-41F3-B265-74149C5B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202165128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02513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org.mx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Political_divisions_of_Mexico_1821_(location_map_scheme).sv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Military Plaza - San Antonio, Texas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January 1, 1970. Engraving. Library of Congress.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https://www.loc.gov/pictures/item/2021651282/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Hicks,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Presidio La Bahia.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June 24, 2018. Photograph. University of North Texas Libraries, The Portal to Texas History, https://texashistory.unt.edu.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https://texashistory.unt.edu/ark:/67531/metapth1025137/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Map of the Political Divisions of Mexico, 1821.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Instituto Nacional de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Estadística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y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Geografía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. This file is licensed under the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 tooltip="w:en:Creative Commons"/>
              </a:rPr>
              <a:t>Creative Commons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creativecommons:by-sa/3.0/deed.en"/>
              </a:rPr>
              <a:t>Attribution-Share Alike 3.0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creativecommons:by-sa/3.0/deed.en"/>
              </a:rPr>
              <a:t>Unported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license.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https://commons.wikimedia.org/wiki/File:Political_divisions_of_Mexico_1821_(location_map_scheme).svg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4353-E4A0-A7E0-C0E1-6762ABD7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261FB-0DA7-07CC-F2F2-C2EA99034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4D93D-2420-03B0-E33F-8380AF0C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02242-B461-2AE2-CE62-C61C10FAF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F3429-5C47-41F3-B265-74149C5BD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0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4.e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black and white sketch of a military plaza&#10;&#10;">
            <a:extLst>
              <a:ext uri="{FF2B5EF4-FFF2-40B4-BE49-F238E27FC236}">
                <a16:creationId xmlns:a16="http://schemas.microsoft.com/office/drawing/2014/main" id="{D007E481-A439-AB2A-A420-EEA39CAD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87559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Unit 3: </a:t>
            </a:r>
            <a:br>
              <a:rPr lang="en-US" sz="5200" b="1" i="1" dirty="0"/>
            </a:br>
            <a:r>
              <a:rPr lang="en-US" sz="5200" b="1" dirty="0">
                <a:solidFill>
                  <a:srgbClr val="0070C0"/>
                </a:solidFill>
              </a:rPr>
              <a:t>The Spanish Colonial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Lesson 9: </a:t>
            </a:r>
          </a:p>
          <a:p>
            <a:pPr algn="l"/>
            <a:r>
              <a:rPr lang="en-US" sz="4000" b="1" i="1" dirty="0">
                <a:solidFill>
                  <a:srgbClr val="0070C0"/>
                </a:solidFill>
                <a:latin typeface="Gotham book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73B3-4C75-F96B-DF20-D57E7726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3CDDA-F003-00AF-2A9F-BCB3536A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D066D-29DC-2961-548F-792D30DB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BA8F6-9D0C-08D4-98B6-52F97DBA4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0646684-DD99-23ED-DF2C-9DD10E4D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725AA-CBF8-CF6D-F570-E9C32129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75D3E4B-1C21-50DD-BFC6-7B06D039F9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Looking Ahead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ABAD5-E23D-9DAA-184C-B9AB43E07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05AD0CC-154E-5C67-5F52-6377DC96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F28E3B-A7D4-D565-CB11-72A9B747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B9AFAB-9723-259E-3A22-36B536102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B6C8A7-8D61-CE91-5DFE-4E02959A4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0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94E6-82FF-D359-BA24-81A270E4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A86DB2-0E27-5161-8D2A-6C12DC35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C8B26-0AFA-CF3B-5A3E-8168A35A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55BB6495-9CC7-9B86-C189-F37967703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AD8FE88-BBF8-A9B6-77FF-944276047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99A22-647B-B9FF-7C43-824844D9B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9598" y="650725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B906E03-2894-6777-191C-BAD7C6262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62698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Exit Ticket: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exit ticket.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35523-54D1-6823-06F4-388B9B05B56E}"/>
              </a:ext>
            </a:extLst>
          </p:cNvPr>
          <p:cNvSpPr txBox="1"/>
          <p:nvPr/>
        </p:nvSpPr>
        <p:spPr>
          <a:xfrm>
            <a:off x="3136143" y="1428945"/>
            <a:ext cx="58238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Circle or highlight which action you think Mexico is most likely to take to address its concerns about Texas.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</a:rPr>
              <a:t>Explain why you think Mexico would take that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Discuss with a partner.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971835-7506-BB80-5C44-BF6BFB24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284" y="1644999"/>
            <a:ext cx="925793" cy="9257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2F08C9-6EE1-7350-0DCE-764E1F6D5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283" y="4094550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B35FE8B-512F-9C1B-22DF-D880BF0B6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283" y="5627077"/>
            <a:ext cx="842453" cy="84245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A54AC74-24E5-33B2-D014-E84EB83E5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3872" y="1980633"/>
            <a:ext cx="3448422" cy="34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4E55-6B37-AEA1-DCBC-75623C04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DDDA3-BF00-C2FB-687B-F3E06C3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E2149-BFC3-D6EC-DC48-744A57E6C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635B885-B365-3AF7-5CD6-CF9467AD9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522B9C5-A339-9C94-0934-ADCF3DCDA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4063A5-FE76-24C4-0075-4CF20C1C4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7315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C1DC342-142D-10A0-03E2-B06E5D429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 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2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C49B021-3E0E-1628-EDFF-D384BEE56A24}"/>
              </a:ext>
            </a:extLst>
          </p:cNvPr>
          <p:cNvSpPr/>
          <p:nvPr/>
        </p:nvSpPr>
        <p:spPr>
          <a:xfrm>
            <a:off x="5061857" y="1240972"/>
            <a:ext cx="6063343" cy="1839685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Mexico will probably 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4745403-86EC-52D0-648D-250E5D97CCB5}"/>
              </a:ext>
            </a:extLst>
          </p:cNvPr>
          <p:cNvSpPr/>
          <p:nvPr/>
        </p:nvSpPr>
        <p:spPr>
          <a:xfrm>
            <a:off x="2383972" y="3397800"/>
            <a:ext cx="6063343" cy="2654860"/>
          </a:xfrm>
          <a:prstGeom prst="wedgeRoundRectCallout">
            <a:avLst>
              <a:gd name="adj1" fmla="val 64804"/>
              <a:gd name="adj2" fmla="val 32859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Mexico will take this action because 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47CA74-6DE2-BCD6-6A02-85DDAB00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3998" y="4595227"/>
            <a:ext cx="1360714" cy="13607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B2C8465-EAD9-C426-C324-D95E98E9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084" y="1525456"/>
            <a:ext cx="1360714" cy="13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5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Looking Ahead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A8A882-B419-4D84-A827-6CE87FC9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0" b="375"/>
          <a:stretch/>
        </p:blipFill>
        <p:spPr>
          <a:xfrm>
            <a:off x="6498771" y="1568788"/>
            <a:ext cx="5693229" cy="4189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Warm-up: </a:t>
            </a:r>
            <a:br>
              <a:rPr lang="en-US" sz="4500" dirty="0">
                <a:latin typeface="Gotham Medium"/>
              </a:rPr>
            </a:br>
            <a:r>
              <a:rPr lang="en-US" sz="4000" dirty="0">
                <a:latin typeface="Gotham Medium"/>
              </a:rPr>
              <a:t>Follow the directions to complete your warm-up</a:t>
            </a:r>
            <a:endParaRPr lang="en-US" sz="4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BF485-2D3B-5A22-A536-931F1BF31A80}"/>
              </a:ext>
            </a:extLst>
          </p:cNvPr>
          <p:cNvSpPr txBox="1"/>
          <p:nvPr/>
        </p:nvSpPr>
        <p:spPr>
          <a:xfrm>
            <a:off x="3069771" y="1503485"/>
            <a:ext cx="480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Read the excerpt from a San Antonio newspaper in 1813.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7030A0"/>
                </a:solidFill>
              </a:rPr>
              <a:t>Consider the scenario and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</a:rPr>
              <a:t>Record your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</a:rPr>
              <a:t>Discuss with a partner.</a:t>
            </a:r>
          </a:p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C7F78C-0D7A-98A8-9F80-F7C535EE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230" y="2956161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EF1BB08-0E8A-E764-6243-661946B49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2040" y="1349829"/>
            <a:ext cx="1208326" cy="12083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1833055-92AC-75FE-E99F-00279097F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3306" y="4299846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B479BBB-4FF1-4565-3433-18EF3B284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75660" y="5498232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with the class</a:t>
            </a:r>
            <a:endParaRPr lang="en-US" sz="5400" dirty="0"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846858" y="1459615"/>
            <a:ext cx="6063343" cy="1631601"/>
          </a:xfrm>
          <a:prstGeom prst="wedgeRoundRectCallout">
            <a:avLst>
              <a:gd name="adj1" fmla="val -67691"/>
              <a:gd name="adj2" fmla="val 3146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1813, life in San Antonio is ______________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2B16F3B-B13F-EB43-48BE-DD7CD3D3796C}"/>
              </a:ext>
            </a:extLst>
          </p:cNvPr>
          <p:cNvSpPr/>
          <p:nvPr/>
        </p:nvSpPr>
        <p:spPr>
          <a:xfrm>
            <a:off x="2471057" y="3712030"/>
            <a:ext cx="6063343" cy="1631601"/>
          </a:xfrm>
          <a:prstGeom prst="wedgeRoundRectCallout">
            <a:avLst>
              <a:gd name="adj1" fmla="val 66061"/>
              <a:gd name="adj2" fmla="val 3613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option to make things better could be 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5365BCC-B392-C135-0EAE-819EAB8D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0943" y="4290630"/>
            <a:ext cx="1189258" cy="11892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79BB9C-02EA-446B-3A03-2B12786E0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2200" y="1789342"/>
            <a:ext cx="1189258" cy="11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77686" y="2035629"/>
            <a:ext cx="10363200" cy="338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How did the Spanish Colonial era affect Texas and its population?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How did Texas pose a challenge to the government of Mexico in 1821?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544287" y="1785257"/>
            <a:ext cx="11249920" cy="4567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kumimoji="0" lang="en-US" sz="37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examine the social and economic situation in Texas </a:t>
            </a:r>
            <a:r>
              <a:rPr lang="en-US" sz="37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in 1821 and identify the specific challenges that Texas posed to the newly formed government of Mexico.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kumimoji="0" lang="en-US" sz="37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read primary source excerpts to identify specific challenges related to Texas and answer comprehension questions about each excerpt.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523999" y="13062"/>
            <a:ext cx="9331566" cy="1202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/>
              </a:rPr>
              <a:t>Transitioning to a New Era</a:t>
            </a:r>
            <a:endParaRPr lang="en-US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14283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photograph of the presidio at La Bahia. The bricks are old and worn. There is a small chapel within the walls of the presidio that you can see over the tops of the presidio walls. ">
            <a:extLst>
              <a:ext uri="{FF2B5EF4-FFF2-40B4-BE49-F238E27FC236}">
                <a16:creationId xmlns:a16="http://schemas.microsoft.com/office/drawing/2014/main" id="{607E24DA-19CC-124E-AD17-33542391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2" y="1852094"/>
            <a:ext cx="10408832" cy="353633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074DA-CDA3-AA95-57CC-BA160E628A15}"/>
              </a:ext>
            </a:extLst>
          </p:cNvPr>
          <p:cNvSpPr txBox="1"/>
          <p:nvPr/>
        </p:nvSpPr>
        <p:spPr>
          <a:xfrm>
            <a:off x="1959429" y="5519057"/>
            <a:ext cx="879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otham book"/>
              </a:rPr>
              <a:t>The Presidio at La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Gotham book"/>
              </a:rPr>
              <a:t>Bahía. 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Gotham book"/>
              </a:rPr>
              <a:t>The Portal to Texas History.</a:t>
            </a:r>
            <a:endParaRPr lang="en-US" sz="24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03674" y="182965"/>
            <a:ext cx="3673900" cy="289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  <a:latin typeface="Gotham Medium"/>
              </a:rPr>
              <a:t>What’s Going on in Texas?</a:t>
            </a:r>
            <a:endParaRPr lang="en-US" sz="88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367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map showing the political borders of Mexico in 1821 at the founding of the nation.">
            <a:extLst>
              <a:ext uri="{FF2B5EF4-FFF2-40B4-BE49-F238E27FC236}">
                <a16:creationId xmlns:a16="http://schemas.microsoft.com/office/drawing/2014/main" id="{2A7984C4-B0C2-A722-1FCE-531C8844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0" y="316779"/>
            <a:ext cx="6181588" cy="5872148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FC1425-735C-F93C-59F9-71EDD37E7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5717" y="1784195"/>
            <a:ext cx="1605776" cy="1471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9936E-33E8-F3EE-28CF-A8795880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407B6113-EF81-F526-3D82-67CD05A74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673" y="182964"/>
            <a:ext cx="3926269" cy="3169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  <a:latin typeface="Gotham Medium"/>
              </a:rPr>
              <a:t>Mexico, We Have a Problem.</a:t>
            </a:r>
            <a:endParaRPr lang="en-US" sz="8800" dirty="0">
              <a:solidFill>
                <a:srgbClr val="0070C0"/>
              </a:solidFill>
              <a:latin typeface="Gotham Medium"/>
            </a:endParaRPr>
          </a:p>
        </p:txBody>
      </p:sp>
      <p:pic>
        <p:nvPicPr>
          <p:cNvPr id="16" name="Picture 15" descr="A map showing the political borders of Mexico in 1821 at the founding of the nation.">
            <a:extLst>
              <a:ext uri="{FF2B5EF4-FFF2-40B4-BE49-F238E27FC236}">
                <a16:creationId xmlns:a16="http://schemas.microsoft.com/office/drawing/2014/main" id="{702FDC9D-2D3B-5D0C-B375-4248FDEDA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20" y="316779"/>
            <a:ext cx="6181588" cy="5872148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 descr="A black magnifying glass">
            <a:extLst>
              <a:ext uri="{FF2B5EF4-FFF2-40B4-BE49-F238E27FC236}">
                <a16:creationId xmlns:a16="http://schemas.microsoft.com/office/drawing/2014/main" id="{68402084-1AFD-9524-5190-736F96B15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3" y="1387248"/>
            <a:ext cx="2618256" cy="27602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837F3-7581-DEA3-2094-2D1EF653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A4C41-B3AB-1033-4A9C-BEAA101D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436D9AA6-D919-ABEC-5836-DE80EC6B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45BC17F-8F46-F993-AD72-3A614E246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D94CE-9940-9246-6C5D-88139A60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3674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505</Words>
  <Application>Microsoft Office PowerPoint</Application>
  <PresentationFormat>Widescreen</PresentationFormat>
  <Paragraphs>49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Times New Roman</vt:lpstr>
      <vt:lpstr>1_Office Theme</vt:lpstr>
      <vt:lpstr>Office Theme</vt:lpstr>
      <vt:lpstr>Unit 3:  The Spanish Colonial Era</vt:lpstr>
      <vt:lpstr>Looking Ahead Warm-up</vt:lpstr>
      <vt:lpstr>Warm-up:  Follow the directions to complete your warm-up</vt:lpstr>
      <vt:lpstr>Share with the class</vt:lpstr>
      <vt:lpstr>Essential Questions</vt:lpstr>
      <vt:lpstr>In today’s lesson…</vt:lpstr>
      <vt:lpstr>Transitioning to a New Era</vt:lpstr>
      <vt:lpstr>What’s Going on in Texas?</vt:lpstr>
      <vt:lpstr>Mexico, We Have a Problem.</vt:lpstr>
      <vt:lpstr>Looking Ahead Exit Ticket</vt:lpstr>
      <vt:lpstr>Exit Ticket:  Follow the directions to complete your exit ticket.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3</cp:revision>
  <dcterms:created xsi:type="dcterms:W3CDTF">2024-11-14T14:55:03Z</dcterms:created>
  <dcterms:modified xsi:type="dcterms:W3CDTF">2025-03-12T16:50:01Z</dcterms:modified>
</cp:coreProperties>
</file>