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 id="2147483684" r:id="rId3"/>
    <p:sldMasterId id="2147483696" r:id="rId4"/>
  </p:sldMasterIdLst>
  <p:notesMasterIdLst>
    <p:notesMasterId r:id="rId26"/>
  </p:notesMasterIdLst>
  <p:sldIdLst>
    <p:sldId id="326" r:id="rId5"/>
    <p:sldId id="327" r:id="rId6"/>
    <p:sldId id="328" r:id="rId7"/>
    <p:sldId id="329" r:id="rId8"/>
    <p:sldId id="324" r:id="rId9"/>
    <p:sldId id="325" r:id="rId10"/>
    <p:sldId id="312" r:id="rId11"/>
    <p:sldId id="301" r:id="rId12"/>
    <p:sldId id="292" r:id="rId13"/>
    <p:sldId id="330" r:id="rId14"/>
    <p:sldId id="331" r:id="rId15"/>
    <p:sldId id="306" r:id="rId16"/>
    <p:sldId id="333" r:id="rId17"/>
    <p:sldId id="332" r:id="rId18"/>
    <p:sldId id="334" r:id="rId19"/>
    <p:sldId id="335" r:id="rId20"/>
    <p:sldId id="336" r:id="rId21"/>
    <p:sldId id="337" r:id="rId22"/>
    <p:sldId id="338" r:id="rId23"/>
    <p:sldId id="339" r:id="rId24"/>
    <p:sldId id="34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3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DC1EA-A038-4DA2-806D-5D7E5ABF5A47}"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20E7B-4CD5-456D-B653-E95D74137E05}" type="slidenum">
              <a:rPr lang="en-US" smtClean="0"/>
              <a:t>‹#›</a:t>
            </a:fld>
            <a:endParaRPr lang="en-US"/>
          </a:p>
        </p:txBody>
      </p:sp>
    </p:spTree>
    <p:extLst>
      <p:ext uri="{BB962C8B-B14F-4D97-AF65-F5344CB8AC3E}">
        <p14:creationId xmlns:p14="http://schemas.microsoft.com/office/powerpoint/2010/main" val="221561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18737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publicdomain/zero/1.0/deed.e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creativecommons.org/licenses/by/4.0/deed.en" TargetMode="External"/><Relationship Id="rId5" Type="http://schemas.openxmlformats.org/officeDocument/2006/relationships/hyperlink" Target="https://en.wikipedia.org/wiki/Medina_River" TargetMode="External"/><Relationship Id="rId4" Type="http://schemas.openxmlformats.org/officeDocument/2006/relationships/hyperlink" Target="https://creativecommons.org/licenses/by-sa/3.0/deed.e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Open Sans" panose="020B0606030504020204" pitchFamily="34" charset="0"/>
              </a:rPr>
              <a:t>Antonio Vanegas Arroyo , Publisher, and José Guadalupe Posada. </a:t>
            </a:r>
            <a:r>
              <a:rPr lang="en-US" b="0" i="1" dirty="0">
                <a:solidFill>
                  <a:srgbClr val="242424"/>
                </a:solidFill>
                <a:effectLst/>
                <a:latin typeface="Open Sans" panose="020B0606030504020204" pitchFamily="34" charset="0"/>
              </a:rPr>
              <a:t>Viva la </a:t>
            </a:r>
            <a:r>
              <a:rPr lang="en-US" b="0" i="1" dirty="0" err="1">
                <a:solidFill>
                  <a:srgbClr val="242424"/>
                </a:solidFill>
                <a:effectLst/>
                <a:latin typeface="Open Sans" panose="020B0606030504020204" pitchFamily="34" charset="0"/>
              </a:rPr>
              <a:t>república</a:t>
            </a:r>
            <a:r>
              <a:rPr lang="en-US" b="0" i="1" dirty="0">
                <a:solidFill>
                  <a:srgbClr val="242424"/>
                </a:solidFill>
                <a:effectLst/>
                <a:latin typeface="Open Sans" panose="020B0606030504020204" pitchFamily="34" charset="0"/>
              </a:rPr>
              <a:t>! Viva </a:t>
            </a:r>
            <a:r>
              <a:rPr lang="en-US" b="0" i="1" dirty="0" err="1">
                <a:solidFill>
                  <a:srgbClr val="242424"/>
                </a:solidFill>
                <a:effectLst/>
                <a:latin typeface="Open Sans" panose="020B0606030504020204" pitchFamily="34" charset="0"/>
              </a:rPr>
              <a:t>el</a:t>
            </a:r>
            <a:r>
              <a:rPr lang="en-US" b="0" i="1" dirty="0">
                <a:solidFill>
                  <a:srgbClr val="242424"/>
                </a:solidFill>
                <a:effectLst/>
                <a:latin typeface="Open Sans" panose="020B0606030504020204" pitchFamily="34" charset="0"/>
              </a:rPr>
              <a:t> Cura Hidalgo! Una </a:t>
            </a:r>
            <a:r>
              <a:rPr lang="en-US" b="0" i="1" dirty="0" err="1">
                <a:solidFill>
                  <a:srgbClr val="242424"/>
                </a:solidFill>
                <a:effectLst/>
                <a:latin typeface="Open Sans" panose="020B0606030504020204" pitchFamily="34" charset="0"/>
              </a:rPr>
              <a:t>página</a:t>
            </a:r>
            <a:r>
              <a:rPr lang="en-US" b="0" i="1" dirty="0">
                <a:solidFill>
                  <a:srgbClr val="242424"/>
                </a:solidFill>
                <a:effectLst/>
                <a:latin typeface="Open Sans" panose="020B0606030504020204" pitchFamily="34" charset="0"/>
              </a:rPr>
              <a:t> de gloria</a:t>
            </a:r>
            <a:r>
              <a:rPr lang="en-US" b="0" i="0" dirty="0">
                <a:solidFill>
                  <a:srgbClr val="242424"/>
                </a:solidFill>
                <a:effectLst/>
                <a:latin typeface="Open Sans" panose="020B0606030504020204" pitchFamily="34" charset="0"/>
              </a:rPr>
              <a:t>. Mexico, None. [Mexico city: </a:t>
            </a:r>
            <a:r>
              <a:rPr lang="en-US" b="0" i="0" dirty="0" err="1">
                <a:solidFill>
                  <a:srgbClr val="242424"/>
                </a:solidFill>
                <a:effectLst/>
                <a:latin typeface="Open Sans" panose="020B0606030504020204" pitchFamily="34" charset="0"/>
              </a:rPr>
              <a:t>antonio</a:t>
            </a:r>
            <a:r>
              <a:rPr lang="en-US" b="0" i="0" dirty="0">
                <a:solidFill>
                  <a:srgbClr val="242424"/>
                </a:solidFill>
                <a:effectLst/>
                <a:latin typeface="Open Sans" panose="020B0606030504020204" pitchFamily="34" charset="0"/>
              </a:rPr>
              <a:t> </a:t>
            </a:r>
            <a:r>
              <a:rPr lang="en-US" b="0" i="0" dirty="0" err="1">
                <a:solidFill>
                  <a:srgbClr val="242424"/>
                </a:solidFill>
                <a:effectLst/>
                <a:latin typeface="Open Sans" panose="020B0606030504020204" pitchFamily="34" charset="0"/>
              </a:rPr>
              <a:t>vanegas</a:t>
            </a:r>
            <a:r>
              <a:rPr lang="en-US" b="0" i="0" dirty="0">
                <a:solidFill>
                  <a:srgbClr val="242424"/>
                </a:solidFill>
                <a:effectLst/>
                <a:latin typeface="Open Sans" panose="020B0606030504020204" pitchFamily="34" charset="0"/>
              </a:rPr>
              <a:t> arroyo, between 1890 and 1913] Photograph. https://www.loc.gov/item/99615902/</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Cary, John, ca. 1754-1835. A new map of North America from the latest authorities., map, 1806; London, England. (</a:t>
            </a:r>
            <a:r>
              <a:rPr lang="en-US" b="0" i="0" u="none" strike="noStrike" dirty="0">
                <a:solidFill>
                  <a:srgbClr val="0277BD"/>
                </a:solidFill>
                <a:effectLst/>
                <a:latin typeface="Josefin Sans" pitchFamily="2" charset="0"/>
                <a:hlinkClick r:id="rId3"/>
              </a:rPr>
              <a:t>https://texashistory.unt.edu/ark:/67531/metapth187373/</a:t>
            </a:r>
            <a:r>
              <a:rPr lang="en-US" b="0" i="0" dirty="0">
                <a:solidFill>
                  <a:srgbClr val="757575"/>
                </a:solidFill>
                <a:effectLst/>
                <a:latin typeface="Josefin Sans" pitchFamily="2" charset="0"/>
              </a:rPr>
              <a:t>: accessed November 11, 2024),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University of Texas at Arlington Library.</a:t>
            </a:r>
            <a:endParaRPr lang="en-US" dirty="0"/>
          </a:p>
        </p:txBody>
      </p:sp>
      <p:sp>
        <p:nvSpPr>
          <p:cNvPr id="4" name="Slide Number Placeholder 3"/>
          <p:cNvSpPr>
            <a:spLocks noGrp="1"/>
          </p:cNvSpPr>
          <p:nvPr>
            <p:ph type="sldNum" sz="quarter" idx="5"/>
          </p:nvPr>
        </p:nvSpPr>
        <p:spPr/>
        <p:txBody>
          <a:bodyPr/>
          <a:lstStyle/>
          <a:p>
            <a:fld id="{91020E7B-4CD5-456D-B653-E95D74137E05}" type="slidenum">
              <a:rPr lang="en-US" smtClean="0"/>
              <a:t>8</a:t>
            </a:fld>
            <a:endParaRPr lang="en-US"/>
          </a:p>
        </p:txBody>
      </p:sp>
    </p:spTree>
    <p:extLst>
      <p:ext uri="{BB962C8B-B14F-4D97-AF65-F5344CB8AC3E}">
        <p14:creationId xmlns:p14="http://schemas.microsoft.com/office/powerpoint/2010/main" val="31698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Washington Crossing the Delaware by Emanuel Leutze. Metropolitan Museum of Art. </a:t>
            </a:r>
            <a:r>
              <a:rPr lang="en-US" b="0" i="0" dirty="0">
                <a:solidFill>
                  <a:srgbClr val="202122"/>
                </a:solidFill>
                <a:effectLst/>
                <a:latin typeface="Arial" panose="020B0604020202020204" pitchFamily="34" charset="0"/>
              </a:rPr>
              <a:t>This file is made available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tooltip="ccorg:publicdomain/zero/1.0/deed.en"/>
              </a:rPr>
              <a:t>CC0 1.0 Universal Public Domain Dedication</a:t>
            </a:r>
            <a:r>
              <a:rPr lang="en-US" b="0" i="0" dirty="0">
                <a:solidFill>
                  <a:srgbClr val="202122"/>
                </a:solidFill>
                <a:effectLst/>
                <a:latin typeface="Arial" panose="020B0604020202020204" pitchFamily="34" charset="0"/>
              </a:rPr>
              <a:t>. https://commons.wikimedia.org/wiki/File:Washington_Crossing_the_Delaware_MET_DP245003FXD.jpg </a:t>
            </a:r>
            <a:endParaRPr lang="en-US" b="0" i="0" dirty="0">
              <a:effectLst/>
              <a:latin typeface="Linux Libertine"/>
            </a:endParaRPr>
          </a:p>
          <a:p>
            <a:endParaRPr lang="en-US" dirty="0"/>
          </a:p>
        </p:txBody>
      </p:sp>
      <p:sp>
        <p:nvSpPr>
          <p:cNvPr id="4" name="Slide Number Placeholder 3"/>
          <p:cNvSpPr>
            <a:spLocks noGrp="1"/>
          </p:cNvSpPr>
          <p:nvPr>
            <p:ph type="sldNum" sz="quarter" idx="5"/>
          </p:nvPr>
        </p:nvSpPr>
        <p:spPr/>
        <p:txBody>
          <a:bodyPr/>
          <a:lstStyle/>
          <a:p>
            <a:fld id="{91020E7B-4CD5-456D-B653-E95D74137E05}" type="slidenum">
              <a:rPr lang="en-US" smtClean="0"/>
              <a:t>10</a:t>
            </a:fld>
            <a:endParaRPr lang="en-US"/>
          </a:p>
        </p:txBody>
      </p:sp>
    </p:spTree>
    <p:extLst>
      <p:ext uri="{BB962C8B-B14F-4D97-AF65-F5344CB8AC3E}">
        <p14:creationId xmlns:p14="http://schemas.microsoft.com/office/powerpoint/2010/main" val="84248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Morelos breaks into the siege of Cuautla, 2-5-1812, Daniel del Valle &amp; </a:t>
            </a:r>
            <a:r>
              <a:rPr lang="en-US" b="0" i="0" dirty="0" err="1">
                <a:effectLst/>
                <a:latin typeface="Linux Libertine"/>
              </a:rPr>
              <a:t>Buznego</a:t>
            </a:r>
            <a:r>
              <a:rPr lang="en-US" b="0" i="0" dirty="0">
                <a:effectLst/>
                <a:latin typeface="Linux Libertine"/>
              </a:rPr>
              <a:t> y </a:t>
            </a:r>
            <a:r>
              <a:rPr lang="en-US" b="0" i="0" dirty="0" err="1">
                <a:effectLst/>
                <a:latin typeface="Linux Libertine"/>
              </a:rPr>
              <a:t>Cía</a:t>
            </a:r>
            <a:r>
              <a:rPr lang="en-US" b="0" i="0" dirty="0">
                <a:effectLst/>
                <a:latin typeface="Linux Libertine"/>
              </a:rPr>
              <a:t> (1910) a postcard by Daniel del Valle. https://commons.wikimedia.org/wiki/File:Morelos_irrumpe_en_el_sitio_de_Cuautla,_2-5-1812,_Daniel_del_Valle_%26_Buznego_y_C%C3%ADa_(1910).jpg </a:t>
            </a:r>
          </a:p>
          <a:p>
            <a:endParaRPr lang="en-US" dirty="0"/>
          </a:p>
        </p:txBody>
      </p:sp>
      <p:sp>
        <p:nvSpPr>
          <p:cNvPr id="4" name="Slide Number Placeholder 3"/>
          <p:cNvSpPr>
            <a:spLocks noGrp="1"/>
          </p:cNvSpPr>
          <p:nvPr>
            <p:ph type="sldNum" sz="quarter" idx="5"/>
          </p:nvPr>
        </p:nvSpPr>
        <p:spPr/>
        <p:txBody>
          <a:bodyPr/>
          <a:lstStyle/>
          <a:p>
            <a:fld id="{91020E7B-4CD5-456D-B653-E95D74137E05}" type="slidenum">
              <a:rPr lang="en-US" smtClean="0"/>
              <a:t>12</a:t>
            </a:fld>
            <a:endParaRPr lang="en-US"/>
          </a:p>
        </p:txBody>
      </p:sp>
    </p:spTree>
    <p:extLst>
      <p:ext uri="{BB962C8B-B14F-4D97-AF65-F5344CB8AC3E}">
        <p14:creationId xmlns:p14="http://schemas.microsoft.com/office/powerpoint/2010/main" val="26703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C396E-5309-DC77-D57A-BA78831BD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3ACFD-8086-31D0-F565-694EFCD72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29EB5-5940-5EAE-F45A-A1E9E97636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Mural with Father Miguel Hidalgo under the bridge over the intersection of Congreso de la Union and Servando de Mier in Mexico City, 2009. This file is licensed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tooltip="creativecommons:by-sa/3.0/deed.en"/>
              </a:rPr>
              <a:t>Attribution-Share Alike 3.0 </a:t>
            </a:r>
            <a:r>
              <a:rPr lang="en-US" b="0" i="0" u="none" strike="noStrike" dirty="0" err="1">
                <a:solidFill>
                  <a:srgbClr val="3366BB"/>
                </a:solidFill>
                <a:effectLst/>
                <a:latin typeface="Arial" panose="020B0604020202020204" pitchFamily="34" charset="0"/>
                <a:hlinkClick r:id="rId4" tooltip="creativecommons:by-sa/3.0/deed.en"/>
              </a:rPr>
              <a:t>Unported</a:t>
            </a:r>
            <a:r>
              <a:rPr lang="en-US" b="0" i="0" dirty="0">
                <a:solidFill>
                  <a:srgbClr val="202122"/>
                </a:solidFill>
                <a:effectLst/>
                <a:latin typeface="Arial" panose="020B0604020202020204" pitchFamily="34" charset="0"/>
              </a:rPr>
              <a:t> license. https://commons.wikimedia.org/wiki/File:HidalgoBridgeCongresoDF.JPG </a:t>
            </a:r>
            <a:endParaRPr lang="en-US" b="0" i="0" dirty="0">
              <a:effectLst/>
              <a:latin typeface="Linux Libertine"/>
            </a:endParaRPr>
          </a:p>
          <a:p>
            <a:endParaRPr lang="en-US" dirty="0"/>
          </a:p>
        </p:txBody>
      </p:sp>
      <p:sp>
        <p:nvSpPr>
          <p:cNvPr id="4" name="Slide Number Placeholder 3">
            <a:extLst>
              <a:ext uri="{FF2B5EF4-FFF2-40B4-BE49-F238E27FC236}">
                <a16:creationId xmlns:a16="http://schemas.microsoft.com/office/drawing/2014/main" id="{B6CBD28C-F564-C26F-E11A-4BAE6C32A675}"/>
              </a:ext>
            </a:extLst>
          </p:cNvPr>
          <p:cNvSpPr>
            <a:spLocks noGrp="1"/>
          </p:cNvSpPr>
          <p:nvPr>
            <p:ph type="sldNum" sz="quarter" idx="5"/>
          </p:nvPr>
        </p:nvSpPr>
        <p:spPr/>
        <p:txBody>
          <a:bodyPr/>
          <a:lstStyle/>
          <a:p>
            <a:fld id="{91020E7B-4CD5-456D-B653-E95D74137E05}" type="slidenum">
              <a:rPr lang="en-US" smtClean="0"/>
              <a:t>14</a:t>
            </a:fld>
            <a:endParaRPr lang="en-US"/>
          </a:p>
        </p:txBody>
      </p:sp>
    </p:spTree>
    <p:extLst>
      <p:ext uri="{BB962C8B-B14F-4D97-AF65-F5344CB8AC3E}">
        <p14:creationId xmlns:p14="http://schemas.microsoft.com/office/powerpoint/2010/main" val="296467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D9EC7-262A-ED2D-112E-93CB7995E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04DC3-DB65-D38B-BB9C-5B0F78ED1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22DEA-417F-10A8-D3FE-5EB26A7A4D40}"/>
              </a:ext>
            </a:extLst>
          </p:cNvPr>
          <p:cNvSpPr>
            <a:spLocks noGrp="1"/>
          </p:cNvSpPr>
          <p:nvPr>
            <p:ph type="body" idx="1"/>
          </p:nvPr>
        </p:nvSpPr>
        <p:spPr/>
        <p:txBody>
          <a:bodyPr/>
          <a:lstStyle/>
          <a:p>
            <a:r>
              <a:rPr lang="en-US" dirty="0"/>
              <a:t>Blank map of Texas, edited to include the approximate location of Medina, Texas. This file is licensed under the </a:t>
            </a:r>
            <a:r>
              <a:rPr lang="en-US" u="none" strike="noStrike" dirty="0">
                <a:solidFill>
                  <a:srgbClr val="3366BB"/>
                </a:solidFill>
                <a:effectLst/>
                <a:hlinkClick r:id="rId3" tooltip="w:en:Creative Commons"/>
              </a:rPr>
              <a:t>Creative Commons</a:t>
            </a:r>
            <a:r>
              <a:rPr lang="en-US" dirty="0"/>
              <a:t> </a:t>
            </a:r>
            <a:r>
              <a:rPr lang="en-US" u="none" strike="noStrike" dirty="0">
                <a:solidFill>
                  <a:srgbClr val="3366BB"/>
                </a:solidFill>
                <a:effectLst/>
                <a:hlinkClick r:id="rId4" tooltip="creativecommons:by-sa/3.0/deed.en"/>
              </a:rPr>
              <a:t>Attribution-Share Alike 3.0 </a:t>
            </a:r>
            <a:r>
              <a:rPr lang="en-US" u="none" strike="noStrike" dirty="0" err="1">
                <a:solidFill>
                  <a:srgbClr val="3366BB"/>
                </a:solidFill>
                <a:effectLst/>
                <a:hlinkClick r:id="rId4" tooltip="creativecommons:by-sa/3.0/deed.en"/>
              </a:rPr>
              <a:t>Unported</a:t>
            </a:r>
            <a:r>
              <a:rPr lang="en-US" dirty="0"/>
              <a:t> license. https://commons.wikimedia.org/wiki/File:Texas_blank_map.svg </a:t>
            </a:r>
          </a:p>
          <a:p>
            <a:pPr algn="ctr"/>
            <a:r>
              <a:rPr lang="en-US" b="1"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The </a:t>
            </a:r>
            <a:r>
              <a:rPr lang="en-US" b="0" i="0" u="none" strike="noStrike" dirty="0">
                <a:solidFill>
                  <a:srgbClr val="3366BB"/>
                </a:solidFill>
                <a:effectLst/>
                <a:latin typeface="Arial" panose="020B0604020202020204" pitchFamily="34" charset="0"/>
                <a:hlinkClick r:id="rId5" tooltip="w:Medina River"/>
              </a:rPr>
              <a:t>Medina River</a:t>
            </a:r>
            <a:r>
              <a:rPr lang="en-US" b="0" i="0" dirty="0">
                <a:solidFill>
                  <a:srgbClr val="202122"/>
                </a:solidFill>
                <a:effectLst/>
                <a:latin typeface="Arial" panose="020B0604020202020204" pitchFamily="34" charset="0"/>
              </a:rPr>
              <a:t> at Medina River Natural Area in San Antonio, Texas, United States. 2015. Photograph by Larry D. Moore. This file is licensed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6" tooltip="creativecommons:by/4.0/deed.en"/>
              </a:rPr>
              <a:t>Attribution 4.0 International</a:t>
            </a:r>
            <a:r>
              <a:rPr lang="en-US" b="0" i="0" dirty="0">
                <a:solidFill>
                  <a:srgbClr val="202122"/>
                </a:solidFill>
                <a:effectLst/>
                <a:latin typeface="Arial" panose="020B0604020202020204" pitchFamily="34" charset="0"/>
              </a:rPr>
              <a:t> license</a:t>
            </a:r>
          </a:p>
          <a:p>
            <a:pPr algn="ctr"/>
            <a:r>
              <a:rPr lang="en-US" b="1" i="0" dirty="0">
                <a:solidFill>
                  <a:srgbClr val="202122"/>
                </a:solidFill>
                <a:effectLst/>
                <a:latin typeface="Arial" panose="020B0604020202020204" pitchFamily="34" charset="0"/>
              </a:rPr>
              <a:t>https://commons.wikimedia.org/wiki/File:Medina_River_Natural_Area.jpg</a:t>
            </a:r>
            <a:r>
              <a:rPr lang="en-US" b="0" i="0" dirty="0">
                <a:solidFill>
                  <a:srgbClr val="202122"/>
                </a:solidFill>
                <a:effectLst/>
                <a:latin typeface="Arial" panose="020B0604020202020204" pitchFamily="34" charset="0"/>
              </a:rPr>
              <a:t> </a:t>
            </a:r>
            <a:endParaRPr lang="en-US" b="1" i="0" dirty="0">
              <a:solidFill>
                <a:srgbClr val="202122"/>
              </a:solidFill>
              <a:effectLst/>
              <a:latin typeface="Arial" panose="020B0604020202020204" pitchFamily="34" charset="0"/>
            </a:endParaRPr>
          </a:p>
          <a:p>
            <a:br>
              <a:rPr lang="en-US" dirty="0"/>
            </a:br>
            <a:r>
              <a:rPr lang="en-US" dirty="0"/>
              <a:t> </a:t>
            </a:r>
          </a:p>
        </p:txBody>
      </p:sp>
      <p:sp>
        <p:nvSpPr>
          <p:cNvPr id="4" name="Slide Number Placeholder 3">
            <a:extLst>
              <a:ext uri="{FF2B5EF4-FFF2-40B4-BE49-F238E27FC236}">
                <a16:creationId xmlns:a16="http://schemas.microsoft.com/office/drawing/2014/main" id="{58F3AD1F-A170-803C-C692-0CD72555ECC3}"/>
              </a:ext>
            </a:extLst>
          </p:cNvPr>
          <p:cNvSpPr>
            <a:spLocks noGrp="1"/>
          </p:cNvSpPr>
          <p:nvPr>
            <p:ph type="sldNum" sz="quarter" idx="5"/>
          </p:nvPr>
        </p:nvSpPr>
        <p:spPr/>
        <p:txBody>
          <a:bodyPr/>
          <a:lstStyle/>
          <a:p>
            <a:fld id="{91020E7B-4CD5-456D-B653-E95D74137E05}" type="slidenum">
              <a:rPr lang="en-US" smtClean="0"/>
              <a:t>16</a:t>
            </a:fld>
            <a:endParaRPr lang="en-US"/>
          </a:p>
        </p:txBody>
      </p:sp>
    </p:spTree>
    <p:extLst>
      <p:ext uri="{BB962C8B-B14F-4D97-AF65-F5344CB8AC3E}">
        <p14:creationId xmlns:p14="http://schemas.microsoft.com/office/powerpoint/2010/main" val="309599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12220-364A-0DA9-988F-962549C10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7D2A6-9653-724B-42D6-A0293BF74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DB46D-2E82-6F53-93E9-D6F589AB71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Political divisions of Mexico 1821 (location map scheme)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tooltip="creativecommons:by-sa/3.0/deed.en"/>
              </a:rPr>
              <a:t>Attribution-Share Alike 3.0 </a:t>
            </a:r>
            <a:r>
              <a:rPr lang="en-US" b="0" i="0" u="none" strike="noStrike" dirty="0" err="1">
                <a:solidFill>
                  <a:srgbClr val="3366BB"/>
                </a:solidFill>
                <a:effectLst/>
                <a:latin typeface="Arial" panose="020B0604020202020204" pitchFamily="34" charset="0"/>
                <a:hlinkClick r:id="rId4" tooltip="creativecommons:by-sa/3.0/deed.en"/>
              </a:rPr>
              <a:t>Unported</a:t>
            </a:r>
            <a:r>
              <a:rPr lang="en-US" b="0" i="0" dirty="0">
                <a:solidFill>
                  <a:srgbClr val="202122"/>
                </a:solidFill>
                <a:effectLst/>
                <a:latin typeface="Arial" panose="020B0604020202020204" pitchFamily="34" charset="0"/>
              </a:rPr>
              <a:t> license. https://commons.wikimedia.org/wiki/File:Political_divisions_of_Mexico_1821_(location_map_scheme).svg </a:t>
            </a:r>
            <a:endParaRPr lang="en-US" b="0" i="0" dirty="0">
              <a:effectLst/>
              <a:latin typeface="Linux Libertine"/>
            </a:endParaRPr>
          </a:p>
          <a:p>
            <a:br>
              <a:rPr lang="en-US" dirty="0"/>
            </a:br>
            <a:r>
              <a:rPr lang="en-US" dirty="0"/>
              <a:t> </a:t>
            </a:r>
          </a:p>
        </p:txBody>
      </p:sp>
      <p:sp>
        <p:nvSpPr>
          <p:cNvPr id="4" name="Slide Number Placeholder 3">
            <a:extLst>
              <a:ext uri="{FF2B5EF4-FFF2-40B4-BE49-F238E27FC236}">
                <a16:creationId xmlns:a16="http://schemas.microsoft.com/office/drawing/2014/main" id="{50FE89E8-4AD2-B49A-410B-9BAECE0C825F}"/>
              </a:ext>
            </a:extLst>
          </p:cNvPr>
          <p:cNvSpPr>
            <a:spLocks noGrp="1"/>
          </p:cNvSpPr>
          <p:nvPr>
            <p:ph type="sldNum" sz="quarter" idx="5"/>
          </p:nvPr>
        </p:nvSpPr>
        <p:spPr/>
        <p:txBody>
          <a:bodyPr/>
          <a:lstStyle/>
          <a:p>
            <a:fld id="{91020E7B-4CD5-456D-B653-E95D74137E05}" type="slidenum">
              <a:rPr lang="en-US" smtClean="0"/>
              <a:t>18</a:t>
            </a:fld>
            <a:endParaRPr lang="en-US"/>
          </a:p>
        </p:txBody>
      </p:sp>
    </p:spTree>
    <p:extLst>
      <p:ext uri="{BB962C8B-B14F-4D97-AF65-F5344CB8AC3E}">
        <p14:creationId xmlns:p14="http://schemas.microsoft.com/office/powerpoint/2010/main" val="348709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20E7B-4CD5-456D-B653-E95D74137E05}" type="slidenum">
              <a:rPr lang="en-US" smtClean="0"/>
              <a:t>20</a:t>
            </a:fld>
            <a:endParaRPr lang="en-US"/>
          </a:p>
        </p:txBody>
      </p:sp>
    </p:spTree>
    <p:extLst>
      <p:ext uri="{BB962C8B-B14F-4D97-AF65-F5344CB8AC3E}">
        <p14:creationId xmlns:p14="http://schemas.microsoft.com/office/powerpoint/2010/main" val="289039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2/13/2025</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69898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2/13/2025</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7039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2/13/2025</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96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8AB8-7C2F-FCCC-0764-A21190C79C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436A4B-76D6-421F-E4AF-E05A1C102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4AD8FF-F0CC-49AB-C13F-2B521CE2CE7F}"/>
              </a:ext>
            </a:extLst>
          </p:cNvPr>
          <p:cNvSpPr>
            <a:spLocks noGrp="1"/>
          </p:cNvSpPr>
          <p:nvPr>
            <p:ph type="dt" sz="half" idx="10"/>
          </p:nvPr>
        </p:nvSpPr>
        <p:spPr/>
        <p:txBody>
          <a:bodyPr/>
          <a:lstStyle/>
          <a:p>
            <a:fld id="{953F72CA-8799-43A9-92CE-693F1E737182}" type="datetimeFigureOut">
              <a:rPr lang="en-US" smtClean="0"/>
              <a:t>2/13/2025</a:t>
            </a:fld>
            <a:endParaRPr lang="en-US"/>
          </a:p>
        </p:txBody>
      </p:sp>
      <p:sp>
        <p:nvSpPr>
          <p:cNvPr id="5" name="Footer Placeholder 4">
            <a:extLst>
              <a:ext uri="{FF2B5EF4-FFF2-40B4-BE49-F238E27FC236}">
                <a16:creationId xmlns:a16="http://schemas.microsoft.com/office/drawing/2014/main" id="{01F538D7-475F-B680-A695-7BAD24628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271B1-8B79-2390-98CA-FDBBFA86E1D2}"/>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218023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B698-F670-C99D-B44E-244A4DBB5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0818B-86F3-ACCE-0F94-5E383894B0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060AA-CD2D-0FB5-F375-0DF029074F2C}"/>
              </a:ext>
            </a:extLst>
          </p:cNvPr>
          <p:cNvSpPr>
            <a:spLocks noGrp="1"/>
          </p:cNvSpPr>
          <p:nvPr>
            <p:ph type="dt" sz="half" idx="10"/>
          </p:nvPr>
        </p:nvSpPr>
        <p:spPr/>
        <p:txBody>
          <a:bodyPr/>
          <a:lstStyle/>
          <a:p>
            <a:fld id="{953F72CA-8799-43A9-92CE-693F1E737182}" type="datetimeFigureOut">
              <a:rPr lang="en-US" smtClean="0"/>
              <a:t>2/13/2025</a:t>
            </a:fld>
            <a:endParaRPr lang="en-US"/>
          </a:p>
        </p:txBody>
      </p:sp>
      <p:sp>
        <p:nvSpPr>
          <p:cNvPr id="5" name="Footer Placeholder 4">
            <a:extLst>
              <a:ext uri="{FF2B5EF4-FFF2-40B4-BE49-F238E27FC236}">
                <a16:creationId xmlns:a16="http://schemas.microsoft.com/office/drawing/2014/main" id="{AC96A150-44AE-60D3-93AC-3C56667C4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E0378-F600-8AAF-F2AE-49AAA6CCD0E0}"/>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2131831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7FC3-024E-18DD-452D-F82F24B5F6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99E885-2935-B23E-B8F5-5A2BB3FCC2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195BFA-96B0-FDE9-B6AF-BE9B4E210686}"/>
              </a:ext>
            </a:extLst>
          </p:cNvPr>
          <p:cNvSpPr>
            <a:spLocks noGrp="1"/>
          </p:cNvSpPr>
          <p:nvPr>
            <p:ph type="dt" sz="half" idx="10"/>
          </p:nvPr>
        </p:nvSpPr>
        <p:spPr/>
        <p:txBody>
          <a:bodyPr/>
          <a:lstStyle/>
          <a:p>
            <a:fld id="{953F72CA-8799-43A9-92CE-693F1E737182}" type="datetimeFigureOut">
              <a:rPr lang="en-US" smtClean="0"/>
              <a:t>2/13/2025</a:t>
            </a:fld>
            <a:endParaRPr lang="en-US"/>
          </a:p>
        </p:txBody>
      </p:sp>
      <p:sp>
        <p:nvSpPr>
          <p:cNvPr id="5" name="Footer Placeholder 4">
            <a:extLst>
              <a:ext uri="{FF2B5EF4-FFF2-40B4-BE49-F238E27FC236}">
                <a16:creationId xmlns:a16="http://schemas.microsoft.com/office/drawing/2014/main" id="{9BEC090F-56FF-1695-3774-ACB89DCA2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8859C-1C0D-6739-F254-FAA2468F5B05}"/>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113908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2C83-BE61-6A33-23F5-AF31F6D65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422E2-415C-F239-6437-4FE72FA205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040B7F-8673-D34D-135A-024EB1B5DD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F40A49-62BD-07FF-BA3F-220823C02496}"/>
              </a:ext>
            </a:extLst>
          </p:cNvPr>
          <p:cNvSpPr>
            <a:spLocks noGrp="1"/>
          </p:cNvSpPr>
          <p:nvPr>
            <p:ph type="dt" sz="half" idx="10"/>
          </p:nvPr>
        </p:nvSpPr>
        <p:spPr/>
        <p:txBody>
          <a:bodyPr/>
          <a:lstStyle/>
          <a:p>
            <a:fld id="{953F72CA-8799-43A9-92CE-693F1E737182}" type="datetimeFigureOut">
              <a:rPr lang="en-US" smtClean="0"/>
              <a:t>2/13/2025</a:t>
            </a:fld>
            <a:endParaRPr lang="en-US"/>
          </a:p>
        </p:txBody>
      </p:sp>
      <p:sp>
        <p:nvSpPr>
          <p:cNvPr id="6" name="Footer Placeholder 5">
            <a:extLst>
              <a:ext uri="{FF2B5EF4-FFF2-40B4-BE49-F238E27FC236}">
                <a16:creationId xmlns:a16="http://schemas.microsoft.com/office/drawing/2014/main" id="{CB92FEAC-C8BE-0909-9806-D4EE33731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87CB7-C652-54AD-FA5D-183C020E5236}"/>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2355007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47BD-14FE-2509-6451-8D93670BE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2B6347-6A39-806E-0BF5-5BC52C686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1D834B-88CB-A657-DA26-32FCE1B8F1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59DD94-E789-F255-FDC5-5B11B4C99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B1346B-1B11-46FD-CE1A-30C04F187E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EDB644-39DB-CF57-22B9-24BEE816ADF2}"/>
              </a:ext>
            </a:extLst>
          </p:cNvPr>
          <p:cNvSpPr>
            <a:spLocks noGrp="1"/>
          </p:cNvSpPr>
          <p:nvPr>
            <p:ph type="dt" sz="half" idx="10"/>
          </p:nvPr>
        </p:nvSpPr>
        <p:spPr/>
        <p:txBody>
          <a:bodyPr/>
          <a:lstStyle/>
          <a:p>
            <a:fld id="{953F72CA-8799-43A9-92CE-693F1E737182}" type="datetimeFigureOut">
              <a:rPr lang="en-US" smtClean="0"/>
              <a:t>2/13/2025</a:t>
            </a:fld>
            <a:endParaRPr lang="en-US"/>
          </a:p>
        </p:txBody>
      </p:sp>
      <p:sp>
        <p:nvSpPr>
          <p:cNvPr id="8" name="Footer Placeholder 7">
            <a:extLst>
              <a:ext uri="{FF2B5EF4-FFF2-40B4-BE49-F238E27FC236}">
                <a16:creationId xmlns:a16="http://schemas.microsoft.com/office/drawing/2014/main" id="{41308413-CB64-776F-A36C-309B5CE0E8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1CC4C2-E4D5-79EA-7B07-041EC1BDA855}"/>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61764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99E9-43D4-5162-32CF-1C04039002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5BC69B-75C4-7064-8CC2-5B6C2CBAC731}"/>
              </a:ext>
            </a:extLst>
          </p:cNvPr>
          <p:cNvSpPr>
            <a:spLocks noGrp="1"/>
          </p:cNvSpPr>
          <p:nvPr>
            <p:ph type="dt" sz="half" idx="10"/>
          </p:nvPr>
        </p:nvSpPr>
        <p:spPr/>
        <p:txBody>
          <a:bodyPr/>
          <a:lstStyle/>
          <a:p>
            <a:fld id="{953F72CA-8799-43A9-92CE-693F1E737182}" type="datetimeFigureOut">
              <a:rPr lang="en-US" smtClean="0"/>
              <a:t>2/13/2025</a:t>
            </a:fld>
            <a:endParaRPr lang="en-US"/>
          </a:p>
        </p:txBody>
      </p:sp>
      <p:sp>
        <p:nvSpPr>
          <p:cNvPr id="4" name="Footer Placeholder 3">
            <a:extLst>
              <a:ext uri="{FF2B5EF4-FFF2-40B4-BE49-F238E27FC236}">
                <a16:creationId xmlns:a16="http://schemas.microsoft.com/office/drawing/2014/main" id="{170F96F2-7329-B88F-32EB-A8CDB943EF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238B-E8E1-F543-ACBF-2C253797BF5C}"/>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1822795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76031-E4D5-9788-854D-4191294B155E}"/>
              </a:ext>
            </a:extLst>
          </p:cNvPr>
          <p:cNvSpPr>
            <a:spLocks noGrp="1"/>
          </p:cNvSpPr>
          <p:nvPr>
            <p:ph type="dt" sz="half" idx="10"/>
          </p:nvPr>
        </p:nvSpPr>
        <p:spPr/>
        <p:txBody>
          <a:bodyPr/>
          <a:lstStyle/>
          <a:p>
            <a:fld id="{953F72CA-8799-43A9-92CE-693F1E737182}" type="datetimeFigureOut">
              <a:rPr lang="en-US" smtClean="0"/>
              <a:t>2/13/2025</a:t>
            </a:fld>
            <a:endParaRPr lang="en-US"/>
          </a:p>
        </p:txBody>
      </p:sp>
      <p:sp>
        <p:nvSpPr>
          <p:cNvPr id="3" name="Footer Placeholder 2">
            <a:extLst>
              <a:ext uri="{FF2B5EF4-FFF2-40B4-BE49-F238E27FC236}">
                <a16:creationId xmlns:a16="http://schemas.microsoft.com/office/drawing/2014/main" id="{746A1AD4-E213-35B8-B138-8729F2DC1A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D78BCD-9F2D-9BAD-2EBC-82EDA8F6C03F}"/>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791696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C5C6-E692-55F3-E67F-E7EC32A5A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3276D8-A0F9-6E5C-FA73-2E0E506DBB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0AF22-506D-69C2-2A59-A052235CC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30D19-2EA1-6F5B-8664-F8AC1353EBD1}"/>
              </a:ext>
            </a:extLst>
          </p:cNvPr>
          <p:cNvSpPr>
            <a:spLocks noGrp="1"/>
          </p:cNvSpPr>
          <p:nvPr>
            <p:ph type="dt" sz="half" idx="10"/>
          </p:nvPr>
        </p:nvSpPr>
        <p:spPr/>
        <p:txBody>
          <a:bodyPr/>
          <a:lstStyle/>
          <a:p>
            <a:fld id="{953F72CA-8799-43A9-92CE-693F1E737182}" type="datetimeFigureOut">
              <a:rPr lang="en-US" smtClean="0"/>
              <a:t>2/13/2025</a:t>
            </a:fld>
            <a:endParaRPr lang="en-US"/>
          </a:p>
        </p:txBody>
      </p:sp>
      <p:sp>
        <p:nvSpPr>
          <p:cNvPr id="6" name="Footer Placeholder 5">
            <a:extLst>
              <a:ext uri="{FF2B5EF4-FFF2-40B4-BE49-F238E27FC236}">
                <a16:creationId xmlns:a16="http://schemas.microsoft.com/office/drawing/2014/main" id="{C04E0F55-C323-B90E-CEF3-830EE918D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9A2C9-E225-4C40-7B0A-37ABECEB9A57}"/>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426203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2/13/2025</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31927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239-CE19-806B-89DA-3B96935D0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6BCB9F-60F4-963C-2EA1-7B2C8C26D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643363-6705-C3EE-FA94-D6C54E6E3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17743-2FEC-8B7F-C988-E4022B19B936}"/>
              </a:ext>
            </a:extLst>
          </p:cNvPr>
          <p:cNvSpPr>
            <a:spLocks noGrp="1"/>
          </p:cNvSpPr>
          <p:nvPr>
            <p:ph type="dt" sz="half" idx="10"/>
          </p:nvPr>
        </p:nvSpPr>
        <p:spPr/>
        <p:txBody>
          <a:bodyPr/>
          <a:lstStyle/>
          <a:p>
            <a:fld id="{953F72CA-8799-43A9-92CE-693F1E737182}" type="datetimeFigureOut">
              <a:rPr lang="en-US" smtClean="0"/>
              <a:t>2/13/2025</a:t>
            </a:fld>
            <a:endParaRPr lang="en-US"/>
          </a:p>
        </p:txBody>
      </p:sp>
      <p:sp>
        <p:nvSpPr>
          <p:cNvPr id="6" name="Footer Placeholder 5">
            <a:extLst>
              <a:ext uri="{FF2B5EF4-FFF2-40B4-BE49-F238E27FC236}">
                <a16:creationId xmlns:a16="http://schemas.microsoft.com/office/drawing/2014/main" id="{3AD96EF5-FC6F-EF48-A215-9C37B8FC0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16DB4-0C33-0FF7-4A6A-2D1ABD50429B}"/>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152217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3EF8-7475-CF29-2C4B-B6E27C2EBA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8AE4AD-0892-4734-4CA6-444B6BB23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B8557-BE36-9AB5-50FA-1DCA6FCBA640}"/>
              </a:ext>
            </a:extLst>
          </p:cNvPr>
          <p:cNvSpPr>
            <a:spLocks noGrp="1"/>
          </p:cNvSpPr>
          <p:nvPr>
            <p:ph type="dt" sz="half" idx="10"/>
          </p:nvPr>
        </p:nvSpPr>
        <p:spPr/>
        <p:txBody>
          <a:bodyPr/>
          <a:lstStyle/>
          <a:p>
            <a:fld id="{953F72CA-8799-43A9-92CE-693F1E737182}" type="datetimeFigureOut">
              <a:rPr lang="en-US" smtClean="0"/>
              <a:t>2/13/2025</a:t>
            </a:fld>
            <a:endParaRPr lang="en-US"/>
          </a:p>
        </p:txBody>
      </p:sp>
      <p:sp>
        <p:nvSpPr>
          <p:cNvPr id="5" name="Footer Placeholder 4">
            <a:extLst>
              <a:ext uri="{FF2B5EF4-FFF2-40B4-BE49-F238E27FC236}">
                <a16:creationId xmlns:a16="http://schemas.microsoft.com/office/drawing/2014/main" id="{9C2F1833-1A76-E531-841A-16831910A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A66E5-8CAE-22B2-965D-34BEF0F54743}"/>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4091420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A566E-5F92-3F8E-7041-D2A2433D23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C0B771-7007-2A41-01BD-E28545969C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9476B-4679-8011-6AED-14ACFDC85F47}"/>
              </a:ext>
            </a:extLst>
          </p:cNvPr>
          <p:cNvSpPr>
            <a:spLocks noGrp="1"/>
          </p:cNvSpPr>
          <p:nvPr>
            <p:ph type="dt" sz="half" idx="10"/>
          </p:nvPr>
        </p:nvSpPr>
        <p:spPr/>
        <p:txBody>
          <a:bodyPr/>
          <a:lstStyle/>
          <a:p>
            <a:fld id="{953F72CA-8799-43A9-92CE-693F1E737182}" type="datetimeFigureOut">
              <a:rPr lang="en-US" smtClean="0"/>
              <a:t>2/13/2025</a:t>
            </a:fld>
            <a:endParaRPr lang="en-US"/>
          </a:p>
        </p:txBody>
      </p:sp>
      <p:sp>
        <p:nvSpPr>
          <p:cNvPr id="5" name="Footer Placeholder 4">
            <a:extLst>
              <a:ext uri="{FF2B5EF4-FFF2-40B4-BE49-F238E27FC236}">
                <a16:creationId xmlns:a16="http://schemas.microsoft.com/office/drawing/2014/main" id="{D4218180-9FF6-875C-8BC5-DF74D5BC7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BED0F-3E02-E5F1-F916-B612B5C4819B}"/>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871148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2/13/2025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20182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2/13/2025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16418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2/13/2025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733436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2/13/2025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885057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2/13/2025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406840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2/13/2025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276284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2/13/2025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4578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2/13/2025</a:t>
            </a:fld>
            <a:endParaRPr lang="en-US" dirty="0"/>
          </a:p>
        </p:txBody>
      </p:sp>
    </p:spTree>
    <p:extLst>
      <p:ext uri="{BB962C8B-B14F-4D97-AF65-F5344CB8AC3E}">
        <p14:creationId xmlns:p14="http://schemas.microsoft.com/office/powerpoint/2010/main" val="1206054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2/13/2025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46390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2/13/2025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32830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2/13/2025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29230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2/13/2025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077444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2/13/2025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88045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2/13/2025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3975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2/13/2025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0338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2/13/2025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08737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2/13/2025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32352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2/13/2025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445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2/13/2025</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044729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2/13/2025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76107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2/13/2025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46010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2/13/2025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4711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2/13/2025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85311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2/13/2025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84892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2/13/2025</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343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2/13/2025</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1615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2/13/2025</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7204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2/13/2025</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8408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2/13/2025</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6292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2/13/2025</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492717"/>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6E60F6-E385-3E13-5360-BBFA6C5DF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476543-56FD-3599-ED3F-5894FC730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D4C49-FF1E-514A-5022-84E826010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3F72CA-8799-43A9-92CE-693F1E737182}" type="datetimeFigureOut">
              <a:rPr lang="en-US" smtClean="0"/>
              <a:t>2/13/2025</a:t>
            </a:fld>
            <a:endParaRPr lang="en-US"/>
          </a:p>
        </p:txBody>
      </p:sp>
      <p:sp>
        <p:nvSpPr>
          <p:cNvPr id="5" name="Footer Placeholder 4">
            <a:extLst>
              <a:ext uri="{FF2B5EF4-FFF2-40B4-BE49-F238E27FC236}">
                <a16:creationId xmlns:a16="http://schemas.microsoft.com/office/drawing/2014/main" id="{37C557F8-6ADA-0755-7EE4-3AEB8AB55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78E513A-49E7-AA5A-AD73-DCD856A40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1911FF-F587-4F1F-B8EF-E2796385BB31}" type="slidenum">
              <a:rPr lang="en-US" smtClean="0"/>
              <a:t>‹#›</a:t>
            </a:fld>
            <a:endParaRPr lang="en-US"/>
          </a:p>
        </p:txBody>
      </p:sp>
    </p:spTree>
    <p:extLst>
      <p:ext uri="{BB962C8B-B14F-4D97-AF65-F5344CB8AC3E}">
        <p14:creationId xmlns:p14="http://schemas.microsoft.com/office/powerpoint/2010/main" val="4078982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2/13/2025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13165663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2/13/2025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0192648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5.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Layout" Target="../slideLayouts/slideLayout2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23.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5.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Layout" Target="../slideLayouts/slideLayout3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13.jpeg"/><Relationship Id="rId5" Type="http://schemas.openxmlformats.org/officeDocument/2006/relationships/image" Target="../media/image4.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Layout" Target="../slideLayouts/slideLayout37.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013845" y="584993"/>
            <a:ext cx="5624118" cy="3284538"/>
          </a:xfrm>
        </p:spPr>
        <p:txBody>
          <a:bodyPr anchor="b">
            <a:normAutofit/>
          </a:bodyPr>
          <a:lstStyle/>
          <a:p>
            <a:r>
              <a:rPr lang="en-US" b="1" i="1" dirty="0">
                <a:solidFill>
                  <a:schemeClr val="tx1">
                    <a:lumMod val="75000"/>
                    <a:lumOff val="25000"/>
                  </a:schemeClr>
                </a:solidFill>
                <a:latin typeface="Gotham book"/>
              </a:rPr>
              <a:t>Unit 3: </a:t>
            </a:r>
            <a:br>
              <a:rPr lang="en-US" b="1" i="1" dirty="0">
                <a:latin typeface="Gotham book"/>
              </a:rPr>
            </a:br>
            <a:r>
              <a:rPr lang="en-US" dirty="0">
                <a:solidFill>
                  <a:srgbClr val="0070C0"/>
                </a:solidFill>
                <a:latin typeface="Gotham book"/>
              </a:rPr>
              <a:t>The Spanish Colonial Era</a:t>
            </a:r>
            <a:endParaRPr lang="en-US"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128048" y="4053794"/>
            <a:ext cx="5617794" cy="2575605"/>
          </a:xfrm>
        </p:spPr>
        <p:txBody>
          <a:bodyPr anchor="t">
            <a:noAutofit/>
          </a:bodyPr>
          <a:lstStyle/>
          <a:p>
            <a:pPr>
              <a:lnSpc>
                <a:spcPct val="120000"/>
              </a:lnSpc>
            </a:pPr>
            <a:r>
              <a:rPr lang="en-US" sz="2800" b="1" i="1" dirty="0">
                <a:latin typeface="Gotham book"/>
              </a:rPr>
              <a:t>Lesson 7: </a:t>
            </a:r>
          </a:p>
          <a:p>
            <a:pPr>
              <a:lnSpc>
                <a:spcPct val="120000"/>
              </a:lnSpc>
            </a:pPr>
            <a:r>
              <a:rPr lang="en-US" sz="3200" b="1" dirty="0">
                <a:solidFill>
                  <a:srgbClr val="0070C0"/>
                </a:solidFill>
                <a:latin typeface="Gotham book"/>
              </a:rPr>
              <a:t>The War for Mexican Independence and the Filibusters</a:t>
            </a:r>
          </a:p>
        </p:txBody>
      </p:sp>
      <p:sp>
        <p:nvSpPr>
          <p:cNvPr id="1033" name="Freeform: Shape 1032">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5" name="Freeform: Shape 1034">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6" name="Picture 2" descr=" A primary source poster in Spanish with a drawing of Father Hidalgo with the words Viva la Republica! (Long live the Republic!)">
            <a:extLst>
              <a:ext uri="{FF2B5EF4-FFF2-40B4-BE49-F238E27FC236}">
                <a16:creationId xmlns:a16="http://schemas.microsoft.com/office/drawing/2014/main" id="{B60F6D63-5E8F-E667-261E-E4FFF4B73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6322"/>
          <a:stretch/>
        </p:blipFill>
        <p:spPr bwMode="auto">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2018369" y="-151643"/>
            <a:ext cx="9344722" cy="10909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a:rPr>
              <a:t>What was going on in the world?</a:t>
            </a:r>
          </a:p>
        </p:txBody>
      </p:sp>
      <p:sp>
        <p:nvSpPr>
          <p:cNvPr id="11" name="TextBox 10">
            <a:extLst>
              <a:ext uri="{C183D7F6-B498-43B3-948B-1728B52AA6E4}">
                <adec:decorative xmlns:adec="http://schemas.microsoft.com/office/drawing/2017/decorative" val="1"/>
              </a:ext>
            </a:extLst>
          </p:cNvPr>
          <p:cNvSpPr txBox="1"/>
          <p:nvPr/>
        </p:nvSpPr>
        <p:spPr>
          <a:xfrm>
            <a:off x="8304166" y="647621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descr="The famous painting depicting George Washington and his men crossing the Delaware River in the middle of the night waving the American flag. ">
            <a:extLst>
              <a:ext uri="{FF2B5EF4-FFF2-40B4-BE49-F238E27FC236}">
                <a16:creationId xmlns:a16="http://schemas.microsoft.com/office/drawing/2014/main" id="{92C0DBF5-409C-3234-0D03-EBF980503E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3368" y="939266"/>
            <a:ext cx="7854723" cy="458110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F50413-D616-B97F-097E-81E9AD8C3CB7}"/>
              </a:ext>
            </a:extLst>
          </p:cNvPr>
          <p:cNvSpPr txBox="1"/>
          <p:nvPr/>
        </p:nvSpPr>
        <p:spPr>
          <a:xfrm>
            <a:off x="2763368" y="5624853"/>
            <a:ext cx="7952954" cy="830997"/>
          </a:xfrm>
          <a:prstGeom prst="rect">
            <a:avLst/>
          </a:prstGeom>
          <a:noFill/>
        </p:spPr>
        <p:txBody>
          <a:bodyPr wrap="square" rtlCol="0">
            <a:spAutoFit/>
          </a:bodyPr>
          <a:lstStyle/>
          <a:p>
            <a:pPr algn="ctr"/>
            <a:r>
              <a:rPr lang="en-US" sz="2400" i="1" dirty="0"/>
              <a:t>George Washington crossing the Delaware River during the American Revolution. The Metropolitan Museum of Art.</a:t>
            </a:r>
          </a:p>
        </p:txBody>
      </p:sp>
    </p:spTree>
    <p:extLst>
      <p:ext uri="{BB962C8B-B14F-4D97-AF65-F5344CB8AC3E}">
        <p14:creationId xmlns:p14="http://schemas.microsoft.com/office/powerpoint/2010/main" val="126608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8A131-E4A6-7542-7757-9EB4A956400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455B525-0C10-B7EE-DDA5-9CCA597D4FC9}"/>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C301AC36-A2CC-FC41-7F9C-67F3FEA947FC}"/>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2FB26BD-3358-1442-4411-3795BE3FDE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3344ED0-7BED-E297-65F0-985A6AF8AEA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a:extLst>
              <a:ext uri="{FF2B5EF4-FFF2-40B4-BE49-F238E27FC236}">
                <a16:creationId xmlns:a16="http://schemas.microsoft.com/office/drawing/2014/main" id="{9E9B9C13-C3BE-E435-A113-7B474E3B96CE}"/>
              </a:ext>
            </a:extLst>
          </p:cNvPr>
          <p:cNvSpPr txBox="1">
            <a:spLocks noGrp="1"/>
          </p:cNvSpPr>
          <p:nvPr>
            <p:ph type="title"/>
          </p:nvPr>
        </p:nvSpPr>
        <p:spPr>
          <a:xfrm>
            <a:off x="2148842" y="1993899"/>
            <a:ext cx="8240486" cy="218621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kern="100" dirty="0">
                <a:solidFill>
                  <a:schemeClr val="accent4">
                    <a:lumMod val="40000"/>
                    <a:lumOff val="60000"/>
                  </a:schemeClr>
                </a:solidFill>
                <a:effectLst/>
                <a:latin typeface="Gotham Book"/>
                <a:ea typeface="Aptos" panose="020B0004020202020204" pitchFamily="34" charset="0"/>
                <a:cs typeface="Times New Roman" panose="02020603050405020304" pitchFamily="18" charset="0"/>
              </a:rPr>
              <a:t>Causes of the War for Mexican Independence</a:t>
            </a:r>
            <a:endParaRPr lang="en-US" sz="16600" dirty="0">
              <a:solidFill>
                <a:schemeClr val="accent4">
                  <a:lumMod val="40000"/>
                  <a:lumOff val="60000"/>
                </a:schemeClr>
              </a:solidFill>
              <a:latin typeface="Gotham Medium"/>
            </a:endParaRPr>
          </a:p>
        </p:txBody>
      </p:sp>
      <p:sp>
        <p:nvSpPr>
          <p:cNvPr id="11" name="TextBox 10">
            <a:extLst>
              <a:ext uri="{FF2B5EF4-FFF2-40B4-BE49-F238E27FC236}">
                <a16:creationId xmlns:a16="http://schemas.microsoft.com/office/drawing/2014/main" id="{0F8540A6-7812-3950-0C1D-7DF8B7DEEB04}"/>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49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23994" y="859970"/>
            <a:ext cx="5065227" cy="41692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solidFill>
                  <a:srgbClr val="202122"/>
                </a:solidFill>
                <a:effectLst/>
                <a:latin typeface="Gotham book"/>
              </a:rPr>
              <a:t>1910 Mexican postcard depicting General José María Morelos, leader of the Mexican War of Independence, breaking out of the siege of Cuautla on May 2, 1812.</a:t>
            </a:r>
            <a:endParaRPr lang="en-US" sz="8800" dirty="0">
              <a:latin typeface="Gotham book"/>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98" name="Picture 2" descr="Artwork depicting a battle of the War for Mexican Independence.">
            <a:extLst>
              <a:ext uri="{FF2B5EF4-FFF2-40B4-BE49-F238E27FC236}">
                <a16:creationId xmlns:a16="http://schemas.microsoft.com/office/drawing/2014/main" id="{DEA33DCD-16FC-09ED-56CD-C6BC2A97B6E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986" r="150" b="12413"/>
          <a:stretch/>
        </p:blipFill>
        <p:spPr bwMode="auto">
          <a:xfrm>
            <a:off x="6832859" y="326571"/>
            <a:ext cx="5065227" cy="596537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0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C068-3D16-EF22-B4EA-839E5BF7CC8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9AF559B-9304-5341-5E82-15A16AC84283}"/>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0B1C85E6-0511-7F98-BD5A-DBE54550712C}"/>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86A4B92-B95F-C104-A6C0-ABB556AD3A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79423541-478E-71BD-CDF0-98E3045F949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a:extLst>
              <a:ext uri="{FF2B5EF4-FFF2-40B4-BE49-F238E27FC236}">
                <a16:creationId xmlns:a16="http://schemas.microsoft.com/office/drawing/2014/main" id="{04777C1C-4A6F-5765-AC7C-6B68187D788A}"/>
              </a:ext>
            </a:extLst>
          </p:cNvPr>
          <p:cNvSpPr txBox="1">
            <a:spLocks noGrp="1"/>
          </p:cNvSpPr>
          <p:nvPr>
            <p:ph type="title"/>
          </p:nvPr>
        </p:nvSpPr>
        <p:spPr>
          <a:xfrm>
            <a:off x="2148842" y="1993899"/>
            <a:ext cx="8240486" cy="21862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kern="100" dirty="0">
                <a:solidFill>
                  <a:schemeClr val="accent4">
                    <a:lumMod val="40000"/>
                    <a:lumOff val="60000"/>
                  </a:schemeClr>
                </a:solidFill>
                <a:effectLst/>
                <a:latin typeface="Gotham Book"/>
                <a:ea typeface="Aptos" panose="020B0004020202020204" pitchFamily="34" charset="0"/>
                <a:cs typeface="Times New Roman" panose="02020603050405020304" pitchFamily="18" charset="0"/>
              </a:rPr>
              <a:t>The War Begins!</a:t>
            </a:r>
            <a:endParaRPr lang="en-US" sz="28700" dirty="0">
              <a:solidFill>
                <a:schemeClr val="accent4">
                  <a:lumMod val="40000"/>
                  <a:lumOff val="60000"/>
                </a:schemeClr>
              </a:solidFill>
              <a:latin typeface="Gotham Medium"/>
            </a:endParaRPr>
          </a:p>
        </p:txBody>
      </p:sp>
      <p:sp>
        <p:nvSpPr>
          <p:cNvPr id="11" name="TextBox 10">
            <a:extLst>
              <a:ext uri="{FF2B5EF4-FFF2-40B4-BE49-F238E27FC236}">
                <a16:creationId xmlns:a16="http://schemas.microsoft.com/office/drawing/2014/main" id="{4D7ED8F3-8D1D-DB91-5FDD-BDC76A722006}"/>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83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42D5CCF5-E6FE-EBFE-ECF1-5763E770F51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6DA6CAA-957F-FCE6-501F-6FE2BEFFD7E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44FF6D1-8D10-A4BB-17E4-8B3C6E279150}"/>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502E9C41-867A-21BE-6922-16567D9A617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BFF1C803-279C-3E13-E33E-221369FA7CE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2C76CD77-2CED-0915-495E-823AF461A6BE}"/>
              </a:ext>
            </a:extLst>
          </p:cNvPr>
          <p:cNvSpPr txBox="1">
            <a:spLocks noGrp="1"/>
          </p:cNvSpPr>
          <p:nvPr>
            <p:ph type="title"/>
          </p:nvPr>
        </p:nvSpPr>
        <p:spPr>
          <a:xfrm>
            <a:off x="1883229" y="859970"/>
            <a:ext cx="4136572" cy="52251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0" i="0" dirty="0">
                <a:solidFill>
                  <a:srgbClr val="202122"/>
                </a:solidFill>
                <a:effectLst/>
                <a:latin typeface="Gotham book"/>
              </a:rPr>
              <a:t>Street art at the </a:t>
            </a:r>
            <a:r>
              <a:rPr lang="en-US" sz="3600" b="0" i="0" dirty="0">
                <a:solidFill>
                  <a:srgbClr val="202122"/>
                </a:solidFill>
                <a:effectLst/>
                <a:latin typeface="Arial" panose="020B0604020202020204" pitchFamily="34" charset="0"/>
              </a:rPr>
              <a:t>intersection of Congreso de la Union and Servando de Mier in Mexico City depicting Father Miguel Hidalgo leading the call to revolution.</a:t>
            </a:r>
            <a:endParaRPr lang="en-US" sz="8800" dirty="0">
              <a:latin typeface="Gotham book"/>
            </a:endParaRPr>
          </a:p>
        </p:txBody>
      </p:sp>
      <p:sp>
        <p:nvSpPr>
          <p:cNvPr id="11" name="TextBox 10">
            <a:extLst>
              <a:ext uri="{FF2B5EF4-FFF2-40B4-BE49-F238E27FC236}">
                <a16:creationId xmlns:a16="http://schemas.microsoft.com/office/drawing/2014/main" id="{C2F4EEB5-E301-DE48-AC78-C912BE62A7F7}"/>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22" name="Picture 2" descr="Graffiti art showing Father Hidalgo brandishing some sort of club and raising his hand, mouth open as though calling people to unite against oppression.">
            <a:extLst>
              <a:ext uri="{FF2B5EF4-FFF2-40B4-BE49-F238E27FC236}">
                <a16:creationId xmlns:a16="http://schemas.microsoft.com/office/drawing/2014/main" id="{C6E98EA2-8F8E-0E6A-B38C-D85A740843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1263" y="283030"/>
            <a:ext cx="5400675" cy="571500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0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EF387-F9D8-272D-D9F9-79D27BDD058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75104B8-4441-59C8-1C86-C79F1DE72F33}"/>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3B4E0A9B-B407-D0F6-7A33-5E1D05277B8D}"/>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A93D57A-D99C-246A-EC6F-A277B39CC9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8C9105D0-707D-6A54-2E70-2C3B70E93D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a:extLst>
              <a:ext uri="{FF2B5EF4-FFF2-40B4-BE49-F238E27FC236}">
                <a16:creationId xmlns:a16="http://schemas.microsoft.com/office/drawing/2014/main" id="{EC64B849-6329-1EA5-4B42-A864F4EC7124}"/>
              </a:ext>
            </a:extLst>
          </p:cNvPr>
          <p:cNvSpPr txBox="1">
            <a:spLocks noGrp="1"/>
          </p:cNvSpPr>
          <p:nvPr>
            <p:ph type="title"/>
          </p:nvPr>
        </p:nvSpPr>
        <p:spPr>
          <a:xfrm>
            <a:off x="2148842" y="1993899"/>
            <a:ext cx="8240486" cy="218621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kern="100" dirty="0">
                <a:solidFill>
                  <a:schemeClr val="accent4">
                    <a:lumMod val="40000"/>
                    <a:lumOff val="60000"/>
                  </a:schemeClr>
                </a:solidFill>
                <a:effectLst/>
                <a:latin typeface="Gotham Book"/>
                <a:ea typeface="Aptos" panose="020B0004020202020204" pitchFamily="34" charset="0"/>
                <a:cs typeface="Times New Roman" panose="02020603050405020304" pitchFamily="18" charset="0"/>
              </a:rPr>
              <a:t>Filibusters in Texas</a:t>
            </a:r>
            <a:endParaRPr lang="en-US" sz="28700" dirty="0">
              <a:solidFill>
                <a:schemeClr val="accent4">
                  <a:lumMod val="40000"/>
                  <a:lumOff val="60000"/>
                </a:schemeClr>
              </a:solidFill>
              <a:latin typeface="Gotham Medium"/>
            </a:endParaRPr>
          </a:p>
        </p:txBody>
      </p:sp>
      <p:sp>
        <p:nvSpPr>
          <p:cNvPr id="11" name="TextBox 10">
            <a:extLst>
              <a:ext uri="{FF2B5EF4-FFF2-40B4-BE49-F238E27FC236}">
                <a16:creationId xmlns:a16="http://schemas.microsoft.com/office/drawing/2014/main" id="{29E0C29F-5EE5-F527-1B62-915D7EB78D5A}"/>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74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8DB31440-A0C6-4650-08F9-21DB66246FE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61D37C7-995E-22C2-2160-197D4A647BB3}"/>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287F929-95D2-4AB6-2B97-8C14722DA20D}"/>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983CB550-9905-0FB3-8E81-9C2BF1184B3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C63A96A-456F-7BFD-E62F-CE6858950DA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D9035956-1B13-0DE6-8AC1-C3901E2D99DA}"/>
              </a:ext>
            </a:extLst>
          </p:cNvPr>
          <p:cNvSpPr txBox="1">
            <a:spLocks noGrp="1"/>
          </p:cNvSpPr>
          <p:nvPr>
            <p:ph type="title"/>
          </p:nvPr>
        </p:nvSpPr>
        <p:spPr>
          <a:xfrm>
            <a:off x="1883229" y="-696214"/>
            <a:ext cx="9753600" cy="2199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book"/>
              </a:rPr>
              <a:t>Medina, Texas</a:t>
            </a:r>
            <a:br>
              <a:rPr lang="en-US" sz="4800" dirty="0">
                <a:latin typeface="Gotham book"/>
              </a:rPr>
            </a:br>
            <a:r>
              <a:rPr lang="en-US" sz="4800" dirty="0">
                <a:latin typeface="Gotham book"/>
              </a:rPr>
              <a:t>The Battle of Medina</a:t>
            </a:r>
          </a:p>
        </p:txBody>
      </p:sp>
      <p:sp>
        <p:nvSpPr>
          <p:cNvPr id="11" name="TextBox 10">
            <a:extLst>
              <a:ext uri="{FF2B5EF4-FFF2-40B4-BE49-F238E27FC236}">
                <a16:creationId xmlns:a16="http://schemas.microsoft.com/office/drawing/2014/main" id="{EA4E562D-9D06-CCEA-0E9F-D174F19E3675}"/>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descr="A blank map of Texas showing the approximate location of Medina, Texas, just south of San Antonio. ">
            <a:extLst>
              <a:ext uri="{FF2B5EF4-FFF2-40B4-BE49-F238E27FC236}">
                <a16:creationId xmlns:a16="http://schemas.microsoft.com/office/drawing/2014/main" id="{012166EB-9386-B605-9CA7-BA801DE9E7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2358" y="1862241"/>
            <a:ext cx="3610870" cy="361087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2C4BE1-8B96-565C-E31A-2C1EAF557739}"/>
              </a:ext>
            </a:extLst>
          </p:cNvPr>
          <p:cNvSpPr txBox="1"/>
          <p:nvPr/>
        </p:nvSpPr>
        <p:spPr>
          <a:xfrm>
            <a:off x="2082358" y="5627077"/>
            <a:ext cx="3610870" cy="461665"/>
          </a:xfrm>
          <a:prstGeom prst="rect">
            <a:avLst/>
          </a:prstGeom>
          <a:noFill/>
        </p:spPr>
        <p:txBody>
          <a:bodyPr wrap="square" rtlCol="0">
            <a:spAutoFit/>
          </a:bodyPr>
          <a:lstStyle/>
          <a:p>
            <a:pPr algn="ctr"/>
            <a:r>
              <a:rPr lang="en-US" sz="2400" dirty="0"/>
              <a:t>Medina, Texas</a:t>
            </a:r>
          </a:p>
        </p:txBody>
      </p:sp>
      <p:pic>
        <p:nvPicPr>
          <p:cNvPr id="6146" name="Picture 2" descr="A photograph of the Medina River surrounding by trees. ">
            <a:extLst>
              <a:ext uri="{FF2B5EF4-FFF2-40B4-BE49-F238E27FC236}">
                <a16:creationId xmlns:a16="http://schemas.microsoft.com/office/drawing/2014/main" id="{47E96584-E6AB-3303-D235-D9955D2D96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1500" y="1862241"/>
            <a:ext cx="5475330" cy="307987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B034D1-6B6B-AE47-3974-33A2F4D0206E}"/>
              </a:ext>
            </a:extLst>
          </p:cNvPr>
          <p:cNvSpPr txBox="1"/>
          <p:nvPr/>
        </p:nvSpPr>
        <p:spPr>
          <a:xfrm>
            <a:off x="7093730" y="5076287"/>
            <a:ext cx="3610870" cy="461665"/>
          </a:xfrm>
          <a:prstGeom prst="rect">
            <a:avLst/>
          </a:prstGeom>
          <a:noFill/>
        </p:spPr>
        <p:txBody>
          <a:bodyPr wrap="square" rtlCol="0">
            <a:spAutoFit/>
          </a:bodyPr>
          <a:lstStyle/>
          <a:p>
            <a:pPr algn="ctr"/>
            <a:r>
              <a:rPr lang="en-US" sz="2400" dirty="0"/>
              <a:t>The Medina River</a:t>
            </a:r>
          </a:p>
        </p:txBody>
      </p:sp>
      <p:sp>
        <p:nvSpPr>
          <p:cNvPr id="2" name="Oval 1">
            <a:extLst>
              <a:ext uri="{FF2B5EF4-FFF2-40B4-BE49-F238E27FC236}">
                <a16:creationId xmlns:a16="http://schemas.microsoft.com/office/drawing/2014/main" id="{BB3E0A97-B982-D32A-DC56-7453221546EC}"/>
              </a:ext>
              <a:ext uri="{C183D7F6-B498-43B3-948B-1728B52AA6E4}">
                <adec:decorative xmlns:adec="http://schemas.microsoft.com/office/drawing/2017/decorative" val="1"/>
              </a:ext>
            </a:extLst>
          </p:cNvPr>
          <p:cNvSpPr/>
          <p:nvPr/>
        </p:nvSpPr>
        <p:spPr>
          <a:xfrm>
            <a:off x="4071257" y="4125686"/>
            <a:ext cx="141514"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15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D4ADA-A2C6-C35F-1AB1-67659543ED9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848F379-8F66-5CA0-3A3C-D581DDFFA943}"/>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63827786-56E7-F1C9-F1CB-04533BFAEC9D}"/>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3CE6A72-D77A-90F6-DB15-EF0550CE21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310D6C5-7254-91C6-43BF-C558E1D3F3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a:extLst>
              <a:ext uri="{FF2B5EF4-FFF2-40B4-BE49-F238E27FC236}">
                <a16:creationId xmlns:a16="http://schemas.microsoft.com/office/drawing/2014/main" id="{52E79C10-A711-2D90-3093-671F26CAAB50}"/>
              </a:ext>
            </a:extLst>
          </p:cNvPr>
          <p:cNvSpPr txBox="1">
            <a:spLocks noGrp="1"/>
          </p:cNvSpPr>
          <p:nvPr>
            <p:ph type="title"/>
          </p:nvPr>
        </p:nvSpPr>
        <p:spPr>
          <a:xfrm>
            <a:off x="2148842" y="1993899"/>
            <a:ext cx="8240486" cy="21862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kern="100" dirty="0">
                <a:solidFill>
                  <a:schemeClr val="accent4">
                    <a:lumMod val="40000"/>
                    <a:lumOff val="60000"/>
                  </a:schemeClr>
                </a:solidFill>
                <a:effectLst/>
                <a:latin typeface="Gotham Book"/>
                <a:ea typeface="Aptos" panose="020B0004020202020204" pitchFamily="34" charset="0"/>
                <a:cs typeface="Times New Roman" panose="02020603050405020304" pitchFamily="18" charset="0"/>
              </a:rPr>
              <a:t>The War Ends!</a:t>
            </a:r>
            <a:endParaRPr lang="en-US" sz="28700" dirty="0">
              <a:solidFill>
                <a:schemeClr val="accent4">
                  <a:lumMod val="40000"/>
                  <a:lumOff val="60000"/>
                </a:schemeClr>
              </a:solidFill>
              <a:latin typeface="Gotham Medium"/>
            </a:endParaRPr>
          </a:p>
        </p:txBody>
      </p:sp>
      <p:sp>
        <p:nvSpPr>
          <p:cNvPr id="11" name="TextBox 10">
            <a:extLst>
              <a:ext uri="{FF2B5EF4-FFF2-40B4-BE49-F238E27FC236}">
                <a16:creationId xmlns:a16="http://schemas.microsoft.com/office/drawing/2014/main" id="{62E8825E-06F0-6010-7533-0F4B860A5780}"/>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056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2EFE56D7-F928-D5A1-F414-54CC2159DFD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453520A-1403-032F-55F7-89DF54AC4F75}"/>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2DFD041-04D7-CE3C-6E67-34E29C50B1AC}"/>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208E9DD1-32F4-3E52-211F-6FC72B06A0B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001B1D2A-DC6B-C82C-893C-D8E760721DD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0801F755-0A54-0046-B66C-A40BDB3D885F}"/>
              </a:ext>
            </a:extLst>
          </p:cNvPr>
          <p:cNvSpPr txBox="1">
            <a:spLocks noGrp="1"/>
          </p:cNvSpPr>
          <p:nvPr>
            <p:ph type="title"/>
          </p:nvPr>
        </p:nvSpPr>
        <p:spPr>
          <a:xfrm>
            <a:off x="1289342" y="333072"/>
            <a:ext cx="4447429" cy="44348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book"/>
              </a:rPr>
              <a:t>Mexican Independence</a:t>
            </a:r>
            <a:br>
              <a:rPr lang="en-US" sz="4800" dirty="0">
                <a:latin typeface="Gotham book"/>
              </a:rPr>
            </a:br>
            <a:br>
              <a:rPr lang="en-US" sz="1800" dirty="0">
                <a:latin typeface="Gotham book"/>
              </a:rPr>
            </a:br>
            <a:r>
              <a:rPr lang="en-US" sz="4800" dirty="0">
                <a:solidFill>
                  <a:srgbClr val="0070C0"/>
                </a:solidFill>
                <a:latin typeface="Gotham book"/>
              </a:rPr>
              <a:t>The Treaty of </a:t>
            </a:r>
            <a:r>
              <a:rPr lang="en-US" sz="4800" b="0" i="0" dirty="0">
                <a:solidFill>
                  <a:srgbClr val="0070C0"/>
                </a:solidFill>
                <a:effectLst/>
                <a:latin typeface="Gotham book"/>
              </a:rPr>
              <a:t>Córdoba ends the war!</a:t>
            </a:r>
            <a:br>
              <a:rPr lang="en-US" sz="4800" dirty="0">
                <a:latin typeface="Gotham book"/>
              </a:rPr>
            </a:br>
            <a:endParaRPr lang="en-US" sz="4800" dirty="0">
              <a:latin typeface="Gotham book"/>
            </a:endParaRPr>
          </a:p>
        </p:txBody>
      </p:sp>
      <p:sp>
        <p:nvSpPr>
          <p:cNvPr id="11" name="TextBox 10">
            <a:extLst>
              <a:ext uri="{FF2B5EF4-FFF2-40B4-BE49-F238E27FC236}">
                <a16:creationId xmlns:a16="http://schemas.microsoft.com/office/drawing/2014/main" id="{FA190695-0283-DCE7-071D-3346493E57A5}"/>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170" name="Picture 2" descr="A map showing the political boundaries of Mexico in 1821 after winning its independence from New Spain. The territory includes mordern day California to Texas.">
            <a:extLst>
              <a:ext uri="{FF2B5EF4-FFF2-40B4-BE49-F238E27FC236}">
                <a16:creationId xmlns:a16="http://schemas.microsoft.com/office/drawing/2014/main" id="{1ADB463E-7D4B-02F3-56C5-60E3B4BD13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0212" y="333073"/>
            <a:ext cx="6083574" cy="578469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83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BC113-6715-1EF8-70F5-8872F6C5C52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28E3826-0B39-D104-AF95-2183154182DB}"/>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E69F4DD8-3417-6986-165C-559CAA38EC81}"/>
              </a:ext>
              <a:ext uri="{C183D7F6-B498-43B3-948B-1728B52AA6E4}">
                <adec:decorative xmlns:adec="http://schemas.microsoft.com/office/drawing/2017/decorative" val="1"/>
              </a:ext>
            </a:extLst>
          </p:cNvPr>
          <p:cNvSpPr/>
          <p:nvPr/>
        </p:nvSpPr>
        <p:spPr>
          <a:xfrm>
            <a:off x="0" y="1993899"/>
            <a:ext cx="12192000" cy="2711915"/>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D014C89B-3590-83F4-FCAA-CCDF7494FA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996BFCE4-E824-BCF9-DE09-BFF0E729277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FF2B5EF4-FFF2-40B4-BE49-F238E27FC236}">
                <a16:creationId xmlns:a16="http://schemas.microsoft.com/office/drawing/2014/main" id="{2E900BE9-D149-7CB3-0AEB-0DBB499F2385}"/>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07698215-303B-4879-2085-A5815DF3ECF5}"/>
              </a:ext>
            </a:extLst>
          </p:cNvPr>
          <p:cNvSpPr txBox="1">
            <a:spLocks noGrp="1"/>
          </p:cNvSpPr>
          <p:nvPr>
            <p:ph type="title"/>
          </p:nvPr>
        </p:nvSpPr>
        <p:spPr>
          <a:xfrm>
            <a:off x="1982348" y="1943105"/>
            <a:ext cx="8240486" cy="283078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The War for Mexican Independence and Filibusters</a:t>
            </a:r>
            <a:br>
              <a:rPr lang="en-US" dirty="0">
                <a:latin typeface="Gotham Medium"/>
              </a:rPr>
            </a:br>
            <a:r>
              <a:rPr lang="en-US" sz="11500" b="1" dirty="0">
                <a:solidFill>
                  <a:schemeClr val="bg1"/>
                </a:solidFill>
                <a:latin typeface="Gotham Medium"/>
              </a:rPr>
              <a:t>Exit Ticket</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2416F645-A098-F871-9E92-5521896735A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FC72F85B-C56C-DFE8-2247-C1C00CD6C6C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F0A1D9B3-94AB-35D8-077F-2E4E1526BED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09783A8B-9E67-AEF6-4D37-856708E6B69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0FE6915C-2678-9429-727D-D19FC6D65E4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50511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620692"/>
            <a:ext cx="12192000" cy="2900508"/>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742103"/>
            <a:ext cx="8240486" cy="2864233"/>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300" i="1" dirty="0">
                <a:solidFill>
                  <a:schemeClr val="bg1">
                    <a:lumMod val="85000"/>
                  </a:schemeClr>
                </a:solidFill>
                <a:latin typeface="Gotham Medium"/>
              </a:rPr>
              <a:t>The War for Mexican Independence and Filibusters</a:t>
            </a:r>
            <a:br>
              <a:rPr lang="en-US" dirty="0">
                <a:latin typeface="Gotham Medium"/>
              </a:rPr>
            </a:br>
            <a:r>
              <a:rPr lang="en-US" sz="11500" b="1" dirty="0">
                <a:solidFill>
                  <a:schemeClr val="bg1"/>
                </a:solidFill>
                <a:latin typeface="Gotham Medium"/>
              </a:rPr>
              <a:t>Warm-up</a:t>
            </a:r>
            <a:endParaRPr lang="en-US" b="1" dirty="0">
              <a:solidFill>
                <a:schemeClr val="bg1"/>
              </a:solidFill>
              <a:latin typeface="Gotham Medium"/>
            </a:endParaRPr>
          </a:p>
        </p:txBody>
      </p:sp>
    </p:spTree>
    <p:extLst>
      <p:ext uri="{BB962C8B-B14F-4D97-AF65-F5344CB8AC3E}">
        <p14:creationId xmlns:p14="http://schemas.microsoft.com/office/powerpoint/2010/main" val="343157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5609E-92BC-E455-CE33-05A4CF433F2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12A723D-4602-04E0-2D90-B718241F69F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4371BFC-B4D6-FB69-5192-92D7FD9608A0}"/>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C2385596-FA3E-03E4-3F26-C73FC797AC8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84CFD9F3-9908-532B-7BAB-D43ED2E439A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41061D49-63E0-EC5E-DD48-1FB2072A116D}"/>
              </a:ext>
            </a:extLst>
          </p:cNvPr>
          <p:cNvSpPr txBox="1">
            <a:spLocks noGrp="1"/>
          </p:cNvSpPr>
          <p:nvPr>
            <p:ph type="title"/>
          </p:nvPr>
        </p:nvSpPr>
        <p:spPr>
          <a:xfrm>
            <a:off x="1544501" y="13062"/>
            <a:ext cx="1062698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Exit Ticket: </a:t>
            </a:r>
            <a:br>
              <a:rPr lang="en-US" sz="4500" dirty="0">
                <a:latin typeface="Gotham Medium"/>
              </a:rPr>
            </a:br>
            <a:r>
              <a:rPr lang="en-US" sz="4000" dirty="0">
                <a:latin typeface="Gotham Medium"/>
              </a:rPr>
              <a:t>Follow the directions to complete your Exit Ticket</a:t>
            </a:r>
            <a:endParaRPr lang="en-US" sz="4400" dirty="0">
              <a:latin typeface="Gotham Medium"/>
            </a:endParaRPr>
          </a:p>
        </p:txBody>
      </p:sp>
      <p:sp>
        <p:nvSpPr>
          <p:cNvPr id="12" name="TextBox 11">
            <a:extLst>
              <a:ext uri="{FF2B5EF4-FFF2-40B4-BE49-F238E27FC236}">
                <a16:creationId xmlns:a16="http://schemas.microsoft.com/office/drawing/2014/main" id="{E1F6E7D8-584D-46EE-DB45-FE5B1D971DA5}"/>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6D7945A-94D7-D932-A20B-E7E51D026E6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r="8601" b="-160"/>
          <a:stretch/>
        </p:blipFill>
        <p:spPr>
          <a:xfrm>
            <a:off x="6466113" y="1771573"/>
            <a:ext cx="5725887" cy="4183178"/>
          </a:xfrm>
          <a:prstGeom prst="rect">
            <a:avLst/>
          </a:prstGeom>
        </p:spPr>
      </p:pic>
      <p:sp>
        <p:nvSpPr>
          <p:cNvPr id="4" name="TextBox 3">
            <a:extLst>
              <a:ext uri="{FF2B5EF4-FFF2-40B4-BE49-F238E27FC236}">
                <a16:creationId xmlns:a16="http://schemas.microsoft.com/office/drawing/2014/main" id="{E3F58FFB-B70A-0DAD-AF5C-B7995A2242DA}"/>
              </a:ext>
            </a:extLst>
          </p:cNvPr>
          <p:cNvSpPr txBox="1"/>
          <p:nvPr/>
        </p:nvSpPr>
        <p:spPr>
          <a:xfrm>
            <a:off x="3037114" y="1632857"/>
            <a:ext cx="4665540" cy="403187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What were TWO significant effects of the War for Mexican Independence?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Record your responses in the boxes provided.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7030A0"/>
                </a:solidFill>
                <a:effectLst/>
                <a:uLnTx/>
                <a:uFillTx/>
                <a:latin typeface="Calibri" panose="020F0502020204030204"/>
                <a:ea typeface="+mn-ea"/>
                <a:cs typeface="+mn-cs"/>
              </a:rPr>
              <a:t> Share your responses with a partner.</a:t>
            </a:r>
          </a:p>
        </p:txBody>
      </p:sp>
      <p:pic>
        <p:nvPicPr>
          <p:cNvPr id="9" name="Graphic 8">
            <a:extLst>
              <a:ext uri="{FF2B5EF4-FFF2-40B4-BE49-F238E27FC236}">
                <a16:creationId xmlns:a16="http://schemas.microsoft.com/office/drawing/2014/main" id="{C1892BEE-DB9D-A509-4CA0-E25E558C07B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82521" y="1771573"/>
            <a:ext cx="1071092" cy="1071092"/>
          </a:xfrm>
          <a:prstGeom prst="rect">
            <a:avLst/>
          </a:prstGeom>
        </p:spPr>
      </p:pic>
      <p:pic>
        <p:nvPicPr>
          <p:cNvPr id="10" name="Graphic 9">
            <a:extLst>
              <a:ext uri="{FF2B5EF4-FFF2-40B4-BE49-F238E27FC236}">
                <a16:creationId xmlns:a16="http://schemas.microsoft.com/office/drawing/2014/main" id="{DFA82459-581D-5321-7C7A-BEC2763E4F8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36134" y="3561361"/>
            <a:ext cx="925793" cy="925793"/>
          </a:xfrm>
          <a:prstGeom prst="rect">
            <a:avLst/>
          </a:prstGeom>
        </p:spPr>
      </p:pic>
      <p:pic>
        <p:nvPicPr>
          <p:cNvPr id="14" name="Graphic 13">
            <a:extLst>
              <a:ext uri="{FF2B5EF4-FFF2-40B4-BE49-F238E27FC236}">
                <a16:creationId xmlns:a16="http://schemas.microsoft.com/office/drawing/2014/main" id="{8F43E4D2-9B5F-C3D5-BC55-62E43C800909}"/>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82521" y="4783786"/>
            <a:ext cx="842453" cy="842453"/>
          </a:xfrm>
          <a:prstGeom prst="rect">
            <a:avLst/>
          </a:prstGeom>
        </p:spPr>
      </p:pic>
    </p:spTree>
    <p:extLst>
      <p:ext uri="{BB962C8B-B14F-4D97-AF65-F5344CB8AC3E}">
        <p14:creationId xmlns:p14="http://schemas.microsoft.com/office/powerpoint/2010/main" val="2974696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B53C0-7DAF-14BF-4709-F3FFE17ECD7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11280EF-85FB-3B0B-8845-E0CFF5CECE23}"/>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131C196-970D-3580-59B1-8F12471586E8}"/>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5C5E53F5-F282-A4E1-C5FE-206AFC3385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6B234CAC-A2F8-6CDB-D482-204DFBA376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9E2D9ACE-5C31-8FBC-25D3-1B84039162E2}"/>
              </a:ext>
            </a:extLst>
          </p:cNvPr>
          <p:cNvSpPr txBox="1">
            <a:spLocks noGrp="1"/>
          </p:cNvSpPr>
          <p:nvPr>
            <p:ph type="title"/>
          </p:nvPr>
        </p:nvSpPr>
        <p:spPr>
          <a:xfrm>
            <a:off x="1858289" y="13062"/>
            <a:ext cx="9935917"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 </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a:extLst>
              <a:ext uri="{FF2B5EF4-FFF2-40B4-BE49-F238E27FC236}">
                <a16:creationId xmlns:a16="http://schemas.microsoft.com/office/drawing/2014/main" id="{BAA7E5B2-002F-B1F2-430D-75B98DD892DC}"/>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2227709A-5881-22B0-76DD-4DDF37959557}"/>
              </a:ext>
            </a:extLst>
          </p:cNvPr>
          <p:cNvSpPr/>
          <p:nvPr/>
        </p:nvSpPr>
        <p:spPr>
          <a:xfrm>
            <a:off x="4584361" y="1153886"/>
            <a:ext cx="7030695" cy="2106386"/>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One significant effect of the War for Mexican Independence was __</a:t>
            </a:r>
            <a:r>
              <a:rPr kumimoji="0" lang="en-US" sz="3600" b="0" i="0" u="sng"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3600" b="0" i="1" u="sng"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read one response</a:t>
            </a:r>
            <a:r>
              <a:rPr kumimoji="0" lang="en-US" sz="3600" b="0" i="0" u="sng"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3600" b="0" i="0" strike="noStrike" kern="1200" cap="none" spc="0" normalizeH="0" baseline="0" noProof="0" dirty="0">
                <a:ln>
                  <a:noFill/>
                </a:ln>
                <a:solidFill>
                  <a:prstClr val="white"/>
                </a:solidFill>
                <a:effectLst/>
                <a:uLnTx/>
                <a:uFillTx/>
                <a:latin typeface="Calibri" panose="020F0502020204030204"/>
                <a:ea typeface="+mn-ea"/>
                <a:cs typeface="+mn-cs"/>
              </a:rPr>
              <a:t>__</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peech Bubble: Rectangle with Corners Rounded 2">
            <a:extLst>
              <a:ext uri="{FF2B5EF4-FFF2-40B4-BE49-F238E27FC236}">
                <a16:creationId xmlns:a16="http://schemas.microsoft.com/office/drawing/2014/main" id="{8678FB7D-250A-5E63-BD7F-4CE499BF284C}"/>
              </a:ext>
            </a:extLst>
          </p:cNvPr>
          <p:cNvSpPr/>
          <p:nvPr/>
        </p:nvSpPr>
        <p:spPr>
          <a:xfrm>
            <a:off x="2102419" y="3597728"/>
            <a:ext cx="7030695" cy="2029349"/>
          </a:xfrm>
          <a:prstGeom prst="wedgeRoundRectCallout">
            <a:avLst>
              <a:gd name="adj1" fmla="val 68024"/>
              <a:gd name="adj2" fmla="val 39936"/>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Another significant effect of the War for Mexican Independence was __</a:t>
            </a:r>
            <a:r>
              <a:rPr kumimoji="0" lang="en-US" sz="3600" b="0" i="0" u="sng"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3600" b="0" i="1" u="sng"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read one response</a:t>
            </a:r>
            <a:r>
              <a:rPr kumimoji="0" lang="en-US" sz="3600" b="0" i="0" u="sng"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3600" b="0" i="0" strike="noStrike" kern="1200" cap="none" spc="0" normalizeH="0" baseline="0" noProof="0" dirty="0">
                <a:ln>
                  <a:noFill/>
                </a:ln>
                <a:solidFill>
                  <a:prstClr val="white"/>
                </a:solidFill>
                <a:effectLst/>
                <a:uLnTx/>
                <a:uFillTx/>
                <a:latin typeface="Calibri" panose="020F0502020204030204"/>
                <a:ea typeface="+mn-ea"/>
                <a:cs typeface="+mn-cs"/>
              </a:rPr>
              <a:t>__</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E3C1A5CE-7BDB-6DC8-2D3C-E49A3D55F22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8379" y="4510400"/>
            <a:ext cx="1116677" cy="1116677"/>
          </a:xfrm>
          <a:prstGeom prst="rect">
            <a:avLst/>
          </a:prstGeom>
        </p:spPr>
      </p:pic>
      <p:pic>
        <p:nvPicPr>
          <p:cNvPr id="13" name="Graphic 12">
            <a:extLst>
              <a:ext uri="{FF2B5EF4-FFF2-40B4-BE49-F238E27FC236}">
                <a16:creationId xmlns:a16="http://schemas.microsoft.com/office/drawing/2014/main" id="{A2F484D7-4D7F-2BB4-4B69-9B847E58CC0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8289" y="1248687"/>
            <a:ext cx="1116677" cy="1116677"/>
          </a:xfrm>
          <a:prstGeom prst="rect">
            <a:avLst/>
          </a:prstGeom>
        </p:spPr>
      </p:pic>
    </p:spTree>
    <p:extLst>
      <p:ext uri="{BB962C8B-B14F-4D97-AF65-F5344CB8AC3E}">
        <p14:creationId xmlns:p14="http://schemas.microsoft.com/office/powerpoint/2010/main" val="763891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Warm-up: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9A4CF58-12AC-9DAF-C9F4-78B686D2C0C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r="8601" b="-160"/>
          <a:stretch/>
        </p:blipFill>
        <p:spPr>
          <a:xfrm>
            <a:off x="6466113" y="1771573"/>
            <a:ext cx="5725887" cy="4183178"/>
          </a:xfrm>
          <a:prstGeom prst="rect">
            <a:avLst/>
          </a:prstGeom>
        </p:spPr>
      </p:pic>
      <p:sp>
        <p:nvSpPr>
          <p:cNvPr id="4" name="TextBox 3">
            <a:extLst>
              <a:ext uri="{FF2B5EF4-FFF2-40B4-BE49-F238E27FC236}">
                <a16:creationId xmlns:a16="http://schemas.microsoft.com/office/drawing/2014/main" id="{C42D5AD3-0A6C-7FF9-4A82-70E049A11FAB}"/>
              </a:ext>
            </a:extLst>
          </p:cNvPr>
          <p:cNvSpPr txBox="1"/>
          <p:nvPr/>
        </p:nvSpPr>
        <p:spPr>
          <a:xfrm>
            <a:off x="3037114" y="1632857"/>
            <a:ext cx="466554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0070C0"/>
                </a:solidFill>
              </a:rPr>
              <a:t>Make predictions about what you think we will see in today’s lesson about the War for Mexican Independence.</a:t>
            </a:r>
          </a:p>
          <a:p>
            <a:pPr marL="457200" indent="-457200">
              <a:buFont typeface="Arial" panose="020B0604020202020204" pitchFamily="34" charset="0"/>
              <a:buChar char="•"/>
            </a:pPr>
            <a:r>
              <a:rPr lang="en-US" sz="3200" dirty="0">
                <a:solidFill>
                  <a:schemeClr val="accent6">
                    <a:lumMod val="75000"/>
                  </a:schemeClr>
                </a:solidFill>
              </a:rPr>
              <a:t>Record your responses in the boxes provided.</a:t>
            </a:r>
          </a:p>
          <a:p>
            <a:pPr marL="457200" indent="-457200">
              <a:buFont typeface="Arial" panose="020B0604020202020204" pitchFamily="34" charset="0"/>
              <a:buChar char="•"/>
            </a:pPr>
            <a:r>
              <a:rPr lang="en-US" sz="3200" dirty="0">
                <a:solidFill>
                  <a:srgbClr val="7030A0"/>
                </a:solidFill>
              </a:rPr>
              <a:t> Share your responses with a partner.</a:t>
            </a:r>
          </a:p>
        </p:txBody>
      </p:sp>
      <p:pic>
        <p:nvPicPr>
          <p:cNvPr id="9" name="Graphic 8">
            <a:extLst>
              <a:ext uri="{FF2B5EF4-FFF2-40B4-BE49-F238E27FC236}">
                <a16:creationId xmlns:a16="http://schemas.microsoft.com/office/drawing/2014/main" id="{D77ACDAE-4E73-CA4E-0F71-276DD874B06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82521" y="1771573"/>
            <a:ext cx="1071092" cy="1071092"/>
          </a:xfrm>
          <a:prstGeom prst="rect">
            <a:avLst/>
          </a:prstGeom>
        </p:spPr>
      </p:pic>
      <p:pic>
        <p:nvPicPr>
          <p:cNvPr id="10" name="Graphic 9">
            <a:extLst>
              <a:ext uri="{FF2B5EF4-FFF2-40B4-BE49-F238E27FC236}">
                <a16:creationId xmlns:a16="http://schemas.microsoft.com/office/drawing/2014/main" id="{EBB9944B-17E1-F3AA-3452-531B0F6DC3E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7661" y="3863162"/>
            <a:ext cx="925793" cy="925793"/>
          </a:xfrm>
          <a:prstGeom prst="rect">
            <a:avLst/>
          </a:prstGeom>
        </p:spPr>
      </p:pic>
      <p:pic>
        <p:nvPicPr>
          <p:cNvPr id="14" name="Graphic 13">
            <a:extLst>
              <a:ext uri="{FF2B5EF4-FFF2-40B4-BE49-F238E27FC236}">
                <a16:creationId xmlns:a16="http://schemas.microsoft.com/office/drawing/2014/main" id="{FAFC8A39-899C-2493-0F38-A4CE72B0EE6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521" y="5205850"/>
            <a:ext cx="842453" cy="842453"/>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a:t>
            </a:r>
            <a:endParaRPr lang="en-US" sz="5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584361" y="1153886"/>
            <a:ext cx="7030695" cy="1382485"/>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think people might have wanted to fight this war because _________</a:t>
            </a:r>
          </a:p>
        </p:txBody>
      </p:sp>
      <p:sp>
        <p:nvSpPr>
          <p:cNvPr id="3" name="Speech Bubble: Rectangle with Corners Rounded 2">
            <a:extLst>
              <a:ext uri="{FF2B5EF4-FFF2-40B4-BE49-F238E27FC236}">
                <a16:creationId xmlns:a16="http://schemas.microsoft.com/office/drawing/2014/main" id="{7DB0CEA8-E771-8140-3994-8EA96D0F2527}"/>
              </a:ext>
            </a:extLst>
          </p:cNvPr>
          <p:cNvSpPr/>
          <p:nvPr/>
        </p:nvSpPr>
        <p:spPr>
          <a:xfrm>
            <a:off x="2102419" y="2737755"/>
            <a:ext cx="7030695" cy="1382485"/>
          </a:xfrm>
          <a:prstGeom prst="wedgeRoundRectCallout">
            <a:avLst>
              <a:gd name="adj1" fmla="val 68024"/>
              <a:gd name="adj2" fmla="val 39936"/>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think ________ will probably be fighting in this war because _____</a:t>
            </a:r>
          </a:p>
        </p:txBody>
      </p:sp>
      <p:sp>
        <p:nvSpPr>
          <p:cNvPr id="4" name="Speech Bubble: Rectangle with Corners Rounded 3">
            <a:extLst>
              <a:ext uri="{FF2B5EF4-FFF2-40B4-BE49-F238E27FC236}">
                <a16:creationId xmlns:a16="http://schemas.microsoft.com/office/drawing/2014/main" id="{C5CCF505-349C-83C5-50A5-AC3719A508EF}"/>
              </a:ext>
            </a:extLst>
          </p:cNvPr>
          <p:cNvSpPr/>
          <p:nvPr/>
        </p:nvSpPr>
        <p:spPr>
          <a:xfrm>
            <a:off x="4887776" y="4553779"/>
            <a:ext cx="7030695" cy="1382485"/>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think the outcome of the war will be that _______ will win. </a:t>
            </a:r>
          </a:p>
        </p:txBody>
      </p:sp>
      <p:pic>
        <p:nvPicPr>
          <p:cNvPr id="9" name="Graphic 8">
            <a:extLst>
              <a:ext uri="{FF2B5EF4-FFF2-40B4-BE49-F238E27FC236}">
                <a16:creationId xmlns:a16="http://schemas.microsoft.com/office/drawing/2014/main" id="{3975AF59-9C0D-7E98-DC3E-46655E779C0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2209" y="4819587"/>
            <a:ext cx="1116677" cy="1116677"/>
          </a:xfrm>
          <a:prstGeom prst="rect">
            <a:avLst/>
          </a:prstGeom>
        </p:spPr>
      </p:pic>
      <p:pic>
        <p:nvPicPr>
          <p:cNvPr id="10" name="Graphic 9">
            <a:extLst>
              <a:ext uri="{FF2B5EF4-FFF2-40B4-BE49-F238E27FC236}">
                <a16:creationId xmlns:a16="http://schemas.microsoft.com/office/drawing/2014/main" id="{8C5A0B76-1531-E3B0-67D6-7A56CF91FAA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1295" y="2969910"/>
            <a:ext cx="1116677" cy="1116677"/>
          </a:xfrm>
          <a:prstGeom prst="rect">
            <a:avLst/>
          </a:prstGeom>
        </p:spPr>
      </p:pic>
      <p:pic>
        <p:nvPicPr>
          <p:cNvPr id="13" name="Graphic 12">
            <a:extLst>
              <a:ext uri="{FF2B5EF4-FFF2-40B4-BE49-F238E27FC236}">
                <a16:creationId xmlns:a16="http://schemas.microsoft.com/office/drawing/2014/main" id="{D4C8AEB3-5090-E6D4-B403-13A9866A346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8289" y="1248687"/>
            <a:ext cx="1116677" cy="1116677"/>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Questions</a:t>
            </a:r>
          </a:p>
        </p:txBody>
      </p:sp>
      <p:sp>
        <p:nvSpPr>
          <p:cNvPr id="13" name="TextBox 12">
            <a:extLst>
              <a:ext uri="{FF2B5EF4-FFF2-40B4-BE49-F238E27FC236}">
                <a16:creationId xmlns:a16="http://schemas.microsoft.com/office/drawing/2014/main" id="{543754FD-D646-C773-3B22-2DF9134E72A1}"/>
              </a:ext>
            </a:extLst>
          </p:cNvPr>
          <p:cNvSpPr txBox="1"/>
          <p:nvPr/>
        </p:nvSpPr>
        <p:spPr>
          <a:xfrm>
            <a:off x="664029" y="1965430"/>
            <a:ext cx="11038114" cy="317401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6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were the key events and who were the significant people of the War for Mexican Independence? What was</a:t>
            </a:r>
            <a:r>
              <a:rPr lang="en-US" sz="4600" dirty="0">
                <a:solidFill>
                  <a:srgbClr val="0070C0"/>
                </a:solidFill>
                <a:latin typeface="Gotham Book"/>
                <a:ea typeface="Times New Roman" panose="02020603050405020304" pitchFamily="18" charset="0"/>
                <a:cs typeface="Times New Roman" panose="02020603050405020304" pitchFamily="18" charset="0"/>
              </a:rPr>
              <a:t> the result of the war, and how did it affect Texas? </a:t>
            </a:r>
            <a:endParaRPr kumimoji="0" lang="en-US" sz="46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13" name="TextBox 12">
            <a:extLst>
              <a:ext uri="{FF2B5EF4-FFF2-40B4-BE49-F238E27FC236}">
                <a16:creationId xmlns:a16="http://schemas.microsoft.com/office/drawing/2014/main" id="{0CF76A14-8E8E-BC23-58D9-55992D4E1090}"/>
              </a:ext>
            </a:extLst>
          </p:cNvPr>
          <p:cNvSpPr txBox="1"/>
          <p:nvPr/>
        </p:nvSpPr>
        <p:spPr>
          <a:xfrm>
            <a:off x="598715" y="1785257"/>
            <a:ext cx="11195492" cy="4126258"/>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b="1" i="1"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a:t>
            </a:r>
            <a:r>
              <a:rPr kumimoji="0" lang="en-US" sz="4000" i="1"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read five short passages explaining the causes, events, people, outcome, and significance of the War for Mexican Independence.</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b="1"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r>
              <a:rPr kumimoji="0" lang="en-US" sz="4000"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read each passage, use the context to determine vocabulary meanings, and answer a comprehension question. </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2148842" y="1993899"/>
            <a:ext cx="8240486" cy="1946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dirty="0">
                <a:solidFill>
                  <a:schemeClr val="accent4">
                    <a:lumMod val="40000"/>
                    <a:lumOff val="60000"/>
                  </a:schemeClr>
                </a:solidFill>
                <a:latin typeface="Gotham Medium"/>
              </a:rPr>
              <a:t>Introduction</a:t>
            </a:r>
            <a:endParaRPr lang="en-US" dirty="0">
              <a:solidFill>
                <a:schemeClr val="accent4">
                  <a:lumMod val="40000"/>
                  <a:lumOff val="60000"/>
                </a:schemeClr>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84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l="-5000" t="-12000" r="-6000" b="-24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itle 5"/>
          <p:cNvSpPr txBox="1">
            <a:spLocks noGrp="1"/>
          </p:cNvSpPr>
          <p:nvPr>
            <p:ph type="title"/>
          </p:nvPr>
        </p:nvSpPr>
        <p:spPr>
          <a:xfrm>
            <a:off x="1523999" y="13061"/>
            <a:ext cx="9187544" cy="9948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Gotham Medium"/>
              </a:rPr>
              <a:t>What was going on in Texas?</a:t>
            </a:r>
            <a:endParaRPr lang="en-US"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323140" y="645285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7034BB-A69F-39E1-0DE5-331C9E0B31E0}"/>
              </a:ext>
            </a:extLst>
          </p:cNvPr>
          <p:cNvSpPr txBox="1"/>
          <p:nvPr/>
        </p:nvSpPr>
        <p:spPr>
          <a:xfrm>
            <a:off x="163287" y="2002970"/>
            <a:ext cx="4335900" cy="1877437"/>
          </a:xfrm>
          <a:prstGeom prst="rect">
            <a:avLst/>
          </a:prstGeom>
          <a:noFill/>
        </p:spPr>
        <p:txBody>
          <a:bodyPr wrap="square" rtlCol="0">
            <a:spAutoFit/>
          </a:bodyPr>
          <a:lstStyle/>
          <a:p>
            <a:pPr algn="ctr"/>
            <a:r>
              <a:rPr lang="en-US" sz="4400" b="1" dirty="0">
                <a:latin typeface="Gotham book"/>
              </a:rPr>
              <a:t>Map of North America, 1806</a:t>
            </a:r>
          </a:p>
          <a:p>
            <a:pPr algn="ctr"/>
            <a:r>
              <a:rPr lang="en-US" sz="2800" i="1" dirty="0">
                <a:latin typeface="Gotham book"/>
              </a:rPr>
              <a:t>The Portal to Texas History</a:t>
            </a:r>
          </a:p>
        </p:txBody>
      </p:sp>
      <p:pic>
        <p:nvPicPr>
          <p:cNvPr id="2050" name="Picture 2" descr="A map of North America's population centers in 1806 showing the most populated areas of New Spain being modern-day Central Mexico, with Texas being one of the least populated areas of New Spain.">
            <a:extLst>
              <a:ext uri="{FF2B5EF4-FFF2-40B4-BE49-F238E27FC236}">
                <a16:creationId xmlns:a16="http://schemas.microsoft.com/office/drawing/2014/main" id="{D154A6FA-1DD6-5156-54A6-B1321752A0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821" t="49999" r="34196" b="20647"/>
          <a:stretch/>
        </p:blipFill>
        <p:spPr bwMode="auto">
          <a:xfrm>
            <a:off x="4678934" y="1031195"/>
            <a:ext cx="6176631" cy="511778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F0B7F4D4-9815-A39C-989B-E4AAA214F501}"/>
              </a:ext>
              <a:ext uri="{C183D7F6-B498-43B3-948B-1728B52AA6E4}">
                <adec:decorative xmlns:adec="http://schemas.microsoft.com/office/drawing/2017/decorative" val="1"/>
              </a:ext>
            </a:extLst>
          </p:cNvPr>
          <p:cNvSpPr/>
          <p:nvPr/>
        </p:nvSpPr>
        <p:spPr>
          <a:xfrm>
            <a:off x="6475077" y="2209800"/>
            <a:ext cx="1284514" cy="121920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57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09057" y="13062"/>
            <a:ext cx="10085150" cy="10101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a:rPr>
              <a:t>What was going on in New Spain?</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yramid showing the caste system classifications with the Peninsulares at the top (Spaniards born in Spain), then the Creoles (Spaniards born in America), then the Mestizos and Mulattos (people of mixed race) and finally the American Indians and Enslaved people.">
            <a:extLst>
              <a:ext uri="{FF2B5EF4-FFF2-40B4-BE49-F238E27FC236}">
                <a16:creationId xmlns:a16="http://schemas.microsoft.com/office/drawing/2014/main" id="{008C62A6-9A3E-1D15-9924-7ED63C50E41E}"/>
              </a:ext>
            </a:extLst>
          </p:cNvPr>
          <p:cNvPicPr>
            <a:picLocks noChangeAspect="1"/>
          </p:cNvPicPr>
          <p:nvPr/>
        </p:nvPicPr>
        <p:blipFill>
          <a:blip r:embed="rId6"/>
          <a:srcRect l="8080" b="486"/>
          <a:stretch/>
        </p:blipFill>
        <p:spPr>
          <a:xfrm>
            <a:off x="4033511" y="1142916"/>
            <a:ext cx="5436241" cy="5107229"/>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02683515"/>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404</TotalTime>
  <Words>1109</Words>
  <Application>Microsoft Office PowerPoint</Application>
  <PresentationFormat>Widescreen</PresentationFormat>
  <Paragraphs>81</Paragraphs>
  <Slides>21</Slides>
  <Notes>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21</vt:i4>
      </vt:variant>
    </vt:vector>
  </HeadingPairs>
  <TitlesOfParts>
    <vt:vector size="38" baseType="lpstr">
      <vt:lpstr>Meiryo</vt:lpstr>
      <vt:lpstr>Aptos</vt:lpstr>
      <vt:lpstr>Aptos Display</vt:lpstr>
      <vt:lpstr>Arial</vt:lpstr>
      <vt:lpstr>Calibri</vt:lpstr>
      <vt:lpstr>Calibri Light</vt:lpstr>
      <vt:lpstr>Corbel</vt:lpstr>
      <vt:lpstr>Gotham Book</vt:lpstr>
      <vt:lpstr>Gotham Book</vt:lpstr>
      <vt:lpstr>Gotham Medium</vt:lpstr>
      <vt:lpstr>Josefin Sans</vt:lpstr>
      <vt:lpstr>Linux Libertine</vt:lpstr>
      <vt:lpstr>Open Sans</vt:lpstr>
      <vt:lpstr>SketchLinesVTI</vt:lpstr>
      <vt:lpstr>Office Theme</vt:lpstr>
      <vt:lpstr>1_Office Theme</vt:lpstr>
      <vt:lpstr>2_Office Theme</vt:lpstr>
      <vt:lpstr>Unit 3:  The Spanish Colonial Era</vt:lpstr>
      <vt:lpstr>The War for Mexican Independence and Filibusters Warm-up</vt:lpstr>
      <vt:lpstr>Warm-up:  Follow the directions to complete your warm-up</vt:lpstr>
      <vt:lpstr>Share with the class</vt:lpstr>
      <vt:lpstr>Essential Questions</vt:lpstr>
      <vt:lpstr>In today’s lesson…</vt:lpstr>
      <vt:lpstr>Introduction</vt:lpstr>
      <vt:lpstr>What was going on in Texas?</vt:lpstr>
      <vt:lpstr>What was going on in New Spain?</vt:lpstr>
      <vt:lpstr>What was going on in the world?</vt:lpstr>
      <vt:lpstr>Causes of the War for Mexican Independence</vt:lpstr>
      <vt:lpstr>1910 Mexican postcard depicting General José María Morelos, leader of the Mexican War of Independence, breaking out of the siege of Cuautla on May 2, 1812.</vt:lpstr>
      <vt:lpstr>The War Begins!</vt:lpstr>
      <vt:lpstr>Street art at the intersection of Congreso de la Union and Servando de Mier in Mexico City depicting Father Miguel Hidalgo leading the call to revolution.</vt:lpstr>
      <vt:lpstr>Filibusters in Texas</vt:lpstr>
      <vt:lpstr>Medina, Texas The Battle of Medina</vt:lpstr>
      <vt:lpstr>The War Ends!</vt:lpstr>
      <vt:lpstr>Mexican Independence  The Treaty of Córdoba ends the war! </vt:lpstr>
      <vt:lpstr>The War for Mexican Independence and Filibusters Exit Ticket</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2</cp:revision>
  <dcterms:created xsi:type="dcterms:W3CDTF">2024-11-11T15:54:59Z</dcterms:created>
  <dcterms:modified xsi:type="dcterms:W3CDTF">2025-02-13T18:09:14Z</dcterms:modified>
</cp:coreProperties>
</file>