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0" r:id="rId3"/>
    <p:sldId id="282" r:id="rId4"/>
    <p:sldId id="315" r:id="rId5"/>
    <p:sldId id="324" r:id="rId6"/>
    <p:sldId id="298" r:id="rId7"/>
    <p:sldId id="327" r:id="rId8"/>
    <p:sldId id="308" r:id="rId9"/>
    <p:sldId id="299" r:id="rId10"/>
    <p:sldId id="328" r:id="rId11"/>
    <p:sldId id="329" r:id="rId12"/>
    <p:sldId id="330" r:id="rId13"/>
    <p:sldId id="331" r:id="rId14"/>
    <p:sldId id="332" r:id="rId15"/>
    <p:sldId id="333" r:id="rId16"/>
    <p:sldId id="314" r:id="rId17"/>
    <p:sldId id="325" r:id="rId18"/>
    <p:sldId id="32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8" y="1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3B6E5-73BF-AE0E-4C0B-E95C4C55A9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773CB1-6A27-B8CD-DEDE-1F99079F33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72B125-3BF6-E441-4DD8-8E2CA0694B4B}"/>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5" name="Footer Placeholder 4">
            <a:extLst>
              <a:ext uri="{FF2B5EF4-FFF2-40B4-BE49-F238E27FC236}">
                <a16:creationId xmlns:a16="http://schemas.microsoft.com/office/drawing/2014/main" id="{2A51F704-1010-4F9B-4656-5FC804877B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F7AD06-51B4-1E20-A6F5-EEE431ED9D79}"/>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1419864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7536-9636-65EB-FBE8-FEF8D3650E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B6DC48-7866-1424-1544-F841C42D79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EF97F-3D15-C685-DFD9-E60BD500BBE6}"/>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5" name="Footer Placeholder 4">
            <a:extLst>
              <a:ext uri="{FF2B5EF4-FFF2-40B4-BE49-F238E27FC236}">
                <a16:creationId xmlns:a16="http://schemas.microsoft.com/office/drawing/2014/main" id="{6DD3FE4A-928B-2150-3BAD-550019D016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CD2507-8E6C-7D29-ED27-94AC0363C8F7}"/>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3153504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4D1E9D-FFCE-276E-8DF2-7F10499E79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2238B3-E5D9-36DA-8EC0-9002524BED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5C1623-5386-552D-5166-327EA41045C4}"/>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5" name="Footer Placeholder 4">
            <a:extLst>
              <a:ext uri="{FF2B5EF4-FFF2-40B4-BE49-F238E27FC236}">
                <a16:creationId xmlns:a16="http://schemas.microsoft.com/office/drawing/2014/main" id="{5ED7DA4E-8D9D-9E8B-CF5D-3F5FEC6C3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7BC87C-F938-E2B4-6C26-9F27AE3178B8}"/>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941642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43CC0-E604-CF34-C3D1-92F126A36C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5AEC3E-FBC3-FFF5-0878-464B5B5BA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90D189-4374-8C8A-3EC6-DB2B320500CC}"/>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5" name="Footer Placeholder 4">
            <a:extLst>
              <a:ext uri="{FF2B5EF4-FFF2-40B4-BE49-F238E27FC236}">
                <a16:creationId xmlns:a16="http://schemas.microsoft.com/office/drawing/2014/main" id="{7E165401-16E5-6403-4821-3D3CD2C43C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DA4EFD-8F47-E35E-5198-66390DA12AF7}"/>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2729829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38B9B-10E9-600C-3E6E-93790849DB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C9CEAF-6FAF-B9DB-613D-2E093A6394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1A89F0-19F5-ED9B-3F0E-E51D4FB08B2D}"/>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5" name="Footer Placeholder 4">
            <a:extLst>
              <a:ext uri="{FF2B5EF4-FFF2-40B4-BE49-F238E27FC236}">
                <a16:creationId xmlns:a16="http://schemas.microsoft.com/office/drawing/2014/main" id="{991CB985-C05F-CC47-0AFF-C79437BF0D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D801DA-B654-A721-7840-1D237518B8D4}"/>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38974708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F7A5-B5E4-E0AF-EFE3-9F183FCD00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677739-534C-26C3-541A-256DCA88895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5294DB-A9CF-0628-E3D0-F88F10428CAE}"/>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5" name="Footer Placeholder 4">
            <a:extLst>
              <a:ext uri="{FF2B5EF4-FFF2-40B4-BE49-F238E27FC236}">
                <a16:creationId xmlns:a16="http://schemas.microsoft.com/office/drawing/2014/main" id="{E37ACF80-5C91-4B25-FA94-90BA357DB7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0F9ABF-F54B-F888-D633-EA8E39F19D05}"/>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4072005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42F42-0C2D-EC14-04CD-5F5E584BF6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27FA62-899F-FB9B-2869-14619AB288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96D169-FD0C-F282-9106-914815FC7D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FC2612-A2D9-CA49-C40C-81472BB9AD26}"/>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6" name="Footer Placeholder 5">
            <a:extLst>
              <a:ext uri="{FF2B5EF4-FFF2-40B4-BE49-F238E27FC236}">
                <a16:creationId xmlns:a16="http://schemas.microsoft.com/office/drawing/2014/main" id="{AAFD3A9D-FBE4-6841-6692-44DEF90132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219A4B-217F-ABD7-88CC-8BEDC5FA90F0}"/>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9326864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00245-755C-B43E-D509-1F5AE5905E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7355DEF-97CC-5631-1534-56CA28BD27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059D34-13A5-974B-FC29-6AF37CF66C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8705E6-1128-BBC5-10F6-CE116C51AE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0BE7B7-01A9-B0A9-588A-2C05E427B8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5673BE-6D3B-3AA9-B624-C88AB54266C5}"/>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8" name="Footer Placeholder 7">
            <a:extLst>
              <a:ext uri="{FF2B5EF4-FFF2-40B4-BE49-F238E27FC236}">
                <a16:creationId xmlns:a16="http://schemas.microsoft.com/office/drawing/2014/main" id="{73A59129-DA54-EEF5-613A-BEC5E73941D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87A741-4A43-CD47-3F92-12AA2BB24474}"/>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6650765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1EF53-FAB3-2305-35FF-1EB7E9C0A1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632542-A6C6-94F5-A738-05A34C435321}"/>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4" name="Footer Placeholder 3">
            <a:extLst>
              <a:ext uri="{FF2B5EF4-FFF2-40B4-BE49-F238E27FC236}">
                <a16:creationId xmlns:a16="http://schemas.microsoft.com/office/drawing/2014/main" id="{2E826347-9F92-1F7D-7CC1-A15A97C2AA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873073-6A2C-0C8C-B900-379F7828204C}"/>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4194409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3E143D-86FB-770C-80AF-5C33155CB8F9}"/>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3" name="Footer Placeholder 2">
            <a:extLst>
              <a:ext uri="{FF2B5EF4-FFF2-40B4-BE49-F238E27FC236}">
                <a16:creationId xmlns:a16="http://schemas.microsoft.com/office/drawing/2014/main" id="{5278C2D7-6AE1-81E1-DBC4-C4534E6D81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46FB06-7733-87B8-DC35-08CBC9C48E2E}"/>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29060400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10C97-AA1D-7CD7-E95D-215879348C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8F011A-7E00-8336-F93A-0E8A3D4EE3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540A9E-D64C-B55F-5B4A-10969898C8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926D5E-8A80-0331-5A57-E7559778FC15}"/>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6" name="Footer Placeholder 5">
            <a:extLst>
              <a:ext uri="{FF2B5EF4-FFF2-40B4-BE49-F238E27FC236}">
                <a16:creationId xmlns:a16="http://schemas.microsoft.com/office/drawing/2014/main" id="{687B2A92-7EC9-7A7F-4285-2C7C6B4496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AED3CD-CDEB-9D32-8DF1-D2E44E53B0C0}"/>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8377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1EBBB-077A-D76F-66C2-52110E41C2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C29EC6-B4ED-AD81-6828-10149F3AC7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F97B24-7168-4DE8-D9FA-F6F386D6D09C}"/>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5" name="Footer Placeholder 4">
            <a:extLst>
              <a:ext uri="{FF2B5EF4-FFF2-40B4-BE49-F238E27FC236}">
                <a16:creationId xmlns:a16="http://schemas.microsoft.com/office/drawing/2014/main" id="{56AE2370-0B49-6AD0-42AE-690FD27A42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FF213-F376-3724-7290-F717BAF48271}"/>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37152502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93036-2B7B-674E-D010-06A428E1B6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76CFA3-B67D-8C65-4AAB-1671347E2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24241C-8580-3F6F-132B-4612FB8C01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943FBC-FFB0-46F0-9A2D-7AF959177444}"/>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6" name="Footer Placeholder 5">
            <a:extLst>
              <a:ext uri="{FF2B5EF4-FFF2-40B4-BE49-F238E27FC236}">
                <a16:creationId xmlns:a16="http://schemas.microsoft.com/office/drawing/2014/main" id="{66860842-5DC4-FCD5-B54B-4A9FB7D269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DF06B6-2692-B8DF-A99F-50483879A0A7}"/>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4024515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FC508-6104-2ABB-5E6F-54891AD8D6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EB3541-8D00-4433-8E32-839D3B5B5A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0CEAEC-8162-6FB5-0C60-225630A146E9}"/>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5" name="Footer Placeholder 4">
            <a:extLst>
              <a:ext uri="{FF2B5EF4-FFF2-40B4-BE49-F238E27FC236}">
                <a16:creationId xmlns:a16="http://schemas.microsoft.com/office/drawing/2014/main" id="{D6D7BAAB-A849-7460-1D60-36B8CED3D0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BDCFC9-0071-6574-9BF4-BE87DDFAA367}"/>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41367501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F1E1BF-1995-7624-0B53-3077DDB2F3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3FD0A7-2EF0-F3CF-1B93-4397DF7C64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50AD31-47E6-2C56-BB50-52160CDBA397}"/>
              </a:ext>
            </a:extLst>
          </p:cNvPr>
          <p:cNvSpPr>
            <a:spLocks noGrp="1"/>
          </p:cNvSpPr>
          <p:nvPr>
            <p:ph type="dt" sz="half" idx="10"/>
          </p:nvPr>
        </p:nvSpPr>
        <p:spPr/>
        <p:txBody>
          <a:bodyPr/>
          <a:lstStyle/>
          <a:p>
            <a:fld id="{210B9E5E-BD0D-418D-8029-F1BBA323065A}" type="datetimeFigureOut">
              <a:rPr lang="en-US" smtClean="0"/>
              <a:t>3/12/2025</a:t>
            </a:fld>
            <a:endParaRPr lang="en-US"/>
          </a:p>
        </p:txBody>
      </p:sp>
      <p:sp>
        <p:nvSpPr>
          <p:cNvPr id="5" name="Footer Placeholder 4">
            <a:extLst>
              <a:ext uri="{FF2B5EF4-FFF2-40B4-BE49-F238E27FC236}">
                <a16:creationId xmlns:a16="http://schemas.microsoft.com/office/drawing/2014/main" id="{C380573B-04B8-9415-D54F-39DEACCCE1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0ED378-6AF6-8B0D-A498-9BE1B1092404}"/>
              </a:ext>
            </a:extLst>
          </p:cNvPr>
          <p:cNvSpPr>
            <a:spLocks noGrp="1"/>
          </p:cNvSpPr>
          <p:nvPr>
            <p:ph type="sldNum" sz="quarter" idx="12"/>
          </p:nvPr>
        </p:nvSpPr>
        <p:spPr/>
        <p:txBody>
          <a:bodyPr/>
          <a:lstStyle/>
          <a:p>
            <a:fld id="{81152E3F-D2C0-4DD3-92D9-0D2308E3DBF3}" type="slidenum">
              <a:rPr lang="en-US" smtClean="0"/>
              <a:t>‹#›</a:t>
            </a:fld>
            <a:endParaRPr lang="en-US"/>
          </a:p>
        </p:txBody>
      </p:sp>
    </p:spTree>
    <p:extLst>
      <p:ext uri="{BB962C8B-B14F-4D97-AF65-F5344CB8AC3E}">
        <p14:creationId xmlns:p14="http://schemas.microsoft.com/office/powerpoint/2010/main" val="1065925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DE67C-E0CC-1210-54BA-2F320A927F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7A552F-C06D-8225-FC9D-A1ACF61E7D3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178481-198F-1A98-3233-07755FF52497}"/>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5" name="Footer Placeholder 4">
            <a:extLst>
              <a:ext uri="{FF2B5EF4-FFF2-40B4-BE49-F238E27FC236}">
                <a16:creationId xmlns:a16="http://schemas.microsoft.com/office/drawing/2014/main" id="{B57F992E-AFFF-15E1-3F8F-7940A8A274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D5D5F6-30B5-B0D7-DBD7-59D0D079FFAA}"/>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204701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2271A-EAA5-1C74-6617-B8971B0115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EA78A-07E4-11CB-58CB-7AD68ACAEC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2F3825-4080-04ED-6326-88E96D05AB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E21356-F4B6-6B7D-419A-45EB21DFAC69}"/>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6" name="Footer Placeholder 5">
            <a:extLst>
              <a:ext uri="{FF2B5EF4-FFF2-40B4-BE49-F238E27FC236}">
                <a16:creationId xmlns:a16="http://schemas.microsoft.com/office/drawing/2014/main" id="{766A7CD9-3DA7-2100-B4F4-CEFB5D66EC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508686-F009-7DC0-3FEC-D113D6012D7F}"/>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4001289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6350A-45B6-2533-BED4-546198CF35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544A6E-33E0-FEBB-F368-DDC52F4430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A02DAD-4A0D-7ECB-562C-DB66BDC559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C378A3-0C17-92EF-DD28-59AAE2EA87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9F8C1-22F5-AFA7-6F2F-64A710DB55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575B1E-6369-438B-59CE-33451F08B3EF}"/>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8" name="Footer Placeholder 7">
            <a:extLst>
              <a:ext uri="{FF2B5EF4-FFF2-40B4-BE49-F238E27FC236}">
                <a16:creationId xmlns:a16="http://schemas.microsoft.com/office/drawing/2014/main" id="{0181AECB-CF51-2515-54D0-2980D5B934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9321BA8-55FB-CC18-CEFA-1D220AF9A097}"/>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241053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16605-5CB2-4252-495F-9C4FB43093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65D5D5-B631-8941-294A-42C967C8F945}"/>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4" name="Footer Placeholder 3">
            <a:extLst>
              <a:ext uri="{FF2B5EF4-FFF2-40B4-BE49-F238E27FC236}">
                <a16:creationId xmlns:a16="http://schemas.microsoft.com/office/drawing/2014/main" id="{5F6FDFD4-AB08-4D11-64D1-7CF46CA861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5650BB-2A62-890F-33FC-3182433C89BA}"/>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814412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40539B-99E3-FCCC-7B23-6BA0FD74FEB6}"/>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3" name="Footer Placeholder 2">
            <a:extLst>
              <a:ext uri="{FF2B5EF4-FFF2-40B4-BE49-F238E27FC236}">
                <a16:creationId xmlns:a16="http://schemas.microsoft.com/office/drawing/2014/main" id="{B526B8A5-8609-C54A-EF17-30289532D8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7324ED-002C-286A-5802-C3B05BA215D9}"/>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90302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BACC-AB15-BB82-A477-6CD6B9CBDE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7F2A36-AADC-1A3D-4019-EE0A33D4D6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756703-E528-BE9B-167F-0409EC10C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17F737-488C-74F3-F29C-A605B4276AD1}"/>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6" name="Footer Placeholder 5">
            <a:extLst>
              <a:ext uri="{FF2B5EF4-FFF2-40B4-BE49-F238E27FC236}">
                <a16:creationId xmlns:a16="http://schemas.microsoft.com/office/drawing/2014/main" id="{DFE12E35-D39F-79B3-095C-E2A9002096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3550BD-678A-38F2-7747-6492EA722ED6}"/>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989300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09FA1-6F71-0BCB-EA1E-1CF07A256D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672A19-C990-87AD-93A7-581DCBFE43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8F49EA-416D-E2E0-55F5-0984AE7D1F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E78FA9-55A4-1EE0-BECB-96ADB242AA14}"/>
              </a:ext>
            </a:extLst>
          </p:cNvPr>
          <p:cNvSpPr>
            <a:spLocks noGrp="1"/>
          </p:cNvSpPr>
          <p:nvPr>
            <p:ph type="dt" sz="half" idx="10"/>
          </p:nvPr>
        </p:nvSpPr>
        <p:spPr/>
        <p:txBody>
          <a:bodyPr/>
          <a:lstStyle/>
          <a:p>
            <a:fld id="{9E14A315-DE97-4EC5-8EC0-A9E61BDE1C4F}" type="datetimeFigureOut">
              <a:rPr lang="en-US" smtClean="0"/>
              <a:t>3/12/2025</a:t>
            </a:fld>
            <a:endParaRPr lang="en-US"/>
          </a:p>
        </p:txBody>
      </p:sp>
      <p:sp>
        <p:nvSpPr>
          <p:cNvPr id="6" name="Footer Placeholder 5">
            <a:extLst>
              <a:ext uri="{FF2B5EF4-FFF2-40B4-BE49-F238E27FC236}">
                <a16:creationId xmlns:a16="http://schemas.microsoft.com/office/drawing/2014/main" id="{CD425FAB-73B2-B844-AFAE-A567077FA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95738A-C182-28D6-4C13-391D1FA1F38A}"/>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2643285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66CA60-B6F9-1325-9748-1419DBC9C0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2C4C12-1932-22E6-CC4B-60F2167A40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019A78-C9DE-4358-3A5C-D7D9B61BAC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E14A315-DE97-4EC5-8EC0-A9E61BDE1C4F}" type="datetimeFigureOut">
              <a:rPr lang="en-US" smtClean="0"/>
              <a:t>3/12/2025</a:t>
            </a:fld>
            <a:endParaRPr lang="en-US"/>
          </a:p>
        </p:txBody>
      </p:sp>
      <p:sp>
        <p:nvSpPr>
          <p:cNvPr id="5" name="Footer Placeholder 4">
            <a:extLst>
              <a:ext uri="{FF2B5EF4-FFF2-40B4-BE49-F238E27FC236}">
                <a16:creationId xmlns:a16="http://schemas.microsoft.com/office/drawing/2014/main" id="{BBDDEF69-259B-D25A-6079-2D31218E2F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567C652-A6DF-C2F7-E7CC-D00AB2DB15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7F4789-D85C-4000-A41C-BAB8F46A63DB}" type="slidenum">
              <a:rPr lang="en-US" smtClean="0"/>
              <a:t>‹#›</a:t>
            </a:fld>
            <a:endParaRPr lang="en-US"/>
          </a:p>
        </p:txBody>
      </p:sp>
    </p:spTree>
    <p:extLst>
      <p:ext uri="{BB962C8B-B14F-4D97-AF65-F5344CB8AC3E}">
        <p14:creationId xmlns:p14="http://schemas.microsoft.com/office/powerpoint/2010/main" val="3578221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E19E64-8260-0AE3-C558-5E8C7F3566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7AA19-A535-02B9-0D43-96C4A91361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C26B3-240E-C3F9-78BF-3BF84896B1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0B9E5E-BD0D-418D-8029-F1BBA323065A}" type="datetimeFigureOut">
              <a:rPr lang="en-US" smtClean="0"/>
              <a:t>3/12/2025</a:t>
            </a:fld>
            <a:endParaRPr lang="en-US"/>
          </a:p>
        </p:txBody>
      </p:sp>
      <p:sp>
        <p:nvSpPr>
          <p:cNvPr id="5" name="Footer Placeholder 4">
            <a:extLst>
              <a:ext uri="{FF2B5EF4-FFF2-40B4-BE49-F238E27FC236}">
                <a16:creationId xmlns:a16="http://schemas.microsoft.com/office/drawing/2014/main" id="{646E9FB7-4BC7-27F2-1ED2-C932AA5E7F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E09C0C9-3B31-4B0E-385F-4AE7ED93AD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152E3F-D2C0-4DD3-92D9-0D2308E3DBF3}" type="slidenum">
              <a:rPr lang="en-US" smtClean="0"/>
              <a:t>‹#›</a:t>
            </a:fld>
            <a:endParaRPr lang="en-US"/>
          </a:p>
        </p:txBody>
      </p:sp>
    </p:spTree>
    <p:extLst>
      <p:ext uri="{BB962C8B-B14F-4D97-AF65-F5344CB8AC3E}">
        <p14:creationId xmlns:p14="http://schemas.microsoft.com/office/powerpoint/2010/main" val="3236584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image" Target="../media/image11.jpeg"/><Relationship Id="rId1" Type="http://schemas.openxmlformats.org/officeDocument/2006/relationships/slideLayout" Target="../slideLayouts/slideLayout15.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0.svg"/><Relationship Id="rId4" Type="http://schemas.openxmlformats.org/officeDocument/2006/relationships/image" Target="../media/image2.emf"/><Relationship Id="rId9" Type="http://schemas.openxmlformats.org/officeDocument/2006/relationships/image" Target="../media/image9.png"/></Relationships>
</file>

<file path=ppt/slides/_rels/slide1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emf"/><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0.sv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svg"/><Relationship Id="rId2" Type="http://schemas.openxmlformats.org/officeDocument/2006/relationships/image" Target="../media/image3.emf"/><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2.emf"/><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emf"/><Relationship Id="rId1" Type="http://schemas.openxmlformats.org/officeDocument/2006/relationships/slideLayout" Target="../slideLayouts/slideLayout4.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326671" y="-5351588"/>
            <a:ext cx="1524002" cy="12206659"/>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8" name="Title 5"/>
          <p:cNvSpPr txBox="1">
            <a:spLocks noGrp="1"/>
          </p:cNvSpPr>
          <p:nvPr>
            <p:ph type="title"/>
          </p:nvPr>
        </p:nvSpPr>
        <p:spPr>
          <a:xfrm>
            <a:off x="1935479" y="13061"/>
            <a:ext cx="8240486" cy="149042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800" dirty="0">
                <a:solidFill>
                  <a:schemeClr val="bg1"/>
                </a:solidFill>
                <a:latin typeface="Gotham Medium"/>
              </a:rPr>
              <a:t>Mind Map</a:t>
            </a:r>
            <a:endParaRPr lang="en-US" sz="8800" dirty="0">
              <a:latin typeface="Gotham Medium"/>
            </a:endParaRPr>
          </a:p>
        </p:txBody>
      </p:sp>
      <p:sp>
        <p:nvSpPr>
          <p:cNvPr id="9" name="TextBox 8">
            <a:extLst>
              <a:ext uri="{C183D7F6-B498-43B3-948B-1728B52AA6E4}">
                <adec:decorative xmlns:adec="http://schemas.microsoft.com/office/drawing/2017/decorative" val="1"/>
              </a:ext>
            </a:extLst>
          </p:cNvPr>
          <p:cNvSpPr txBox="1"/>
          <p:nvPr/>
        </p:nvSpPr>
        <p:spPr>
          <a:xfrm>
            <a:off x="8192514" y="6456891"/>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2" name="Oval 1" descr="This image displays a set of connected ovals demonstrating how topics, sub-topics, and additional information connect within the unit. ">
            <a:extLst>
              <a:ext uri="{FF2B5EF4-FFF2-40B4-BE49-F238E27FC236}">
                <a16:creationId xmlns:a16="http://schemas.microsoft.com/office/drawing/2014/main" id="{7E9D1280-1A21-25D7-E3E1-E09F8B898035}"/>
              </a:ext>
              <a:ext uri="{C183D7F6-B498-43B3-948B-1728B52AA6E4}">
                <adec:decorative xmlns:adec="http://schemas.microsoft.com/office/drawing/2017/decorative" val="0"/>
              </a:ext>
            </a:extLst>
          </p:cNvPr>
          <p:cNvSpPr/>
          <p:nvPr/>
        </p:nvSpPr>
        <p:spPr>
          <a:xfrm>
            <a:off x="4125686" y="2988127"/>
            <a:ext cx="3233057" cy="1524003"/>
          </a:xfrm>
          <a:prstGeom prst="ellipse">
            <a:avLst/>
          </a:prstGeom>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Main Topic</a:t>
            </a:r>
          </a:p>
        </p:txBody>
      </p:sp>
      <p:sp>
        <p:nvSpPr>
          <p:cNvPr id="3" name="Oval 2">
            <a:extLst>
              <a:ext uri="{FF2B5EF4-FFF2-40B4-BE49-F238E27FC236}">
                <a16:creationId xmlns:a16="http://schemas.microsoft.com/office/drawing/2014/main" id="{7A818D99-AE28-53C5-4725-FD524A38D2B2}"/>
              </a:ext>
              <a:ext uri="{C183D7F6-B498-43B3-948B-1728B52AA6E4}">
                <adec:decorative xmlns:adec="http://schemas.microsoft.com/office/drawing/2017/decorative" val="1"/>
              </a:ext>
            </a:extLst>
          </p:cNvPr>
          <p:cNvSpPr/>
          <p:nvPr/>
        </p:nvSpPr>
        <p:spPr>
          <a:xfrm>
            <a:off x="7892143" y="2754086"/>
            <a:ext cx="2579914" cy="979715"/>
          </a:xfrm>
          <a:prstGeom prst="ellipse">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Sub-topic</a:t>
            </a:r>
          </a:p>
          <a:p>
            <a:pPr algn="ctr"/>
            <a:r>
              <a:rPr lang="en-US" sz="2800" dirty="0"/>
              <a:t>2</a:t>
            </a:r>
          </a:p>
        </p:txBody>
      </p:sp>
      <p:sp>
        <p:nvSpPr>
          <p:cNvPr id="4" name="Oval 3">
            <a:extLst>
              <a:ext uri="{FF2B5EF4-FFF2-40B4-BE49-F238E27FC236}">
                <a16:creationId xmlns:a16="http://schemas.microsoft.com/office/drawing/2014/main" id="{CA9F0206-D889-8655-475C-A953D17F6EFB}"/>
              </a:ext>
              <a:ext uri="{C183D7F6-B498-43B3-948B-1728B52AA6E4}">
                <adec:decorative xmlns:adec="http://schemas.microsoft.com/office/drawing/2017/decorative" val="1"/>
              </a:ext>
            </a:extLst>
          </p:cNvPr>
          <p:cNvSpPr/>
          <p:nvPr/>
        </p:nvSpPr>
        <p:spPr>
          <a:xfrm>
            <a:off x="1730830" y="4180113"/>
            <a:ext cx="2275113" cy="979715"/>
          </a:xfrm>
          <a:prstGeom prst="ellipse">
            <a:avLst/>
          </a:prstGeom>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Sub-topic</a:t>
            </a:r>
          </a:p>
          <a:p>
            <a:pPr algn="ctr"/>
            <a:r>
              <a:rPr lang="en-US" sz="2800" dirty="0"/>
              <a:t>3</a:t>
            </a:r>
          </a:p>
        </p:txBody>
      </p:sp>
      <p:sp>
        <p:nvSpPr>
          <p:cNvPr id="6" name="Oval 5">
            <a:extLst>
              <a:ext uri="{FF2B5EF4-FFF2-40B4-BE49-F238E27FC236}">
                <a16:creationId xmlns:a16="http://schemas.microsoft.com/office/drawing/2014/main" id="{DDFA263E-9D40-1385-2C2B-E2D011B9F6CF}"/>
              </a:ext>
              <a:ext uri="{C183D7F6-B498-43B3-948B-1728B52AA6E4}">
                <adec:decorative xmlns:adec="http://schemas.microsoft.com/office/drawing/2017/decorative" val="1"/>
              </a:ext>
            </a:extLst>
          </p:cNvPr>
          <p:cNvSpPr/>
          <p:nvPr/>
        </p:nvSpPr>
        <p:spPr>
          <a:xfrm>
            <a:off x="2960915" y="1703615"/>
            <a:ext cx="2677885" cy="979715"/>
          </a:xfrm>
          <a:prstGeom prst="ellipse">
            <a:avLst/>
          </a:prstGeom>
          <a:ln w="28575">
            <a:extLst>
              <a:ext uri="{C807C97D-BFC1-408E-A445-0C87EB9F89A2}">
                <ask:lineSketchStyleProps xmlns:ask="http://schemas.microsoft.com/office/drawing/2018/sketchyshapes" sd="3809068511">
                  <a:custGeom>
                    <a:avLst/>
                    <a:gdLst>
                      <a:gd name="connsiteX0" fmla="*/ 0 w 2275113"/>
                      <a:gd name="connsiteY0" fmla="*/ 489858 h 979715"/>
                      <a:gd name="connsiteX1" fmla="*/ 1137557 w 2275113"/>
                      <a:gd name="connsiteY1" fmla="*/ 0 h 979715"/>
                      <a:gd name="connsiteX2" fmla="*/ 2275114 w 2275113"/>
                      <a:gd name="connsiteY2" fmla="*/ 489858 h 979715"/>
                      <a:gd name="connsiteX3" fmla="*/ 1137557 w 2275113"/>
                      <a:gd name="connsiteY3" fmla="*/ 979716 h 979715"/>
                      <a:gd name="connsiteX4" fmla="*/ 0 w 2275113"/>
                      <a:gd name="connsiteY4" fmla="*/ 489858 h 9797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5113" h="979715" fill="none" extrusionOk="0">
                        <a:moveTo>
                          <a:pt x="0" y="489858"/>
                        </a:moveTo>
                        <a:cubicBezTo>
                          <a:pt x="-96882" y="128187"/>
                          <a:pt x="484535" y="-49107"/>
                          <a:pt x="1137557" y="0"/>
                        </a:cubicBezTo>
                        <a:cubicBezTo>
                          <a:pt x="1769673" y="4737"/>
                          <a:pt x="2305360" y="240210"/>
                          <a:pt x="2275114" y="489858"/>
                        </a:cubicBezTo>
                        <a:cubicBezTo>
                          <a:pt x="2282663" y="702975"/>
                          <a:pt x="1699633" y="924697"/>
                          <a:pt x="1137557" y="979716"/>
                        </a:cubicBezTo>
                        <a:cubicBezTo>
                          <a:pt x="498978" y="985571"/>
                          <a:pt x="12507" y="794875"/>
                          <a:pt x="0" y="489858"/>
                        </a:cubicBezTo>
                        <a:close/>
                      </a:path>
                      <a:path w="2275113" h="979715" stroke="0" extrusionOk="0">
                        <a:moveTo>
                          <a:pt x="0" y="489858"/>
                        </a:moveTo>
                        <a:cubicBezTo>
                          <a:pt x="-65014" y="322547"/>
                          <a:pt x="604912" y="-83493"/>
                          <a:pt x="1137557" y="0"/>
                        </a:cubicBezTo>
                        <a:cubicBezTo>
                          <a:pt x="1773716" y="11256"/>
                          <a:pt x="2327254" y="180751"/>
                          <a:pt x="2275114" y="489858"/>
                        </a:cubicBezTo>
                        <a:cubicBezTo>
                          <a:pt x="2299785" y="636906"/>
                          <a:pt x="1794992" y="1004767"/>
                          <a:pt x="1137557" y="979716"/>
                        </a:cubicBezTo>
                        <a:cubicBezTo>
                          <a:pt x="500199" y="1039751"/>
                          <a:pt x="-42188" y="718934"/>
                          <a:pt x="0" y="489858"/>
                        </a:cubicBezTo>
                        <a:close/>
                      </a:path>
                    </a:pathLst>
                  </a:custGeom>
                  <ask:type>
                    <ask:lineSketchNon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Sub-topic</a:t>
            </a:r>
          </a:p>
          <a:p>
            <a:pPr algn="ctr"/>
            <a:r>
              <a:rPr lang="en-US" sz="2800" dirty="0"/>
              <a:t>1</a:t>
            </a:r>
          </a:p>
        </p:txBody>
      </p:sp>
      <p:sp>
        <p:nvSpPr>
          <p:cNvPr id="11" name="Oval 10">
            <a:extLst>
              <a:ext uri="{FF2B5EF4-FFF2-40B4-BE49-F238E27FC236}">
                <a16:creationId xmlns:a16="http://schemas.microsoft.com/office/drawing/2014/main" id="{6206600C-3EDA-7C55-5C5D-3E6B1ABA3E14}"/>
              </a:ext>
              <a:ext uri="{C183D7F6-B498-43B3-948B-1728B52AA6E4}">
                <adec:decorative xmlns:adec="http://schemas.microsoft.com/office/drawing/2017/decorative" val="1"/>
              </a:ext>
            </a:extLst>
          </p:cNvPr>
          <p:cNvSpPr/>
          <p:nvPr/>
        </p:nvSpPr>
        <p:spPr>
          <a:xfrm>
            <a:off x="3314701" y="5562599"/>
            <a:ext cx="1921328" cy="9797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Additional information</a:t>
            </a:r>
          </a:p>
        </p:txBody>
      </p:sp>
      <p:sp>
        <p:nvSpPr>
          <p:cNvPr id="12" name="Oval 11">
            <a:extLst>
              <a:ext uri="{FF2B5EF4-FFF2-40B4-BE49-F238E27FC236}">
                <a16:creationId xmlns:a16="http://schemas.microsoft.com/office/drawing/2014/main" id="{D71CB12F-5342-4431-F8F5-3FE579869521}"/>
              </a:ext>
              <a:ext uri="{C183D7F6-B498-43B3-948B-1728B52AA6E4}">
                <adec:decorative xmlns:adec="http://schemas.microsoft.com/office/drawing/2017/decorative" val="1"/>
              </a:ext>
            </a:extLst>
          </p:cNvPr>
          <p:cNvSpPr/>
          <p:nvPr/>
        </p:nvSpPr>
        <p:spPr>
          <a:xfrm>
            <a:off x="8245928" y="4287841"/>
            <a:ext cx="1921328" cy="9797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Additional information</a:t>
            </a:r>
          </a:p>
        </p:txBody>
      </p:sp>
      <p:sp>
        <p:nvSpPr>
          <p:cNvPr id="13" name="Oval 12">
            <a:extLst>
              <a:ext uri="{FF2B5EF4-FFF2-40B4-BE49-F238E27FC236}">
                <a16:creationId xmlns:a16="http://schemas.microsoft.com/office/drawing/2014/main" id="{A1BE91FA-C3EA-17F6-051A-EC1006957803}"/>
              </a:ext>
              <a:ext uri="{C183D7F6-B498-43B3-948B-1728B52AA6E4}">
                <adec:decorative xmlns:adec="http://schemas.microsoft.com/office/drawing/2017/decorative" val="1"/>
              </a:ext>
            </a:extLst>
          </p:cNvPr>
          <p:cNvSpPr/>
          <p:nvPr/>
        </p:nvSpPr>
        <p:spPr>
          <a:xfrm>
            <a:off x="9922329" y="3576788"/>
            <a:ext cx="1921328" cy="9797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Additional information</a:t>
            </a:r>
          </a:p>
        </p:txBody>
      </p:sp>
      <p:sp>
        <p:nvSpPr>
          <p:cNvPr id="14" name="Oval 13">
            <a:extLst>
              <a:ext uri="{FF2B5EF4-FFF2-40B4-BE49-F238E27FC236}">
                <a16:creationId xmlns:a16="http://schemas.microsoft.com/office/drawing/2014/main" id="{9819B838-2940-CA5F-90A3-8212364D518D}"/>
              </a:ext>
              <a:ext uri="{C183D7F6-B498-43B3-948B-1728B52AA6E4}">
                <adec:decorative xmlns:adec="http://schemas.microsoft.com/office/drawing/2017/decorative" val="1"/>
              </a:ext>
            </a:extLst>
          </p:cNvPr>
          <p:cNvSpPr/>
          <p:nvPr/>
        </p:nvSpPr>
        <p:spPr>
          <a:xfrm>
            <a:off x="947058" y="2167927"/>
            <a:ext cx="1921328" cy="9797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Additional information</a:t>
            </a:r>
          </a:p>
        </p:txBody>
      </p:sp>
      <p:cxnSp>
        <p:nvCxnSpPr>
          <p:cNvPr id="15" name="Straight Connector 14">
            <a:extLst>
              <a:ext uri="{FF2B5EF4-FFF2-40B4-BE49-F238E27FC236}">
                <a16:creationId xmlns:a16="http://schemas.microsoft.com/office/drawing/2014/main" id="{333C254E-9A69-DDFA-0DC3-82D6C409A7EB}"/>
              </a:ext>
              <a:ext uri="{C183D7F6-B498-43B3-948B-1728B52AA6E4}">
                <adec:decorative xmlns:adec="http://schemas.microsoft.com/office/drawing/2017/decorative" val="1"/>
              </a:ext>
            </a:extLst>
          </p:cNvPr>
          <p:cNvCxnSpPr>
            <a:cxnSpLocks/>
            <a:stCxn id="2" idx="1"/>
            <a:endCxn id="6" idx="4"/>
          </p:cNvCxnSpPr>
          <p:nvPr/>
        </p:nvCxnSpPr>
        <p:spPr>
          <a:xfrm flipH="1" flipV="1">
            <a:off x="4299858" y="2683330"/>
            <a:ext cx="299298" cy="527982"/>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FC40C6EB-4A55-5B39-B31F-8FB35E7D2B7E}"/>
              </a:ext>
              <a:ext uri="{C183D7F6-B498-43B3-948B-1728B52AA6E4}">
                <adec:decorative xmlns:adec="http://schemas.microsoft.com/office/drawing/2017/decorative" val="1"/>
              </a:ext>
            </a:extLst>
          </p:cNvPr>
          <p:cNvCxnSpPr>
            <a:cxnSpLocks/>
            <a:stCxn id="6" idx="2"/>
            <a:endCxn id="14" idx="7"/>
          </p:cNvCxnSpPr>
          <p:nvPr/>
        </p:nvCxnSpPr>
        <p:spPr>
          <a:xfrm flipH="1">
            <a:off x="2587014" y="2193473"/>
            <a:ext cx="373901" cy="11793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8997496-0917-0D9B-6263-791600F9C423}"/>
              </a:ext>
              <a:ext uri="{C183D7F6-B498-43B3-948B-1728B52AA6E4}">
                <adec:decorative xmlns:adec="http://schemas.microsoft.com/office/drawing/2017/decorative" val="1"/>
              </a:ext>
            </a:extLst>
          </p:cNvPr>
          <p:cNvCxnSpPr>
            <a:cxnSpLocks/>
            <a:stCxn id="2" idx="3"/>
            <a:endCxn id="4" idx="6"/>
          </p:cNvCxnSpPr>
          <p:nvPr/>
        </p:nvCxnSpPr>
        <p:spPr>
          <a:xfrm flipH="1">
            <a:off x="4005943" y="4288945"/>
            <a:ext cx="593213" cy="3810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0F18311-3561-3F07-A698-E283EA61C6B6}"/>
              </a:ext>
              <a:ext uri="{C183D7F6-B498-43B3-948B-1728B52AA6E4}">
                <adec:decorative xmlns:adec="http://schemas.microsoft.com/office/drawing/2017/decorative" val="1"/>
              </a:ext>
            </a:extLst>
          </p:cNvPr>
          <p:cNvCxnSpPr>
            <a:stCxn id="4" idx="4"/>
            <a:endCxn id="11" idx="1"/>
          </p:cNvCxnSpPr>
          <p:nvPr/>
        </p:nvCxnSpPr>
        <p:spPr>
          <a:xfrm>
            <a:off x="2868387" y="5159828"/>
            <a:ext cx="727686" cy="5462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3D7C76D-0CBD-3FAB-41C3-5B343F99BE26}"/>
              </a:ext>
              <a:ext uri="{C183D7F6-B498-43B3-948B-1728B52AA6E4}">
                <adec:decorative xmlns:adec="http://schemas.microsoft.com/office/drawing/2017/decorative" val="1"/>
              </a:ext>
            </a:extLst>
          </p:cNvPr>
          <p:cNvCxnSpPr>
            <a:cxnSpLocks/>
            <a:stCxn id="2" idx="6"/>
            <a:endCxn id="3" idx="2"/>
          </p:cNvCxnSpPr>
          <p:nvPr/>
        </p:nvCxnSpPr>
        <p:spPr>
          <a:xfrm flipV="1">
            <a:off x="7358743" y="3243944"/>
            <a:ext cx="533400" cy="50618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C63A69E-01E7-CEF4-07FA-FEA089B00E92}"/>
              </a:ext>
              <a:ext uri="{C183D7F6-B498-43B3-948B-1728B52AA6E4}">
                <adec:decorative xmlns:adec="http://schemas.microsoft.com/office/drawing/2017/decorative" val="1"/>
              </a:ext>
            </a:extLst>
          </p:cNvPr>
          <p:cNvCxnSpPr>
            <a:cxnSpLocks/>
            <a:stCxn id="3" idx="4"/>
            <a:endCxn id="12" idx="0"/>
          </p:cNvCxnSpPr>
          <p:nvPr/>
        </p:nvCxnSpPr>
        <p:spPr>
          <a:xfrm>
            <a:off x="9182100" y="3733801"/>
            <a:ext cx="24492" cy="554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F2EA022-3A5A-1E9D-BEC8-C2D43A6946A9}"/>
              </a:ext>
              <a:ext uri="{C183D7F6-B498-43B3-948B-1728B52AA6E4}">
                <adec:decorative xmlns:adec="http://schemas.microsoft.com/office/drawing/2017/decorative" val="1"/>
              </a:ext>
            </a:extLst>
          </p:cNvPr>
          <p:cNvCxnSpPr>
            <a:stCxn id="12" idx="6"/>
            <a:endCxn id="13" idx="4"/>
          </p:cNvCxnSpPr>
          <p:nvPr/>
        </p:nvCxnSpPr>
        <p:spPr>
          <a:xfrm flipV="1">
            <a:off x="10167256" y="4556503"/>
            <a:ext cx="715737" cy="22119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9667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255BA-0BC3-241D-ACA9-0218F6277BB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9F52918-4CE4-6721-B4E4-9491AD358B69}"/>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984CDDAC-EA95-FCD9-8BB2-5247558008B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A02573D8-CA65-FEBB-62B6-272067DC3AD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494C8717-AFAE-DFA0-76C4-4C5ECE804523}"/>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4" name="Title 5">
            <a:extLst>
              <a:ext uri="{FF2B5EF4-FFF2-40B4-BE49-F238E27FC236}">
                <a16:creationId xmlns:a16="http://schemas.microsoft.com/office/drawing/2014/main" id="{D96045D8-3615-65CC-68D8-E706BAE961BB}"/>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3</a:t>
            </a:r>
          </a:p>
        </p:txBody>
      </p:sp>
      <p:sp>
        <p:nvSpPr>
          <p:cNvPr id="6" name="TextBox 5">
            <a:extLst>
              <a:ext uri="{FF2B5EF4-FFF2-40B4-BE49-F238E27FC236}">
                <a16:creationId xmlns:a16="http://schemas.microsoft.com/office/drawing/2014/main" id="{3F3731E2-01ED-4216-E547-848BCCA064B9}"/>
              </a:ext>
            </a:extLst>
          </p:cNvPr>
          <p:cNvSpPr txBox="1"/>
          <p:nvPr/>
        </p:nvSpPr>
        <p:spPr>
          <a:xfrm>
            <a:off x="500743" y="1537064"/>
            <a:ext cx="11324175" cy="1384995"/>
          </a:xfrm>
          <a:prstGeom prst="rect">
            <a:avLst/>
          </a:prstGeom>
          <a:noFill/>
        </p:spPr>
        <p:txBody>
          <a:bodyPr wrap="square" rtlCol="0">
            <a:spAutoFit/>
          </a:bodyPr>
          <a:lstStyle/>
          <a:p>
            <a:pPr marL="342900" indent="-342900">
              <a:buFont typeface="+mj-lt"/>
              <a:buAutoNum type="arabicPeriod"/>
            </a:pPr>
            <a:r>
              <a:rPr lang="en-US" sz="2800" dirty="0">
                <a:solidFill>
                  <a:srgbClr val="C00000"/>
                </a:solidFill>
              </a:rPr>
              <a:t>Connect each item below to one of the topics on your Mind Map.</a:t>
            </a:r>
          </a:p>
          <a:p>
            <a:pPr marL="342900" indent="-342900">
              <a:buFont typeface="+mj-lt"/>
              <a:buAutoNum type="arabicPeriod"/>
            </a:pPr>
            <a:r>
              <a:rPr lang="en-US" sz="2800" dirty="0">
                <a:solidFill>
                  <a:schemeClr val="accent5">
                    <a:lumMod val="75000"/>
                  </a:schemeClr>
                </a:solidFill>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03D232A3-949C-79CD-ED3A-9E1203F2BD39}"/>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400" dirty="0">
                <a:latin typeface="Gotham Book"/>
              </a:rPr>
              <a:t>Strengthen Spain’s claim to TX</a:t>
            </a:r>
          </a:p>
        </p:txBody>
      </p:sp>
      <p:sp>
        <p:nvSpPr>
          <p:cNvPr id="12" name="Rectangle: Rounded Corners 11">
            <a:extLst>
              <a:ext uri="{FF2B5EF4-FFF2-40B4-BE49-F238E27FC236}">
                <a16:creationId xmlns:a16="http://schemas.microsoft.com/office/drawing/2014/main" id="{E774C507-5B3E-659A-68B5-802078421D3A}"/>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Louisiana Purchase</a:t>
            </a:r>
          </a:p>
        </p:txBody>
      </p:sp>
      <p:sp>
        <p:nvSpPr>
          <p:cNvPr id="13" name="Rectangle: Rounded Corners 12">
            <a:extLst>
              <a:ext uri="{FF2B5EF4-FFF2-40B4-BE49-F238E27FC236}">
                <a16:creationId xmlns:a16="http://schemas.microsoft.com/office/drawing/2014/main" id="{00E79F16-96ED-B496-2E49-DFE3DCDA2E6E}"/>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First TX capital</a:t>
            </a:r>
          </a:p>
        </p:txBody>
      </p:sp>
      <p:sp>
        <p:nvSpPr>
          <p:cNvPr id="14" name="Rectangle: Rounded Corners 13">
            <a:extLst>
              <a:ext uri="{FF2B5EF4-FFF2-40B4-BE49-F238E27FC236}">
                <a16:creationId xmlns:a16="http://schemas.microsoft.com/office/drawing/2014/main" id="{C13F176F-3380-2B08-AEA1-E54821278F70}"/>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Philip Nolan</a:t>
            </a:r>
          </a:p>
        </p:txBody>
      </p:sp>
      <p:sp>
        <p:nvSpPr>
          <p:cNvPr id="15" name="Rectangle: Rounded Corners 14">
            <a:extLst>
              <a:ext uri="{FF2B5EF4-FFF2-40B4-BE49-F238E27FC236}">
                <a16:creationId xmlns:a16="http://schemas.microsoft.com/office/drawing/2014/main" id="{6BFAD70F-1F00-52D2-6088-B34C0DB2D8D2}"/>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East Texas</a:t>
            </a:r>
          </a:p>
        </p:txBody>
      </p:sp>
      <p:sp>
        <p:nvSpPr>
          <p:cNvPr id="16" name="Rectangle: Rounded Corners 15">
            <a:extLst>
              <a:ext uri="{FF2B5EF4-FFF2-40B4-BE49-F238E27FC236}">
                <a16:creationId xmlns:a16="http://schemas.microsoft.com/office/drawing/2014/main" id="{A5E84204-9D3B-79B1-2386-194206B1C07D}"/>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1</a:t>
            </a:r>
            <a:r>
              <a:rPr lang="en-US" sz="4000" baseline="30000" dirty="0">
                <a:latin typeface="Gotham Book"/>
              </a:rPr>
              <a:t>st</a:t>
            </a:r>
            <a:r>
              <a:rPr lang="en-US" sz="4000" dirty="0">
                <a:latin typeface="Gotham Book"/>
              </a:rPr>
              <a:t> TX mission</a:t>
            </a:r>
          </a:p>
        </p:txBody>
      </p:sp>
      <p:pic>
        <p:nvPicPr>
          <p:cNvPr id="2" name="Graphic 1">
            <a:extLst>
              <a:ext uri="{FF2B5EF4-FFF2-40B4-BE49-F238E27FC236}">
                <a16:creationId xmlns:a16="http://schemas.microsoft.com/office/drawing/2014/main" id="{EF0F793F-B5FE-7D7D-C23B-9640AC15D732}"/>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2155795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49362-1D77-6A53-B9A7-DD70E5DD5495}"/>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A8673378-5254-D41A-32C2-07315AE3947E}"/>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5311D3DC-E249-F485-E2D4-AB4B42C71F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32C1B996-7609-2252-1217-9E7AD92A116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C9170381-CEBC-1D3B-F235-EC625700B7A7}"/>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4" name="Title 5">
            <a:extLst>
              <a:ext uri="{FF2B5EF4-FFF2-40B4-BE49-F238E27FC236}">
                <a16:creationId xmlns:a16="http://schemas.microsoft.com/office/drawing/2014/main" id="{86456A12-B071-2981-3E11-F12784E84C08}"/>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4</a:t>
            </a:r>
          </a:p>
        </p:txBody>
      </p:sp>
      <p:sp>
        <p:nvSpPr>
          <p:cNvPr id="6" name="TextBox 5">
            <a:extLst>
              <a:ext uri="{FF2B5EF4-FFF2-40B4-BE49-F238E27FC236}">
                <a16:creationId xmlns:a16="http://schemas.microsoft.com/office/drawing/2014/main" id="{BFB98DA7-878C-BB35-C26B-50BD960EC655}"/>
              </a:ext>
            </a:extLst>
          </p:cNvPr>
          <p:cNvSpPr txBox="1"/>
          <p:nvPr/>
        </p:nvSpPr>
        <p:spPr>
          <a:xfrm>
            <a:off x="500743" y="1537064"/>
            <a:ext cx="11324175" cy="1384995"/>
          </a:xfrm>
          <a:prstGeom prst="rect">
            <a:avLst/>
          </a:prstGeom>
          <a:noFill/>
        </p:spPr>
        <p:txBody>
          <a:bodyPr wrap="square" rtlCol="0">
            <a:spAutoFit/>
          </a:bodyPr>
          <a:lstStyle/>
          <a:p>
            <a:pPr marL="342900" indent="-342900">
              <a:buFont typeface="+mj-lt"/>
              <a:buAutoNum type="arabicPeriod"/>
            </a:pPr>
            <a:r>
              <a:rPr lang="en-US" sz="2800" dirty="0">
                <a:solidFill>
                  <a:srgbClr val="C00000"/>
                </a:solidFill>
              </a:rPr>
              <a:t>Connect each item below to one of the topics on your Mind Map.</a:t>
            </a:r>
          </a:p>
          <a:p>
            <a:pPr marL="342900" indent="-342900">
              <a:buFont typeface="+mj-lt"/>
              <a:buAutoNum type="arabicPeriod"/>
            </a:pPr>
            <a:r>
              <a:rPr lang="en-US" sz="2800" dirty="0">
                <a:solidFill>
                  <a:schemeClr val="accent5">
                    <a:lumMod val="75000"/>
                  </a:schemeClr>
                </a:solidFill>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06048A30-0C7E-BEBC-0187-3A3B0B01A4AD}"/>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400" dirty="0">
                <a:latin typeface="Gotham Book"/>
              </a:rPr>
              <a:t>Midpoint to East Texas</a:t>
            </a:r>
          </a:p>
        </p:txBody>
      </p:sp>
      <p:sp>
        <p:nvSpPr>
          <p:cNvPr id="12" name="Rectangle: Rounded Corners 11">
            <a:extLst>
              <a:ext uri="{FF2B5EF4-FFF2-40B4-BE49-F238E27FC236}">
                <a16:creationId xmlns:a16="http://schemas.microsoft.com/office/drawing/2014/main" id="{D4317860-F083-86A1-E333-278FE6E4CA64}"/>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Caddo Tribe</a:t>
            </a:r>
          </a:p>
        </p:txBody>
      </p:sp>
      <p:sp>
        <p:nvSpPr>
          <p:cNvPr id="13" name="Rectangle: Rounded Corners 12">
            <a:extLst>
              <a:ext uri="{FF2B5EF4-FFF2-40B4-BE49-F238E27FC236}">
                <a16:creationId xmlns:a16="http://schemas.microsoft.com/office/drawing/2014/main" id="{B3D17EAC-1694-6339-BD92-A3E7333D12A9}"/>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bg1"/>
                </a:solidFill>
                <a:latin typeface="Gotham Book"/>
              </a:rPr>
              <a:t>Guti</a:t>
            </a:r>
            <a:r>
              <a:rPr lang="en-US" sz="3600" b="0" i="0" dirty="0">
                <a:solidFill>
                  <a:schemeClr val="bg1"/>
                </a:solidFill>
                <a:effectLst/>
                <a:latin typeface="Gotham Book"/>
              </a:rPr>
              <a:t>é</a:t>
            </a:r>
            <a:r>
              <a:rPr lang="en-US" sz="3600" dirty="0">
                <a:solidFill>
                  <a:schemeClr val="bg1"/>
                </a:solidFill>
                <a:latin typeface="Gotham Book"/>
              </a:rPr>
              <a:t>rrez-Magee Expedition</a:t>
            </a:r>
          </a:p>
        </p:txBody>
      </p:sp>
      <p:sp>
        <p:nvSpPr>
          <p:cNvPr id="14" name="Rectangle: Rounded Corners 13">
            <a:extLst>
              <a:ext uri="{FF2B5EF4-FFF2-40B4-BE49-F238E27FC236}">
                <a16:creationId xmlns:a16="http://schemas.microsoft.com/office/drawing/2014/main" id="{37F441E5-C7B4-34D1-7F4C-D91EEF279CF3}"/>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Mustang thief &amp; trader</a:t>
            </a:r>
          </a:p>
        </p:txBody>
      </p:sp>
      <p:sp>
        <p:nvSpPr>
          <p:cNvPr id="15" name="Rectangle: Rounded Corners 14">
            <a:extLst>
              <a:ext uri="{FF2B5EF4-FFF2-40B4-BE49-F238E27FC236}">
                <a16:creationId xmlns:a16="http://schemas.microsoft.com/office/drawing/2014/main" id="{354644D5-6114-2FD8-F683-0E825AE02BE3}"/>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Camino Real</a:t>
            </a:r>
          </a:p>
        </p:txBody>
      </p:sp>
      <p:sp>
        <p:nvSpPr>
          <p:cNvPr id="16" name="Rectangle: Rounded Corners 15">
            <a:extLst>
              <a:ext uri="{FF2B5EF4-FFF2-40B4-BE49-F238E27FC236}">
                <a16:creationId xmlns:a16="http://schemas.microsoft.com/office/drawing/2014/main" id="{9A9DBAE5-CD6D-E867-830E-393AB8DBBF81}"/>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Dami</a:t>
            </a:r>
            <a:r>
              <a:rPr lang="en-US" sz="4000" b="0" i="0" dirty="0">
                <a:solidFill>
                  <a:schemeClr val="bg1"/>
                </a:solidFill>
                <a:effectLst/>
                <a:latin typeface="Gotham Book"/>
              </a:rPr>
              <a:t>án Massanet</a:t>
            </a:r>
            <a:endParaRPr lang="en-US" sz="4000" dirty="0">
              <a:solidFill>
                <a:schemeClr val="bg1"/>
              </a:solidFill>
              <a:latin typeface="Gotham Book"/>
            </a:endParaRPr>
          </a:p>
        </p:txBody>
      </p:sp>
      <p:pic>
        <p:nvPicPr>
          <p:cNvPr id="2" name="Graphic 1">
            <a:extLst>
              <a:ext uri="{FF2B5EF4-FFF2-40B4-BE49-F238E27FC236}">
                <a16:creationId xmlns:a16="http://schemas.microsoft.com/office/drawing/2014/main" id="{5163C1AE-03C9-9A31-C17B-210228BFE3A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1829973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13827-02E1-B37D-4C30-2FBE249EB1C1}"/>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96DCCC4-AE7D-E1DD-B793-31083F283ACC}"/>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2576E920-19B3-476D-94CF-BE0C25EA11A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D18E588F-6D41-68D2-805A-A7788A148BB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627AC30B-5B16-C8D3-564D-07C30D4DFEB1}"/>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4" name="Title 5">
            <a:extLst>
              <a:ext uri="{FF2B5EF4-FFF2-40B4-BE49-F238E27FC236}">
                <a16:creationId xmlns:a16="http://schemas.microsoft.com/office/drawing/2014/main" id="{9BBF62C9-0C51-225E-67E4-AF8A2FD65CA1}"/>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5</a:t>
            </a:r>
          </a:p>
        </p:txBody>
      </p:sp>
      <p:sp>
        <p:nvSpPr>
          <p:cNvPr id="6" name="TextBox 5">
            <a:extLst>
              <a:ext uri="{FF2B5EF4-FFF2-40B4-BE49-F238E27FC236}">
                <a16:creationId xmlns:a16="http://schemas.microsoft.com/office/drawing/2014/main" id="{19D5D42E-6C06-BD7C-676E-0A1207D119D2}"/>
              </a:ext>
            </a:extLst>
          </p:cNvPr>
          <p:cNvSpPr txBox="1"/>
          <p:nvPr/>
        </p:nvSpPr>
        <p:spPr>
          <a:xfrm>
            <a:off x="500743" y="1537064"/>
            <a:ext cx="11324175" cy="1384995"/>
          </a:xfrm>
          <a:prstGeom prst="rect">
            <a:avLst/>
          </a:prstGeom>
          <a:noFill/>
        </p:spPr>
        <p:txBody>
          <a:bodyPr wrap="square" rtlCol="0">
            <a:spAutoFit/>
          </a:bodyPr>
          <a:lstStyle/>
          <a:p>
            <a:pPr marL="342900" indent="-342900">
              <a:buFont typeface="+mj-lt"/>
              <a:buAutoNum type="arabicPeriod"/>
            </a:pPr>
            <a:r>
              <a:rPr lang="en-US" sz="2800" dirty="0">
                <a:solidFill>
                  <a:srgbClr val="C00000"/>
                </a:solidFill>
              </a:rPr>
              <a:t>Connect each item below to one of the topics on your Mind Map.</a:t>
            </a:r>
          </a:p>
          <a:p>
            <a:pPr marL="342900" indent="-342900">
              <a:buFont typeface="+mj-lt"/>
              <a:buAutoNum type="arabicPeriod"/>
            </a:pPr>
            <a:r>
              <a:rPr lang="en-US" sz="2800" dirty="0">
                <a:solidFill>
                  <a:schemeClr val="accent5">
                    <a:lumMod val="75000"/>
                  </a:schemeClr>
                </a:solidFill>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B4AEB4F4-423E-7311-1C4E-D67357772F55}"/>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Gotham Book"/>
              </a:rPr>
              <a:t>Lack of support</a:t>
            </a:r>
          </a:p>
        </p:txBody>
      </p:sp>
      <p:sp>
        <p:nvSpPr>
          <p:cNvPr id="12" name="Rectangle: Rounded Corners 11">
            <a:extLst>
              <a:ext uri="{FF2B5EF4-FFF2-40B4-BE49-F238E27FC236}">
                <a16:creationId xmlns:a16="http://schemas.microsoft.com/office/drawing/2014/main" id="{5CA1A35F-6C7E-4FFF-2A98-52EFBCFAB7BD}"/>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Gotham Book"/>
              </a:rPr>
              <a:t>Canary Islanders</a:t>
            </a:r>
          </a:p>
        </p:txBody>
      </p:sp>
      <p:sp>
        <p:nvSpPr>
          <p:cNvPr id="13" name="Rectangle: Rounded Corners 12">
            <a:extLst>
              <a:ext uri="{FF2B5EF4-FFF2-40B4-BE49-F238E27FC236}">
                <a16:creationId xmlns:a16="http://schemas.microsoft.com/office/drawing/2014/main" id="{AC18BF6D-9AE8-1E31-6A65-C34E88BCFC1A}"/>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San Sab</a:t>
            </a:r>
            <a:r>
              <a:rPr lang="en-US" sz="4000" b="0" i="0" dirty="0">
                <a:solidFill>
                  <a:schemeClr val="bg1"/>
                </a:solidFill>
                <a:effectLst/>
                <a:latin typeface="Gotham Book"/>
              </a:rPr>
              <a:t>á</a:t>
            </a:r>
            <a:endParaRPr lang="en-US" sz="4000" dirty="0">
              <a:solidFill>
                <a:schemeClr val="bg1"/>
              </a:solidFill>
              <a:latin typeface="Gotham Book"/>
            </a:endParaRPr>
          </a:p>
        </p:txBody>
      </p:sp>
      <p:sp>
        <p:nvSpPr>
          <p:cNvPr id="14" name="Rectangle: Rounded Corners 13">
            <a:extLst>
              <a:ext uri="{FF2B5EF4-FFF2-40B4-BE49-F238E27FC236}">
                <a16:creationId xmlns:a16="http://schemas.microsoft.com/office/drawing/2014/main" id="{407722E2-2229-2615-D287-D0CD86303928}"/>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Captured San Antonio</a:t>
            </a:r>
          </a:p>
        </p:txBody>
      </p:sp>
      <p:sp>
        <p:nvSpPr>
          <p:cNvPr id="15" name="Rectangle: Rounded Corners 14">
            <a:extLst>
              <a:ext uri="{FF2B5EF4-FFF2-40B4-BE49-F238E27FC236}">
                <a16:creationId xmlns:a16="http://schemas.microsoft.com/office/drawing/2014/main" id="{50095A46-8B83-7537-7AB0-1010958756F2}"/>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Margil de Jes</a:t>
            </a:r>
            <a:r>
              <a:rPr lang="en-US" sz="4000" b="0" i="0" dirty="0">
                <a:solidFill>
                  <a:schemeClr val="bg1"/>
                </a:solidFill>
                <a:effectLst/>
                <a:latin typeface="Gotham Book"/>
              </a:rPr>
              <a:t>ús</a:t>
            </a:r>
            <a:endParaRPr lang="en-US" sz="4000" dirty="0">
              <a:solidFill>
                <a:schemeClr val="bg1"/>
              </a:solidFill>
              <a:latin typeface="Gotham Book"/>
            </a:endParaRPr>
          </a:p>
        </p:txBody>
      </p:sp>
      <p:sp>
        <p:nvSpPr>
          <p:cNvPr id="16" name="Rectangle: Rounded Corners 15">
            <a:extLst>
              <a:ext uri="{FF2B5EF4-FFF2-40B4-BE49-F238E27FC236}">
                <a16:creationId xmlns:a16="http://schemas.microsoft.com/office/drawing/2014/main" id="{075FA395-8DD2-EEF9-C991-F9853158F76E}"/>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El Paso</a:t>
            </a:r>
          </a:p>
        </p:txBody>
      </p:sp>
      <p:pic>
        <p:nvPicPr>
          <p:cNvPr id="2" name="Graphic 1">
            <a:extLst>
              <a:ext uri="{FF2B5EF4-FFF2-40B4-BE49-F238E27FC236}">
                <a16:creationId xmlns:a16="http://schemas.microsoft.com/office/drawing/2014/main" id="{E3414392-61AB-E33A-52A3-719B3877B11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3815833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F62A3-CD8E-E791-855C-0B5C7386A54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BE7D182-3D4D-1663-5791-01E428657DDC}"/>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5EECCEB3-72F4-7F84-83B6-D50FDEFC8EC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EC745984-92A6-699D-3424-D1971518313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0290D931-DAB9-29C0-722B-677A875A46CE}"/>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4" name="Title 5">
            <a:extLst>
              <a:ext uri="{FF2B5EF4-FFF2-40B4-BE49-F238E27FC236}">
                <a16:creationId xmlns:a16="http://schemas.microsoft.com/office/drawing/2014/main" id="{2977FA4A-C24B-B863-5A46-D1675BFF7B7A}"/>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6</a:t>
            </a:r>
          </a:p>
        </p:txBody>
      </p:sp>
      <p:sp>
        <p:nvSpPr>
          <p:cNvPr id="6" name="TextBox 5">
            <a:extLst>
              <a:ext uri="{FF2B5EF4-FFF2-40B4-BE49-F238E27FC236}">
                <a16:creationId xmlns:a16="http://schemas.microsoft.com/office/drawing/2014/main" id="{B24DF39C-1BD3-EEBC-E1BA-3F4E04AC0CBD}"/>
              </a:ext>
            </a:extLst>
          </p:cNvPr>
          <p:cNvSpPr txBox="1"/>
          <p:nvPr/>
        </p:nvSpPr>
        <p:spPr>
          <a:xfrm>
            <a:off x="500743" y="1537064"/>
            <a:ext cx="11324175" cy="1384995"/>
          </a:xfrm>
          <a:prstGeom prst="rect">
            <a:avLst/>
          </a:prstGeom>
          <a:noFill/>
        </p:spPr>
        <p:txBody>
          <a:bodyPr wrap="square" rtlCol="0">
            <a:spAutoFit/>
          </a:bodyPr>
          <a:lstStyle/>
          <a:p>
            <a:pPr marL="342900" indent="-342900">
              <a:buFont typeface="+mj-lt"/>
              <a:buAutoNum type="arabicPeriod"/>
            </a:pPr>
            <a:r>
              <a:rPr lang="en-US" sz="2800" dirty="0">
                <a:solidFill>
                  <a:srgbClr val="C00000"/>
                </a:solidFill>
              </a:rPr>
              <a:t>Connect each item below to one of the topics on your Mind Map.</a:t>
            </a:r>
          </a:p>
          <a:p>
            <a:pPr marL="342900" indent="-342900">
              <a:buFont typeface="+mj-lt"/>
              <a:buAutoNum type="arabicPeriod"/>
            </a:pPr>
            <a:r>
              <a:rPr lang="en-US" sz="2800" dirty="0">
                <a:solidFill>
                  <a:schemeClr val="accent5">
                    <a:lumMod val="75000"/>
                  </a:schemeClr>
                </a:solidFill>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7B196FE6-8701-5AD1-6CCC-0F5F17708EF6}"/>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Gotham Book"/>
              </a:rPr>
              <a:t>1718</a:t>
            </a:r>
          </a:p>
        </p:txBody>
      </p:sp>
      <p:sp>
        <p:nvSpPr>
          <p:cNvPr id="12" name="Rectangle: Rounded Corners 11">
            <a:extLst>
              <a:ext uri="{FF2B5EF4-FFF2-40B4-BE49-F238E27FC236}">
                <a16:creationId xmlns:a16="http://schemas.microsoft.com/office/drawing/2014/main" id="{6CE19A7E-BB96-6B7D-D41F-D58BD59532F7}"/>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TX Indians disinterested</a:t>
            </a:r>
          </a:p>
        </p:txBody>
      </p:sp>
      <p:sp>
        <p:nvSpPr>
          <p:cNvPr id="13" name="Rectangle: Rounded Corners 12">
            <a:extLst>
              <a:ext uri="{FF2B5EF4-FFF2-40B4-BE49-F238E27FC236}">
                <a16:creationId xmlns:a16="http://schemas.microsoft.com/office/drawing/2014/main" id="{D782EDE9-B411-0D12-935B-F12DE3CF0028}"/>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2</a:t>
            </a:r>
            <a:r>
              <a:rPr lang="en-US" sz="4000" baseline="30000" dirty="0">
                <a:solidFill>
                  <a:schemeClr val="bg1"/>
                </a:solidFill>
                <a:latin typeface="Gotham Book"/>
              </a:rPr>
              <a:t>nd</a:t>
            </a:r>
            <a:r>
              <a:rPr lang="en-US" sz="4000" dirty="0">
                <a:solidFill>
                  <a:schemeClr val="bg1"/>
                </a:solidFill>
                <a:latin typeface="Gotham Book"/>
              </a:rPr>
              <a:t> Capital of TX</a:t>
            </a:r>
          </a:p>
        </p:txBody>
      </p:sp>
      <p:sp>
        <p:nvSpPr>
          <p:cNvPr id="14" name="Rectangle: Rounded Corners 13">
            <a:extLst>
              <a:ext uri="{FF2B5EF4-FFF2-40B4-BE49-F238E27FC236}">
                <a16:creationId xmlns:a16="http://schemas.microsoft.com/office/drawing/2014/main" id="{B6D5F2CA-838A-452C-69E2-783099004AE0}"/>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Battle of Medina</a:t>
            </a:r>
          </a:p>
        </p:txBody>
      </p:sp>
      <p:sp>
        <p:nvSpPr>
          <p:cNvPr id="15" name="Rectangle: Rounded Corners 14">
            <a:extLst>
              <a:ext uri="{FF2B5EF4-FFF2-40B4-BE49-F238E27FC236}">
                <a16:creationId xmlns:a16="http://schemas.microsoft.com/office/drawing/2014/main" id="{C443CED8-1214-C715-62D2-28F6B7E23B89}"/>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Comancher</a:t>
            </a:r>
            <a:r>
              <a:rPr lang="en-US" sz="4000" b="0" i="0" dirty="0">
                <a:solidFill>
                  <a:schemeClr val="bg1"/>
                </a:solidFill>
                <a:effectLst/>
                <a:latin typeface="Gotham Book"/>
              </a:rPr>
              <a:t>ía</a:t>
            </a:r>
            <a:endParaRPr lang="en-US" sz="4000" dirty="0">
              <a:solidFill>
                <a:schemeClr val="bg1"/>
              </a:solidFill>
              <a:latin typeface="Gotham Book"/>
            </a:endParaRPr>
          </a:p>
        </p:txBody>
      </p:sp>
      <p:sp>
        <p:nvSpPr>
          <p:cNvPr id="16" name="Rectangle: Rounded Corners 15">
            <a:extLst>
              <a:ext uri="{FF2B5EF4-FFF2-40B4-BE49-F238E27FC236}">
                <a16:creationId xmlns:a16="http://schemas.microsoft.com/office/drawing/2014/main" id="{1F2E5D59-5AA4-9D5C-80B6-5F9C5F70EAF1}"/>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Grito de Dolores</a:t>
            </a:r>
          </a:p>
        </p:txBody>
      </p:sp>
      <p:pic>
        <p:nvPicPr>
          <p:cNvPr id="2" name="Graphic 1">
            <a:extLst>
              <a:ext uri="{FF2B5EF4-FFF2-40B4-BE49-F238E27FC236}">
                <a16:creationId xmlns:a16="http://schemas.microsoft.com/office/drawing/2014/main" id="{B07CCA31-2B35-47EE-4C0E-DDCF9BA11A67}"/>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3736179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07984-A857-AD71-9327-26E9736AB00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FDB32899-2014-1EC1-E64F-BBCDA9144A14}"/>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C98FB843-CB0C-23C1-516F-8CFC73E0253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2E00177C-23CE-6BC0-397B-8E83EF37B7F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4AFF92D5-95C8-4335-7961-A8E459F3F904}"/>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4" name="Title 5">
            <a:extLst>
              <a:ext uri="{FF2B5EF4-FFF2-40B4-BE49-F238E27FC236}">
                <a16:creationId xmlns:a16="http://schemas.microsoft.com/office/drawing/2014/main" id="{9E544C55-00F4-9E0B-BAD6-8ED545B56253}"/>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7</a:t>
            </a:r>
          </a:p>
        </p:txBody>
      </p:sp>
      <p:sp>
        <p:nvSpPr>
          <p:cNvPr id="6" name="TextBox 5">
            <a:extLst>
              <a:ext uri="{FF2B5EF4-FFF2-40B4-BE49-F238E27FC236}">
                <a16:creationId xmlns:a16="http://schemas.microsoft.com/office/drawing/2014/main" id="{A401C243-B790-A830-7870-1FCDE41C6C74}"/>
              </a:ext>
            </a:extLst>
          </p:cNvPr>
          <p:cNvSpPr txBox="1"/>
          <p:nvPr/>
        </p:nvSpPr>
        <p:spPr>
          <a:xfrm>
            <a:off x="500743" y="1537064"/>
            <a:ext cx="11324175" cy="1384995"/>
          </a:xfrm>
          <a:prstGeom prst="rect">
            <a:avLst/>
          </a:prstGeom>
          <a:noFill/>
        </p:spPr>
        <p:txBody>
          <a:bodyPr wrap="square" rtlCol="0">
            <a:spAutoFit/>
          </a:bodyPr>
          <a:lstStyle/>
          <a:p>
            <a:pPr marL="342900" indent="-342900">
              <a:buFont typeface="+mj-lt"/>
              <a:buAutoNum type="arabicPeriod"/>
            </a:pPr>
            <a:r>
              <a:rPr lang="en-US" sz="2800" dirty="0">
                <a:solidFill>
                  <a:srgbClr val="C00000"/>
                </a:solidFill>
              </a:rPr>
              <a:t>Connect each item below to one of the topics on your Mind Map.</a:t>
            </a:r>
          </a:p>
          <a:p>
            <a:pPr marL="342900" indent="-342900">
              <a:buFont typeface="+mj-lt"/>
              <a:buAutoNum type="arabicPeriod"/>
            </a:pPr>
            <a:r>
              <a:rPr lang="en-US" sz="2800" dirty="0">
                <a:solidFill>
                  <a:schemeClr val="accent5">
                    <a:lumMod val="75000"/>
                  </a:schemeClr>
                </a:solidFill>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BDD0D021-E71B-AA06-1167-9C2E41538477}"/>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400" dirty="0">
                <a:latin typeface="Gotham Book"/>
              </a:rPr>
              <a:t>Comanche attacks</a:t>
            </a:r>
          </a:p>
        </p:txBody>
      </p:sp>
      <p:sp>
        <p:nvSpPr>
          <p:cNvPr id="12" name="Rectangle: Rounded Corners 11">
            <a:extLst>
              <a:ext uri="{FF2B5EF4-FFF2-40B4-BE49-F238E27FC236}">
                <a16:creationId xmlns:a16="http://schemas.microsoft.com/office/drawing/2014/main" id="{99696B8B-6743-C0FC-2100-60568961D106}"/>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Mexican people won freedom</a:t>
            </a:r>
          </a:p>
        </p:txBody>
      </p:sp>
      <p:sp>
        <p:nvSpPr>
          <p:cNvPr id="13" name="Rectangle: Rounded Corners 12">
            <a:extLst>
              <a:ext uri="{FF2B5EF4-FFF2-40B4-BE49-F238E27FC236}">
                <a16:creationId xmlns:a16="http://schemas.microsoft.com/office/drawing/2014/main" id="{101C43A3-D73C-EADE-1D3F-7BBC34560589}"/>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1821</a:t>
            </a:r>
          </a:p>
        </p:txBody>
      </p:sp>
      <p:sp>
        <p:nvSpPr>
          <p:cNvPr id="14" name="Rectangle: Rounded Corners 13">
            <a:extLst>
              <a:ext uri="{FF2B5EF4-FFF2-40B4-BE49-F238E27FC236}">
                <a16:creationId xmlns:a16="http://schemas.microsoft.com/office/drawing/2014/main" id="{F2E2952A-821E-7BA7-FC61-6E7114EEEE3B}"/>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Spanish Texas weaker than ever</a:t>
            </a:r>
          </a:p>
        </p:txBody>
      </p:sp>
      <p:sp>
        <p:nvSpPr>
          <p:cNvPr id="15" name="Rectangle: Rounded Corners 14">
            <a:extLst>
              <a:ext uri="{FF2B5EF4-FFF2-40B4-BE49-F238E27FC236}">
                <a16:creationId xmlns:a16="http://schemas.microsoft.com/office/drawing/2014/main" id="{EE3D1474-05C8-678D-57DA-39E911D2601A}"/>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Spain closes missions</a:t>
            </a:r>
          </a:p>
        </p:txBody>
      </p:sp>
      <p:sp>
        <p:nvSpPr>
          <p:cNvPr id="16" name="Rectangle: Rounded Corners 15">
            <a:extLst>
              <a:ext uri="{FF2B5EF4-FFF2-40B4-BE49-F238E27FC236}">
                <a16:creationId xmlns:a16="http://schemas.microsoft.com/office/drawing/2014/main" id="{047B43B0-E0B7-4C43-BEA9-766AB0EECE9B}"/>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Mexico becomes a country</a:t>
            </a:r>
          </a:p>
        </p:txBody>
      </p:sp>
      <p:pic>
        <p:nvPicPr>
          <p:cNvPr id="2" name="Graphic 1">
            <a:extLst>
              <a:ext uri="{FF2B5EF4-FFF2-40B4-BE49-F238E27FC236}">
                <a16:creationId xmlns:a16="http://schemas.microsoft.com/office/drawing/2014/main" id="{607ECD85-C8B9-3A2B-6D95-97982340FDE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2228660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0F0BC1F-961F-20E8-2CAA-6589862B59CA}"/>
              </a:ext>
            </a:extLst>
          </p:cNvPr>
          <p:cNvSpPr txBox="1">
            <a:spLocks noGrp="1"/>
          </p:cNvSpPr>
          <p:nvPr>
            <p:ph type="title"/>
          </p:nvPr>
        </p:nvSpPr>
        <p:spPr>
          <a:xfrm>
            <a:off x="1752600" y="13062"/>
            <a:ext cx="8989820"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Create Connections </a:t>
            </a:r>
            <a:r>
              <a:rPr lang="en-US" sz="6600" dirty="0">
                <a:solidFill>
                  <a:srgbClr val="0070C0"/>
                </a:solidFill>
                <a:latin typeface="Gotham Medium"/>
              </a:rPr>
              <a:t>6</a:t>
            </a:r>
          </a:p>
        </p:txBody>
      </p:sp>
      <p:sp>
        <p:nvSpPr>
          <p:cNvPr id="6" name="TextBox 5">
            <a:extLst>
              <a:ext uri="{FF2B5EF4-FFF2-40B4-BE49-F238E27FC236}">
                <a16:creationId xmlns:a16="http://schemas.microsoft.com/office/drawing/2014/main" id="{EA77E07A-AD45-D3F0-FD14-B1ACFADB0117}"/>
              </a:ext>
            </a:extLst>
          </p:cNvPr>
          <p:cNvSpPr txBox="1"/>
          <p:nvPr/>
        </p:nvSpPr>
        <p:spPr>
          <a:xfrm>
            <a:off x="413657" y="1763486"/>
            <a:ext cx="5823857"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E97132">
                    <a:lumMod val="75000"/>
                  </a:srgbClr>
                </a:solidFill>
                <a:effectLst/>
                <a:uLnTx/>
                <a:uFillTx/>
                <a:latin typeface="Aptos" panose="02110004020202020204"/>
                <a:ea typeface="+mn-ea"/>
                <a:cs typeface="+mn-cs"/>
              </a:rPr>
              <a:t>Now take a few minutes to add any information you can think of to your Mind Map.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7030A0"/>
                </a:solidFill>
                <a:effectLst/>
                <a:uLnTx/>
                <a:uFillTx/>
                <a:latin typeface="Aptos" panose="02110004020202020204"/>
                <a:ea typeface="+mn-ea"/>
                <a:cs typeface="+mn-cs"/>
              </a:rPr>
              <a:t>You can add facts, descriptions, explanations, cultural information, or anything else you can think of. </a:t>
            </a:r>
          </a:p>
        </p:txBody>
      </p:sp>
      <p:pic>
        <p:nvPicPr>
          <p:cNvPr id="11" name="Picture 10" descr="A drawing of a light bulb with yellow crumpled paper as its light">
            <a:extLst>
              <a:ext uri="{FF2B5EF4-FFF2-40B4-BE49-F238E27FC236}">
                <a16:creationId xmlns:a16="http://schemas.microsoft.com/office/drawing/2014/main" id="{60BB2820-356C-4D06-41F5-8ED32804B53E}"/>
              </a:ext>
            </a:extLst>
          </p:cNvPr>
          <p:cNvPicPr>
            <a:picLocks noChangeAspect="1"/>
          </p:cNvPicPr>
          <p:nvPr/>
        </p:nvPicPr>
        <p:blipFill rotWithShape="1">
          <a:blip r:embed="rId4">
            <a:extLst>
              <a:ext uri="{28A0092B-C50C-407E-A947-70E740481C1C}">
                <a14:useLocalDpi xmlns:a14="http://schemas.microsoft.com/office/drawing/2010/main" val="0"/>
              </a:ext>
            </a:extLst>
          </a:blip>
          <a:srcRect l="15923" b="-2260"/>
          <a:stretch/>
        </p:blipFill>
        <p:spPr>
          <a:xfrm>
            <a:off x="6237514" y="1854305"/>
            <a:ext cx="5431972" cy="4404464"/>
          </a:xfrm>
          <a:prstGeom prst="rect">
            <a:avLst/>
          </a:prstGeom>
        </p:spPr>
      </p:pic>
    </p:spTree>
    <p:extLst>
      <p:ext uri="{BB962C8B-B14F-4D97-AF65-F5344CB8AC3E}">
        <p14:creationId xmlns:p14="http://schemas.microsoft.com/office/powerpoint/2010/main" val="619608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95DAF539-3E9E-70C5-BF34-5CEE21EDB4C4}"/>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l="15923" b="-2260"/>
          <a:stretch/>
        </p:blipFill>
        <p:spPr>
          <a:xfrm>
            <a:off x="6873175" y="1854305"/>
            <a:ext cx="5431972" cy="4404464"/>
          </a:xfrm>
          <a:prstGeom prst="rect">
            <a:avLst/>
          </a:prstGeom>
        </p:spPr>
      </p:pic>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0F0BC1F-961F-20E8-2CAA-6589862B59CA}"/>
              </a:ext>
            </a:extLst>
          </p:cNvPr>
          <p:cNvSpPr txBox="1">
            <a:spLocks noGrp="1"/>
          </p:cNvSpPr>
          <p:nvPr>
            <p:ph type="title"/>
          </p:nvPr>
        </p:nvSpPr>
        <p:spPr>
          <a:xfrm>
            <a:off x="1752600" y="13062"/>
            <a:ext cx="8989820"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Exit Ticket</a:t>
            </a:r>
            <a:endParaRPr lang="en-US" sz="6600" dirty="0">
              <a:solidFill>
                <a:schemeClr val="accent5">
                  <a:lumMod val="75000"/>
                </a:schemeClr>
              </a:solidFill>
              <a:latin typeface="Gotham Medium"/>
            </a:endParaRPr>
          </a:p>
        </p:txBody>
      </p:sp>
      <p:sp>
        <p:nvSpPr>
          <p:cNvPr id="6" name="TextBox 5">
            <a:extLst>
              <a:ext uri="{FF2B5EF4-FFF2-40B4-BE49-F238E27FC236}">
                <a16:creationId xmlns:a16="http://schemas.microsoft.com/office/drawing/2014/main" id="{EA77E07A-AD45-D3F0-FD14-B1ACFADB0117}"/>
              </a:ext>
            </a:extLst>
          </p:cNvPr>
          <p:cNvSpPr txBox="1"/>
          <p:nvPr/>
        </p:nvSpPr>
        <p:spPr>
          <a:xfrm>
            <a:off x="2068284" y="2220686"/>
            <a:ext cx="5127174" cy="28623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E97132">
                    <a:lumMod val="75000"/>
                  </a:srgbClr>
                </a:solidFill>
                <a:effectLst/>
                <a:uLnTx/>
                <a:uFillTx/>
                <a:latin typeface="Aptos" panose="02110004020202020204"/>
                <a:ea typeface="+mn-ea"/>
                <a:cs typeface="+mn-cs"/>
              </a:rPr>
              <a:t>Complete the sentence summarizing the main idea from our unit.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7030A0"/>
                </a:solidFill>
                <a:effectLst/>
                <a:uLnTx/>
                <a:uFillTx/>
                <a:latin typeface="Aptos" panose="02110004020202020204"/>
                <a:ea typeface="+mn-ea"/>
                <a:cs typeface="+mn-cs"/>
              </a:rPr>
              <a:t>Discuss with a partner. </a:t>
            </a:r>
          </a:p>
        </p:txBody>
      </p:sp>
      <p:pic>
        <p:nvPicPr>
          <p:cNvPr id="2" name="Graphic 1">
            <a:extLst>
              <a:ext uri="{FF2B5EF4-FFF2-40B4-BE49-F238E27FC236}">
                <a16:creationId xmlns:a16="http://schemas.microsoft.com/office/drawing/2014/main" id="{3019F22C-F0FD-2F72-0047-B9523F6EA98B}"/>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4787" y="3299269"/>
            <a:ext cx="925793" cy="925793"/>
          </a:xfrm>
          <a:prstGeom prst="rect">
            <a:avLst/>
          </a:prstGeom>
        </p:spPr>
      </p:pic>
      <p:pic>
        <p:nvPicPr>
          <p:cNvPr id="3" name="Graphic 2">
            <a:extLst>
              <a:ext uri="{FF2B5EF4-FFF2-40B4-BE49-F238E27FC236}">
                <a16:creationId xmlns:a16="http://schemas.microsoft.com/office/drawing/2014/main" id="{4736E241-E386-3A64-0EDF-D4862D77AD94}"/>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0100" y="2024743"/>
            <a:ext cx="1071092" cy="1071092"/>
          </a:xfrm>
          <a:prstGeom prst="rect">
            <a:avLst/>
          </a:prstGeom>
        </p:spPr>
      </p:pic>
      <p:pic>
        <p:nvPicPr>
          <p:cNvPr id="8" name="Graphic 7">
            <a:extLst>
              <a:ext uri="{FF2B5EF4-FFF2-40B4-BE49-F238E27FC236}">
                <a16:creationId xmlns:a16="http://schemas.microsoft.com/office/drawing/2014/main" id="{9BFDB923-AE36-A6F2-D54E-FADE5FAF9A17}"/>
              </a:ex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4419" y="4436813"/>
            <a:ext cx="842453" cy="842453"/>
          </a:xfrm>
          <a:prstGeom prst="rect">
            <a:avLst/>
          </a:prstGeom>
        </p:spPr>
      </p:pic>
    </p:spTree>
    <p:extLst>
      <p:ext uri="{BB962C8B-B14F-4D97-AF65-F5344CB8AC3E}">
        <p14:creationId xmlns:p14="http://schemas.microsoft.com/office/powerpoint/2010/main" val="1734487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0F0BC1F-961F-20E8-2CAA-6589862B59CA}"/>
              </a:ext>
            </a:extLst>
          </p:cNvPr>
          <p:cNvSpPr txBox="1">
            <a:spLocks noGrp="1"/>
          </p:cNvSpPr>
          <p:nvPr>
            <p:ph type="title"/>
          </p:nvPr>
        </p:nvSpPr>
        <p:spPr>
          <a:xfrm>
            <a:off x="1752600" y="13062"/>
            <a:ext cx="8989820"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Share your response</a:t>
            </a:r>
            <a:endParaRPr lang="en-US" sz="6600" dirty="0">
              <a:solidFill>
                <a:schemeClr val="accent5">
                  <a:lumMod val="75000"/>
                </a:schemeClr>
              </a:solidFill>
              <a:latin typeface="Gotham Medium"/>
            </a:endParaRPr>
          </a:p>
        </p:txBody>
      </p:sp>
      <p:pic>
        <p:nvPicPr>
          <p:cNvPr id="2" name="Graphic 1">
            <a:extLst>
              <a:ext uri="{FF2B5EF4-FFF2-40B4-BE49-F238E27FC236}">
                <a16:creationId xmlns:a16="http://schemas.microsoft.com/office/drawing/2014/main" id="{3019F22C-F0FD-2F72-0047-B9523F6EA98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910696" y="2341326"/>
            <a:ext cx="925793" cy="925793"/>
          </a:xfrm>
          <a:prstGeom prst="rect">
            <a:avLst/>
          </a:prstGeom>
        </p:spPr>
      </p:pic>
      <p:pic>
        <p:nvPicPr>
          <p:cNvPr id="3" name="Graphic 2">
            <a:extLst>
              <a:ext uri="{FF2B5EF4-FFF2-40B4-BE49-F238E27FC236}">
                <a16:creationId xmlns:a16="http://schemas.microsoft.com/office/drawing/2014/main" id="{4736E241-E386-3A64-0EDF-D4862D77AD94}"/>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732570" y="1001518"/>
            <a:ext cx="1071092" cy="1071092"/>
          </a:xfrm>
          <a:prstGeom prst="rect">
            <a:avLst/>
          </a:prstGeom>
        </p:spPr>
      </p:pic>
      <p:pic>
        <p:nvPicPr>
          <p:cNvPr id="8" name="Graphic 7">
            <a:extLst>
              <a:ext uri="{FF2B5EF4-FFF2-40B4-BE49-F238E27FC236}">
                <a16:creationId xmlns:a16="http://schemas.microsoft.com/office/drawing/2014/main" id="{9BFDB923-AE36-A6F2-D54E-FADE5FAF9A17}"/>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01192" y="2964678"/>
            <a:ext cx="1477141" cy="1477141"/>
          </a:xfrm>
          <a:prstGeom prst="rect">
            <a:avLst/>
          </a:prstGeom>
        </p:spPr>
      </p:pic>
      <p:sp>
        <p:nvSpPr>
          <p:cNvPr id="11" name="Speech Bubble: Rectangle with Corners Rounded 10">
            <a:extLst>
              <a:ext uri="{FF2B5EF4-FFF2-40B4-BE49-F238E27FC236}">
                <a16:creationId xmlns:a16="http://schemas.microsoft.com/office/drawing/2014/main" id="{C1E654D8-A909-6C49-4ECD-508AE97385DF}"/>
              </a:ext>
            </a:extLst>
          </p:cNvPr>
          <p:cNvSpPr/>
          <p:nvPr/>
        </p:nvSpPr>
        <p:spPr>
          <a:xfrm>
            <a:off x="3864429" y="2341326"/>
            <a:ext cx="7326085" cy="2219788"/>
          </a:xfrm>
          <a:prstGeom prst="wedgeRoundRectCallout">
            <a:avLst>
              <a:gd name="adj1" fmla="val -71145"/>
              <a:gd name="adj2" fmla="val 29871"/>
              <a:gd name="adj3" fmla="val 16667"/>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The ___________ is primarily characterized by __________</a:t>
            </a:r>
          </a:p>
        </p:txBody>
      </p:sp>
    </p:spTree>
    <p:extLst>
      <p:ext uri="{BB962C8B-B14F-4D97-AF65-F5344CB8AC3E}">
        <p14:creationId xmlns:p14="http://schemas.microsoft.com/office/powerpoint/2010/main" val="280364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a:off x="0" y="-2"/>
            <a:ext cx="1524002" cy="6858002"/>
          </a:xfrm>
          <a:prstGeom prst="rect">
            <a:avLst/>
          </a:prstGeom>
          <a:solidFill>
            <a:srgbClr val="057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9CA5ACA2-3436-B048-BAB2-05A7A5B3BADB}"/>
              </a:ext>
              <a:ext uri="{C183D7F6-B498-43B3-948B-1728B52AA6E4}">
                <adec:decorative xmlns:adec="http://schemas.microsoft.com/office/drawing/2017/decorative" val="1"/>
              </a:ext>
            </a:extLst>
          </p:cNvPr>
          <p:cNvPicPr>
            <a:picLocks noChangeAspect="1"/>
          </p:cNvPicPr>
          <p:nvPr/>
        </p:nvPicPr>
        <p:blipFill rotWithShape="1">
          <a:blip r:embed="rId2">
            <a:alphaModFix amt="24000"/>
            <a:lum bright="31000"/>
          </a:blip>
          <a:srcRect l="8724" t="84492" b="1647"/>
          <a:stretch/>
        </p:blipFill>
        <p:spPr>
          <a:xfrm rot="5400000">
            <a:off x="-2656751" y="2677256"/>
            <a:ext cx="6858003" cy="1503485"/>
          </a:xfrm>
          <a:prstGeom prst="rect">
            <a:avLst/>
          </a:prstGeom>
          <a:effectLst>
            <a:glow>
              <a:schemeClr val="accent1">
                <a:alpha val="40000"/>
              </a:schemeClr>
            </a:glow>
            <a:reflection blurRad="952500" stA="0" endPos="94000" dist="1181100" dir="5400000" sy="-100000" algn="bl" rotWithShape="0"/>
          </a:effectLst>
        </p:spPr>
      </p:pic>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0514" y="0"/>
            <a:ext cx="1503485" cy="1503485"/>
          </a:xfrm>
          <a:prstGeom prst="rect">
            <a:avLst/>
          </a:prstGeom>
        </p:spPr>
      </p:pic>
      <p:pic>
        <p:nvPicPr>
          <p:cNvPr id="8" name="Content Placeholder 3">
            <a:extLst>
              <a:ext uri="{FF2B5EF4-FFF2-40B4-BE49-F238E27FC236}">
                <a16:creationId xmlns:a16="http://schemas.microsoft.com/office/drawing/2014/main" id="{D0DFCA26-F947-4F47-A71A-87D2B4E67CD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73529" y="5627077"/>
            <a:ext cx="976941" cy="994812"/>
          </a:xfrm>
          <a:prstGeom prst="rect">
            <a:avLst/>
          </a:prstGeom>
        </p:spPr>
      </p:pic>
      <p:sp>
        <p:nvSpPr>
          <p:cNvPr id="11" name="Title 5"/>
          <p:cNvSpPr txBox="1">
            <a:spLocks noGrp="1"/>
          </p:cNvSpPr>
          <p:nvPr>
            <p:ph type="title"/>
          </p:nvPr>
        </p:nvSpPr>
        <p:spPr>
          <a:xfrm>
            <a:off x="1817915" y="13061"/>
            <a:ext cx="8752114" cy="158713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dirty="0">
                <a:latin typeface="Gotham Medium"/>
              </a:rPr>
              <a:t>Warm-up:</a:t>
            </a:r>
            <a:br>
              <a:rPr lang="en-US" dirty="0">
                <a:latin typeface="Gotham Medium"/>
              </a:rPr>
            </a:br>
            <a:r>
              <a:rPr lang="en-US" sz="3600" dirty="0">
                <a:latin typeface="Gotham Medium"/>
              </a:rPr>
              <a:t>Follow the directions on your warm-up </a:t>
            </a:r>
            <a:endParaRPr lang="en-US" dirty="0">
              <a:latin typeface="Gotham Medium"/>
            </a:endParaRPr>
          </a:p>
        </p:txBody>
      </p:sp>
      <p:sp>
        <p:nvSpPr>
          <p:cNvPr id="4" name="TextBox 3">
            <a:extLst>
              <a:ext uri="{FF2B5EF4-FFF2-40B4-BE49-F238E27FC236}">
                <a16:creationId xmlns:a16="http://schemas.microsoft.com/office/drawing/2014/main" id="{E48F479A-6511-B2FC-9BD1-CE4F96706620}"/>
              </a:ext>
            </a:extLst>
          </p:cNvPr>
          <p:cNvSpPr txBox="1"/>
          <p:nvPr/>
        </p:nvSpPr>
        <p:spPr>
          <a:xfrm>
            <a:off x="2601685" y="1679341"/>
            <a:ext cx="4091552" cy="5016758"/>
          </a:xfrm>
          <a:prstGeom prst="rect">
            <a:avLst/>
          </a:prstGeom>
          <a:noFill/>
        </p:spPr>
        <p:txBody>
          <a:bodyPr wrap="square" rtlCol="0">
            <a:spAutoFit/>
          </a:bodyPr>
          <a:lstStyle/>
          <a:p>
            <a:pPr marL="457200" indent="-457200">
              <a:buFont typeface="Arial" panose="020B0604020202020204" pitchFamily="34" charset="0"/>
              <a:buChar char="•"/>
            </a:pPr>
            <a:r>
              <a:rPr lang="en-US" sz="3200" dirty="0">
                <a:solidFill>
                  <a:srgbClr val="0070C0"/>
                </a:solidFill>
                <a:latin typeface="Gotham Book"/>
              </a:rPr>
              <a:t>Use the word bank provided to fill in the small mind map on your warm-up.</a:t>
            </a:r>
          </a:p>
          <a:p>
            <a:pPr marL="457200" indent="-457200">
              <a:buFont typeface="Arial" panose="020B0604020202020204" pitchFamily="34" charset="0"/>
              <a:buChar char="•"/>
            </a:pPr>
            <a:r>
              <a:rPr lang="en-US" sz="3200" dirty="0">
                <a:solidFill>
                  <a:srgbClr val="C00000"/>
                </a:solidFill>
                <a:latin typeface="Gotham Book"/>
              </a:rPr>
              <a:t>Place each term where you think it fits best in your mind map.</a:t>
            </a:r>
          </a:p>
          <a:p>
            <a:pPr marL="457200" indent="-457200">
              <a:buFont typeface="Arial" panose="020B0604020202020204" pitchFamily="34" charset="0"/>
              <a:buChar char="•"/>
            </a:pPr>
            <a:r>
              <a:rPr lang="en-US" sz="3200" dirty="0">
                <a:solidFill>
                  <a:srgbClr val="7030A0"/>
                </a:solidFill>
                <a:latin typeface="Gotham Book"/>
              </a:rPr>
              <a:t>Discuss with a partner.</a:t>
            </a:r>
          </a:p>
        </p:txBody>
      </p:sp>
      <p:pic>
        <p:nvPicPr>
          <p:cNvPr id="2" name="Picture 1" descr="A diagram of the small mind map from the warm-up.&#10;&#10;Box number 1 is the primary topic.&#10;Box number 2 connects to number 1 as a subtopic.&#10;Box number 3 connects to number 2 as an example or additional information of number 2.&#10;&#10;Box number 4 connects directly to number 1 as a second subtopic. &#10;Box number 5 connects to 4 as an example or additional information of box 4.">
            <a:extLst>
              <a:ext uri="{FF2B5EF4-FFF2-40B4-BE49-F238E27FC236}">
                <a16:creationId xmlns:a16="http://schemas.microsoft.com/office/drawing/2014/main" id="{4F1BC701-A12E-EFB3-034B-4457D03C8953}"/>
              </a:ext>
            </a:extLst>
          </p:cNvPr>
          <p:cNvPicPr>
            <a:picLocks noChangeAspect="1"/>
          </p:cNvPicPr>
          <p:nvPr/>
        </p:nvPicPr>
        <p:blipFill>
          <a:blip r:embed="rId5"/>
          <a:stretch>
            <a:fillRect/>
          </a:stretch>
        </p:blipFill>
        <p:spPr>
          <a:xfrm>
            <a:off x="6096000" y="2525969"/>
            <a:ext cx="5901571" cy="3323500"/>
          </a:xfrm>
          <a:prstGeom prst="rect">
            <a:avLst/>
          </a:prstGeom>
        </p:spPr>
      </p:pic>
      <p:sp>
        <p:nvSpPr>
          <p:cNvPr id="12" name="TextBox 11">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pic>
        <p:nvPicPr>
          <p:cNvPr id="9" name="Graphic 8">
            <a:extLst>
              <a:ext uri="{FF2B5EF4-FFF2-40B4-BE49-F238E27FC236}">
                <a16:creationId xmlns:a16="http://schemas.microsoft.com/office/drawing/2014/main" id="{6786F8BF-EF70-BB60-B669-4CFBDCF66EB2}"/>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44502" y="1828800"/>
            <a:ext cx="1071092" cy="1071092"/>
          </a:xfrm>
          <a:prstGeom prst="rect">
            <a:avLst/>
          </a:prstGeom>
        </p:spPr>
      </p:pic>
      <p:pic>
        <p:nvPicPr>
          <p:cNvPr id="10" name="Graphic 9">
            <a:extLst>
              <a:ext uri="{FF2B5EF4-FFF2-40B4-BE49-F238E27FC236}">
                <a16:creationId xmlns:a16="http://schemas.microsoft.com/office/drawing/2014/main" id="{F3361E40-39DB-4E42-CC37-C2D1A1A06534}"/>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599947" y="3724823"/>
            <a:ext cx="925793" cy="925793"/>
          </a:xfrm>
          <a:prstGeom prst="rect">
            <a:avLst/>
          </a:prstGeom>
        </p:spPr>
      </p:pic>
      <p:pic>
        <p:nvPicPr>
          <p:cNvPr id="13" name="Graphic 12">
            <a:extLst>
              <a:ext uri="{FF2B5EF4-FFF2-40B4-BE49-F238E27FC236}">
                <a16:creationId xmlns:a16="http://schemas.microsoft.com/office/drawing/2014/main" id="{68C76BFB-8B4D-785E-B1F1-7AB1D2897A8C}"/>
              </a:ext>
              <a:ext uri="{C183D7F6-B498-43B3-948B-1728B52AA6E4}">
                <adec:decorative xmlns:adec="http://schemas.microsoft.com/office/drawing/2017/decorative" val="1"/>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546323" y="5779436"/>
            <a:ext cx="842453" cy="842453"/>
          </a:xfrm>
          <a:prstGeom prst="rect">
            <a:avLst/>
          </a:prstGeom>
        </p:spPr>
      </p:pic>
    </p:spTree>
    <p:extLst>
      <p:ext uri="{BB962C8B-B14F-4D97-AF65-F5344CB8AC3E}">
        <p14:creationId xmlns:p14="http://schemas.microsoft.com/office/powerpoint/2010/main" val="1211131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a:off x="0" y="-2"/>
            <a:ext cx="1524002" cy="6858002"/>
          </a:xfrm>
          <a:prstGeom prst="rect">
            <a:avLst/>
          </a:prstGeom>
          <a:solidFill>
            <a:srgbClr val="057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9CA5ACA2-3436-B048-BAB2-05A7A5B3BADB}"/>
              </a:ext>
              <a:ext uri="{C183D7F6-B498-43B3-948B-1728B52AA6E4}">
                <adec:decorative xmlns:adec="http://schemas.microsoft.com/office/drawing/2017/decorative" val="1"/>
              </a:ext>
            </a:extLst>
          </p:cNvPr>
          <p:cNvPicPr>
            <a:picLocks noChangeAspect="1"/>
          </p:cNvPicPr>
          <p:nvPr/>
        </p:nvPicPr>
        <p:blipFill rotWithShape="1">
          <a:blip r:embed="rId2">
            <a:alphaModFix amt="24000"/>
            <a:lum bright="31000"/>
          </a:blip>
          <a:srcRect l="8724" t="84492" b="1647"/>
          <a:stretch/>
        </p:blipFill>
        <p:spPr>
          <a:xfrm rot="5400000">
            <a:off x="-2656751" y="2677256"/>
            <a:ext cx="6858003" cy="1503485"/>
          </a:xfrm>
          <a:prstGeom prst="rect">
            <a:avLst/>
          </a:prstGeom>
          <a:effectLst>
            <a:glow>
              <a:schemeClr val="accent1">
                <a:alpha val="40000"/>
              </a:schemeClr>
            </a:glow>
            <a:reflection blurRad="952500" stA="0" endPos="94000" dist="1181100" dir="5400000" sy="-100000" algn="bl" rotWithShape="0"/>
          </a:effectLst>
        </p:spPr>
      </p:pic>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0514" y="0"/>
            <a:ext cx="1503485" cy="1503485"/>
          </a:xfrm>
          <a:prstGeom prst="rect">
            <a:avLst/>
          </a:prstGeom>
        </p:spPr>
      </p:pic>
      <p:pic>
        <p:nvPicPr>
          <p:cNvPr id="8" name="Content Placeholder 3">
            <a:extLst>
              <a:ext uri="{FF2B5EF4-FFF2-40B4-BE49-F238E27FC236}">
                <a16:creationId xmlns:a16="http://schemas.microsoft.com/office/drawing/2014/main" id="{D0DFCA26-F947-4F47-A71A-87D2B4E67CD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73529" y="5627077"/>
            <a:ext cx="976941" cy="994812"/>
          </a:xfrm>
          <a:prstGeom prst="rect">
            <a:avLst/>
          </a:prstGeom>
        </p:spPr>
      </p:pic>
      <p:sp>
        <p:nvSpPr>
          <p:cNvPr id="11" name="Title 5"/>
          <p:cNvSpPr txBox="1">
            <a:spLocks noGrp="1"/>
          </p:cNvSpPr>
          <p:nvPr>
            <p:ph type="title"/>
          </p:nvPr>
        </p:nvSpPr>
        <p:spPr>
          <a:xfrm>
            <a:off x="2314304" y="13061"/>
            <a:ext cx="8240486" cy="112993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5400" dirty="0">
                <a:latin typeface="Gotham Medium"/>
              </a:rPr>
              <a:t>Share with the class</a:t>
            </a:r>
          </a:p>
        </p:txBody>
      </p:sp>
      <p:sp>
        <p:nvSpPr>
          <p:cNvPr id="12" name="TextBox 11">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2" name="Speech Bubble: Rectangle with Corners Rounded 1">
            <a:extLst>
              <a:ext uri="{FF2B5EF4-FFF2-40B4-BE49-F238E27FC236}">
                <a16:creationId xmlns:a16="http://schemas.microsoft.com/office/drawing/2014/main" id="{98D922C6-53E1-D7C7-3DDA-CDB33095E870}"/>
              </a:ext>
            </a:extLst>
          </p:cNvPr>
          <p:cNvSpPr/>
          <p:nvPr/>
        </p:nvSpPr>
        <p:spPr>
          <a:xfrm>
            <a:off x="3886200" y="1371599"/>
            <a:ext cx="8153400" cy="1371601"/>
          </a:xfrm>
          <a:prstGeom prst="wedgeRoundRectCallout">
            <a:avLst>
              <a:gd name="adj1" fmla="val -60745"/>
              <a:gd name="adj2" fmla="val 33282"/>
              <a:gd name="adj3" fmla="val 16667"/>
            </a:avLst>
          </a:prstGeom>
          <a:solidFill>
            <a:srgbClr val="0070C0"/>
          </a:solidFill>
          <a:effectLst>
            <a:outerShdw blurRad="50800" dist="50800" dir="79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I think the primary topic in box number </a:t>
            </a:r>
            <a:r>
              <a:rPr lang="en-US" sz="3600" dirty="0">
                <a:solidFill>
                  <a:srgbClr val="FFFF00"/>
                </a:solidFill>
              </a:rPr>
              <a:t>one</a:t>
            </a:r>
            <a:r>
              <a:rPr lang="en-US" sz="3600" dirty="0"/>
              <a:t> is _______</a:t>
            </a:r>
          </a:p>
        </p:txBody>
      </p:sp>
      <p:pic>
        <p:nvPicPr>
          <p:cNvPr id="3" name="Graphic 2">
            <a:extLst>
              <a:ext uri="{FF2B5EF4-FFF2-40B4-BE49-F238E27FC236}">
                <a16:creationId xmlns:a16="http://schemas.microsoft.com/office/drawing/2014/main" id="{BBC7A152-A73E-D936-1EFE-CF729F0C8139}"/>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94114" y="1628548"/>
            <a:ext cx="1070090" cy="1070090"/>
          </a:xfrm>
          <a:prstGeom prst="rect">
            <a:avLst/>
          </a:prstGeom>
        </p:spPr>
      </p:pic>
      <p:sp>
        <p:nvSpPr>
          <p:cNvPr id="4" name="Speech Bubble: Rectangle with Corners Rounded 3">
            <a:extLst>
              <a:ext uri="{FF2B5EF4-FFF2-40B4-BE49-F238E27FC236}">
                <a16:creationId xmlns:a16="http://schemas.microsoft.com/office/drawing/2014/main" id="{0676B0D9-6199-E9DA-5EF3-4BFD1B3BFF9C}"/>
              </a:ext>
            </a:extLst>
          </p:cNvPr>
          <p:cNvSpPr/>
          <p:nvPr/>
        </p:nvSpPr>
        <p:spPr>
          <a:xfrm>
            <a:off x="1894114" y="3125144"/>
            <a:ext cx="8153400" cy="1371601"/>
          </a:xfrm>
          <a:prstGeom prst="wedgeRoundRectCallout">
            <a:avLst>
              <a:gd name="adj1" fmla="val 61418"/>
              <a:gd name="adj2" fmla="val 31695"/>
              <a:gd name="adj3" fmla="val 16667"/>
            </a:avLst>
          </a:prstGeom>
          <a:solidFill>
            <a:srgbClr val="0070C0"/>
          </a:solidFill>
          <a:effectLst>
            <a:outerShdw blurRad="50800" dist="50800" dir="79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I think the subtopic in box number </a:t>
            </a:r>
            <a:r>
              <a:rPr lang="en-US" sz="3600" dirty="0">
                <a:solidFill>
                  <a:srgbClr val="FFFF00"/>
                </a:solidFill>
              </a:rPr>
              <a:t>two</a:t>
            </a:r>
            <a:r>
              <a:rPr lang="en-US" sz="3600" dirty="0"/>
              <a:t> is ____, and box number </a:t>
            </a:r>
            <a:r>
              <a:rPr lang="en-US" sz="3600" dirty="0">
                <a:solidFill>
                  <a:srgbClr val="FFFF00"/>
                </a:solidFill>
              </a:rPr>
              <a:t>three</a:t>
            </a:r>
            <a:r>
              <a:rPr lang="en-US" sz="3600" dirty="0"/>
              <a:t> is ____</a:t>
            </a:r>
          </a:p>
        </p:txBody>
      </p:sp>
      <p:pic>
        <p:nvPicPr>
          <p:cNvPr id="9" name="Graphic 8">
            <a:extLst>
              <a:ext uri="{FF2B5EF4-FFF2-40B4-BE49-F238E27FC236}">
                <a16:creationId xmlns:a16="http://schemas.microsoft.com/office/drawing/2014/main" id="{0E9A67FA-8A18-B373-13B2-281826474CAB}"/>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969510" y="3486411"/>
            <a:ext cx="1070090" cy="1070090"/>
          </a:xfrm>
          <a:prstGeom prst="rect">
            <a:avLst/>
          </a:prstGeom>
        </p:spPr>
      </p:pic>
      <p:sp>
        <p:nvSpPr>
          <p:cNvPr id="10" name="Speech Bubble: Rectangle with Corners Rounded 9">
            <a:extLst>
              <a:ext uri="{FF2B5EF4-FFF2-40B4-BE49-F238E27FC236}">
                <a16:creationId xmlns:a16="http://schemas.microsoft.com/office/drawing/2014/main" id="{C62B1265-A865-B8BE-143D-F717E871345D}"/>
              </a:ext>
            </a:extLst>
          </p:cNvPr>
          <p:cNvSpPr/>
          <p:nvPr/>
        </p:nvSpPr>
        <p:spPr>
          <a:xfrm>
            <a:off x="1894114" y="4752882"/>
            <a:ext cx="8153400" cy="1371601"/>
          </a:xfrm>
          <a:prstGeom prst="wedgeRoundRectCallout">
            <a:avLst>
              <a:gd name="adj1" fmla="val 61418"/>
              <a:gd name="adj2" fmla="val 31695"/>
              <a:gd name="adj3" fmla="val 16667"/>
            </a:avLst>
          </a:prstGeom>
          <a:solidFill>
            <a:srgbClr val="0070C0"/>
          </a:solidFill>
          <a:effectLst>
            <a:outerShdw blurRad="50800" dist="50800" dir="79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I think the subtopic in box number </a:t>
            </a:r>
            <a:r>
              <a:rPr lang="en-US" sz="3600" dirty="0">
                <a:solidFill>
                  <a:srgbClr val="FFFF00"/>
                </a:solidFill>
              </a:rPr>
              <a:t>four</a:t>
            </a:r>
            <a:r>
              <a:rPr lang="en-US" sz="3600" dirty="0"/>
              <a:t> is ____, and box number </a:t>
            </a:r>
            <a:r>
              <a:rPr lang="en-US" sz="3600" dirty="0">
                <a:solidFill>
                  <a:srgbClr val="FFFF00"/>
                </a:solidFill>
              </a:rPr>
              <a:t>five</a:t>
            </a:r>
            <a:r>
              <a:rPr lang="en-US" sz="3600" dirty="0"/>
              <a:t> is ____</a:t>
            </a:r>
          </a:p>
        </p:txBody>
      </p:sp>
      <p:pic>
        <p:nvPicPr>
          <p:cNvPr id="13" name="Graphic 12">
            <a:extLst>
              <a:ext uri="{FF2B5EF4-FFF2-40B4-BE49-F238E27FC236}">
                <a16:creationId xmlns:a16="http://schemas.microsoft.com/office/drawing/2014/main" id="{66B3C755-43BC-B431-95ED-BEDD7EC5CE00}"/>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969510" y="5092032"/>
            <a:ext cx="1070090" cy="1070090"/>
          </a:xfrm>
          <a:prstGeom prst="rect">
            <a:avLst/>
          </a:prstGeom>
        </p:spPr>
      </p:pic>
    </p:spTree>
    <p:extLst>
      <p:ext uri="{BB962C8B-B14F-4D97-AF65-F5344CB8AC3E}">
        <p14:creationId xmlns:p14="http://schemas.microsoft.com/office/powerpoint/2010/main" val="1515931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326671" y="-5351588"/>
            <a:ext cx="1524002" cy="12206659"/>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11" name="TextBox 10">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12" name="Title 5">
            <a:extLst>
              <a:ext uri="{FF2B5EF4-FFF2-40B4-BE49-F238E27FC236}">
                <a16:creationId xmlns:a16="http://schemas.microsoft.com/office/drawing/2014/main" id="{5376B541-C1FA-BF6E-B5FD-A0BCF1D0BE84}"/>
              </a:ext>
            </a:extLst>
          </p:cNvPr>
          <p:cNvSpPr txBox="1">
            <a:spLocks noGrp="1"/>
          </p:cNvSpPr>
          <p:nvPr>
            <p:ph type="title"/>
          </p:nvPr>
        </p:nvSpPr>
        <p:spPr>
          <a:xfrm>
            <a:off x="1935479" y="13062"/>
            <a:ext cx="8240486" cy="13803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0" dirty="0">
                <a:solidFill>
                  <a:schemeClr val="bg1"/>
                </a:solidFill>
                <a:latin typeface="Gotham Medium"/>
              </a:rPr>
              <a:t>Essential Question</a:t>
            </a:r>
          </a:p>
        </p:txBody>
      </p:sp>
      <p:sp>
        <p:nvSpPr>
          <p:cNvPr id="3" name="TextBox 2">
            <a:extLst>
              <a:ext uri="{FF2B5EF4-FFF2-40B4-BE49-F238E27FC236}">
                <a16:creationId xmlns:a16="http://schemas.microsoft.com/office/drawing/2014/main" id="{8B5E5E50-6DEB-22D2-3082-33BC9027EABC}"/>
              </a:ext>
            </a:extLst>
          </p:cNvPr>
          <p:cNvSpPr txBox="1"/>
          <p:nvPr/>
        </p:nvSpPr>
        <p:spPr>
          <a:xfrm>
            <a:off x="1260296" y="2094448"/>
            <a:ext cx="9647190" cy="3416320"/>
          </a:xfrm>
          <a:prstGeom prst="rect">
            <a:avLst/>
          </a:prstGeom>
          <a:noFill/>
        </p:spPr>
        <p:txBody>
          <a:bodyPr wrap="square">
            <a:spAutoFit/>
          </a:bodyPr>
          <a:lstStyle/>
          <a:p>
            <a:pPr algn="ctr"/>
            <a:r>
              <a:rPr lang="en-US" sz="5400" kern="0" dirty="0">
                <a:solidFill>
                  <a:srgbClr val="0070C0"/>
                </a:solidFill>
                <a:effectLst/>
                <a:latin typeface="Gotham Book"/>
                <a:ea typeface="Times New Roman" panose="02020603050405020304" pitchFamily="18" charset="0"/>
                <a:cs typeface="Times New Roman" panose="02020603050405020304" pitchFamily="18" charset="0"/>
              </a:rPr>
              <a:t>How do the key terms and concepts from Unit 3: The Spanish Colonial era connect to each other? </a:t>
            </a:r>
            <a:endParaRPr lang="en-US" sz="5400" dirty="0">
              <a:solidFill>
                <a:srgbClr val="0070C0"/>
              </a:solidFill>
            </a:endParaRPr>
          </a:p>
        </p:txBody>
      </p:sp>
    </p:spTree>
    <p:extLst>
      <p:ext uri="{BB962C8B-B14F-4D97-AF65-F5344CB8AC3E}">
        <p14:creationId xmlns:p14="http://schemas.microsoft.com/office/powerpoint/2010/main" val="269195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326671" y="-5351588"/>
            <a:ext cx="1524002" cy="12206659"/>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11" name="TextBox 10">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12" name="Title 5">
            <a:extLst>
              <a:ext uri="{FF2B5EF4-FFF2-40B4-BE49-F238E27FC236}">
                <a16:creationId xmlns:a16="http://schemas.microsoft.com/office/drawing/2014/main" id="{AA0FBFBF-DF50-12F8-85CD-D1AB10083F91}"/>
              </a:ext>
            </a:extLst>
          </p:cNvPr>
          <p:cNvSpPr txBox="1">
            <a:spLocks noGrp="1"/>
          </p:cNvSpPr>
          <p:nvPr>
            <p:ph type="title"/>
          </p:nvPr>
        </p:nvSpPr>
        <p:spPr>
          <a:xfrm>
            <a:off x="1935478" y="13061"/>
            <a:ext cx="8493035" cy="1490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800" dirty="0">
                <a:solidFill>
                  <a:schemeClr val="bg1"/>
                </a:solidFill>
                <a:latin typeface="Gotham Medium"/>
              </a:rPr>
              <a:t>In today’s lesson…</a:t>
            </a:r>
          </a:p>
        </p:txBody>
      </p:sp>
      <p:sp>
        <p:nvSpPr>
          <p:cNvPr id="13" name="TextBox 12">
            <a:extLst>
              <a:ext uri="{FF2B5EF4-FFF2-40B4-BE49-F238E27FC236}">
                <a16:creationId xmlns:a16="http://schemas.microsoft.com/office/drawing/2014/main" id="{0CF76A14-8E8E-BC23-58D9-55992D4E1090}"/>
              </a:ext>
            </a:extLst>
          </p:cNvPr>
          <p:cNvSpPr txBox="1"/>
          <p:nvPr/>
        </p:nvSpPr>
        <p:spPr>
          <a:xfrm>
            <a:off x="1164771" y="1785257"/>
            <a:ext cx="10276115" cy="4127797"/>
          </a:xfrm>
          <a:prstGeom prst="rect">
            <a:avLst/>
          </a:prstGeom>
          <a:noFill/>
        </p:spPr>
        <p:txBody>
          <a:bodyPr wrap="square" rtlCol="0">
            <a:spAutoFit/>
          </a:bodyPr>
          <a:lstStyle/>
          <a:p>
            <a:pPr marL="342900" marR="0" lvl="0" indent="-342900">
              <a:lnSpc>
                <a:spcPct val="110000"/>
              </a:lnSpc>
              <a:spcBef>
                <a:spcPts val="0"/>
              </a:spcBef>
              <a:spcAft>
                <a:spcPts val="0"/>
              </a:spcAft>
              <a:buFont typeface="+mj-lt"/>
              <a:buAutoNum type="arabicPeriod"/>
            </a:pPr>
            <a:r>
              <a:rPr lang="en-US" sz="40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We will make connections between key terms and concepts within all of Unit 3: The Spanish Colonial era</a:t>
            </a:r>
            <a:endParaRPr lang="en-US" sz="4000" dirty="0">
              <a:solidFill>
                <a:srgbClr val="00B050"/>
              </a:solidFill>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mj-lt"/>
              <a:buAutoNum type="arabicPeriod"/>
            </a:pPr>
            <a:endParaRPr lang="en-US" sz="4000" dirty="0">
              <a:effectLst/>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mj-lt"/>
              <a:buAutoNum type="arabicPeriod"/>
            </a:pPr>
            <a:r>
              <a:rPr lang="en-US" sz="40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rPr>
              <a:t> I will create a Mind Map using terms and concepts from the class slides presentation.</a:t>
            </a:r>
          </a:p>
        </p:txBody>
      </p:sp>
    </p:spTree>
    <p:extLst>
      <p:ext uri="{BB962C8B-B14F-4D97-AF65-F5344CB8AC3E}">
        <p14:creationId xmlns:p14="http://schemas.microsoft.com/office/powerpoint/2010/main" val="1980097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380316" y="-5353247"/>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pic>
        <p:nvPicPr>
          <p:cNvPr id="2" name="Graphic 1">
            <a:extLst>
              <a:ext uri="{FF2B5EF4-FFF2-40B4-BE49-F238E27FC236}">
                <a16:creationId xmlns:a16="http://schemas.microsoft.com/office/drawing/2014/main" id="{B21FCEB0-0625-EBCC-87DA-BDD42412C6DC}"/>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12859" y="233866"/>
            <a:ext cx="1154138" cy="1154138"/>
          </a:xfrm>
          <a:prstGeom prst="rect">
            <a:avLst/>
          </a:prstGeom>
        </p:spPr>
      </p:pic>
      <p:sp>
        <p:nvSpPr>
          <p:cNvPr id="4" name="Title 5">
            <a:extLst>
              <a:ext uri="{FF2B5EF4-FFF2-40B4-BE49-F238E27FC236}">
                <a16:creationId xmlns:a16="http://schemas.microsoft.com/office/drawing/2014/main" id="{854EDF2E-86B2-8881-4E4B-D680DA62F3A5}"/>
              </a:ext>
            </a:extLst>
          </p:cNvPr>
          <p:cNvSpPr txBox="1">
            <a:spLocks noGrp="1"/>
          </p:cNvSpPr>
          <p:nvPr>
            <p:ph type="title"/>
          </p:nvPr>
        </p:nvSpPr>
        <p:spPr>
          <a:xfrm>
            <a:off x="1779814" y="27067"/>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Topic &amp; Subtopics</a:t>
            </a:r>
            <a:endParaRPr lang="en-US" sz="6600" dirty="0">
              <a:latin typeface="Gotham Medium"/>
            </a:endParaRPr>
          </a:p>
        </p:txBody>
      </p:sp>
      <p:sp>
        <p:nvSpPr>
          <p:cNvPr id="6" name="TextBox 5">
            <a:extLst>
              <a:ext uri="{FF2B5EF4-FFF2-40B4-BE49-F238E27FC236}">
                <a16:creationId xmlns:a16="http://schemas.microsoft.com/office/drawing/2014/main" id="{CE6B75D8-7BFB-5496-3CA6-829A6FD6E3FF}"/>
              </a:ext>
            </a:extLst>
          </p:cNvPr>
          <p:cNvSpPr txBox="1"/>
          <p:nvPr/>
        </p:nvSpPr>
        <p:spPr>
          <a:xfrm>
            <a:off x="261257" y="1598943"/>
            <a:ext cx="11532950" cy="2308324"/>
          </a:xfrm>
          <a:prstGeom prst="rect">
            <a:avLst/>
          </a:prstGeom>
          <a:noFill/>
        </p:spPr>
        <p:txBody>
          <a:bodyPr wrap="square" rtlCol="0">
            <a:spAutoFit/>
          </a:bodyPr>
          <a:lstStyle/>
          <a:p>
            <a:r>
              <a:rPr lang="en-US" sz="3600" dirty="0">
                <a:solidFill>
                  <a:srgbClr val="C00000"/>
                </a:solidFill>
                <a:latin typeface="Gotham Book"/>
              </a:rPr>
              <a:t>ONE of these items is the primary unit topic. The other two are subtopics. Choose the primary unit topic and write it in the middle of your paper. Write the other two around the main topic. Leave plenty of space.</a:t>
            </a:r>
          </a:p>
        </p:txBody>
      </p:sp>
      <p:sp>
        <p:nvSpPr>
          <p:cNvPr id="3" name="Rectangle: Rounded Corners 2">
            <a:extLst>
              <a:ext uri="{FF2B5EF4-FFF2-40B4-BE49-F238E27FC236}">
                <a16:creationId xmlns:a16="http://schemas.microsoft.com/office/drawing/2014/main" id="{30FF28AE-257F-FE85-1FFD-D5C79345F361}"/>
              </a:ext>
            </a:extLst>
          </p:cNvPr>
          <p:cNvSpPr/>
          <p:nvPr/>
        </p:nvSpPr>
        <p:spPr>
          <a:xfrm>
            <a:off x="135311" y="4424892"/>
            <a:ext cx="3973286"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Mission Presidio System</a:t>
            </a:r>
          </a:p>
        </p:txBody>
      </p:sp>
      <p:sp>
        <p:nvSpPr>
          <p:cNvPr id="8" name="Rectangle: Rounded Corners 7">
            <a:extLst>
              <a:ext uri="{FF2B5EF4-FFF2-40B4-BE49-F238E27FC236}">
                <a16:creationId xmlns:a16="http://schemas.microsoft.com/office/drawing/2014/main" id="{97E751D5-4918-D23C-8FB5-058F7E6C64C3}"/>
              </a:ext>
            </a:extLst>
          </p:cNvPr>
          <p:cNvSpPr/>
          <p:nvPr/>
        </p:nvSpPr>
        <p:spPr>
          <a:xfrm>
            <a:off x="4214663" y="4424892"/>
            <a:ext cx="4064298"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War for Mexican Independence</a:t>
            </a:r>
          </a:p>
        </p:txBody>
      </p:sp>
      <p:sp>
        <p:nvSpPr>
          <p:cNvPr id="13" name="Rectangle: Rounded Corners 12">
            <a:extLst>
              <a:ext uri="{FF2B5EF4-FFF2-40B4-BE49-F238E27FC236}">
                <a16:creationId xmlns:a16="http://schemas.microsoft.com/office/drawing/2014/main" id="{2840EB0A-8D86-298F-DA30-CD08BABD63D6}"/>
              </a:ext>
            </a:extLst>
          </p:cNvPr>
          <p:cNvSpPr/>
          <p:nvPr/>
        </p:nvSpPr>
        <p:spPr>
          <a:xfrm>
            <a:off x="8431746" y="442489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Spanish Colonial era</a:t>
            </a:r>
          </a:p>
        </p:txBody>
      </p:sp>
    </p:spTree>
    <p:extLst>
      <p:ext uri="{BB962C8B-B14F-4D97-AF65-F5344CB8AC3E}">
        <p14:creationId xmlns:p14="http://schemas.microsoft.com/office/powerpoint/2010/main" val="3809669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8355798" y="6452855"/>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pic>
        <p:nvPicPr>
          <p:cNvPr id="3" name="Graphic 2">
            <a:extLst>
              <a:ext uri="{FF2B5EF4-FFF2-40B4-BE49-F238E27FC236}">
                <a16:creationId xmlns:a16="http://schemas.microsoft.com/office/drawing/2014/main" id="{CF325A12-82A8-73C9-30E3-DDDAA5154FC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08312" y="253802"/>
            <a:ext cx="1262995" cy="1262995"/>
          </a:xfrm>
          <a:prstGeom prst="rect">
            <a:avLst/>
          </a:prstGeom>
        </p:spPr>
      </p:pic>
      <p:sp>
        <p:nvSpPr>
          <p:cNvPr id="4" name="Title 5">
            <a:extLst>
              <a:ext uri="{FF2B5EF4-FFF2-40B4-BE49-F238E27FC236}">
                <a16:creationId xmlns:a16="http://schemas.microsoft.com/office/drawing/2014/main" id="{854EDF2E-86B2-8881-4E4B-D680DA62F3A5}"/>
              </a:ext>
            </a:extLst>
          </p:cNvPr>
          <p:cNvSpPr txBox="1">
            <a:spLocks noGrp="1"/>
          </p:cNvSpPr>
          <p:nvPr>
            <p:ph type="title"/>
          </p:nvPr>
        </p:nvSpPr>
        <p:spPr>
          <a:xfrm>
            <a:off x="1959426" y="0"/>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Add to your mind map</a:t>
            </a:r>
            <a:endParaRPr lang="en-US" sz="6600" dirty="0">
              <a:latin typeface="Gotham Medium"/>
            </a:endParaRPr>
          </a:p>
        </p:txBody>
      </p:sp>
      <p:sp>
        <p:nvSpPr>
          <p:cNvPr id="6" name="TextBox 5">
            <a:extLst>
              <a:ext uri="{FF2B5EF4-FFF2-40B4-BE49-F238E27FC236}">
                <a16:creationId xmlns:a16="http://schemas.microsoft.com/office/drawing/2014/main" id="{CE6B75D8-7BFB-5496-3CA6-829A6FD6E3FF}"/>
              </a:ext>
            </a:extLst>
          </p:cNvPr>
          <p:cNvSpPr txBox="1"/>
          <p:nvPr/>
        </p:nvSpPr>
        <p:spPr>
          <a:xfrm>
            <a:off x="163284" y="1598943"/>
            <a:ext cx="12028715" cy="1261884"/>
          </a:xfrm>
          <a:prstGeom prst="rect">
            <a:avLst/>
          </a:prstGeom>
          <a:noFill/>
        </p:spPr>
        <p:txBody>
          <a:bodyPr wrap="square" rtlCol="0">
            <a:spAutoFit/>
          </a:bodyPr>
          <a:lstStyle/>
          <a:p>
            <a:r>
              <a:rPr lang="en-US" sz="3800" dirty="0">
                <a:solidFill>
                  <a:schemeClr val="accent6">
                    <a:lumMod val="75000"/>
                  </a:schemeClr>
                </a:solidFill>
                <a:latin typeface="Gotham Book"/>
              </a:rPr>
              <a:t>Place each item below where it fits on your mind map. Keep in mind, you can write some items in more than one place. </a:t>
            </a:r>
          </a:p>
        </p:txBody>
      </p:sp>
      <p:sp>
        <p:nvSpPr>
          <p:cNvPr id="8" name="Rectangle: Rounded Corners 7">
            <a:extLst>
              <a:ext uri="{FF2B5EF4-FFF2-40B4-BE49-F238E27FC236}">
                <a16:creationId xmlns:a16="http://schemas.microsoft.com/office/drawing/2014/main" id="{F80E704E-F242-AB7A-188D-7D603B6EE62A}"/>
              </a:ext>
            </a:extLst>
          </p:cNvPr>
          <p:cNvSpPr/>
          <p:nvPr/>
        </p:nvSpPr>
        <p:spPr>
          <a:xfrm>
            <a:off x="163285" y="3139840"/>
            <a:ext cx="3566084"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Goals</a:t>
            </a:r>
          </a:p>
        </p:txBody>
      </p:sp>
      <p:sp>
        <p:nvSpPr>
          <p:cNvPr id="11" name="Rectangle: Rounded Corners 10">
            <a:extLst>
              <a:ext uri="{FF2B5EF4-FFF2-40B4-BE49-F238E27FC236}">
                <a16:creationId xmlns:a16="http://schemas.microsoft.com/office/drawing/2014/main" id="{BB345942-C276-7952-CB97-578FB64DA282}"/>
              </a:ext>
            </a:extLst>
          </p:cNvPr>
          <p:cNvSpPr/>
          <p:nvPr/>
        </p:nvSpPr>
        <p:spPr>
          <a:xfrm>
            <a:off x="4027716" y="3139840"/>
            <a:ext cx="3772912"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Causes</a:t>
            </a:r>
          </a:p>
        </p:txBody>
      </p:sp>
      <p:sp>
        <p:nvSpPr>
          <p:cNvPr id="12" name="Rectangle: Rounded Corners 11">
            <a:extLst>
              <a:ext uri="{FF2B5EF4-FFF2-40B4-BE49-F238E27FC236}">
                <a16:creationId xmlns:a16="http://schemas.microsoft.com/office/drawing/2014/main" id="{5FC978E8-5C00-B165-CB51-9C6000E023E8}"/>
              </a:ext>
            </a:extLst>
          </p:cNvPr>
          <p:cNvSpPr/>
          <p:nvPr/>
        </p:nvSpPr>
        <p:spPr>
          <a:xfrm>
            <a:off x="8146945" y="3139840"/>
            <a:ext cx="3772912"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Effects</a:t>
            </a:r>
          </a:p>
        </p:txBody>
      </p:sp>
      <p:sp>
        <p:nvSpPr>
          <p:cNvPr id="15" name="Rectangle: Rounded Corners 14">
            <a:extLst>
              <a:ext uri="{FF2B5EF4-FFF2-40B4-BE49-F238E27FC236}">
                <a16:creationId xmlns:a16="http://schemas.microsoft.com/office/drawing/2014/main" id="{21358007-EA5A-CEB7-30D7-174FED6E13E9}"/>
              </a:ext>
            </a:extLst>
          </p:cNvPr>
          <p:cNvSpPr/>
          <p:nvPr/>
        </p:nvSpPr>
        <p:spPr>
          <a:xfrm>
            <a:off x="1839809" y="4846139"/>
            <a:ext cx="3566084"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Missions</a:t>
            </a:r>
          </a:p>
        </p:txBody>
      </p:sp>
      <p:sp>
        <p:nvSpPr>
          <p:cNvPr id="16" name="Rectangle: Rounded Corners 15">
            <a:extLst>
              <a:ext uri="{FF2B5EF4-FFF2-40B4-BE49-F238E27FC236}">
                <a16:creationId xmlns:a16="http://schemas.microsoft.com/office/drawing/2014/main" id="{EC682FE2-06A2-D695-8155-38B38F18191A}"/>
              </a:ext>
            </a:extLst>
          </p:cNvPr>
          <p:cNvSpPr/>
          <p:nvPr/>
        </p:nvSpPr>
        <p:spPr>
          <a:xfrm>
            <a:off x="6017586" y="4846139"/>
            <a:ext cx="3566084"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Events</a:t>
            </a:r>
          </a:p>
        </p:txBody>
      </p:sp>
    </p:spTree>
    <p:extLst>
      <p:ext uri="{BB962C8B-B14F-4D97-AF65-F5344CB8AC3E}">
        <p14:creationId xmlns:p14="http://schemas.microsoft.com/office/powerpoint/2010/main" val="1740664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4" name="Title 5">
            <a:extLst>
              <a:ext uri="{FF2B5EF4-FFF2-40B4-BE49-F238E27FC236}">
                <a16:creationId xmlns:a16="http://schemas.microsoft.com/office/drawing/2014/main" id="{1788B79A-C5AA-5304-A342-17E643EF650E}"/>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1</a:t>
            </a:r>
          </a:p>
        </p:txBody>
      </p:sp>
      <p:sp>
        <p:nvSpPr>
          <p:cNvPr id="6" name="TextBox 5">
            <a:extLst>
              <a:ext uri="{FF2B5EF4-FFF2-40B4-BE49-F238E27FC236}">
                <a16:creationId xmlns:a16="http://schemas.microsoft.com/office/drawing/2014/main" id="{F449AFA3-DB1D-F7BC-455C-D6C183E7D1FB}"/>
              </a:ext>
            </a:extLst>
          </p:cNvPr>
          <p:cNvSpPr txBox="1"/>
          <p:nvPr/>
        </p:nvSpPr>
        <p:spPr>
          <a:xfrm>
            <a:off x="500743" y="1537064"/>
            <a:ext cx="11324175" cy="1384995"/>
          </a:xfrm>
          <a:prstGeom prst="rect">
            <a:avLst/>
          </a:prstGeom>
          <a:noFill/>
        </p:spPr>
        <p:txBody>
          <a:bodyPr wrap="square" rtlCol="0">
            <a:spAutoFit/>
          </a:bodyPr>
          <a:lstStyle/>
          <a:p>
            <a:pPr marL="342900" indent="-342900">
              <a:buFont typeface="+mj-lt"/>
              <a:buAutoNum type="arabicPeriod"/>
            </a:pPr>
            <a:r>
              <a:rPr lang="en-US" sz="2800" dirty="0">
                <a:solidFill>
                  <a:srgbClr val="C00000"/>
                </a:solidFill>
              </a:rPr>
              <a:t>Connect each item below to one of the topics on your Mind Map.</a:t>
            </a:r>
          </a:p>
          <a:p>
            <a:pPr marL="342900" indent="-342900">
              <a:buFont typeface="+mj-lt"/>
              <a:buAutoNum type="arabicPeriod"/>
            </a:pPr>
            <a:r>
              <a:rPr lang="en-US" sz="2800" dirty="0">
                <a:solidFill>
                  <a:schemeClr val="accent5">
                    <a:lumMod val="75000"/>
                  </a:schemeClr>
                </a:solidFill>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BC086618-1878-9131-E7C3-C5D1D3B1069A}"/>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French Threat</a:t>
            </a:r>
          </a:p>
        </p:txBody>
      </p:sp>
      <p:sp>
        <p:nvSpPr>
          <p:cNvPr id="12" name="Rectangle: Rounded Corners 11">
            <a:extLst>
              <a:ext uri="{FF2B5EF4-FFF2-40B4-BE49-F238E27FC236}">
                <a16:creationId xmlns:a16="http://schemas.microsoft.com/office/drawing/2014/main" id="{715EAC4D-3740-FA8B-BB8D-13C890C78EB8}"/>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Convert Texas Indians</a:t>
            </a:r>
          </a:p>
        </p:txBody>
      </p:sp>
      <p:sp>
        <p:nvSpPr>
          <p:cNvPr id="13" name="Rectangle: Rounded Corners 12">
            <a:extLst>
              <a:ext uri="{FF2B5EF4-FFF2-40B4-BE49-F238E27FC236}">
                <a16:creationId xmlns:a16="http://schemas.microsoft.com/office/drawing/2014/main" id="{BC9B5096-CB8E-3C0F-71C7-462C8B54C45E}"/>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Caste System</a:t>
            </a:r>
          </a:p>
        </p:txBody>
      </p:sp>
      <p:sp>
        <p:nvSpPr>
          <p:cNvPr id="14" name="Rectangle: Rounded Corners 13">
            <a:extLst>
              <a:ext uri="{FF2B5EF4-FFF2-40B4-BE49-F238E27FC236}">
                <a16:creationId xmlns:a16="http://schemas.microsoft.com/office/drawing/2014/main" id="{59EEB510-F4C5-1C17-455B-9F10BB489F02}"/>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Want equality</a:t>
            </a:r>
          </a:p>
        </p:txBody>
      </p:sp>
      <p:sp>
        <p:nvSpPr>
          <p:cNvPr id="15" name="Rectangle: Rounded Corners 14">
            <a:extLst>
              <a:ext uri="{FF2B5EF4-FFF2-40B4-BE49-F238E27FC236}">
                <a16:creationId xmlns:a16="http://schemas.microsoft.com/office/drawing/2014/main" id="{0E73BDB4-EC59-0322-51E6-2FD6A80F27BD}"/>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East Texas</a:t>
            </a:r>
          </a:p>
        </p:txBody>
      </p:sp>
      <p:sp>
        <p:nvSpPr>
          <p:cNvPr id="16" name="Rectangle: Rounded Corners 15">
            <a:extLst>
              <a:ext uri="{FF2B5EF4-FFF2-40B4-BE49-F238E27FC236}">
                <a16:creationId xmlns:a16="http://schemas.microsoft.com/office/drawing/2014/main" id="{25CAD92D-F8E7-BD08-CCAF-8DECE3FEF706}"/>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Father Miguel Hidalgo y Costilla</a:t>
            </a:r>
          </a:p>
        </p:txBody>
      </p:sp>
      <p:pic>
        <p:nvPicPr>
          <p:cNvPr id="2" name="Graphic 1">
            <a:extLst>
              <a:ext uri="{FF2B5EF4-FFF2-40B4-BE49-F238E27FC236}">
                <a16:creationId xmlns:a16="http://schemas.microsoft.com/office/drawing/2014/main" id="{4857AA9D-BC8F-1E17-05A1-F1A544D9ADE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3401320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C3BCF-8536-5D8E-ED17-481B7CA3F449}"/>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E7C061C-7C32-EE80-8A93-F831714ACE84}"/>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23">
            <a:extLst>
              <a:ext uri="{FF2B5EF4-FFF2-40B4-BE49-F238E27FC236}">
                <a16:creationId xmlns:a16="http://schemas.microsoft.com/office/drawing/2014/main" id="{07CF0777-9B70-DB4E-ED8E-CF09662079F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27B16B23-EBF9-456B-3648-E0FACA96BDD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C6EE3060-A75A-33A6-EE07-A7D15548D72C}"/>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r>
              <a:rPr lang="en-US" dirty="0">
                <a:solidFill>
                  <a:schemeClr val="tx1">
                    <a:lumMod val="75000"/>
                    <a:lumOff val="25000"/>
                  </a:schemeClr>
                </a:solidFill>
                <a:latin typeface="Gotham Book" pitchFamily="2" charset="0"/>
                <a:cs typeface="Gotham Book" pitchFamily="2" charset="0"/>
              </a:rPr>
              <a:t>https://education.texashistory.unt.edu</a:t>
            </a:r>
            <a:endParaRPr lang="en-US" dirty="0"/>
          </a:p>
        </p:txBody>
      </p:sp>
      <p:sp>
        <p:nvSpPr>
          <p:cNvPr id="4" name="Title 5">
            <a:extLst>
              <a:ext uri="{FF2B5EF4-FFF2-40B4-BE49-F238E27FC236}">
                <a16:creationId xmlns:a16="http://schemas.microsoft.com/office/drawing/2014/main" id="{D67844BC-E14F-77ED-003A-DBFF07794051}"/>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2</a:t>
            </a:r>
          </a:p>
        </p:txBody>
      </p:sp>
      <p:sp>
        <p:nvSpPr>
          <p:cNvPr id="6" name="TextBox 5">
            <a:extLst>
              <a:ext uri="{FF2B5EF4-FFF2-40B4-BE49-F238E27FC236}">
                <a16:creationId xmlns:a16="http://schemas.microsoft.com/office/drawing/2014/main" id="{25C396C6-C02B-6254-29F5-FA47FC58B264}"/>
              </a:ext>
            </a:extLst>
          </p:cNvPr>
          <p:cNvSpPr txBox="1"/>
          <p:nvPr/>
        </p:nvSpPr>
        <p:spPr>
          <a:xfrm>
            <a:off x="500743" y="1537064"/>
            <a:ext cx="11324175" cy="1384995"/>
          </a:xfrm>
          <a:prstGeom prst="rect">
            <a:avLst/>
          </a:prstGeom>
          <a:noFill/>
        </p:spPr>
        <p:txBody>
          <a:bodyPr wrap="square" rtlCol="0">
            <a:spAutoFit/>
          </a:bodyPr>
          <a:lstStyle/>
          <a:p>
            <a:pPr marL="342900" indent="-342900">
              <a:buFont typeface="+mj-lt"/>
              <a:buAutoNum type="arabicPeriod"/>
            </a:pPr>
            <a:r>
              <a:rPr lang="en-US" sz="2800" dirty="0">
                <a:solidFill>
                  <a:srgbClr val="C00000"/>
                </a:solidFill>
              </a:rPr>
              <a:t>Connect each item below to one of the topics on your Mind Map.</a:t>
            </a:r>
          </a:p>
          <a:p>
            <a:pPr marL="342900" indent="-342900">
              <a:buFont typeface="+mj-lt"/>
              <a:buAutoNum type="arabicPeriod"/>
            </a:pPr>
            <a:r>
              <a:rPr lang="en-US" sz="2800" dirty="0">
                <a:solidFill>
                  <a:schemeClr val="accent5">
                    <a:lumMod val="75000"/>
                  </a:schemeClr>
                </a:solidFill>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705314F7-B61D-ECD2-F9BA-DD5BFD21C8C6}"/>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Gotham Book"/>
              </a:rPr>
              <a:t>Assimilate Texas Indians</a:t>
            </a:r>
          </a:p>
        </p:txBody>
      </p:sp>
      <p:sp>
        <p:nvSpPr>
          <p:cNvPr id="12" name="Rectangle: Rounded Corners 11">
            <a:extLst>
              <a:ext uri="{FF2B5EF4-FFF2-40B4-BE49-F238E27FC236}">
                <a16:creationId xmlns:a16="http://schemas.microsoft.com/office/drawing/2014/main" id="{CC019B1E-6770-8170-1C4A-C417DA007885}"/>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latin typeface="Gotham Book"/>
              </a:rPr>
              <a:t>Overthrow Spanish government</a:t>
            </a:r>
          </a:p>
        </p:txBody>
      </p:sp>
      <p:sp>
        <p:nvSpPr>
          <p:cNvPr id="13" name="Rectangle: Rounded Corners 12">
            <a:extLst>
              <a:ext uri="{FF2B5EF4-FFF2-40B4-BE49-F238E27FC236}">
                <a16:creationId xmlns:a16="http://schemas.microsoft.com/office/drawing/2014/main" id="{9AF8D2A8-F674-97B4-B007-C7894A282049}"/>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latin typeface="Gotham Book"/>
              </a:rPr>
              <a:t>Corpus Christi de la Isleta</a:t>
            </a:r>
          </a:p>
        </p:txBody>
      </p:sp>
      <p:sp>
        <p:nvSpPr>
          <p:cNvPr id="14" name="Rectangle: Rounded Corners 13">
            <a:extLst>
              <a:ext uri="{FF2B5EF4-FFF2-40B4-BE49-F238E27FC236}">
                <a16:creationId xmlns:a16="http://schemas.microsoft.com/office/drawing/2014/main" id="{FCE1CCEA-C991-95BC-E68D-E31404703953}"/>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Los Adaes</a:t>
            </a:r>
          </a:p>
        </p:txBody>
      </p:sp>
      <p:sp>
        <p:nvSpPr>
          <p:cNvPr id="15" name="Rectangle: Rounded Corners 14">
            <a:extLst>
              <a:ext uri="{FF2B5EF4-FFF2-40B4-BE49-F238E27FC236}">
                <a16:creationId xmlns:a16="http://schemas.microsoft.com/office/drawing/2014/main" id="{5984C5F1-5740-EE3E-4471-E61FDCCE6D67}"/>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Filibusters</a:t>
            </a:r>
          </a:p>
        </p:txBody>
      </p:sp>
      <p:sp>
        <p:nvSpPr>
          <p:cNvPr id="16" name="Rectangle: Rounded Corners 15">
            <a:extLst>
              <a:ext uri="{FF2B5EF4-FFF2-40B4-BE49-F238E27FC236}">
                <a16:creationId xmlns:a16="http://schemas.microsoft.com/office/drawing/2014/main" id="{73ECC9DE-9BB5-9E9A-95FB-F0611A799508}"/>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latin typeface="Gotham Book"/>
              </a:rPr>
              <a:t>San Antonio</a:t>
            </a:r>
          </a:p>
        </p:txBody>
      </p:sp>
      <p:pic>
        <p:nvPicPr>
          <p:cNvPr id="2" name="Graphic 1">
            <a:extLst>
              <a:ext uri="{FF2B5EF4-FFF2-40B4-BE49-F238E27FC236}">
                <a16:creationId xmlns:a16="http://schemas.microsoft.com/office/drawing/2014/main" id="{D065A79B-2362-820D-261F-1F2704CE3FF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3822591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f4b8a2-ad4f-41b5-9a91-284d2cc38f56}" enabled="1" method="Standard" siteId="{70de1992-07c6-480f-a318-a1afcba03983}" contentBits="0" removed="0"/>
</clbl:labelList>
</file>

<file path=docProps/app.xml><?xml version="1.0" encoding="utf-8"?>
<Properties xmlns="http://schemas.openxmlformats.org/officeDocument/2006/extended-properties" xmlns:vt="http://schemas.openxmlformats.org/officeDocument/2006/docPropsVTypes">
  <TotalTime>106</TotalTime>
  <Words>876</Words>
  <Application>Microsoft Office PowerPoint</Application>
  <PresentationFormat>Widescreen</PresentationFormat>
  <Paragraphs>128</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Aptos</vt:lpstr>
      <vt:lpstr>Aptos Display</vt:lpstr>
      <vt:lpstr>Arial</vt:lpstr>
      <vt:lpstr>Gotham Book</vt:lpstr>
      <vt:lpstr>Gotham Medium</vt:lpstr>
      <vt:lpstr>Office Theme</vt:lpstr>
      <vt:lpstr>1_Office Theme</vt:lpstr>
      <vt:lpstr>Mind Map</vt:lpstr>
      <vt:lpstr>Warm-up: Follow the directions on your warm-up </vt:lpstr>
      <vt:lpstr>Share with the class</vt:lpstr>
      <vt:lpstr>Essential Question</vt:lpstr>
      <vt:lpstr>In today’s lesson…</vt:lpstr>
      <vt:lpstr>Topic &amp; Subtopics</vt:lpstr>
      <vt:lpstr>Add to your mind map</vt:lpstr>
      <vt:lpstr>Make Connections 1</vt:lpstr>
      <vt:lpstr>Make Connections 2</vt:lpstr>
      <vt:lpstr>Make Connections 3</vt:lpstr>
      <vt:lpstr>Make Connections 4</vt:lpstr>
      <vt:lpstr>Make Connections 5</vt:lpstr>
      <vt:lpstr>Make Connections 6</vt:lpstr>
      <vt:lpstr>Make Connections 7</vt:lpstr>
      <vt:lpstr>Create Connections 6</vt:lpstr>
      <vt:lpstr>Exit Ticket</vt:lpstr>
      <vt:lpstr>Share your response</vt:lpstr>
    </vt:vector>
  </TitlesOfParts>
  <Company>University of North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Abubakar, Courtney</dc:creator>
  <cp:lastModifiedBy>Belden, Dreanna</cp:lastModifiedBy>
  <cp:revision>3</cp:revision>
  <dcterms:created xsi:type="dcterms:W3CDTF">2024-11-18T16:21:59Z</dcterms:created>
  <dcterms:modified xsi:type="dcterms:W3CDTF">2025-03-12T17:20:45Z</dcterms:modified>
</cp:coreProperties>
</file>