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8" r:id="rId3"/>
    <p:sldId id="310" r:id="rId4"/>
    <p:sldId id="304" r:id="rId5"/>
    <p:sldId id="311" r:id="rId6"/>
    <p:sldId id="312" r:id="rId7"/>
    <p:sldId id="281" r:id="rId8"/>
    <p:sldId id="286" r:id="rId9"/>
    <p:sldId id="313" r:id="rId10"/>
    <p:sldId id="316" r:id="rId11"/>
    <p:sldId id="314" r:id="rId12"/>
    <p:sldId id="317" r:id="rId13"/>
    <p:sldId id="315" r:id="rId14"/>
    <p:sldId id="275" r:id="rId15"/>
    <p:sldId id="318" r:id="rId16"/>
    <p:sldId id="319" r:id="rId17"/>
    <p:sldId id="320" r:id="rId18"/>
    <p:sldId id="321" r:id="rId19"/>
    <p:sldId id="32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96883-749B-4F91-828E-0F60618B1429}"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AE739-D7DE-42D5-B99D-8BD7F07DD604}" type="slidenum">
              <a:rPr lang="en-US" smtClean="0"/>
              <a:t>‹#›</a:t>
            </a:fld>
            <a:endParaRPr lang="en-US"/>
          </a:p>
        </p:txBody>
      </p:sp>
    </p:spTree>
    <p:extLst>
      <p:ext uri="{BB962C8B-B14F-4D97-AF65-F5344CB8AC3E}">
        <p14:creationId xmlns:p14="http://schemas.microsoft.com/office/powerpoint/2010/main" val="123682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5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ki/User:Xenophon" TargetMode="External"/><Relationship Id="rId4" Type="http://schemas.openxmlformats.org/officeDocument/2006/relationships/hyperlink" Target="https://creativecommons.org/licenses/by/4.0/deed.e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ki/User:Xenophon" TargetMode="External"/><Relationship Id="rId4" Type="http://schemas.openxmlformats.org/officeDocument/2006/relationships/hyperlink" Target="https://creativecommons.org/licenses/by/4.0/deed.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Belden, </a:t>
            </a:r>
            <a:r>
              <a:rPr lang="en-US" sz="1800" b="0" i="0" u="none" strike="noStrike" dirty="0" err="1">
                <a:solidFill>
                  <a:srgbClr val="242424"/>
                </a:solidFill>
                <a:effectLst/>
                <a:latin typeface="Times New Roman" panose="02020603050405020304" pitchFamily="18" charset="0"/>
              </a:rPr>
              <a:t>Dreanna</a:t>
            </a:r>
            <a:r>
              <a:rPr lang="en-US" sz="1800" b="0" i="0" u="none" strike="noStrike" dirty="0">
                <a:solidFill>
                  <a:srgbClr val="242424"/>
                </a:solidFill>
                <a:effectLst/>
                <a:latin typeface="Times New Roman" panose="02020603050405020304" pitchFamily="18" charset="0"/>
              </a:rPr>
              <a:t>. </a:t>
            </a:r>
            <a:r>
              <a:rPr lang="en-US" sz="1800" b="0" i="1" u="none" strike="noStrike" dirty="0">
                <a:solidFill>
                  <a:srgbClr val="242424"/>
                </a:solidFill>
                <a:effectLst/>
                <a:latin typeface="Times New Roman" panose="02020603050405020304" pitchFamily="18" charset="0"/>
              </a:rPr>
              <a:t>Detail of the church at Mission San Jose.</a:t>
            </a:r>
            <a:r>
              <a:rPr lang="en-US" sz="1800" b="0" i="0" u="none" strike="noStrike" dirty="0">
                <a:solidFill>
                  <a:srgbClr val="242424"/>
                </a:solidFill>
                <a:effectLst/>
                <a:latin typeface="Times New Roman" panose="02020603050405020304" pitchFamily="18" charset="0"/>
              </a:rPr>
              <a:t> May 4,2005.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https://texashistory.unt.edu/ark:/67531/metapth3540/</a:t>
            </a:r>
            <a:r>
              <a:rPr lang="en-US" sz="1800" b="0" i="0" u="none" strike="noStrike" dirty="0">
                <a:solidFill>
                  <a:srgbClr val="242424"/>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46A7A7-5F8E-48A6-988D-18E8FA12BE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812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Open Sans" panose="020B0606030504020204" pitchFamily="34" charset="0"/>
              </a:rPr>
              <a:t>Highsmith, Carol M, photographer. </a:t>
            </a:r>
            <a:r>
              <a:rPr lang="en-US" b="0" i="1" dirty="0">
                <a:solidFill>
                  <a:srgbClr val="242424"/>
                </a:solidFill>
                <a:effectLst/>
                <a:latin typeface="Open Sans" panose="020B0606030504020204" pitchFamily="34" charset="0"/>
              </a:rPr>
              <a:t>Wall art at the Tigua Indian Cultural Center at the Ysleta del Sur Pueblo, which celebrates more than 300 years of tribal history in El Paso, Texas</a:t>
            </a:r>
            <a:r>
              <a:rPr lang="en-US" b="0" i="0" dirty="0">
                <a:solidFill>
                  <a:srgbClr val="242424"/>
                </a:solidFill>
                <a:effectLst/>
                <a:latin typeface="Open Sans" panose="020B0606030504020204" pitchFamily="34" charset="0"/>
              </a:rPr>
              <a:t>. El Paso United States Texas, 2014. -02-14. Photograph. https://www.loc.gov/item/2014630705/.</a:t>
            </a:r>
          </a:p>
          <a:p>
            <a:endParaRPr lang="en-US" b="0" i="0" dirty="0">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effectLst/>
                <a:latin typeface="Linux Libertine"/>
              </a:rPr>
              <a:t>Tatu (</a:t>
            </a:r>
            <a:r>
              <a:rPr lang="fr-FR" b="0" i="0" dirty="0" err="1">
                <a:effectLst/>
                <a:latin typeface="Linux Libertine"/>
              </a:rPr>
              <a:t>dasypus</a:t>
            </a:r>
            <a:r>
              <a:rPr lang="fr-FR" b="0" i="0" dirty="0">
                <a:effectLst/>
                <a:latin typeface="Linux Libertine"/>
              </a:rPr>
              <a:t> </a:t>
            </a:r>
            <a:r>
              <a:rPr lang="fr-FR" b="0" i="0" dirty="0" err="1">
                <a:effectLst/>
                <a:latin typeface="Linux Libertine"/>
              </a:rPr>
              <a:t>novemcinctus</a:t>
            </a:r>
            <a:r>
              <a:rPr lang="fr-FR" b="0" i="0" dirty="0">
                <a:effectLst/>
                <a:latin typeface="Linux Libertine"/>
              </a:rPr>
              <a:t>), Uruguay, 2020.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tooltip="creativecommons:by/4.0/deed.en"/>
              </a:rPr>
              <a:t>Attribution 4.0 International</a:t>
            </a:r>
            <a:r>
              <a:rPr lang="en-US" b="0" i="0" dirty="0">
                <a:solidFill>
                  <a:srgbClr val="202122"/>
                </a:solidFill>
                <a:effectLst/>
                <a:latin typeface="Arial" panose="020B0604020202020204" pitchFamily="34" charset="0"/>
              </a:rPr>
              <a:t> license. Background of image removed for use in this presentation. https://commons.wikimedia.org/wiki/File:Tatu_(dasypus_novemcinctus),_Uruguay,_2020.jpg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Las Palmas Casa de Colon - Museum Modell Pinta. Photograph by </a:t>
            </a:r>
            <a:r>
              <a:rPr lang="en-US" b="0" i="0" u="sng" dirty="0">
                <a:solidFill>
                  <a:srgbClr val="0645AD"/>
                </a:solidFill>
                <a:effectLst/>
                <a:latin typeface="Arial" panose="020B0604020202020204" pitchFamily="34" charset="0"/>
                <a:hlinkClick r:id="rId5" tooltip="User:Xenophon"/>
              </a:rPr>
              <a:t>Wolfgang Sauber</a:t>
            </a:r>
            <a:r>
              <a:rPr lang="en-US" b="0" i="0" u="sng" dirty="0">
                <a:solidFill>
                  <a:srgbClr val="0645AD"/>
                </a:solidFill>
                <a:effectLst/>
                <a:latin typeface="Arial" panose="020B0604020202020204" pitchFamily="34" charset="0"/>
              </a:rPr>
              <a:t>.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6" tooltip="creativecommons:by-sa/4.0/deed.en"/>
              </a:rPr>
              <a:t>Attribution-Share Alike 4.0 International</a:t>
            </a:r>
            <a:r>
              <a:rPr lang="en-US" b="0" i="0" dirty="0">
                <a:solidFill>
                  <a:srgbClr val="202122"/>
                </a:solidFill>
                <a:effectLst/>
                <a:latin typeface="Arial" panose="020B0604020202020204" pitchFamily="34" charset="0"/>
              </a:rPr>
              <a:t> license.</a:t>
            </a:r>
            <a:r>
              <a:rPr lang="en-US" b="0" i="0" u="sng" dirty="0">
                <a:solidFill>
                  <a:srgbClr val="0645AD"/>
                </a:solidFill>
                <a:effectLst/>
                <a:latin typeface="Arial" panose="020B0604020202020204" pitchFamily="34" charset="0"/>
              </a:rPr>
              <a:t> https://commons.wikimedia.org/wiki/File:Las_Palmas_Casa_de_Colon_-_Museum_Modell_Pinta.jpg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645AD"/>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42424"/>
                </a:solidFill>
                <a:effectLst/>
                <a:latin typeface="Times New Roman" panose="02020603050405020304" pitchFamily="18" charset="0"/>
              </a:rPr>
              <a:t>Highsmith, Carol M, photographer. A portion of the Presidio Nuestra Senora de Loreto de la Bahia, known more commonly as Presidio La Bahia, or simply La Bahia, a fort constructed by the Spanish Army that became the nucleus of the city of Goliad, Texas. United States Texas Goliad, 2014. -04-05. Photograph. https://www.loc.gov/item/2014633490/.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242424"/>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Linux Liberti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effectLst/>
              <a:latin typeface="Linux Libertine"/>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44531-BECC-4636-86DC-0AE1BF1BE7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899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7FB09-001A-0B63-3E10-B2A41304B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BDED1-CB13-6EB5-92F5-F7949B5B7C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D21A4-64BA-FDBA-5469-68732A6D46EC}"/>
              </a:ext>
            </a:extLst>
          </p:cNvPr>
          <p:cNvSpPr>
            <a:spLocks noGrp="1"/>
          </p:cNvSpPr>
          <p:nvPr>
            <p:ph type="body" idx="1"/>
          </p:nvPr>
        </p:nvSpPr>
        <p:spPr/>
        <p:txBody>
          <a:bodyPr/>
          <a:lstStyle/>
          <a:p>
            <a:r>
              <a:rPr lang="en-US" b="0" i="0" dirty="0">
                <a:solidFill>
                  <a:srgbClr val="242424"/>
                </a:solidFill>
                <a:effectLst/>
                <a:latin typeface="Open Sans" panose="020B0606030504020204" pitchFamily="34" charset="0"/>
              </a:rPr>
              <a:t>Highsmith, Carol M, photographer. </a:t>
            </a:r>
            <a:r>
              <a:rPr lang="en-US" b="0" i="1" dirty="0">
                <a:solidFill>
                  <a:srgbClr val="242424"/>
                </a:solidFill>
                <a:effectLst/>
                <a:latin typeface="Open Sans" panose="020B0606030504020204" pitchFamily="34" charset="0"/>
              </a:rPr>
              <a:t>Wall art at the Tigua Indian Cultural Center at the Ysleta del Sur Pueblo, which celebrates more than 300 years of tribal history in El Paso, Texas</a:t>
            </a:r>
            <a:r>
              <a:rPr lang="en-US" b="0" i="0" dirty="0">
                <a:solidFill>
                  <a:srgbClr val="242424"/>
                </a:solidFill>
                <a:effectLst/>
                <a:latin typeface="Open Sans" panose="020B0606030504020204" pitchFamily="34" charset="0"/>
              </a:rPr>
              <a:t>. El Paso United States Texas, 2014. -02-14. Photograph. https://www.loc.gov/item/2014630705/.</a:t>
            </a:r>
          </a:p>
          <a:p>
            <a:endParaRPr lang="en-US" b="0" i="0" dirty="0">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effectLst/>
                <a:latin typeface="Linux Libertine"/>
              </a:rPr>
              <a:t>Tatu (</a:t>
            </a:r>
            <a:r>
              <a:rPr lang="fr-FR" b="0" i="0" dirty="0" err="1">
                <a:effectLst/>
                <a:latin typeface="Linux Libertine"/>
              </a:rPr>
              <a:t>dasypus</a:t>
            </a:r>
            <a:r>
              <a:rPr lang="fr-FR" b="0" i="0" dirty="0">
                <a:effectLst/>
                <a:latin typeface="Linux Libertine"/>
              </a:rPr>
              <a:t> </a:t>
            </a:r>
            <a:r>
              <a:rPr lang="fr-FR" b="0" i="0" dirty="0" err="1">
                <a:effectLst/>
                <a:latin typeface="Linux Libertine"/>
              </a:rPr>
              <a:t>novemcinctus</a:t>
            </a:r>
            <a:r>
              <a:rPr lang="fr-FR" b="0" i="0" dirty="0">
                <a:effectLst/>
                <a:latin typeface="Linux Libertine"/>
              </a:rPr>
              <a:t>), Uruguay, 2020.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tooltip="creativecommons:by/4.0/deed.en"/>
              </a:rPr>
              <a:t>Attribution 4.0 International</a:t>
            </a:r>
            <a:r>
              <a:rPr lang="en-US" b="0" i="0" dirty="0">
                <a:solidFill>
                  <a:srgbClr val="202122"/>
                </a:solidFill>
                <a:effectLst/>
                <a:latin typeface="Arial" panose="020B0604020202020204" pitchFamily="34" charset="0"/>
              </a:rPr>
              <a:t> license. Background of image removed for use in this presentation. https://commons.wikimedia.org/wiki/File:Tatu_(dasypus_novemcinctus),_Uruguay,_2020.jpg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Las Palmas Casa de Colon - Museum Modell Pinta. Photograph by </a:t>
            </a:r>
            <a:r>
              <a:rPr lang="en-US" b="0" i="0" u="sng" dirty="0">
                <a:solidFill>
                  <a:srgbClr val="0645AD"/>
                </a:solidFill>
                <a:effectLst/>
                <a:latin typeface="Arial" panose="020B0604020202020204" pitchFamily="34" charset="0"/>
                <a:hlinkClick r:id="rId5" tooltip="User:Xenophon"/>
              </a:rPr>
              <a:t>Wolfgang Sauber</a:t>
            </a:r>
            <a:r>
              <a:rPr lang="en-US" b="0" i="0" u="sng" dirty="0">
                <a:solidFill>
                  <a:srgbClr val="0645AD"/>
                </a:solidFill>
                <a:effectLst/>
                <a:latin typeface="Arial" panose="020B0604020202020204" pitchFamily="34" charset="0"/>
              </a:rPr>
              <a:t>.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6" tooltip="creativecommons:by-sa/4.0/deed.en"/>
              </a:rPr>
              <a:t>Attribution-Share Alike 4.0 International</a:t>
            </a:r>
            <a:r>
              <a:rPr lang="en-US" b="0" i="0" dirty="0">
                <a:solidFill>
                  <a:srgbClr val="202122"/>
                </a:solidFill>
                <a:effectLst/>
                <a:latin typeface="Arial" panose="020B0604020202020204" pitchFamily="34" charset="0"/>
              </a:rPr>
              <a:t> license.</a:t>
            </a:r>
            <a:r>
              <a:rPr lang="en-US" b="0" i="0" u="sng" dirty="0">
                <a:solidFill>
                  <a:srgbClr val="0645AD"/>
                </a:solidFill>
                <a:effectLst/>
                <a:latin typeface="Arial" panose="020B0604020202020204" pitchFamily="34" charset="0"/>
              </a:rPr>
              <a:t> https://commons.wikimedia.org/wiki/File:Las_Palmas_Casa_de_Colon_-_Museum_Modell_Pinta.jpg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645AD"/>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42424"/>
                </a:solidFill>
                <a:effectLst/>
                <a:latin typeface="Times New Roman" panose="02020603050405020304" pitchFamily="18" charset="0"/>
              </a:rPr>
              <a:t>Highsmith, Carol M, photographer. A portion of the Presidio Nuestra Senora de Loreto de la Bahia, known more commonly as Presidio La Bahia, or simply La Bahia, a fort constructed by the Spanish Army that became the nucleus of the city of Goliad, Texas. United States Texas Goliad, 2014. -04-05. Photograph. https://www.loc.gov/item/2014633490/.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242424"/>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Linux Liberti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effectLst/>
              <a:latin typeface="Linux Libertine"/>
            </a:endParaRPr>
          </a:p>
          <a:p>
            <a:endParaRPr lang="en-US" dirty="0"/>
          </a:p>
        </p:txBody>
      </p:sp>
      <p:sp>
        <p:nvSpPr>
          <p:cNvPr id="4" name="Slide Number Placeholder 3">
            <a:extLst>
              <a:ext uri="{FF2B5EF4-FFF2-40B4-BE49-F238E27FC236}">
                <a16:creationId xmlns:a16="http://schemas.microsoft.com/office/drawing/2014/main" id="{8FB2AA08-A7EB-3B93-4D83-E5BE7C6668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44531-BECC-4636-86DC-0AE1BF1BE7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867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F31D-B353-AA16-B814-3F0984D7BA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C7DA3C-FE25-4919-649C-2E7585E461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FFEE98-057C-6BBF-9A0C-A3C594AD2607}"/>
              </a:ext>
            </a:extLst>
          </p:cNvPr>
          <p:cNvSpPr>
            <a:spLocks noGrp="1"/>
          </p:cNvSpPr>
          <p:nvPr>
            <p:ph type="dt" sz="half" idx="10"/>
          </p:nvPr>
        </p:nvSpPr>
        <p:spPr/>
        <p:txBody>
          <a:bodyPr/>
          <a:lstStyle/>
          <a:p>
            <a:fld id="{3B3F85E2-D93D-4BAC-B17E-B214EBDD34BF}" type="datetimeFigureOut">
              <a:rPr lang="en-US" smtClean="0"/>
              <a:t>3/12/2025</a:t>
            </a:fld>
            <a:endParaRPr lang="en-US"/>
          </a:p>
        </p:txBody>
      </p:sp>
      <p:sp>
        <p:nvSpPr>
          <p:cNvPr id="5" name="Footer Placeholder 4">
            <a:extLst>
              <a:ext uri="{FF2B5EF4-FFF2-40B4-BE49-F238E27FC236}">
                <a16:creationId xmlns:a16="http://schemas.microsoft.com/office/drawing/2014/main" id="{D48B4133-0D29-CD64-0B2E-57A921459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6B8F1-12EE-4ACC-8B61-1626EC45730A}"/>
              </a:ext>
            </a:extLst>
          </p:cNvPr>
          <p:cNvSpPr>
            <a:spLocks noGrp="1"/>
          </p:cNvSpPr>
          <p:nvPr>
            <p:ph type="sldNum" sz="quarter" idx="12"/>
          </p:nvPr>
        </p:nvSpPr>
        <p:spPr/>
        <p:txBody>
          <a:bodyPr/>
          <a:lstStyle/>
          <a:p>
            <a:fld id="{B8DF73D4-1FB8-4696-88E9-28E300305F84}" type="slidenum">
              <a:rPr lang="en-US" smtClean="0"/>
              <a:t>‹#›</a:t>
            </a:fld>
            <a:endParaRPr lang="en-US"/>
          </a:p>
        </p:txBody>
      </p:sp>
    </p:spTree>
    <p:extLst>
      <p:ext uri="{BB962C8B-B14F-4D97-AF65-F5344CB8AC3E}">
        <p14:creationId xmlns:p14="http://schemas.microsoft.com/office/powerpoint/2010/main" val="284571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DB7C-5D7B-8349-2501-837B19C169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BFF946-13B7-65B3-F359-3CF758EC09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F8D5D-9E21-E40F-5C2B-581220829B40}"/>
              </a:ext>
            </a:extLst>
          </p:cNvPr>
          <p:cNvSpPr>
            <a:spLocks noGrp="1"/>
          </p:cNvSpPr>
          <p:nvPr>
            <p:ph type="dt" sz="half" idx="10"/>
          </p:nvPr>
        </p:nvSpPr>
        <p:spPr/>
        <p:txBody>
          <a:bodyPr/>
          <a:lstStyle/>
          <a:p>
            <a:fld id="{3B3F85E2-D93D-4BAC-B17E-B214EBDD34BF}" type="datetimeFigureOut">
              <a:rPr lang="en-US" smtClean="0"/>
              <a:t>3/12/2025</a:t>
            </a:fld>
            <a:endParaRPr lang="en-US"/>
          </a:p>
        </p:txBody>
      </p:sp>
      <p:sp>
        <p:nvSpPr>
          <p:cNvPr id="5" name="Footer Placeholder 4">
            <a:extLst>
              <a:ext uri="{FF2B5EF4-FFF2-40B4-BE49-F238E27FC236}">
                <a16:creationId xmlns:a16="http://schemas.microsoft.com/office/drawing/2014/main" id="{2146DC00-78FF-59EC-0F71-A895E99C2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E011E-97F9-EB87-E37E-6B6A11014089}"/>
              </a:ext>
            </a:extLst>
          </p:cNvPr>
          <p:cNvSpPr>
            <a:spLocks noGrp="1"/>
          </p:cNvSpPr>
          <p:nvPr>
            <p:ph type="sldNum" sz="quarter" idx="12"/>
          </p:nvPr>
        </p:nvSpPr>
        <p:spPr/>
        <p:txBody>
          <a:bodyPr/>
          <a:lstStyle/>
          <a:p>
            <a:fld id="{B8DF73D4-1FB8-4696-88E9-28E300305F84}" type="slidenum">
              <a:rPr lang="en-US" smtClean="0"/>
              <a:t>‹#›</a:t>
            </a:fld>
            <a:endParaRPr lang="en-US"/>
          </a:p>
        </p:txBody>
      </p:sp>
    </p:spTree>
    <p:extLst>
      <p:ext uri="{BB962C8B-B14F-4D97-AF65-F5344CB8AC3E}">
        <p14:creationId xmlns:p14="http://schemas.microsoft.com/office/powerpoint/2010/main" val="154550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AE780B-632B-B676-8B1D-CAA60632E4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29416A-E4E1-B6D0-5394-B8BE9060A9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E8CEF-7C0D-E2E6-0B0B-EFDBBE4BABA1}"/>
              </a:ext>
            </a:extLst>
          </p:cNvPr>
          <p:cNvSpPr>
            <a:spLocks noGrp="1"/>
          </p:cNvSpPr>
          <p:nvPr>
            <p:ph type="dt" sz="half" idx="10"/>
          </p:nvPr>
        </p:nvSpPr>
        <p:spPr/>
        <p:txBody>
          <a:bodyPr/>
          <a:lstStyle/>
          <a:p>
            <a:fld id="{3B3F85E2-D93D-4BAC-B17E-B214EBDD34BF}" type="datetimeFigureOut">
              <a:rPr lang="en-US" smtClean="0"/>
              <a:t>3/12/2025</a:t>
            </a:fld>
            <a:endParaRPr lang="en-US"/>
          </a:p>
        </p:txBody>
      </p:sp>
      <p:sp>
        <p:nvSpPr>
          <p:cNvPr id="5" name="Footer Placeholder 4">
            <a:extLst>
              <a:ext uri="{FF2B5EF4-FFF2-40B4-BE49-F238E27FC236}">
                <a16:creationId xmlns:a16="http://schemas.microsoft.com/office/drawing/2014/main" id="{F154F399-C52B-980C-BC44-73ECF9AE4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92128-48F1-A98D-9D9B-F80C0719479B}"/>
              </a:ext>
            </a:extLst>
          </p:cNvPr>
          <p:cNvSpPr>
            <a:spLocks noGrp="1"/>
          </p:cNvSpPr>
          <p:nvPr>
            <p:ph type="sldNum" sz="quarter" idx="12"/>
          </p:nvPr>
        </p:nvSpPr>
        <p:spPr/>
        <p:txBody>
          <a:bodyPr/>
          <a:lstStyle/>
          <a:p>
            <a:fld id="{B8DF73D4-1FB8-4696-88E9-28E300305F84}" type="slidenum">
              <a:rPr lang="en-US" smtClean="0"/>
              <a:t>‹#›</a:t>
            </a:fld>
            <a:endParaRPr lang="en-US"/>
          </a:p>
        </p:txBody>
      </p:sp>
    </p:spTree>
    <p:extLst>
      <p:ext uri="{BB962C8B-B14F-4D97-AF65-F5344CB8AC3E}">
        <p14:creationId xmlns:p14="http://schemas.microsoft.com/office/powerpoint/2010/main" val="2782817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0897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1383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50720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9275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90108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250389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20857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09221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2E052-0DDA-285B-32F1-13570B2241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2630C-820E-239F-079B-8687BB3107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A7881-CF69-CBA9-4DA6-244A028F9D8A}"/>
              </a:ext>
            </a:extLst>
          </p:cNvPr>
          <p:cNvSpPr>
            <a:spLocks noGrp="1"/>
          </p:cNvSpPr>
          <p:nvPr>
            <p:ph type="dt" sz="half" idx="10"/>
          </p:nvPr>
        </p:nvSpPr>
        <p:spPr/>
        <p:txBody>
          <a:bodyPr/>
          <a:lstStyle/>
          <a:p>
            <a:fld id="{3B3F85E2-D93D-4BAC-B17E-B214EBDD34BF}" type="datetimeFigureOut">
              <a:rPr lang="en-US" smtClean="0"/>
              <a:t>3/12/2025</a:t>
            </a:fld>
            <a:endParaRPr lang="en-US"/>
          </a:p>
        </p:txBody>
      </p:sp>
      <p:sp>
        <p:nvSpPr>
          <p:cNvPr id="5" name="Footer Placeholder 4">
            <a:extLst>
              <a:ext uri="{FF2B5EF4-FFF2-40B4-BE49-F238E27FC236}">
                <a16:creationId xmlns:a16="http://schemas.microsoft.com/office/drawing/2014/main" id="{5195B18B-8D02-29FB-3829-8385B1A5F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8CE3B-5D3D-A3FD-A925-442192F0A543}"/>
              </a:ext>
            </a:extLst>
          </p:cNvPr>
          <p:cNvSpPr>
            <a:spLocks noGrp="1"/>
          </p:cNvSpPr>
          <p:nvPr>
            <p:ph type="sldNum" sz="quarter" idx="12"/>
          </p:nvPr>
        </p:nvSpPr>
        <p:spPr/>
        <p:txBody>
          <a:bodyPr/>
          <a:lstStyle/>
          <a:p>
            <a:fld id="{B8DF73D4-1FB8-4696-88E9-28E300305F84}" type="slidenum">
              <a:rPr lang="en-US" smtClean="0"/>
              <a:t>‹#›</a:t>
            </a:fld>
            <a:endParaRPr lang="en-US"/>
          </a:p>
        </p:txBody>
      </p:sp>
    </p:spTree>
    <p:extLst>
      <p:ext uri="{BB962C8B-B14F-4D97-AF65-F5344CB8AC3E}">
        <p14:creationId xmlns:p14="http://schemas.microsoft.com/office/powerpoint/2010/main" val="1169994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02791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074574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812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49E6C-8740-263E-BB77-375FE5BF06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F4C8A7-F67D-1962-AD47-0BDDC5DC01C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8FCF14-9FB6-9A71-86E5-CA7AC01BB5F9}"/>
              </a:ext>
            </a:extLst>
          </p:cNvPr>
          <p:cNvSpPr>
            <a:spLocks noGrp="1"/>
          </p:cNvSpPr>
          <p:nvPr>
            <p:ph type="dt" sz="half" idx="10"/>
          </p:nvPr>
        </p:nvSpPr>
        <p:spPr/>
        <p:txBody>
          <a:bodyPr/>
          <a:lstStyle/>
          <a:p>
            <a:fld id="{3B3F85E2-D93D-4BAC-B17E-B214EBDD34BF}" type="datetimeFigureOut">
              <a:rPr lang="en-US" smtClean="0"/>
              <a:t>3/12/2025</a:t>
            </a:fld>
            <a:endParaRPr lang="en-US"/>
          </a:p>
        </p:txBody>
      </p:sp>
      <p:sp>
        <p:nvSpPr>
          <p:cNvPr id="5" name="Footer Placeholder 4">
            <a:extLst>
              <a:ext uri="{FF2B5EF4-FFF2-40B4-BE49-F238E27FC236}">
                <a16:creationId xmlns:a16="http://schemas.microsoft.com/office/drawing/2014/main" id="{A6100E7D-1EF2-DB22-00A3-313702230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1D9CA-2D5C-D477-75B1-7711BE3FA849}"/>
              </a:ext>
            </a:extLst>
          </p:cNvPr>
          <p:cNvSpPr>
            <a:spLocks noGrp="1"/>
          </p:cNvSpPr>
          <p:nvPr>
            <p:ph type="sldNum" sz="quarter" idx="12"/>
          </p:nvPr>
        </p:nvSpPr>
        <p:spPr/>
        <p:txBody>
          <a:bodyPr/>
          <a:lstStyle/>
          <a:p>
            <a:fld id="{B8DF73D4-1FB8-4696-88E9-28E300305F84}" type="slidenum">
              <a:rPr lang="en-US" smtClean="0"/>
              <a:t>‹#›</a:t>
            </a:fld>
            <a:endParaRPr lang="en-US"/>
          </a:p>
        </p:txBody>
      </p:sp>
    </p:spTree>
    <p:extLst>
      <p:ext uri="{BB962C8B-B14F-4D97-AF65-F5344CB8AC3E}">
        <p14:creationId xmlns:p14="http://schemas.microsoft.com/office/powerpoint/2010/main" val="200553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F184-C59D-6A9B-6B04-5F5EB1C25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665B4-2A5A-4B68-BD90-307F053294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FDE3E6-3E3F-0247-2A22-99E8D8D3BA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B386C-7629-0806-1163-80929C6D9B9E}"/>
              </a:ext>
            </a:extLst>
          </p:cNvPr>
          <p:cNvSpPr>
            <a:spLocks noGrp="1"/>
          </p:cNvSpPr>
          <p:nvPr>
            <p:ph type="dt" sz="half" idx="10"/>
          </p:nvPr>
        </p:nvSpPr>
        <p:spPr/>
        <p:txBody>
          <a:bodyPr/>
          <a:lstStyle/>
          <a:p>
            <a:fld id="{3B3F85E2-D93D-4BAC-B17E-B214EBDD34BF}" type="datetimeFigureOut">
              <a:rPr lang="en-US" smtClean="0"/>
              <a:t>3/12/2025</a:t>
            </a:fld>
            <a:endParaRPr lang="en-US"/>
          </a:p>
        </p:txBody>
      </p:sp>
      <p:sp>
        <p:nvSpPr>
          <p:cNvPr id="6" name="Footer Placeholder 5">
            <a:extLst>
              <a:ext uri="{FF2B5EF4-FFF2-40B4-BE49-F238E27FC236}">
                <a16:creationId xmlns:a16="http://schemas.microsoft.com/office/drawing/2014/main" id="{76C8B492-4AEE-6D23-B448-9D075C303E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D1ACE-DE4C-6105-34C0-ADB32F4B535D}"/>
              </a:ext>
            </a:extLst>
          </p:cNvPr>
          <p:cNvSpPr>
            <a:spLocks noGrp="1"/>
          </p:cNvSpPr>
          <p:nvPr>
            <p:ph type="sldNum" sz="quarter" idx="12"/>
          </p:nvPr>
        </p:nvSpPr>
        <p:spPr/>
        <p:txBody>
          <a:bodyPr/>
          <a:lstStyle/>
          <a:p>
            <a:fld id="{B8DF73D4-1FB8-4696-88E9-28E300305F84}" type="slidenum">
              <a:rPr lang="en-US" smtClean="0"/>
              <a:t>‹#›</a:t>
            </a:fld>
            <a:endParaRPr lang="en-US"/>
          </a:p>
        </p:txBody>
      </p:sp>
    </p:spTree>
    <p:extLst>
      <p:ext uri="{BB962C8B-B14F-4D97-AF65-F5344CB8AC3E}">
        <p14:creationId xmlns:p14="http://schemas.microsoft.com/office/powerpoint/2010/main" val="11713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3CD09-CD1B-B70F-7DE2-90DC3B7A96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2A8EC7-7C93-7F64-A6FF-DC915E687B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009361-7D82-71F2-57E2-2111C0040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A8D08-CB5B-7337-F7C9-ED011B95BA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9E9E76-0BF5-8A0C-3C76-19D01EA961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9FB37-5B98-4CA0-4E11-49165C4B86F7}"/>
              </a:ext>
            </a:extLst>
          </p:cNvPr>
          <p:cNvSpPr>
            <a:spLocks noGrp="1"/>
          </p:cNvSpPr>
          <p:nvPr>
            <p:ph type="dt" sz="half" idx="10"/>
          </p:nvPr>
        </p:nvSpPr>
        <p:spPr/>
        <p:txBody>
          <a:bodyPr/>
          <a:lstStyle/>
          <a:p>
            <a:fld id="{3B3F85E2-D93D-4BAC-B17E-B214EBDD34BF}" type="datetimeFigureOut">
              <a:rPr lang="en-US" smtClean="0"/>
              <a:t>3/12/2025</a:t>
            </a:fld>
            <a:endParaRPr lang="en-US"/>
          </a:p>
        </p:txBody>
      </p:sp>
      <p:sp>
        <p:nvSpPr>
          <p:cNvPr id="8" name="Footer Placeholder 7">
            <a:extLst>
              <a:ext uri="{FF2B5EF4-FFF2-40B4-BE49-F238E27FC236}">
                <a16:creationId xmlns:a16="http://schemas.microsoft.com/office/drawing/2014/main" id="{7E7E5A14-7980-93D9-E5BB-5AA22257FB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EC9F4D-7C1C-DF62-2451-102CABE38F2F}"/>
              </a:ext>
            </a:extLst>
          </p:cNvPr>
          <p:cNvSpPr>
            <a:spLocks noGrp="1"/>
          </p:cNvSpPr>
          <p:nvPr>
            <p:ph type="sldNum" sz="quarter" idx="12"/>
          </p:nvPr>
        </p:nvSpPr>
        <p:spPr/>
        <p:txBody>
          <a:bodyPr/>
          <a:lstStyle/>
          <a:p>
            <a:fld id="{B8DF73D4-1FB8-4696-88E9-28E300305F84}" type="slidenum">
              <a:rPr lang="en-US" smtClean="0"/>
              <a:t>‹#›</a:t>
            </a:fld>
            <a:endParaRPr lang="en-US"/>
          </a:p>
        </p:txBody>
      </p:sp>
    </p:spTree>
    <p:extLst>
      <p:ext uri="{BB962C8B-B14F-4D97-AF65-F5344CB8AC3E}">
        <p14:creationId xmlns:p14="http://schemas.microsoft.com/office/powerpoint/2010/main" val="77866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6B7-3D91-D7DF-A0F3-077555DCD0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7A7126-81FB-DF21-B8EF-2DE0F7B8C756}"/>
              </a:ext>
            </a:extLst>
          </p:cNvPr>
          <p:cNvSpPr>
            <a:spLocks noGrp="1"/>
          </p:cNvSpPr>
          <p:nvPr>
            <p:ph type="dt" sz="half" idx="10"/>
          </p:nvPr>
        </p:nvSpPr>
        <p:spPr/>
        <p:txBody>
          <a:bodyPr/>
          <a:lstStyle/>
          <a:p>
            <a:fld id="{3B3F85E2-D93D-4BAC-B17E-B214EBDD34BF}" type="datetimeFigureOut">
              <a:rPr lang="en-US" smtClean="0"/>
              <a:t>3/12/2025</a:t>
            </a:fld>
            <a:endParaRPr lang="en-US"/>
          </a:p>
        </p:txBody>
      </p:sp>
      <p:sp>
        <p:nvSpPr>
          <p:cNvPr id="4" name="Footer Placeholder 3">
            <a:extLst>
              <a:ext uri="{FF2B5EF4-FFF2-40B4-BE49-F238E27FC236}">
                <a16:creationId xmlns:a16="http://schemas.microsoft.com/office/drawing/2014/main" id="{E8482EEE-B685-5B8D-1838-4DD2008C6D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92C8C4-5BB0-8007-332D-D1C25D557C36}"/>
              </a:ext>
            </a:extLst>
          </p:cNvPr>
          <p:cNvSpPr>
            <a:spLocks noGrp="1"/>
          </p:cNvSpPr>
          <p:nvPr>
            <p:ph type="sldNum" sz="quarter" idx="12"/>
          </p:nvPr>
        </p:nvSpPr>
        <p:spPr/>
        <p:txBody>
          <a:bodyPr/>
          <a:lstStyle/>
          <a:p>
            <a:fld id="{B8DF73D4-1FB8-4696-88E9-28E300305F84}" type="slidenum">
              <a:rPr lang="en-US" smtClean="0"/>
              <a:t>‹#›</a:t>
            </a:fld>
            <a:endParaRPr lang="en-US"/>
          </a:p>
        </p:txBody>
      </p:sp>
    </p:spTree>
    <p:extLst>
      <p:ext uri="{BB962C8B-B14F-4D97-AF65-F5344CB8AC3E}">
        <p14:creationId xmlns:p14="http://schemas.microsoft.com/office/powerpoint/2010/main" val="321218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ED7E1F-6E5C-D848-8E0D-45F4B1C86622}"/>
              </a:ext>
            </a:extLst>
          </p:cNvPr>
          <p:cNvSpPr>
            <a:spLocks noGrp="1"/>
          </p:cNvSpPr>
          <p:nvPr>
            <p:ph type="dt" sz="half" idx="10"/>
          </p:nvPr>
        </p:nvSpPr>
        <p:spPr/>
        <p:txBody>
          <a:bodyPr/>
          <a:lstStyle/>
          <a:p>
            <a:fld id="{3B3F85E2-D93D-4BAC-B17E-B214EBDD34BF}" type="datetimeFigureOut">
              <a:rPr lang="en-US" smtClean="0"/>
              <a:t>3/12/2025</a:t>
            </a:fld>
            <a:endParaRPr lang="en-US"/>
          </a:p>
        </p:txBody>
      </p:sp>
      <p:sp>
        <p:nvSpPr>
          <p:cNvPr id="3" name="Footer Placeholder 2">
            <a:extLst>
              <a:ext uri="{FF2B5EF4-FFF2-40B4-BE49-F238E27FC236}">
                <a16:creationId xmlns:a16="http://schemas.microsoft.com/office/drawing/2014/main" id="{9DEBF299-E51B-8FB4-7F15-356122ED87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E25762-512B-5D44-F7F4-F7354C82FC2A}"/>
              </a:ext>
            </a:extLst>
          </p:cNvPr>
          <p:cNvSpPr>
            <a:spLocks noGrp="1"/>
          </p:cNvSpPr>
          <p:nvPr>
            <p:ph type="sldNum" sz="quarter" idx="12"/>
          </p:nvPr>
        </p:nvSpPr>
        <p:spPr/>
        <p:txBody>
          <a:bodyPr/>
          <a:lstStyle/>
          <a:p>
            <a:fld id="{B8DF73D4-1FB8-4696-88E9-28E300305F84}" type="slidenum">
              <a:rPr lang="en-US" smtClean="0"/>
              <a:t>‹#›</a:t>
            </a:fld>
            <a:endParaRPr lang="en-US"/>
          </a:p>
        </p:txBody>
      </p:sp>
    </p:spTree>
    <p:extLst>
      <p:ext uri="{BB962C8B-B14F-4D97-AF65-F5344CB8AC3E}">
        <p14:creationId xmlns:p14="http://schemas.microsoft.com/office/powerpoint/2010/main" val="77310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536F-1B2E-462E-3C2C-D44C3C61C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284D1-EE49-0682-BE7E-02338F616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7EF348-3E9C-ED91-9993-71CE27BE1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B8E93-F739-2E98-F38D-32F8AA74E5C0}"/>
              </a:ext>
            </a:extLst>
          </p:cNvPr>
          <p:cNvSpPr>
            <a:spLocks noGrp="1"/>
          </p:cNvSpPr>
          <p:nvPr>
            <p:ph type="dt" sz="half" idx="10"/>
          </p:nvPr>
        </p:nvSpPr>
        <p:spPr/>
        <p:txBody>
          <a:bodyPr/>
          <a:lstStyle/>
          <a:p>
            <a:fld id="{3B3F85E2-D93D-4BAC-B17E-B214EBDD34BF}" type="datetimeFigureOut">
              <a:rPr lang="en-US" smtClean="0"/>
              <a:t>3/12/2025</a:t>
            </a:fld>
            <a:endParaRPr lang="en-US"/>
          </a:p>
        </p:txBody>
      </p:sp>
      <p:sp>
        <p:nvSpPr>
          <p:cNvPr id="6" name="Footer Placeholder 5">
            <a:extLst>
              <a:ext uri="{FF2B5EF4-FFF2-40B4-BE49-F238E27FC236}">
                <a16:creationId xmlns:a16="http://schemas.microsoft.com/office/drawing/2014/main" id="{69D3913E-9E9B-3C08-F179-F78BBB24D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957DC-6818-9109-6699-0CFC3C54E91B}"/>
              </a:ext>
            </a:extLst>
          </p:cNvPr>
          <p:cNvSpPr>
            <a:spLocks noGrp="1"/>
          </p:cNvSpPr>
          <p:nvPr>
            <p:ph type="sldNum" sz="quarter" idx="12"/>
          </p:nvPr>
        </p:nvSpPr>
        <p:spPr/>
        <p:txBody>
          <a:bodyPr/>
          <a:lstStyle/>
          <a:p>
            <a:fld id="{B8DF73D4-1FB8-4696-88E9-28E300305F84}" type="slidenum">
              <a:rPr lang="en-US" smtClean="0"/>
              <a:t>‹#›</a:t>
            </a:fld>
            <a:endParaRPr lang="en-US"/>
          </a:p>
        </p:txBody>
      </p:sp>
    </p:spTree>
    <p:extLst>
      <p:ext uri="{BB962C8B-B14F-4D97-AF65-F5344CB8AC3E}">
        <p14:creationId xmlns:p14="http://schemas.microsoft.com/office/powerpoint/2010/main" val="3078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94DE-BA09-EE8F-0E70-EEB2276EC9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E59669-A360-730B-63C5-F04EB3CB6B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03A605-884B-BD7E-222C-E24EC09A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D1108-7F35-903F-4812-41A193B01A56}"/>
              </a:ext>
            </a:extLst>
          </p:cNvPr>
          <p:cNvSpPr>
            <a:spLocks noGrp="1"/>
          </p:cNvSpPr>
          <p:nvPr>
            <p:ph type="dt" sz="half" idx="10"/>
          </p:nvPr>
        </p:nvSpPr>
        <p:spPr/>
        <p:txBody>
          <a:bodyPr/>
          <a:lstStyle/>
          <a:p>
            <a:fld id="{3B3F85E2-D93D-4BAC-B17E-B214EBDD34BF}" type="datetimeFigureOut">
              <a:rPr lang="en-US" smtClean="0"/>
              <a:t>3/12/2025</a:t>
            </a:fld>
            <a:endParaRPr lang="en-US"/>
          </a:p>
        </p:txBody>
      </p:sp>
      <p:sp>
        <p:nvSpPr>
          <p:cNvPr id="6" name="Footer Placeholder 5">
            <a:extLst>
              <a:ext uri="{FF2B5EF4-FFF2-40B4-BE49-F238E27FC236}">
                <a16:creationId xmlns:a16="http://schemas.microsoft.com/office/drawing/2014/main" id="{879422AC-9431-FE00-68E3-CA8CB15C7C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4CDB72-58A5-7796-E54C-FFD895ACD129}"/>
              </a:ext>
            </a:extLst>
          </p:cNvPr>
          <p:cNvSpPr>
            <a:spLocks noGrp="1"/>
          </p:cNvSpPr>
          <p:nvPr>
            <p:ph type="sldNum" sz="quarter" idx="12"/>
          </p:nvPr>
        </p:nvSpPr>
        <p:spPr/>
        <p:txBody>
          <a:bodyPr/>
          <a:lstStyle/>
          <a:p>
            <a:fld id="{B8DF73D4-1FB8-4696-88E9-28E300305F84}" type="slidenum">
              <a:rPr lang="en-US" smtClean="0"/>
              <a:t>‹#›</a:t>
            </a:fld>
            <a:endParaRPr lang="en-US"/>
          </a:p>
        </p:txBody>
      </p:sp>
    </p:spTree>
    <p:extLst>
      <p:ext uri="{BB962C8B-B14F-4D97-AF65-F5344CB8AC3E}">
        <p14:creationId xmlns:p14="http://schemas.microsoft.com/office/powerpoint/2010/main" val="399768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7F12B-CEB0-A5BA-7F09-3DDF15706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37B19F-02DB-873C-BB73-FCF886D77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6F8BF-9296-C385-7BB8-453102E4D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3F85E2-D93D-4BAC-B17E-B214EBDD34BF}" type="datetimeFigureOut">
              <a:rPr lang="en-US" smtClean="0"/>
              <a:t>3/12/2025</a:t>
            </a:fld>
            <a:endParaRPr lang="en-US"/>
          </a:p>
        </p:txBody>
      </p:sp>
      <p:sp>
        <p:nvSpPr>
          <p:cNvPr id="5" name="Footer Placeholder 4">
            <a:extLst>
              <a:ext uri="{FF2B5EF4-FFF2-40B4-BE49-F238E27FC236}">
                <a16:creationId xmlns:a16="http://schemas.microsoft.com/office/drawing/2014/main" id="{DB6FFA31-217F-466D-A868-E37CE7E55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671426B-2CD5-7D06-62B7-55692DC39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DF73D4-1FB8-4696-88E9-28E300305F84}" type="slidenum">
              <a:rPr lang="en-US" smtClean="0"/>
              <a:t>‹#›</a:t>
            </a:fld>
            <a:endParaRPr lang="en-US"/>
          </a:p>
        </p:txBody>
      </p:sp>
    </p:spTree>
    <p:extLst>
      <p:ext uri="{BB962C8B-B14F-4D97-AF65-F5344CB8AC3E}">
        <p14:creationId xmlns:p14="http://schemas.microsoft.com/office/powerpoint/2010/main" val="1156580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417350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emf"/><Relationship Id="rId9"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emf"/><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emf"/><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emf"/><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3468" y="643467"/>
            <a:ext cx="4620584" cy="3829395"/>
          </a:xfrm>
        </p:spPr>
        <p:txBody>
          <a:bodyPr>
            <a:normAutofit/>
          </a:bodyPr>
          <a:lstStyle/>
          <a:p>
            <a:pPr algn="l"/>
            <a:r>
              <a:rPr lang="en-US" sz="6600" b="1" i="1" dirty="0">
                <a:solidFill>
                  <a:schemeClr val="bg2">
                    <a:lumMod val="50000"/>
                  </a:schemeClr>
                </a:solidFill>
                <a:latin typeface="Gotham book"/>
              </a:rPr>
              <a:t>Unit 3:</a:t>
            </a:r>
            <a:br>
              <a:rPr lang="en-US" sz="6600" b="1" i="1" dirty="0">
                <a:latin typeface="Gotham book"/>
              </a:rPr>
            </a:br>
            <a:r>
              <a:rPr lang="en-US" sz="6600" b="1" dirty="0">
                <a:latin typeface="Gotham book"/>
              </a:rPr>
              <a:t>The Spanish Colonial Era</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43467" y="4615543"/>
            <a:ext cx="4620584" cy="1437635"/>
          </a:xfrm>
        </p:spPr>
        <p:txBody>
          <a:bodyPr>
            <a:noAutofit/>
          </a:bodyPr>
          <a:lstStyle/>
          <a:p>
            <a:pPr algn="l"/>
            <a:r>
              <a:rPr lang="en-US" sz="3600" b="1" i="1" dirty="0">
                <a:solidFill>
                  <a:schemeClr val="bg2">
                    <a:lumMod val="50000"/>
                  </a:schemeClr>
                </a:solidFill>
                <a:latin typeface="Gotham book"/>
              </a:rPr>
              <a:t>Lesson 6</a:t>
            </a:r>
            <a:r>
              <a:rPr lang="en-US" sz="3600" b="1" i="1" dirty="0">
                <a:latin typeface="Gotham book"/>
              </a:rPr>
              <a:t>: </a:t>
            </a:r>
          </a:p>
          <a:p>
            <a:pPr algn="l"/>
            <a:r>
              <a:rPr lang="en-US" sz="3600" b="1" i="1" dirty="0">
                <a:latin typeface="Gotham book"/>
              </a:rPr>
              <a:t>Texas Missions</a:t>
            </a:r>
          </a:p>
        </p:txBody>
      </p:sp>
      <p:pic>
        <p:nvPicPr>
          <p:cNvPr id="8" name="Picture 2" descr="A close up photograph of carvings on the church at Mission San Jose showing a statue of Mary and angels.">
            <a:extLst>
              <a:ext uri="{FF2B5EF4-FFF2-40B4-BE49-F238E27FC236}">
                <a16:creationId xmlns:a16="http://schemas.microsoft.com/office/drawing/2014/main" id="{C7FA8BBF-F2D1-1DBF-9B4D-7CAEE0E9B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453"/>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28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92B83-95E3-8C9C-4382-5F09EB0B662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4C7D57D-F148-11E8-91D5-2C6D0833C3B9}"/>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6C02DF42-6747-12EE-E2B1-C418A43140B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5911DA49-33E8-8C5C-16F1-D53DF19F2E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FF2B5EF4-FFF2-40B4-BE49-F238E27FC236}">
                <a16:creationId xmlns:a16="http://schemas.microsoft.com/office/drawing/2014/main" id="{49072B11-743A-D772-57F0-00022E5B96D3}"/>
              </a:ext>
              <a:ext uri="{C183D7F6-B498-43B3-948B-1728B52AA6E4}">
                <adec:decorative xmlns:adec="http://schemas.microsoft.com/office/drawing/2017/decorative" val="1"/>
              </a:ext>
            </a:extLst>
          </p:cNvPr>
          <p:cNvSpPr txBox="1"/>
          <p:nvPr/>
        </p:nvSpPr>
        <p:spPr>
          <a:xfrm>
            <a:off x="8208531" y="645285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6FDA52AC-4033-D60A-4A2E-435D412051AD}"/>
              </a:ext>
            </a:extLst>
          </p:cNvPr>
          <p:cNvSpPr txBox="1">
            <a:spLocks noGrp="1"/>
          </p:cNvSpPr>
          <p:nvPr>
            <p:ph type="title"/>
          </p:nvPr>
        </p:nvSpPr>
        <p:spPr>
          <a:xfrm>
            <a:off x="1059050" y="-443439"/>
            <a:ext cx="10184524" cy="19571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rPr>
              <a:t>Student Group Presentation Slideshow </a:t>
            </a:r>
            <a:r>
              <a:rPr lang="en-US" b="1" dirty="0">
                <a:solidFill>
                  <a:schemeClr val="accent4">
                    <a:lumMod val="40000"/>
                    <a:lumOff val="60000"/>
                  </a:schemeClr>
                </a:solidFill>
              </a:rPr>
              <a:t>Instructions </a:t>
            </a:r>
            <a:r>
              <a:rPr lang="en-US" b="1" dirty="0">
                <a:solidFill>
                  <a:schemeClr val="bg2">
                    <a:lumMod val="25000"/>
                  </a:schemeClr>
                </a:solidFill>
              </a:rPr>
              <a:t>2</a:t>
            </a:r>
            <a:endParaRPr lang="en-US" sz="3200" dirty="0">
              <a:solidFill>
                <a:schemeClr val="bg2">
                  <a:lumMod val="25000"/>
                </a:schemeClr>
              </a:solidFill>
              <a:latin typeface="Gotham Medium"/>
            </a:endParaRPr>
          </a:p>
        </p:txBody>
      </p:sp>
      <p:sp>
        <p:nvSpPr>
          <p:cNvPr id="6" name="Content Placeholder 2">
            <a:extLst>
              <a:ext uri="{FF2B5EF4-FFF2-40B4-BE49-F238E27FC236}">
                <a16:creationId xmlns:a16="http://schemas.microsoft.com/office/drawing/2014/main" id="{7470A5B8-85D3-3818-8F7D-5714F24C28B8}"/>
              </a:ext>
            </a:extLst>
          </p:cNvPr>
          <p:cNvSpPr txBox="1">
            <a:spLocks/>
          </p:cNvSpPr>
          <p:nvPr/>
        </p:nvSpPr>
        <p:spPr>
          <a:xfrm>
            <a:off x="523397" y="1605147"/>
            <a:ext cx="11255829" cy="48477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sng" strike="noStrike" kern="1200" cap="none" spc="0" normalizeH="0" baseline="0" noProof="0" dirty="0">
                <a:ln>
                  <a:noFill/>
                </a:ln>
                <a:solidFill>
                  <a:srgbClr val="C00000"/>
                </a:solidFill>
                <a:effectLst/>
                <a:uLnTx/>
                <a:uFillTx/>
                <a:latin typeface="Calibri" panose="020F0502020204030204"/>
                <a:ea typeface="+mn-ea"/>
                <a:cs typeface="+mn-cs"/>
              </a:rPr>
              <a:t>Step 2:  The Reading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5B9BD5"/>
                </a:solidFill>
                <a:effectLst/>
                <a:uLnTx/>
                <a:uFillTx/>
                <a:latin typeface="Calibri" panose="020F0502020204030204"/>
                <a:ea typeface="+mn-ea"/>
                <a:cs typeface="+mn-cs"/>
              </a:rPr>
              <a:t>As a group, read the passage that goes with your assigned mission.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The passage is NOT included in these slides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00B050"/>
                </a:solidFill>
                <a:effectLst/>
                <a:uLnTx/>
                <a:uFillTx/>
                <a:latin typeface="Calibri" panose="020F0502020204030204"/>
                <a:ea typeface="+mn-ea"/>
                <a:cs typeface="+mn-cs"/>
              </a:rPr>
              <a:t>Each person can take turns reading one sentence or one paragraph at a time.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4400" dirty="0">
                <a:solidFill>
                  <a:srgbClr val="7030A0"/>
                </a:solidFill>
                <a:latin typeface="Calibri" panose="020F0502020204030204"/>
              </a:rPr>
              <a:t>You are encouraged to take quick notes, specifically about the portion of the presentation which you are assigned to cover.</a:t>
            </a:r>
            <a:r>
              <a:rPr kumimoji="0" lang="en-US" sz="4400" b="0" i="0" u="none" strike="noStrike" kern="1200" cap="none" spc="0" normalizeH="0" baseline="0" noProof="0" dirty="0">
                <a:ln>
                  <a:noFill/>
                </a:ln>
                <a:solidFill>
                  <a:srgbClr val="7030A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330638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359D0-BE75-3C49-9E5A-0958A386D8E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AC0D36F-0743-28A9-10BE-2C1AEDD2E595}"/>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A1D2E397-16CF-BA82-7046-EEA98FEFA34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985B046C-BD12-F749-D40B-283978F7BA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FF2B5EF4-FFF2-40B4-BE49-F238E27FC236}">
                <a16:creationId xmlns:a16="http://schemas.microsoft.com/office/drawing/2014/main" id="{C9893743-6840-44F7-07BD-7E77FA069322}"/>
              </a:ext>
              <a:ext uri="{C183D7F6-B498-43B3-948B-1728B52AA6E4}">
                <adec:decorative xmlns:adec="http://schemas.microsoft.com/office/drawing/2017/decorative" val="1"/>
              </a:ext>
            </a:extLst>
          </p:cNvPr>
          <p:cNvSpPr txBox="1"/>
          <p:nvPr/>
        </p:nvSpPr>
        <p:spPr>
          <a:xfrm>
            <a:off x="8208531" y="645285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6E889450-CEC5-579D-8D92-BE7178313E2F}"/>
              </a:ext>
            </a:extLst>
          </p:cNvPr>
          <p:cNvSpPr txBox="1">
            <a:spLocks noGrp="1"/>
          </p:cNvSpPr>
          <p:nvPr>
            <p:ph type="title"/>
          </p:nvPr>
        </p:nvSpPr>
        <p:spPr>
          <a:xfrm>
            <a:off x="1059050" y="-443439"/>
            <a:ext cx="10184524" cy="19571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rPr>
              <a:t>Student Group Presentation Slideshow </a:t>
            </a:r>
            <a:r>
              <a:rPr lang="en-US" b="1" dirty="0">
                <a:solidFill>
                  <a:schemeClr val="accent4">
                    <a:lumMod val="40000"/>
                    <a:lumOff val="60000"/>
                  </a:schemeClr>
                </a:solidFill>
              </a:rPr>
              <a:t>Instructions</a:t>
            </a:r>
            <a:r>
              <a:rPr lang="en-US" b="1" dirty="0">
                <a:solidFill>
                  <a:srgbClr val="FFFF00"/>
                </a:solidFill>
              </a:rPr>
              <a:t> </a:t>
            </a:r>
            <a:r>
              <a:rPr lang="en-US" b="1" dirty="0">
                <a:solidFill>
                  <a:schemeClr val="bg2">
                    <a:lumMod val="25000"/>
                  </a:schemeClr>
                </a:solidFill>
              </a:rPr>
              <a:t>3</a:t>
            </a:r>
            <a:endParaRPr lang="en-US" sz="3200" dirty="0">
              <a:solidFill>
                <a:schemeClr val="bg2">
                  <a:lumMod val="25000"/>
                </a:schemeClr>
              </a:solidFill>
              <a:latin typeface="Gotham Medium"/>
            </a:endParaRPr>
          </a:p>
        </p:txBody>
      </p:sp>
      <p:sp>
        <p:nvSpPr>
          <p:cNvPr id="6" name="Content Placeholder 2">
            <a:extLst>
              <a:ext uri="{FF2B5EF4-FFF2-40B4-BE49-F238E27FC236}">
                <a16:creationId xmlns:a16="http://schemas.microsoft.com/office/drawing/2014/main" id="{56D2F7C6-EEF2-2AD7-7369-CC83A7C47D4D}"/>
              </a:ext>
            </a:extLst>
          </p:cNvPr>
          <p:cNvSpPr txBox="1">
            <a:spLocks/>
          </p:cNvSpPr>
          <p:nvPr/>
        </p:nvSpPr>
        <p:spPr>
          <a:xfrm>
            <a:off x="544286" y="1605146"/>
            <a:ext cx="10907485" cy="473033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sng" strike="noStrike" kern="1200" cap="none" spc="0" normalizeH="0" baseline="0" noProof="0" dirty="0">
                <a:ln>
                  <a:noFill/>
                </a:ln>
                <a:solidFill>
                  <a:srgbClr val="C00000"/>
                </a:solidFill>
                <a:effectLst/>
                <a:uLnTx/>
                <a:uFillTx/>
                <a:latin typeface="Calibri" panose="020F0502020204030204"/>
                <a:ea typeface="+mn-ea"/>
                <a:cs typeface="+mn-cs"/>
              </a:rPr>
              <a:t>Step 3:  Completing Your Slides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5B9BD5"/>
                </a:solidFill>
                <a:effectLst/>
                <a:uLnTx/>
                <a:uFillTx/>
                <a:latin typeface="Calibri" panose="020F0502020204030204"/>
                <a:ea typeface="+mn-ea"/>
                <a:cs typeface="+mn-cs"/>
              </a:rPr>
              <a:t>Look at your assigned slides (refer to your slide #3)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00B050"/>
                </a:solidFill>
                <a:effectLst/>
                <a:uLnTx/>
                <a:uFillTx/>
                <a:latin typeface="Calibri" panose="020F0502020204030204"/>
                <a:ea typeface="+mn-ea"/>
                <a:cs typeface="+mn-cs"/>
              </a:rPr>
              <a:t>The directions for each of your slides are to the left of your slide.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4400" dirty="0">
                <a:solidFill>
                  <a:srgbClr val="7030A0"/>
                </a:solidFill>
                <a:latin typeface="Calibri" panose="020F0502020204030204"/>
              </a:rPr>
              <a:t>Follow the directions to complete your slide.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rPr>
              <a:t>You will present your information to the class. Review your information so you are comfortable with your part of the presentation.</a:t>
            </a:r>
          </a:p>
        </p:txBody>
      </p:sp>
    </p:spTree>
    <p:extLst>
      <p:ext uri="{BB962C8B-B14F-4D97-AF65-F5344CB8AC3E}">
        <p14:creationId xmlns:p14="http://schemas.microsoft.com/office/powerpoint/2010/main" val="391346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1E21-D4F2-293A-5E2D-28F1C659C63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642645E-6156-6575-D0E6-9B34A4F62D61}"/>
              </a:ext>
              <a:ext uri="{C183D7F6-B498-43B3-948B-1728B52AA6E4}">
                <adec:decorative xmlns:adec="http://schemas.microsoft.com/office/drawing/2017/decorative" val="1"/>
              </a:ext>
            </a:extLst>
          </p:cNvPr>
          <p:cNvSpPr/>
          <p:nvPr/>
        </p:nvSpPr>
        <p:spPr>
          <a:xfrm rot="5400000">
            <a:off x="5596221" y="-5597484"/>
            <a:ext cx="111018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FA22E1D9-E6C9-D495-7981-68CEDAE995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96" y="-149227"/>
            <a:ext cx="1503485" cy="1503485"/>
          </a:xfrm>
          <a:prstGeom prst="rect">
            <a:avLst/>
          </a:prstGeom>
        </p:spPr>
      </p:pic>
      <p:pic>
        <p:nvPicPr>
          <p:cNvPr id="10" name="Content Placeholder 3">
            <a:extLst>
              <a:ext uri="{FF2B5EF4-FFF2-40B4-BE49-F238E27FC236}">
                <a16:creationId xmlns:a16="http://schemas.microsoft.com/office/drawing/2014/main" id="{7DAFA48C-6F11-E9C5-E211-F7DBF8909A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04685" y="47425"/>
            <a:ext cx="976941" cy="994812"/>
          </a:xfrm>
          <a:prstGeom prst="rect">
            <a:avLst/>
          </a:prstGeom>
        </p:spPr>
      </p:pic>
      <p:sp>
        <p:nvSpPr>
          <p:cNvPr id="9" name="TextBox 8">
            <a:extLst>
              <a:ext uri="{FF2B5EF4-FFF2-40B4-BE49-F238E27FC236}">
                <a16:creationId xmlns:a16="http://schemas.microsoft.com/office/drawing/2014/main" id="{0588E580-3CC5-18AD-D4B0-DECA4D17BD1C}"/>
              </a:ext>
              <a:ext uri="{C183D7F6-B498-43B3-948B-1728B52AA6E4}">
                <adec:decorative xmlns:adec="http://schemas.microsoft.com/office/drawing/2017/decorative" val="1"/>
              </a:ext>
            </a:extLst>
          </p:cNvPr>
          <p:cNvSpPr txBox="1"/>
          <p:nvPr/>
        </p:nvSpPr>
        <p:spPr>
          <a:xfrm>
            <a:off x="8208531" y="645285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D1A20B9E-2270-5599-C297-9D23EBA60A26}"/>
              </a:ext>
            </a:extLst>
          </p:cNvPr>
          <p:cNvSpPr txBox="1">
            <a:spLocks noGrp="1"/>
          </p:cNvSpPr>
          <p:nvPr>
            <p:ph type="title"/>
          </p:nvPr>
        </p:nvSpPr>
        <p:spPr>
          <a:xfrm>
            <a:off x="1059050" y="-443439"/>
            <a:ext cx="10184524" cy="15034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solidFill>
                  <a:schemeClr val="bg1"/>
                </a:solidFill>
              </a:rPr>
              <a:t>Grading Rubric</a:t>
            </a:r>
            <a:endParaRPr lang="en-US" dirty="0">
              <a:solidFill>
                <a:schemeClr val="bg2">
                  <a:lumMod val="25000"/>
                </a:schemeClr>
              </a:solidFill>
              <a:latin typeface="Gotham Medium"/>
            </a:endParaRPr>
          </a:p>
        </p:txBody>
      </p:sp>
      <p:sp>
        <p:nvSpPr>
          <p:cNvPr id="3" name="TextBox 2">
            <a:extLst>
              <a:ext uri="{FF2B5EF4-FFF2-40B4-BE49-F238E27FC236}">
                <a16:creationId xmlns:a16="http://schemas.microsoft.com/office/drawing/2014/main" id="{0CBDB448-6407-EBA2-DFF8-67AE2C3B10E2}"/>
              </a:ext>
            </a:extLst>
          </p:cNvPr>
          <p:cNvSpPr txBox="1"/>
          <p:nvPr/>
        </p:nvSpPr>
        <p:spPr>
          <a:xfrm>
            <a:off x="264928" y="1137303"/>
            <a:ext cx="1177276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AD47">
                    <a:lumMod val="75000"/>
                  </a:srgbClr>
                </a:solidFill>
                <a:effectLst/>
                <a:uLnTx/>
                <a:uFillTx/>
                <a:latin typeface="Gotham book"/>
                <a:ea typeface="+mn-ea"/>
                <a:cs typeface="+mn-cs"/>
              </a:rPr>
              <a:t>The grade is based on individual work. There is no group grade.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AD47">
                    <a:lumMod val="75000"/>
                  </a:srgbClr>
                </a:solidFill>
                <a:effectLst/>
                <a:uLnTx/>
                <a:uFillTx/>
                <a:latin typeface="Gotham book"/>
                <a:ea typeface="+mn-ea"/>
                <a:cs typeface="+mn-cs"/>
              </a:rPr>
              <a:t>Grades are earned according to the following criteria:</a:t>
            </a:r>
          </a:p>
        </p:txBody>
      </p:sp>
      <p:graphicFrame>
        <p:nvGraphicFramePr>
          <p:cNvPr id="4" name="Table 3">
            <a:extLst>
              <a:ext uri="{FF2B5EF4-FFF2-40B4-BE49-F238E27FC236}">
                <a16:creationId xmlns:a16="http://schemas.microsoft.com/office/drawing/2014/main" id="{587796BF-A4A1-D609-9A93-50CA27CBB81B}"/>
              </a:ext>
            </a:extLst>
          </p:cNvPr>
          <p:cNvGraphicFramePr>
            <a:graphicFrameLocks noGrp="1"/>
          </p:cNvGraphicFramePr>
          <p:nvPr/>
        </p:nvGraphicFramePr>
        <p:xfrm>
          <a:off x="392017" y="2202051"/>
          <a:ext cx="11407965" cy="4235607"/>
        </p:xfrm>
        <a:graphic>
          <a:graphicData uri="http://schemas.openxmlformats.org/drawingml/2006/table">
            <a:tbl>
              <a:tblPr firstRow="1" bandRow="1">
                <a:effectLst>
                  <a:outerShdw blurRad="50800" dist="50800" dir="7920000" algn="ctr" rotWithShape="0">
                    <a:srgbClr val="000000">
                      <a:alpha val="43137"/>
                    </a:srgbClr>
                  </a:outerShdw>
                </a:effectLst>
                <a:tableStyleId>{5C22544A-7EE6-4342-B048-85BDC9FD1C3A}</a:tableStyleId>
              </a:tblPr>
              <a:tblGrid>
                <a:gridCol w="2917240">
                  <a:extLst>
                    <a:ext uri="{9D8B030D-6E8A-4147-A177-3AD203B41FA5}">
                      <a16:colId xmlns:a16="http://schemas.microsoft.com/office/drawing/2014/main" val="3519586745"/>
                    </a:ext>
                  </a:extLst>
                </a:gridCol>
                <a:gridCol w="6890657">
                  <a:extLst>
                    <a:ext uri="{9D8B030D-6E8A-4147-A177-3AD203B41FA5}">
                      <a16:colId xmlns:a16="http://schemas.microsoft.com/office/drawing/2014/main" val="552944539"/>
                    </a:ext>
                  </a:extLst>
                </a:gridCol>
                <a:gridCol w="1600068">
                  <a:extLst>
                    <a:ext uri="{9D8B030D-6E8A-4147-A177-3AD203B41FA5}">
                      <a16:colId xmlns:a16="http://schemas.microsoft.com/office/drawing/2014/main" val="3456319720"/>
                    </a:ext>
                  </a:extLst>
                </a:gridCol>
              </a:tblGrid>
              <a:tr h="669447">
                <a:tc>
                  <a:txBody>
                    <a:bodyPr/>
                    <a:lstStyle/>
                    <a:p>
                      <a:pPr algn="ctr"/>
                      <a:r>
                        <a:rPr lang="en-US" sz="3600" dirty="0">
                          <a:latin typeface="Gotham book"/>
                        </a:rPr>
                        <a:t>Component</a:t>
                      </a:r>
                    </a:p>
                  </a:txBody>
                  <a:tcPr anchor="ctr"/>
                </a:tc>
                <a:tc>
                  <a:txBody>
                    <a:bodyPr/>
                    <a:lstStyle/>
                    <a:p>
                      <a:pPr algn="ctr"/>
                      <a:r>
                        <a:rPr lang="en-US" sz="3600" dirty="0">
                          <a:latin typeface="Gotham book"/>
                        </a:rPr>
                        <a:t>Description</a:t>
                      </a:r>
                    </a:p>
                  </a:txBody>
                  <a:tcPr anchor="ctr"/>
                </a:tc>
                <a:tc>
                  <a:txBody>
                    <a:bodyPr/>
                    <a:lstStyle/>
                    <a:p>
                      <a:pPr algn="ctr"/>
                      <a:r>
                        <a:rPr lang="en-US" sz="2800" dirty="0">
                          <a:latin typeface="Gotham book"/>
                        </a:rPr>
                        <a:t>Points</a:t>
                      </a:r>
                    </a:p>
                  </a:txBody>
                  <a:tcPr anchor="ctr"/>
                </a:tc>
                <a:extLst>
                  <a:ext uri="{0D108BD9-81ED-4DB2-BD59-A6C34878D82A}">
                    <a16:rowId xmlns:a16="http://schemas.microsoft.com/office/drawing/2014/main" val="820422935"/>
                  </a:ext>
                </a:extLst>
              </a:tr>
              <a:tr h="669447">
                <a:tc>
                  <a:txBody>
                    <a:bodyPr/>
                    <a:lstStyle/>
                    <a:p>
                      <a:pPr algn="ctr"/>
                      <a:r>
                        <a:rPr lang="en-US" sz="3200" b="1" dirty="0">
                          <a:latin typeface="Gotham book"/>
                        </a:rPr>
                        <a:t>Information</a:t>
                      </a:r>
                      <a:endParaRPr lang="en-US" sz="3600" b="1" dirty="0">
                        <a:latin typeface="Gotham book"/>
                      </a:endParaRPr>
                    </a:p>
                  </a:txBody>
                  <a:tcPr anchor="ctr"/>
                </a:tc>
                <a:tc>
                  <a:txBody>
                    <a:bodyPr/>
                    <a:lstStyle/>
                    <a:p>
                      <a:pPr algn="ctr"/>
                      <a:r>
                        <a:rPr lang="en-US" sz="2200" dirty="0">
                          <a:latin typeface="Gotham book"/>
                        </a:rPr>
                        <a:t>The information in your presentation should be accurate, informative, and as detailed as possible.</a:t>
                      </a:r>
                    </a:p>
                  </a:txBody>
                  <a:tcPr anchor="ctr"/>
                </a:tc>
                <a:tc>
                  <a:txBody>
                    <a:bodyPr/>
                    <a:lstStyle/>
                    <a:p>
                      <a:pPr algn="ctr"/>
                      <a:r>
                        <a:rPr lang="en-US" sz="3200" dirty="0">
                          <a:latin typeface="Gotham book"/>
                        </a:rPr>
                        <a:t>5</a:t>
                      </a:r>
                    </a:p>
                  </a:txBody>
                  <a:tcPr anchor="ctr"/>
                </a:tc>
                <a:extLst>
                  <a:ext uri="{0D108BD9-81ED-4DB2-BD59-A6C34878D82A}">
                    <a16:rowId xmlns:a16="http://schemas.microsoft.com/office/drawing/2014/main" val="924437348"/>
                  </a:ext>
                </a:extLst>
              </a:tr>
              <a:tr h="669447">
                <a:tc>
                  <a:txBody>
                    <a:bodyPr/>
                    <a:lstStyle/>
                    <a:p>
                      <a:pPr algn="ctr"/>
                      <a:r>
                        <a:rPr lang="en-US" sz="2800" b="1" dirty="0">
                          <a:latin typeface="Gotham book"/>
                        </a:rPr>
                        <a:t>Material Presentation</a:t>
                      </a:r>
                    </a:p>
                  </a:txBody>
                  <a:tcPr anchor="ctr"/>
                </a:tc>
                <a:tc>
                  <a:txBody>
                    <a:bodyPr/>
                    <a:lstStyle/>
                    <a:p>
                      <a:pPr algn="ctr"/>
                      <a:r>
                        <a:rPr lang="en-US" sz="2400" dirty="0">
                          <a:latin typeface="Gotham book"/>
                        </a:rPr>
                        <a:t>Each person in the group should have slides that are neat and organized. </a:t>
                      </a:r>
                    </a:p>
                  </a:txBody>
                  <a:tcPr anchor="ctr"/>
                </a:tc>
                <a:tc>
                  <a:txBody>
                    <a:bodyPr/>
                    <a:lstStyle/>
                    <a:p>
                      <a:pPr algn="ctr"/>
                      <a:r>
                        <a:rPr lang="en-US" sz="3200" dirty="0">
                          <a:latin typeface="Gotham book"/>
                        </a:rPr>
                        <a:t>5</a:t>
                      </a:r>
                    </a:p>
                  </a:txBody>
                  <a:tcPr anchor="ctr"/>
                </a:tc>
                <a:extLst>
                  <a:ext uri="{0D108BD9-81ED-4DB2-BD59-A6C34878D82A}">
                    <a16:rowId xmlns:a16="http://schemas.microsoft.com/office/drawing/2014/main" val="3605343115"/>
                  </a:ext>
                </a:extLst>
              </a:tr>
              <a:tr h="669447">
                <a:tc>
                  <a:txBody>
                    <a:bodyPr/>
                    <a:lstStyle/>
                    <a:p>
                      <a:pPr algn="ctr"/>
                      <a:r>
                        <a:rPr lang="en-US" sz="2800" b="1" dirty="0">
                          <a:latin typeface="Gotham book"/>
                        </a:rPr>
                        <a:t>Oral Presentation</a:t>
                      </a:r>
                    </a:p>
                  </a:txBody>
                  <a:tcPr anchor="ctr"/>
                </a:tc>
                <a:tc>
                  <a:txBody>
                    <a:bodyPr/>
                    <a:lstStyle/>
                    <a:p>
                      <a:pPr algn="ctr"/>
                      <a:r>
                        <a:rPr lang="en-US" sz="2200" dirty="0">
                          <a:latin typeface="Gotham book"/>
                        </a:rPr>
                        <a:t>Each person who presents should speak loudly, slowly, and clearly for their portion of the presentation.</a:t>
                      </a:r>
                    </a:p>
                  </a:txBody>
                  <a:tcPr anchor="ctr"/>
                </a:tc>
                <a:tc>
                  <a:txBody>
                    <a:bodyPr/>
                    <a:lstStyle/>
                    <a:p>
                      <a:pPr algn="ctr"/>
                      <a:r>
                        <a:rPr lang="en-US" sz="3200" dirty="0">
                          <a:latin typeface="Gotham book"/>
                        </a:rPr>
                        <a:t>5</a:t>
                      </a:r>
                    </a:p>
                  </a:txBody>
                  <a:tcPr anchor="ctr"/>
                </a:tc>
                <a:extLst>
                  <a:ext uri="{0D108BD9-81ED-4DB2-BD59-A6C34878D82A}">
                    <a16:rowId xmlns:a16="http://schemas.microsoft.com/office/drawing/2014/main" val="3251158694"/>
                  </a:ext>
                </a:extLst>
              </a:tr>
              <a:tr h="669447">
                <a:tc>
                  <a:txBody>
                    <a:bodyPr/>
                    <a:lstStyle/>
                    <a:p>
                      <a:pPr algn="ctr"/>
                      <a:r>
                        <a:rPr lang="en-US" sz="2800" b="1" dirty="0">
                          <a:latin typeface="Gotham book"/>
                        </a:rPr>
                        <a:t>Engagement</a:t>
                      </a:r>
                    </a:p>
                  </a:txBody>
                  <a:tcPr anchor="ctr"/>
                </a:tc>
                <a:tc>
                  <a:txBody>
                    <a:bodyPr/>
                    <a:lstStyle/>
                    <a:p>
                      <a:pPr algn="ctr"/>
                      <a:r>
                        <a:rPr lang="en-US" sz="2200" dirty="0">
                          <a:latin typeface="Gotham book"/>
                        </a:rPr>
                        <a:t>When other students are presenting, you are listening closely, taking notes, and completing your work for each mission being presented.</a:t>
                      </a:r>
                    </a:p>
                  </a:txBody>
                  <a:tcPr anchor="ctr"/>
                </a:tc>
                <a:tc>
                  <a:txBody>
                    <a:bodyPr/>
                    <a:lstStyle/>
                    <a:p>
                      <a:pPr algn="ctr"/>
                      <a:r>
                        <a:rPr lang="en-US" sz="3200" dirty="0">
                          <a:latin typeface="Gotham book"/>
                        </a:rPr>
                        <a:t>5</a:t>
                      </a:r>
                    </a:p>
                  </a:txBody>
                  <a:tcPr anchor="ctr"/>
                </a:tc>
                <a:extLst>
                  <a:ext uri="{0D108BD9-81ED-4DB2-BD59-A6C34878D82A}">
                    <a16:rowId xmlns:a16="http://schemas.microsoft.com/office/drawing/2014/main" val="737959204"/>
                  </a:ext>
                </a:extLst>
              </a:tr>
            </a:tbl>
          </a:graphicData>
        </a:graphic>
      </p:graphicFrame>
    </p:spTree>
    <p:extLst>
      <p:ext uri="{BB962C8B-B14F-4D97-AF65-F5344CB8AC3E}">
        <p14:creationId xmlns:p14="http://schemas.microsoft.com/office/powerpoint/2010/main" val="3523892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2174964" y="2248919"/>
            <a:ext cx="780723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accent4">
                    <a:lumMod val="40000"/>
                    <a:lumOff val="60000"/>
                  </a:schemeClr>
                </a:solidFill>
                <a:latin typeface="Gotham Medium"/>
              </a:rPr>
              <a:t>Group Presentations!</a:t>
            </a:r>
          </a:p>
        </p:txBody>
      </p:sp>
      <p:sp>
        <p:nvSpPr>
          <p:cNvPr id="11" name="TextBox 10"/>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78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3F62B-73BA-B4A7-101E-F53BA7C0AC0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096B617-B8A7-9371-70D2-E245EFEB32E8}"/>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B428E602-5468-3E49-2C67-E9D61E3AA3F4}"/>
              </a:ext>
              <a:ext uri="{C183D7F6-B498-43B3-948B-1728B52AA6E4}">
                <adec:decorative xmlns:adec="http://schemas.microsoft.com/office/drawing/2017/decorative" val="1"/>
              </a:ext>
            </a:extLst>
          </p:cNvPr>
          <p:cNvSpPr/>
          <p:nvPr/>
        </p:nvSpPr>
        <p:spPr>
          <a:xfrm>
            <a:off x="58783" y="1957936"/>
            <a:ext cx="12192000" cy="2721427"/>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62284B8-969D-A7E5-6E1E-516179BF9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76FF838-3878-8122-868D-80C79D4228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a:extLst>
              <a:ext uri="{FF2B5EF4-FFF2-40B4-BE49-F238E27FC236}">
                <a16:creationId xmlns:a16="http://schemas.microsoft.com/office/drawing/2014/main" id="{45877BD8-0CB7-8D2B-4763-97A02D63D1F9}"/>
              </a:ext>
            </a:extLst>
          </p:cNvPr>
          <p:cNvSpPr txBox="1">
            <a:spLocks noGrp="1"/>
          </p:cNvSpPr>
          <p:nvPr>
            <p:ph type="title"/>
          </p:nvPr>
        </p:nvSpPr>
        <p:spPr>
          <a:xfrm>
            <a:off x="2240279" y="2356299"/>
            <a:ext cx="7829007" cy="1635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solidFill>
                  <a:schemeClr val="accent4">
                    <a:lumMod val="60000"/>
                    <a:lumOff val="40000"/>
                  </a:schemeClr>
                </a:solidFill>
                <a:latin typeface="Gotham Medium"/>
              </a:rPr>
              <a:t>Part Two: </a:t>
            </a:r>
            <a:r>
              <a:rPr lang="en-US" sz="5400" dirty="0">
                <a:solidFill>
                  <a:schemeClr val="accent4">
                    <a:lumMod val="20000"/>
                    <a:lumOff val="80000"/>
                  </a:schemeClr>
                </a:solidFill>
                <a:latin typeface="Gotham Medium"/>
              </a:rPr>
              <a:t>Individual Note Taking &amp; Engagement</a:t>
            </a:r>
            <a:endParaRPr lang="en-US" sz="4400" b="1" dirty="0">
              <a:solidFill>
                <a:schemeClr val="accent4">
                  <a:lumMod val="20000"/>
                  <a:lumOff val="80000"/>
                </a:schemeClr>
              </a:solidFill>
              <a:latin typeface="Gotham Medium"/>
            </a:endParaRPr>
          </a:p>
        </p:txBody>
      </p:sp>
      <p:sp>
        <p:nvSpPr>
          <p:cNvPr id="11" name="TextBox 10">
            <a:extLst>
              <a:ext uri="{FF2B5EF4-FFF2-40B4-BE49-F238E27FC236}">
                <a16:creationId xmlns:a16="http://schemas.microsoft.com/office/drawing/2014/main" id="{9742D333-35FE-2F8C-82FB-C0EF10F205FB}"/>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990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AE6F562-782D-DC46-92F5-39929AF39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0BC51E3E-3307-4BF1-B811-320E2C93FBAA}"/>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0D81DD0A-CA8A-4719-9269-D7B1D4CA270A}"/>
              </a:ext>
            </a:extLst>
          </p:cNvPr>
          <p:cNvSpPr txBox="1">
            <a:spLocks noGrp="1"/>
          </p:cNvSpPr>
          <p:nvPr>
            <p:ph type="title"/>
          </p:nvPr>
        </p:nvSpPr>
        <p:spPr>
          <a:xfrm>
            <a:off x="1709057" y="-79956"/>
            <a:ext cx="10130518" cy="10814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solidFill>
                  <a:srgbClr val="002060"/>
                </a:solidFill>
                <a:latin typeface="Gotham Medium" pitchFamily="2" charset="0"/>
              </a:rPr>
              <a:t>Individual Note Taking &amp; Engagement</a:t>
            </a:r>
            <a:endParaRPr lang="en-US" sz="4000" b="1" dirty="0">
              <a:solidFill>
                <a:srgbClr val="002060"/>
              </a:solidFill>
              <a:latin typeface="Gotham Medium"/>
            </a:endParaRPr>
          </a:p>
        </p:txBody>
      </p:sp>
      <p:sp>
        <p:nvSpPr>
          <p:cNvPr id="3" name="TextBox 2">
            <a:extLst>
              <a:ext uri="{FF2B5EF4-FFF2-40B4-BE49-F238E27FC236}">
                <a16:creationId xmlns:a16="http://schemas.microsoft.com/office/drawing/2014/main" id="{C06EA519-892A-6B8D-1BC8-572285C62E11}"/>
              </a:ext>
            </a:extLst>
          </p:cNvPr>
          <p:cNvSpPr txBox="1"/>
          <p:nvPr/>
        </p:nvSpPr>
        <p:spPr>
          <a:xfrm>
            <a:off x="1709058" y="1295401"/>
            <a:ext cx="10374086" cy="5632311"/>
          </a:xfrm>
          <a:prstGeom prst="rect">
            <a:avLst/>
          </a:prstGeom>
          <a:noFill/>
        </p:spPr>
        <p:txBody>
          <a:bodyPr wrap="square" rtlCol="0">
            <a:spAutoFit/>
          </a:bodyPr>
          <a:lstStyle/>
          <a:p>
            <a:r>
              <a:rPr lang="en-US" sz="3600" dirty="0">
                <a:solidFill>
                  <a:srgbClr val="C00000"/>
                </a:solidFill>
              </a:rPr>
              <a:t>As each group presents their mission to the class, you will listen and take notes on the significant information of each mission.</a:t>
            </a:r>
          </a:p>
          <a:p>
            <a:pPr marL="1200150" lvl="1" indent="-742950">
              <a:buFont typeface="+mj-lt"/>
              <a:buAutoNum type="arabicPeriod"/>
            </a:pPr>
            <a:r>
              <a:rPr lang="en-US" sz="3600" dirty="0">
                <a:solidFill>
                  <a:srgbClr val="0070C0"/>
                </a:solidFill>
              </a:rPr>
              <a:t>The mission’s name and date of founding</a:t>
            </a:r>
          </a:p>
          <a:p>
            <a:pPr marL="1200150" lvl="1" indent="-742950">
              <a:buFont typeface="+mj-lt"/>
              <a:buAutoNum type="arabicPeriod"/>
            </a:pPr>
            <a:r>
              <a:rPr lang="en-US" sz="3600" dirty="0">
                <a:solidFill>
                  <a:srgbClr val="7030A0"/>
                </a:solidFill>
              </a:rPr>
              <a:t>The specific goal for the mission</a:t>
            </a:r>
          </a:p>
          <a:p>
            <a:pPr marL="1200150" lvl="1" indent="-742950">
              <a:buFont typeface="+mj-lt"/>
              <a:buAutoNum type="arabicPeriod"/>
            </a:pPr>
            <a:r>
              <a:rPr lang="en-US" sz="3600" dirty="0">
                <a:solidFill>
                  <a:schemeClr val="accent6">
                    <a:lumMod val="75000"/>
                  </a:schemeClr>
                </a:solidFill>
              </a:rPr>
              <a:t>The people of the mission</a:t>
            </a:r>
          </a:p>
          <a:p>
            <a:pPr marL="1200150" lvl="1" indent="-742950">
              <a:buFont typeface="+mj-lt"/>
              <a:buAutoNum type="arabicPeriod"/>
            </a:pPr>
            <a:r>
              <a:rPr lang="en-US" sz="3600" dirty="0">
                <a:solidFill>
                  <a:schemeClr val="accent2">
                    <a:lumMod val="50000"/>
                  </a:schemeClr>
                </a:solidFill>
              </a:rPr>
              <a:t>The challenges and achievements of the mission</a:t>
            </a:r>
          </a:p>
          <a:p>
            <a:pPr marL="1200150" lvl="1" indent="-742950">
              <a:buFont typeface="+mj-lt"/>
              <a:buAutoNum type="arabicPeriod"/>
            </a:pPr>
            <a:r>
              <a:rPr lang="en-US" sz="3600" dirty="0">
                <a:solidFill>
                  <a:srgbClr val="002060"/>
                </a:solidFill>
              </a:rPr>
              <a:t>An interesting fact about the mission</a:t>
            </a:r>
          </a:p>
          <a:p>
            <a:pPr marL="1200150" lvl="1" indent="-742950">
              <a:buFont typeface="+mj-lt"/>
              <a:buAutoNum type="arabicPeriod"/>
            </a:pPr>
            <a:r>
              <a:rPr lang="en-US" sz="3600" dirty="0">
                <a:solidFill>
                  <a:srgbClr val="C00000"/>
                </a:solidFill>
              </a:rPr>
              <a:t>The outcome of the mission</a:t>
            </a:r>
          </a:p>
          <a:p>
            <a:pPr marL="1200150" lvl="1" indent="-742950">
              <a:buFont typeface="+mj-lt"/>
              <a:buAutoNum type="arabicPeriod"/>
            </a:pPr>
            <a:endParaRPr lang="en-US" sz="3600" dirty="0">
              <a:solidFill>
                <a:srgbClr val="C00000"/>
              </a:solidFill>
            </a:endParaRPr>
          </a:p>
        </p:txBody>
      </p:sp>
    </p:spTree>
    <p:extLst>
      <p:ext uri="{BB962C8B-B14F-4D97-AF65-F5344CB8AC3E}">
        <p14:creationId xmlns:p14="http://schemas.microsoft.com/office/powerpoint/2010/main" val="701130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C8051-00F2-67AF-E18F-2A1DD04DA01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8F664F1-2CD1-3097-15E2-77B4C182CB6A}"/>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1D7C06E5-D0B9-81CA-5FEE-032F890FBD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D3D999C-ED43-D495-732E-B0A08513A0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F0EC36EC-0919-82FB-D973-B9A7E9A22B5C}"/>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FF2B5EF4-FFF2-40B4-BE49-F238E27FC236}">
                <a16:creationId xmlns:a16="http://schemas.microsoft.com/office/drawing/2014/main" id="{2C6DF319-0B9F-65F2-797F-15CA3C927A9E}"/>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7FF588DB-97F4-F9CF-B79F-0E62AFE03A13}"/>
              </a:ext>
            </a:extLst>
          </p:cNvPr>
          <p:cNvSpPr txBox="1">
            <a:spLocks noGrp="1"/>
          </p:cNvSpPr>
          <p:nvPr>
            <p:ph type="title"/>
          </p:nvPr>
        </p:nvSpPr>
        <p:spPr>
          <a:xfrm>
            <a:off x="1895475" y="-79957"/>
            <a:ext cx="9944100" cy="10952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rgbClr val="C00000"/>
                </a:solidFill>
                <a:latin typeface="Gotham Medium" pitchFamily="2" charset="0"/>
                <a:cs typeface="Gotham Medium" pitchFamily="2" charset="0"/>
              </a:rPr>
              <a:t>Mapping the Missions</a:t>
            </a:r>
            <a:endParaRPr lang="en-US" sz="5400" b="1" dirty="0">
              <a:solidFill>
                <a:srgbClr val="C00000"/>
              </a:solidFill>
              <a:latin typeface="Gotham Medium"/>
            </a:endParaRPr>
          </a:p>
        </p:txBody>
      </p:sp>
      <p:sp>
        <p:nvSpPr>
          <p:cNvPr id="3" name="TextBox 2">
            <a:extLst>
              <a:ext uri="{FF2B5EF4-FFF2-40B4-BE49-F238E27FC236}">
                <a16:creationId xmlns:a16="http://schemas.microsoft.com/office/drawing/2014/main" id="{AF52F15D-4240-37B4-A570-2471050141AB}"/>
              </a:ext>
            </a:extLst>
          </p:cNvPr>
          <p:cNvSpPr txBox="1"/>
          <p:nvPr/>
        </p:nvSpPr>
        <p:spPr>
          <a:xfrm>
            <a:off x="1966499" y="1332247"/>
            <a:ext cx="4582886" cy="4401205"/>
          </a:xfrm>
          <a:prstGeom prst="rect">
            <a:avLst/>
          </a:prstGeom>
          <a:noFill/>
        </p:spPr>
        <p:txBody>
          <a:bodyPr wrap="square" rtlCol="0">
            <a:spAutoFit/>
          </a:bodyPr>
          <a:lstStyle/>
          <a:p>
            <a:pPr algn="ctr"/>
            <a:r>
              <a:rPr lang="en-US" sz="4000" dirty="0">
                <a:solidFill>
                  <a:srgbClr val="0070C0"/>
                </a:solidFill>
              </a:rPr>
              <a:t>You will mark the approximate location of each mission on your map and label the mission with its most common name.</a:t>
            </a:r>
          </a:p>
        </p:txBody>
      </p:sp>
      <p:pic>
        <p:nvPicPr>
          <p:cNvPr id="2" name="Picture 1" descr="A blank map of Texas, showing bodies of water and bordering locations.">
            <a:extLst>
              <a:ext uri="{FF2B5EF4-FFF2-40B4-BE49-F238E27FC236}">
                <a16:creationId xmlns:a16="http://schemas.microsoft.com/office/drawing/2014/main" id="{ADF29CFE-DCBF-CDDC-62A3-B5B99AECD5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91883" y="1163983"/>
            <a:ext cx="4747895" cy="4737735"/>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89583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1D860-CD13-A411-A9C6-5C1E53AC3DD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D4574EF-6728-25A5-4413-EAAD0CF2F36B}"/>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E4E345-289F-2531-3F84-4C724CF3DE0D}"/>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AA7EA72B-EE01-FAC8-02AA-D6A970AE79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6F7B5D4D-281D-4EAB-ACCC-CE499DEA2F0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FF2B5EF4-FFF2-40B4-BE49-F238E27FC236}">
                <a16:creationId xmlns:a16="http://schemas.microsoft.com/office/drawing/2014/main" id="{125C4C39-0CE2-A773-9528-326E6C143B19}"/>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B58BBFE9-068E-A163-FBE4-447F78081A17}"/>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Exit Ticket</a:t>
            </a:r>
            <a:br>
              <a:rPr lang="en-US" sz="6600" dirty="0">
                <a:solidFill>
                  <a:srgbClr val="322E50"/>
                </a:solidFill>
                <a:latin typeface="Gotham Medium" pitchFamily="2" charset="0"/>
                <a:cs typeface="Gotham Medium" pitchFamily="2" charset="0"/>
              </a:rPr>
            </a:br>
            <a:r>
              <a:rPr lang="en-US" sz="4400" dirty="0">
                <a:latin typeface="Gotham Medium"/>
              </a:rPr>
              <a:t>Follow the directions to complete your exit ticket</a:t>
            </a:r>
          </a:p>
        </p:txBody>
      </p:sp>
      <p:sp>
        <p:nvSpPr>
          <p:cNvPr id="14" name="TextBox 13">
            <a:extLst>
              <a:ext uri="{FF2B5EF4-FFF2-40B4-BE49-F238E27FC236}">
                <a16:creationId xmlns:a16="http://schemas.microsoft.com/office/drawing/2014/main" id="{E0C0F7FA-B471-7AB3-DB52-BB29AF8A5F10}"/>
              </a:ext>
            </a:extLst>
          </p:cNvPr>
          <p:cNvSpPr txBox="1"/>
          <p:nvPr/>
        </p:nvSpPr>
        <p:spPr>
          <a:xfrm>
            <a:off x="2847626" y="1719106"/>
            <a:ext cx="5503307" cy="2431435"/>
          </a:xfrm>
          <a:prstGeom prst="rect">
            <a:avLst/>
          </a:prstGeom>
          <a:noFill/>
        </p:spPr>
        <p:txBody>
          <a:bodyPr wrap="square" rtlCol="0">
            <a:spAutoFit/>
          </a:bodyPr>
          <a:lstStyle/>
          <a:p>
            <a:pPr algn="ctr"/>
            <a:r>
              <a:rPr lang="en-US" sz="4000" dirty="0">
                <a:solidFill>
                  <a:srgbClr val="002060"/>
                </a:solidFill>
              </a:rPr>
              <a:t>Respond to the prompts on your exit ticket.</a:t>
            </a:r>
          </a:p>
          <a:p>
            <a:pPr algn="ctr"/>
            <a:endParaRPr lang="en-US" sz="1600" dirty="0">
              <a:solidFill>
                <a:srgbClr val="C00000"/>
              </a:solidFill>
            </a:endParaRPr>
          </a:p>
          <a:p>
            <a:pPr algn="ctr"/>
            <a:endParaRPr lang="en-US" sz="1600" dirty="0">
              <a:solidFill>
                <a:srgbClr val="C00000"/>
              </a:solidFill>
            </a:endParaRPr>
          </a:p>
          <a:p>
            <a:pPr algn="ctr"/>
            <a:r>
              <a:rPr lang="en-US" sz="4000" dirty="0">
                <a:solidFill>
                  <a:srgbClr val="00B050"/>
                </a:solidFill>
              </a:rPr>
              <a:t>Discuss with a partner  </a:t>
            </a:r>
          </a:p>
        </p:txBody>
      </p:sp>
      <p:pic>
        <p:nvPicPr>
          <p:cNvPr id="13" name="Picture 12" descr="Magnifying glass and question mark">
            <a:extLst>
              <a:ext uri="{FF2B5EF4-FFF2-40B4-BE49-F238E27FC236}">
                <a16:creationId xmlns:a16="http://schemas.microsoft.com/office/drawing/2014/main" id="{38315105-581C-5EF7-EC3A-0FE5A0DB98FD}"/>
              </a:ext>
            </a:extLst>
          </p:cNvPr>
          <p:cNvPicPr>
            <a:picLocks noChangeAspect="1"/>
          </p:cNvPicPr>
          <p:nvPr/>
        </p:nvPicPr>
        <p:blipFill rotWithShape="1">
          <a:blip r:embed="rId5">
            <a:extLst>
              <a:ext uri="{28A0092B-C50C-407E-A947-70E740481C1C}">
                <a14:useLocalDpi xmlns:a14="http://schemas.microsoft.com/office/drawing/2010/main" val="0"/>
              </a:ext>
            </a:extLst>
          </a:blip>
          <a:srcRect l="24285" t="7619" r="22945"/>
          <a:stretch/>
        </p:blipFill>
        <p:spPr>
          <a:xfrm>
            <a:off x="8556219" y="1916697"/>
            <a:ext cx="3237988" cy="3188678"/>
          </a:xfrm>
          <a:prstGeom prst="rect">
            <a:avLst/>
          </a:prstGeom>
          <a:effectLst>
            <a:outerShdw blurRad="50800" dist="50800" dir="8160000" algn="ctr" rotWithShape="0">
              <a:srgbClr val="000000">
                <a:alpha val="43137"/>
              </a:srgbClr>
            </a:outerShdw>
          </a:effectLst>
        </p:spPr>
      </p:pic>
      <p:pic>
        <p:nvPicPr>
          <p:cNvPr id="16" name="Graphic 15">
            <a:extLst>
              <a:ext uri="{FF2B5EF4-FFF2-40B4-BE49-F238E27FC236}">
                <a16:creationId xmlns:a16="http://schemas.microsoft.com/office/drawing/2014/main" id="{B61201D7-F258-5E52-A9DA-F2D273723F7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3891" y="3385658"/>
            <a:ext cx="1071092" cy="1071092"/>
          </a:xfrm>
          <a:prstGeom prst="rect">
            <a:avLst/>
          </a:prstGeom>
        </p:spPr>
      </p:pic>
      <p:pic>
        <p:nvPicPr>
          <p:cNvPr id="17" name="Graphic 16">
            <a:extLst>
              <a:ext uri="{FF2B5EF4-FFF2-40B4-BE49-F238E27FC236}">
                <a16:creationId xmlns:a16="http://schemas.microsoft.com/office/drawing/2014/main" id="{BCF9E69F-6CC1-6FDA-6414-BCD24A05B8C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22918" y="1916697"/>
            <a:ext cx="925793" cy="925793"/>
          </a:xfrm>
          <a:prstGeom prst="rect">
            <a:avLst/>
          </a:prstGeom>
        </p:spPr>
      </p:pic>
    </p:spTree>
    <p:extLst>
      <p:ext uri="{BB962C8B-B14F-4D97-AF65-F5344CB8AC3E}">
        <p14:creationId xmlns:p14="http://schemas.microsoft.com/office/powerpoint/2010/main" val="285107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346E6-CA05-AD40-C089-2723528F323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FBB4CFA-9D1A-8FC1-6EF0-3F57CDC67CAC}"/>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D0408B43-3DAF-B348-CB50-4B140CDEA51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E864D192-99F5-7A0D-C165-11384263A8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FF2B5EF4-FFF2-40B4-BE49-F238E27FC236}">
                <a16:creationId xmlns:a16="http://schemas.microsoft.com/office/drawing/2014/main" id="{2333EF5E-871D-38C5-8222-28FFB2468C89}"/>
              </a:ext>
              <a:ext uri="{C183D7F6-B498-43B3-948B-1728B52AA6E4}">
                <adec:decorative xmlns:adec="http://schemas.microsoft.com/office/drawing/2017/decorative" val="1"/>
              </a:ext>
            </a:extLst>
          </p:cNvPr>
          <p:cNvSpPr txBox="1"/>
          <p:nvPr/>
        </p:nvSpPr>
        <p:spPr>
          <a:xfrm>
            <a:off x="8308510"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593CF87C-B87F-28C2-90D9-833A8C0CDF76}"/>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 </a:t>
            </a:r>
            <a:r>
              <a:rPr lang="en-US" sz="7300" dirty="0">
                <a:solidFill>
                  <a:schemeClr val="bg2">
                    <a:lumMod val="25000"/>
                  </a:schemeClr>
                </a:solidFill>
                <a:latin typeface="Gotham Medium"/>
              </a:rPr>
              <a:t>2</a:t>
            </a:r>
            <a:r>
              <a:rPr lang="en-US" sz="7300" dirty="0">
                <a:solidFill>
                  <a:schemeClr val="bg1"/>
                </a:solidFill>
                <a:latin typeface="Gotham Medium"/>
              </a:rPr>
              <a:t> </a:t>
            </a:r>
            <a:endParaRPr lang="en-US" sz="2800" dirty="0">
              <a:solidFill>
                <a:schemeClr val="bg1"/>
              </a:solidFill>
              <a:latin typeface="Gotham Medium"/>
            </a:endParaRPr>
          </a:p>
        </p:txBody>
      </p:sp>
      <p:pic>
        <p:nvPicPr>
          <p:cNvPr id="3" name="Graphic 2">
            <a:extLst>
              <a:ext uri="{FF2B5EF4-FFF2-40B4-BE49-F238E27FC236}">
                <a16:creationId xmlns:a16="http://schemas.microsoft.com/office/drawing/2014/main" id="{62DD5766-0FB8-1256-1674-2190E4C1688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33C6285F-9C5C-37DA-6820-1661FCA0F8A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66448883-9C03-5255-B3FE-E67F0E1FEB6C}"/>
              </a:ext>
            </a:extLst>
          </p:cNvPr>
          <p:cNvSpPr/>
          <p:nvPr/>
        </p:nvSpPr>
        <p:spPr>
          <a:xfrm>
            <a:off x="3000271" y="1744483"/>
            <a:ext cx="8405950" cy="128604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3600" kern="0" dirty="0">
                <a:solidFill>
                  <a:srgbClr val="C00000"/>
                </a:solidFill>
                <a:effectLst/>
                <a:latin typeface="Gotham Book"/>
                <a:ea typeface="Times New Roman" panose="02020603050405020304" pitchFamily="18" charset="0"/>
                <a:cs typeface="Times New Roman" panose="02020603050405020304" pitchFamily="18" charset="0"/>
              </a:rPr>
              <a:t>One challenge that we have learned about at the missions is __________</a:t>
            </a:r>
            <a:endParaRPr kumimoji="0" lang="en-US" sz="72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11" name="Graphic 10">
            <a:extLst>
              <a:ext uri="{FF2B5EF4-FFF2-40B4-BE49-F238E27FC236}">
                <a16:creationId xmlns:a16="http://schemas.microsoft.com/office/drawing/2014/main" id="{4BFF84B5-6176-CFAD-6778-204D46C3C47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1123" y="2059517"/>
            <a:ext cx="1071093" cy="1071093"/>
          </a:xfrm>
          <a:prstGeom prst="rect">
            <a:avLst/>
          </a:prstGeom>
        </p:spPr>
      </p:pic>
      <p:sp>
        <p:nvSpPr>
          <p:cNvPr id="2" name="Speech Bubble: Rectangle with Corners Rounded 1">
            <a:extLst>
              <a:ext uri="{FF2B5EF4-FFF2-40B4-BE49-F238E27FC236}">
                <a16:creationId xmlns:a16="http://schemas.microsoft.com/office/drawing/2014/main" id="{2659EC16-A066-F73F-6024-5FA133F2C1D3}"/>
              </a:ext>
            </a:extLst>
          </p:cNvPr>
          <p:cNvSpPr/>
          <p:nvPr/>
        </p:nvSpPr>
        <p:spPr>
          <a:xfrm>
            <a:off x="554437" y="3429000"/>
            <a:ext cx="8567262" cy="1286040"/>
          </a:xfrm>
          <a:prstGeom prst="wedgeRoundRectCallout">
            <a:avLst>
              <a:gd name="adj1" fmla="val 63507"/>
              <a:gd name="adj2" fmla="val 36750"/>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3600" kern="0" dirty="0">
                <a:solidFill>
                  <a:srgbClr val="C00000"/>
                </a:solidFill>
                <a:effectLst/>
                <a:latin typeface="Gotham Book"/>
                <a:ea typeface="Times New Roman" panose="02020603050405020304" pitchFamily="18" charset="0"/>
                <a:cs typeface="Times New Roman" panose="02020603050405020304" pitchFamily="18" charset="0"/>
              </a:rPr>
              <a:t>One achievement that we have learned about at the missions is ________ </a:t>
            </a:r>
            <a:endParaRPr kumimoji="0" lang="en-US" sz="138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12" name="Graphic 11">
            <a:extLst>
              <a:ext uri="{FF2B5EF4-FFF2-40B4-BE49-F238E27FC236}">
                <a16:creationId xmlns:a16="http://schemas.microsoft.com/office/drawing/2014/main" id="{1C504A20-47DB-3421-C988-1B23EAA1D42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99627" y="3602343"/>
            <a:ext cx="1071093" cy="1071093"/>
          </a:xfrm>
          <a:prstGeom prst="rect">
            <a:avLst/>
          </a:prstGeom>
        </p:spPr>
      </p:pic>
      <p:sp>
        <p:nvSpPr>
          <p:cNvPr id="13" name="Speech Bubble: Rectangle with Corners Rounded 12">
            <a:extLst>
              <a:ext uri="{FF2B5EF4-FFF2-40B4-BE49-F238E27FC236}">
                <a16:creationId xmlns:a16="http://schemas.microsoft.com/office/drawing/2014/main" id="{6277190F-F1B9-FBC0-ADE7-BA7BC81CA634}"/>
              </a:ext>
            </a:extLst>
          </p:cNvPr>
          <p:cNvSpPr/>
          <p:nvPr/>
        </p:nvSpPr>
        <p:spPr>
          <a:xfrm>
            <a:off x="2040673" y="5009533"/>
            <a:ext cx="9879981" cy="1286040"/>
          </a:xfrm>
          <a:prstGeom prst="wedgeRoundRectCallout">
            <a:avLst>
              <a:gd name="adj1" fmla="val -56336"/>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3000" kern="0" dirty="0">
                <a:solidFill>
                  <a:srgbClr val="C00000"/>
                </a:solidFill>
                <a:effectLst/>
                <a:latin typeface="Gotham Book"/>
                <a:ea typeface="Times New Roman" panose="02020603050405020304" pitchFamily="18" charset="0"/>
                <a:cs typeface="Times New Roman" panose="02020603050405020304" pitchFamily="18" charset="0"/>
              </a:rPr>
              <a:t>I think the Mission Presidio System in Texas will ultimately </a:t>
            </a:r>
            <a:r>
              <a:rPr lang="en-US" sz="3000" b="1" u="sng" kern="0" dirty="0">
                <a:solidFill>
                  <a:srgbClr val="C00000"/>
                </a:solidFill>
                <a:effectLst/>
                <a:latin typeface="Gotham Book"/>
                <a:ea typeface="Times New Roman" panose="02020603050405020304" pitchFamily="18" charset="0"/>
                <a:cs typeface="Times New Roman" panose="02020603050405020304" pitchFamily="18" charset="0"/>
              </a:rPr>
              <a:t>succeed</a:t>
            </a:r>
            <a:r>
              <a:rPr lang="en-US" sz="3000" kern="0" dirty="0">
                <a:solidFill>
                  <a:srgbClr val="C00000"/>
                </a:solidFill>
                <a:effectLst/>
                <a:latin typeface="Gotham Book"/>
                <a:ea typeface="Times New Roman" panose="02020603050405020304" pitchFamily="18" charset="0"/>
                <a:cs typeface="Times New Roman" panose="02020603050405020304" pitchFamily="18" charset="0"/>
              </a:rPr>
              <a:t>  /  </a:t>
            </a:r>
            <a:r>
              <a:rPr lang="en-US" sz="3000" b="1" u="sng" kern="0" dirty="0">
                <a:solidFill>
                  <a:srgbClr val="C00000"/>
                </a:solidFill>
                <a:effectLst/>
                <a:latin typeface="Gotham Book"/>
                <a:ea typeface="Times New Roman" panose="02020603050405020304" pitchFamily="18" charset="0"/>
                <a:cs typeface="Times New Roman" panose="02020603050405020304" pitchFamily="18" charset="0"/>
              </a:rPr>
              <a:t>fail</a:t>
            </a:r>
            <a:r>
              <a:rPr lang="en-US" sz="3000" kern="0" dirty="0">
                <a:solidFill>
                  <a:srgbClr val="C00000"/>
                </a:solidFill>
                <a:effectLst/>
                <a:latin typeface="Gotham Book"/>
                <a:ea typeface="Times New Roman" panose="02020603050405020304" pitchFamily="18" charset="0"/>
                <a:cs typeface="Times New Roman" panose="02020603050405020304" pitchFamily="18" charset="0"/>
              </a:rPr>
              <a:t> . Evidence that supports my claim is </a:t>
            </a:r>
            <a:endParaRPr kumimoji="0" lang="en-US" sz="3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14" name="Graphic 13">
            <a:extLst>
              <a:ext uri="{FF2B5EF4-FFF2-40B4-BE49-F238E27FC236}">
                <a16:creationId xmlns:a16="http://schemas.microsoft.com/office/drawing/2014/main" id="{D8E1B800-52D7-A82A-E79F-171539BC145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1346" y="5224480"/>
            <a:ext cx="1071093" cy="1071093"/>
          </a:xfrm>
          <a:prstGeom prst="rect">
            <a:avLst/>
          </a:prstGeom>
        </p:spPr>
      </p:pic>
    </p:spTree>
    <p:extLst>
      <p:ext uri="{BB962C8B-B14F-4D97-AF65-F5344CB8AC3E}">
        <p14:creationId xmlns:p14="http://schemas.microsoft.com/office/powerpoint/2010/main" val="140492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Warm-up</a:t>
            </a:r>
            <a:br>
              <a:rPr lang="en-US" sz="6600" dirty="0">
                <a:solidFill>
                  <a:srgbClr val="322E50"/>
                </a:solidFill>
                <a:latin typeface="Gotham Medium" pitchFamily="2" charset="0"/>
                <a:cs typeface="Gotham Medium" pitchFamily="2" charset="0"/>
              </a:rPr>
            </a:br>
            <a:r>
              <a:rPr lang="en-US" sz="4400" dirty="0">
                <a:latin typeface="Gotham Medium"/>
              </a:rPr>
              <a:t>Follow the directions to complete your warm-up</a:t>
            </a:r>
          </a:p>
        </p:txBody>
      </p:sp>
      <p:sp>
        <p:nvSpPr>
          <p:cNvPr id="14" name="TextBox 13">
            <a:extLst>
              <a:ext uri="{FF2B5EF4-FFF2-40B4-BE49-F238E27FC236}">
                <a16:creationId xmlns:a16="http://schemas.microsoft.com/office/drawing/2014/main" id="{AE2A8A37-D9E0-5A14-43BC-D31AB53A82C4}"/>
              </a:ext>
            </a:extLst>
          </p:cNvPr>
          <p:cNvSpPr txBox="1"/>
          <p:nvPr/>
        </p:nvSpPr>
        <p:spPr>
          <a:xfrm>
            <a:off x="2847626" y="1719106"/>
            <a:ext cx="5503307" cy="2431435"/>
          </a:xfrm>
          <a:prstGeom prst="rect">
            <a:avLst/>
          </a:prstGeom>
          <a:noFill/>
        </p:spPr>
        <p:txBody>
          <a:bodyPr wrap="square" rtlCol="0">
            <a:spAutoFit/>
          </a:bodyPr>
          <a:lstStyle/>
          <a:p>
            <a:pPr algn="ctr"/>
            <a:r>
              <a:rPr lang="en-US" sz="4000" dirty="0">
                <a:solidFill>
                  <a:srgbClr val="002060"/>
                </a:solidFill>
              </a:rPr>
              <a:t>Respond to the prompts on your warm-up.</a:t>
            </a:r>
          </a:p>
          <a:p>
            <a:pPr algn="ctr"/>
            <a:endParaRPr lang="en-US" sz="1600" dirty="0">
              <a:solidFill>
                <a:srgbClr val="C00000"/>
              </a:solidFill>
            </a:endParaRPr>
          </a:p>
          <a:p>
            <a:pPr algn="ctr"/>
            <a:endParaRPr lang="en-US" sz="1600" dirty="0">
              <a:solidFill>
                <a:srgbClr val="C00000"/>
              </a:solidFill>
            </a:endParaRPr>
          </a:p>
          <a:p>
            <a:pPr algn="ctr"/>
            <a:r>
              <a:rPr lang="en-US" sz="4000" dirty="0">
                <a:solidFill>
                  <a:srgbClr val="00B050"/>
                </a:solidFill>
              </a:rPr>
              <a:t>Discuss with a partner  </a:t>
            </a:r>
          </a:p>
        </p:txBody>
      </p:sp>
      <p:pic>
        <p:nvPicPr>
          <p:cNvPr id="13" name="Picture 12" descr="Magnifying glass and question mark">
            <a:extLst>
              <a:ext uri="{FF2B5EF4-FFF2-40B4-BE49-F238E27FC236}">
                <a16:creationId xmlns:a16="http://schemas.microsoft.com/office/drawing/2014/main" id="{85247DD4-135A-C3E1-6645-712F0D8A4502}"/>
              </a:ext>
            </a:extLst>
          </p:cNvPr>
          <p:cNvPicPr>
            <a:picLocks noChangeAspect="1"/>
          </p:cNvPicPr>
          <p:nvPr/>
        </p:nvPicPr>
        <p:blipFill rotWithShape="1">
          <a:blip r:embed="rId5">
            <a:extLst>
              <a:ext uri="{28A0092B-C50C-407E-A947-70E740481C1C}">
                <a14:useLocalDpi xmlns:a14="http://schemas.microsoft.com/office/drawing/2010/main" val="0"/>
              </a:ext>
            </a:extLst>
          </a:blip>
          <a:srcRect l="24285" t="7619" r="22945"/>
          <a:stretch/>
        </p:blipFill>
        <p:spPr>
          <a:xfrm>
            <a:off x="8556219" y="1916697"/>
            <a:ext cx="3237988" cy="3188678"/>
          </a:xfrm>
          <a:prstGeom prst="rect">
            <a:avLst/>
          </a:prstGeom>
          <a:effectLst>
            <a:outerShdw blurRad="50800" dist="50800" dir="8160000" algn="ctr" rotWithShape="0">
              <a:srgbClr val="000000">
                <a:alpha val="43137"/>
              </a:srgbClr>
            </a:outerShdw>
          </a:effectLst>
        </p:spPr>
      </p:pic>
      <p:pic>
        <p:nvPicPr>
          <p:cNvPr id="16" name="Graphic 15">
            <a:extLst>
              <a:ext uri="{FF2B5EF4-FFF2-40B4-BE49-F238E27FC236}">
                <a16:creationId xmlns:a16="http://schemas.microsoft.com/office/drawing/2014/main" id="{8F161DEC-99B7-1032-5315-5126007ED36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3891" y="3385658"/>
            <a:ext cx="1071092" cy="1071092"/>
          </a:xfrm>
          <a:prstGeom prst="rect">
            <a:avLst/>
          </a:prstGeom>
        </p:spPr>
      </p:pic>
      <p:pic>
        <p:nvPicPr>
          <p:cNvPr id="17" name="Graphic 16">
            <a:extLst>
              <a:ext uri="{FF2B5EF4-FFF2-40B4-BE49-F238E27FC236}">
                <a16:creationId xmlns:a16="http://schemas.microsoft.com/office/drawing/2014/main" id="{12C79970-0CFD-5DBD-F96D-C07D2F6B7E6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22918" y="1916697"/>
            <a:ext cx="925793" cy="925793"/>
          </a:xfrm>
          <a:prstGeom prst="rect">
            <a:avLst/>
          </a:prstGeom>
        </p:spPr>
      </p:pic>
    </p:spTree>
    <p:extLst>
      <p:ext uri="{BB962C8B-B14F-4D97-AF65-F5344CB8AC3E}">
        <p14:creationId xmlns:p14="http://schemas.microsoft.com/office/powerpoint/2010/main" val="70835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08510"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a:t>
            </a:r>
            <a:endParaRPr lang="en-US" sz="2800" dirty="0">
              <a:solidFill>
                <a:schemeClr val="bg1"/>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3000270" y="1744483"/>
            <a:ext cx="8793937" cy="128604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3600" kern="0" dirty="0">
                <a:solidFill>
                  <a:srgbClr val="C00000"/>
                </a:solidFill>
                <a:effectLst/>
                <a:latin typeface="Gotham Book"/>
                <a:ea typeface="Times New Roman" panose="02020603050405020304" pitchFamily="18" charset="0"/>
                <a:cs typeface="Times New Roman" panose="02020603050405020304" pitchFamily="18" charset="0"/>
              </a:rPr>
              <a:t>One thing we know about the Mission Presidio System in Texas is __________</a:t>
            </a:r>
            <a:endParaRPr kumimoji="0" lang="en-US" sz="72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1123" y="2059517"/>
            <a:ext cx="1071093" cy="1071093"/>
          </a:xfrm>
          <a:prstGeom prst="rect">
            <a:avLst/>
          </a:prstGeom>
        </p:spPr>
      </p:pic>
      <p:sp>
        <p:nvSpPr>
          <p:cNvPr id="2" name="Speech Bubble: Rectangle with Corners Rounded 1">
            <a:extLst>
              <a:ext uri="{FF2B5EF4-FFF2-40B4-BE49-F238E27FC236}">
                <a16:creationId xmlns:a16="http://schemas.microsoft.com/office/drawing/2014/main" id="{3D76E0F3-2D09-5372-43D2-FEEE4EF97298}"/>
              </a:ext>
            </a:extLst>
          </p:cNvPr>
          <p:cNvSpPr/>
          <p:nvPr/>
        </p:nvSpPr>
        <p:spPr>
          <a:xfrm>
            <a:off x="554436" y="3429000"/>
            <a:ext cx="8793937" cy="1286040"/>
          </a:xfrm>
          <a:prstGeom prst="wedgeRoundRectCallout">
            <a:avLst>
              <a:gd name="adj1" fmla="val 63507"/>
              <a:gd name="adj2" fmla="val 36750"/>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3600" kern="0" dirty="0">
                <a:solidFill>
                  <a:srgbClr val="C00000"/>
                </a:solidFill>
                <a:effectLst/>
                <a:latin typeface="Gotham Book"/>
                <a:ea typeface="Times New Roman" panose="02020603050405020304" pitchFamily="18" charset="0"/>
                <a:cs typeface="Times New Roman" panose="02020603050405020304" pitchFamily="18" charset="0"/>
              </a:rPr>
              <a:t>One problem we know that occurred at some Texas missions was ________ </a:t>
            </a:r>
            <a:endParaRPr kumimoji="0" lang="en-US" sz="138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12" name="Graphic 11">
            <a:extLst>
              <a:ext uri="{FF2B5EF4-FFF2-40B4-BE49-F238E27FC236}">
                <a16:creationId xmlns:a16="http://schemas.microsoft.com/office/drawing/2014/main" id="{09683F68-FF62-FC6D-AE8C-1258E042EB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99627" y="3602343"/>
            <a:ext cx="1071093" cy="1071093"/>
          </a:xfrm>
          <a:prstGeom prst="rect">
            <a:avLst/>
          </a:prstGeom>
        </p:spPr>
      </p:pic>
      <p:sp>
        <p:nvSpPr>
          <p:cNvPr id="13" name="Speech Bubble: Rectangle with Corners Rounded 12">
            <a:extLst>
              <a:ext uri="{FF2B5EF4-FFF2-40B4-BE49-F238E27FC236}">
                <a16:creationId xmlns:a16="http://schemas.microsoft.com/office/drawing/2014/main" id="{2AF7437E-7765-791E-E16D-C91F7EF68EEE}"/>
              </a:ext>
            </a:extLst>
          </p:cNvPr>
          <p:cNvSpPr/>
          <p:nvPr/>
        </p:nvSpPr>
        <p:spPr>
          <a:xfrm>
            <a:off x="3119216" y="5009533"/>
            <a:ext cx="8793937" cy="128604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3600" kern="0" dirty="0">
                <a:solidFill>
                  <a:srgbClr val="C00000"/>
                </a:solidFill>
                <a:effectLst/>
                <a:latin typeface="Gotham Book"/>
                <a:ea typeface="Times New Roman" panose="02020603050405020304" pitchFamily="18" charset="0"/>
                <a:cs typeface="Times New Roman" panose="02020603050405020304" pitchFamily="18" charset="0"/>
              </a:rPr>
              <a:t>One question I have about the Texas missions is __________</a:t>
            </a:r>
            <a:endParaRPr kumimoji="0" lang="en-US" sz="72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14" name="Graphic 13">
            <a:extLst>
              <a:ext uri="{FF2B5EF4-FFF2-40B4-BE49-F238E27FC236}">
                <a16:creationId xmlns:a16="http://schemas.microsoft.com/office/drawing/2014/main" id="{28ED29ED-96BD-3CCB-E705-3BFEA16D561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436" y="5224480"/>
            <a:ext cx="1071093" cy="1071093"/>
          </a:xfrm>
          <a:prstGeom prst="rect">
            <a:avLst/>
          </a:prstGeom>
        </p:spPr>
      </p:pic>
    </p:spTree>
    <p:extLst>
      <p:ext uri="{BB962C8B-B14F-4D97-AF65-F5344CB8AC3E}">
        <p14:creationId xmlns:p14="http://schemas.microsoft.com/office/powerpoint/2010/main" val="346522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2" name="TextBox 1">
            <a:extLst>
              <a:ext uri="{FF2B5EF4-FFF2-40B4-BE49-F238E27FC236}">
                <a16:creationId xmlns:a16="http://schemas.microsoft.com/office/drawing/2014/main" id="{3A5CE043-7D6D-0005-11A2-0CC564E0D17E}"/>
              </a:ext>
            </a:extLst>
          </p:cNvPr>
          <p:cNvSpPr txBox="1"/>
          <p:nvPr/>
        </p:nvSpPr>
        <p:spPr>
          <a:xfrm>
            <a:off x="1045029" y="1828800"/>
            <a:ext cx="1036320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What are the key people, places, events, and information related to significant Spanish missions in Texas?</a:t>
            </a:r>
          </a:p>
        </p:txBody>
      </p:sp>
    </p:spTree>
    <p:extLst>
      <p:ext uri="{BB962C8B-B14F-4D97-AF65-F5344CB8AC3E}">
        <p14:creationId xmlns:p14="http://schemas.microsoft.com/office/powerpoint/2010/main" val="317410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C6CC9DF-77CB-675E-BB9A-652A235CC727}"/>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2" name="TextBox 1">
            <a:extLst>
              <a:ext uri="{FF2B5EF4-FFF2-40B4-BE49-F238E27FC236}">
                <a16:creationId xmlns:a16="http://schemas.microsoft.com/office/drawing/2014/main" id="{FC58F755-2814-BAC0-DB9A-A059B16CACA3}"/>
              </a:ext>
            </a:extLst>
          </p:cNvPr>
          <p:cNvSpPr txBox="1"/>
          <p:nvPr/>
        </p:nvSpPr>
        <p:spPr>
          <a:xfrm>
            <a:off x="587829" y="1785257"/>
            <a:ext cx="11092542" cy="4401205"/>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a:t>
            </a:r>
            <a:r>
              <a:rPr kumimoji="0" lang="en-US" sz="4000" i="1" strike="noStrike" kern="1200" cap="none" spc="0" normalizeH="0" baseline="0" noProof="0" dirty="0">
                <a:ln>
                  <a:noFill/>
                </a:ln>
                <a:solidFill>
                  <a:srgbClr val="4472C4">
                    <a:lumMod val="50000"/>
                  </a:srgbClr>
                </a:solidFill>
                <a:effectLst/>
                <a:uLnTx/>
                <a:uFillTx/>
                <a:latin typeface="Calibri" panose="020F0502020204030204"/>
                <a:ea typeface="+mn-ea"/>
                <a:cs typeface="+mn-cs"/>
              </a:rPr>
              <a:t> examine significant information related to seven prominent Spanish missions established in Texas during the Spanish Colonial era.</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 will</a:t>
            </a:r>
            <a:r>
              <a:rPr kumimoji="0" lang="en-US" sz="4000" i="1" strike="noStrike" kern="1200" cap="none" spc="0" normalizeH="0" baseline="0" noProof="0" dirty="0">
                <a:ln>
                  <a:noFill/>
                </a:ln>
                <a:solidFill>
                  <a:srgbClr val="C00000"/>
                </a:solidFill>
                <a:effectLst/>
                <a:uLnTx/>
                <a:uFillTx/>
                <a:latin typeface="Calibri" panose="020F0502020204030204"/>
                <a:ea typeface="+mn-ea"/>
                <a:cs typeface="+mn-cs"/>
              </a:rPr>
              <a:t> work with my group to research one mission. I will present my findings to the class and take notes on the significant information when other groups present.</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69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AE6F562-782D-DC46-92F5-39929AF39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0BC51E3E-3307-4BF1-B811-320E2C93FBAA}"/>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C183D7F6-B498-43B3-948B-1728B52AA6E4}">
                <adec:decorative xmlns:adec="http://schemas.microsoft.com/office/drawing/2017/decorative" val="1"/>
              </a:ext>
            </a:extLst>
          </p:cNvPr>
          <p:cNvSpPr txBox="1"/>
          <p:nvPr/>
        </p:nvSpPr>
        <p:spPr>
          <a:xfrm>
            <a:off x="8279598" y="6488668"/>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2" name="Title 5">
            <a:extLst>
              <a:ext uri="{FF2B5EF4-FFF2-40B4-BE49-F238E27FC236}">
                <a16:creationId xmlns:a16="http://schemas.microsoft.com/office/drawing/2014/main" id="{0D81DD0A-CA8A-4719-9269-D7B1D4CA270A}"/>
              </a:ext>
            </a:extLst>
          </p:cNvPr>
          <p:cNvSpPr txBox="1">
            <a:spLocks noGrp="1"/>
          </p:cNvSpPr>
          <p:nvPr>
            <p:ph type="title"/>
          </p:nvPr>
        </p:nvSpPr>
        <p:spPr>
          <a:xfrm>
            <a:off x="1654629" y="-79956"/>
            <a:ext cx="10184946" cy="10596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u="sng" dirty="0">
                <a:solidFill>
                  <a:srgbClr val="322E50"/>
                </a:solidFill>
                <a:latin typeface="Gotham Medium" pitchFamily="2" charset="0"/>
                <a:cs typeface="Gotham Medium" pitchFamily="2" charset="0"/>
              </a:rPr>
              <a:t>This Assignment has two parts:</a:t>
            </a:r>
            <a:endParaRPr lang="en-US" sz="4800" b="1" u="sng" dirty="0">
              <a:latin typeface="Gotham Medium"/>
            </a:endParaRPr>
          </a:p>
        </p:txBody>
      </p:sp>
      <p:sp>
        <p:nvSpPr>
          <p:cNvPr id="2" name="TextBox 1">
            <a:extLst>
              <a:ext uri="{FF2B5EF4-FFF2-40B4-BE49-F238E27FC236}">
                <a16:creationId xmlns:a16="http://schemas.microsoft.com/office/drawing/2014/main" id="{299B4DB7-F963-2274-5AA7-AFDA48C4D43C}"/>
              </a:ext>
            </a:extLst>
          </p:cNvPr>
          <p:cNvSpPr txBox="1"/>
          <p:nvPr/>
        </p:nvSpPr>
        <p:spPr>
          <a:xfrm>
            <a:off x="1777015" y="978284"/>
            <a:ext cx="10317014" cy="5805692"/>
          </a:xfrm>
          <a:prstGeom prst="rect">
            <a:avLst/>
          </a:prstGeom>
          <a:noFill/>
        </p:spPr>
        <p:txBody>
          <a:bodyPr wrap="square" rtlCol="0">
            <a:spAutoFit/>
          </a:bodyPr>
          <a:lstStyle/>
          <a:p>
            <a:pPr marL="0" marR="0">
              <a:lnSpc>
                <a:spcPct val="115000"/>
              </a:lnSpc>
              <a:spcAft>
                <a:spcPts val="800"/>
              </a:spcAft>
            </a:pPr>
            <a:r>
              <a:rPr lang="en-US" sz="4000" b="1" u="sng" kern="100" dirty="0">
                <a:solidFill>
                  <a:srgbClr val="C00000"/>
                </a:solidFill>
                <a:effectLst/>
                <a:latin typeface="Gotham Book"/>
                <a:ea typeface="Aptos" panose="020B0004020202020204" pitchFamily="34" charset="0"/>
                <a:cs typeface="Times New Roman" panose="02020603050405020304" pitchFamily="18" charset="0"/>
              </a:rPr>
              <a:t>Part One</a:t>
            </a:r>
            <a:r>
              <a:rPr lang="en-US" sz="3200" b="1" u="sng" kern="100" dirty="0">
                <a:solidFill>
                  <a:srgbClr val="C00000"/>
                </a:solidFill>
                <a:effectLst/>
                <a:latin typeface="Gotham Book"/>
                <a:ea typeface="Aptos" panose="020B0004020202020204" pitchFamily="34" charset="0"/>
                <a:cs typeface="Times New Roman" panose="02020603050405020304" pitchFamily="18" charset="0"/>
              </a:rPr>
              <a:t>: </a:t>
            </a:r>
            <a:r>
              <a:rPr lang="en-US" sz="4400" b="1" u="sng" kern="100" dirty="0">
                <a:solidFill>
                  <a:srgbClr val="C00000"/>
                </a:solidFill>
                <a:effectLst/>
                <a:latin typeface="Gotham Book"/>
                <a:ea typeface="Aptos" panose="020B0004020202020204" pitchFamily="34" charset="0"/>
                <a:cs typeface="Times New Roman" panose="02020603050405020304" pitchFamily="18" charset="0"/>
              </a:rPr>
              <a:t>Group Project &amp; Presentation.</a:t>
            </a:r>
            <a:endParaRPr lang="en-US" sz="44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2500" kern="100" dirty="0">
                <a:solidFill>
                  <a:schemeClr val="tx2">
                    <a:lumMod val="75000"/>
                    <a:lumOff val="25000"/>
                  </a:schemeClr>
                </a:solidFill>
                <a:effectLst/>
                <a:latin typeface="Gotham Book"/>
                <a:ea typeface="Aptos" panose="020B0004020202020204" pitchFamily="34" charset="0"/>
                <a:cs typeface="Times New Roman" panose="02020603050405020304" pitchFamily="18" charset="0"/>
              </a:rPr>
              <a:t>You will be assigned to a group. Your group will be assigned one Spanish mission in Texas. As a group you will read a passage about your mission and use the reading to create a slideshow presentation about your mission.</a:t>
            </a:r>
            <a:endParaRPr lang="en-US" sz="2500" kern="100" dirty="0">
              <a:solidFill>
                <a:schemeClr val="tx2">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mj-lt"/>
              <a:buAutoNum type="arabicPeriod"/>
            </a:pPr>
            <a:r>
              <a:rPr lang="en-US" sz="2500" kern="100" dirty="0">
                <a:solidFill>
                  <a:srgbClr val="00B050"/>
                </a:solidFill>
                <a:effectLst/>
                <a:latin typeface="Gotham Book"/>
                <a:ea typeface="Aptos" panose="020B0004020202020204" pitchFamily="34" charset="0"/>
                <a:cs typeface="Times New Roman" panose="02020603050405020304" pitchFamily="18" charset="0"/>
              </a:rPr>
              <a:t>You will follow the directions on the slideshow to complete this presentation. You will then present your mission to the class.</a:t>
            </a:r>
            <a:endParaRPr lang="en-US" sz="25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4000" b="1" u="sng" kern="100" dirty="0">
                <a:solidFill>
                  <a:srgbClr val="7030A0"/>
                </a:solidFill>
                <a:effectLst/>
                <a:latin typeface="Gotham Book"/>
                <a:ea typeface="Aptos" panose="020B0004020202020204" pitchFamily="34" charset="0"/>
                <a:cs typeface="Times New Roman" panose="02020603050405020304" pitchFamily="18" charset="0"/>
              </a:rPr>
              <a:t>Part Two: Individual Note Taking &amp; Engagement</a:t>
            </a:r>
            <a:endParaRPr lang="en-US" sz="4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mj-lt"/>
              <a:buAutoNum type="arabicPeriod"/>
            </a:pPr>
            <a:r>
              <a:rPr lang="en-US" sz="2500" kern="100" dirty="0">
                <a:solidFill>
                  <a:schemeClr val="accent2">
                    <a:lumMod val="75000"/>
                  </a:schemeClr>
                </a:solidFill>
                <a:effectLst/>
                <a:latin typeface="Gotham Book"/>
                <a:ea typeface="Aptos" panose="020B0004020202020204" pitchFamily="34" charset="0"/>
                <a:cs typeface="Times New Roman" panose="02020603050405020304" pitchFamily="18" charset="0"/>
              </a:rPr>
              <a:t>While other groups are presenting, you will take notes on key information about each mission. You will be respectful and attentive of each presentation and take accurate notes, asking questions when appropriate.</a:t>
            </a:r>
            <a:endParaRPr lang="en-US" sz="25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4815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p:cNvSpPr txBox="1">
            <a:spLocks noGrp="1"/>
          </p:cNvSpPr>
          <p:nvPr>
            <p:ph type="title"/>
          </p:nvPr>
        </p:nvSpPr>
        <p:spPr>
          <a:xfrm>
            <a:off x="1059050" y="-443439"/>
            <a:ext cx="10184524" cy="19571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rPr>
              <a:t>Student Group Presentation Slideshow </a:t>
            </a:r>
            <a:r>
              <a:rPr lang="en-US" b="1" dirty="0">
                <a:solidFill>
                  <a:schemeClr val="accent4">
                    <a:lumMod val="20000"/>
                    <a:lumOff val="80000"/>
                  </a:schemeClr>
                </a:solidFill>
              </a:rPr>
              <a:t>Instructions for Part One:</a:t>
            </a:r>
            <a:endParaRPr lang="en-US" sz="3200" dirty="0">
              <a:solidFill>
                <a:schemeClr val="accent4">
                  <a:lumMod val="20000"/>
                  <a:lumOff val="80000"/>
                </a:schemeClr>
              </a:solidFill>
              <a:latin typeface="Gotham Medium"/>
            </a:endParaRPr>
          </a:p>
        </p:txBody>
      </p:sp>
      <p:sp>
        <p:nvSpPr>
          <p:cNvPr id="2" name="Content Placeholder 2">
            <a:extLst>
              <a:ext uri="{FF2B5EF4-FFF2-40B4-BE49-F238E27FC236}">
                <a16:creationId xmlns:a16="http://schemas.microsoft.com/office/drawing/2014/main" id="{A7F622D5-3A0F-FD2B-525E-7A4D8326802D}"/>
              </a:ext>
            </a:extLst>
          </p:cNvPr>
          <p:cNvSpPr>
            <a:spLocks noGrp="1"/>
          </p:cNvSpPr>
          <p:nvPr>
            <p:ph idx="1"/>
          </p:nvPr>
        </p:nvSpPr>
        <p:spPr>
          <a:xfrm>
            <a:off x="598714" y="1825625"/>
            <a:ext cx="11255829" cy="5032375"/>
          </a:xfrm>
        </p:spPr>
        <p:txBody>
          <a:bodyPr>
            <a:normAutofit/>
          </a:bodyPr>
          <a:lstStyle/>
          <a:p>
            <a:pPr marL="0" indent="0" algn="ctr">
              <a:buNone/>
            </a:pPr>
            <a:r>
              <a:rPr lang="en-US" sz="3200" dirty="0">
                <a:solidFill>
                  <a:srgbClr val="0070C0"/>
                </a:solidFill>
              </a:rPr>
              <a:t>You have been assigned to report on one Spanish mission in Texas. Follow the instructions to complete this group project.</a:t>
            </a:r>
          </a:p>
          <a:p>
            <a:pPr marL="0" indent="0" algn="ctr">
              <a:buNone/>
            </a:pPr>
            <a:endParaRPr lang="en-US" sz="700" dirty="0">
              <a:solidFill>
                <a:srgbClr val="0070C0"/>
              </a:solidFill>
            </a:endParaRPr>
          </a:p>
          <a:p>
            <a:pPr marL="0" indent="0">
              <a:buNone/>
            </a:pPr>
            <a:r>
              <a:rPr lang="en-US" sz="4800" b="1" u="sng" dirty="0">
                <a:solidFill>
                  <a:srgbClr val="C00000"/>
                </a:solidFill>
              </a:rPr>
              <a:t>Step 1:  Group Role Assignments</a:t>
            </a:r>
          </a:p>
          <a:p>
            <a:r>
              <a:rPr lang="en-US" sz="4000" dirty="0">
                <a:solidFill>
                  <a:schemeClr val="accent5"/>
                </a:solidFill>
              </a:rPr>
              <a:t>Each person in your group will choose one of the elements of Texas history on the next slide.</a:t>
            </a:r>
          </a:p>
          <a:p>
            <a:r>
              <a:rPr lang="en-US" sz="4000" dirty="0">
                <a:solidFill>
                  <a:srgbClr val="00B050"/>
                </a:solidFill>
              </a:rPr>
              <a:t>Type the name of each group member under their choice. </a:t>
            </a:r>
          </a:p>
        </p:txBody>
      </p:sp>
    </p:spTree>
    <p:extLst>
      <p:ext uri="{BB962C8B-B14F-4D97-AF65-F5344CB8AC3E}">
        <p14:creationId xmlns:p14="http://schemas.microsoft.com/office/powerpoint/2010/main" val="3310576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12255"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2031069" y="-216684"/>
            <a:ext cx="8240486" cy="13803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FFFF00"/>
                </a:solidFill>
              </a:rPr>
              <a:t>Choose one image below from Texas history and type your name in the box beneath it. </a:t>
            </a:r>
          </a:p>
        </p:txBody>
      </p:sp>
      <p:pic>
        <p:nvPicPr>
          <p:cNvPr id="3" name="Picture 2" descr="Wall art from the Tigua Cultural Center at the Ysleta del Sur Pueblo showing a Tigua man dressed in traditional clothing. He is wearing clothing that look like wings and dancing. ">
            <a:extLst>
              <a:ext uri="{FF2B5EF4-FFF2-40B4-BE49-F238E27FC236}">
                <a16:creationId xmlns:a16="http://schemas.microsoft.com/office/drawing/2014/main" id="{7E7B1AF2-5F82-8AF5-52FB-A39FDFEAC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446" y="1177222"/>
            <a:ext cx="3646714" cy="2433785"/>
          </a:xfrm>
          <a:prstGeom prst="rect">
            <a:avLst/>
          </a:prstGeom>
        </p:spPr>
      </p:pic>
      <p:sp>
        <p:nvSpPr>
          <p:cNvPr id="14" name="Rectangle 13">
            <a:extLst>
              <a:ext uri="{FF2B5EF4-FFF2-40B4-BE49-F238E27FC236}">
                <a16:creationId xmlns:a16="http://schemas.microsoft.com/office/drawing/2014/main" id="{97295512-A937-2973-0AE7-12799C047E70}"/>
              </a:ext>
            </a:extLst>
          </p:cNvPr>
          <p:cNvSpPr/>
          <p:nvPr/>
        </p:nvSpPr>
        <p:spPr>
          <a:xfrm>
            <a:off x="93772" y="3749083"/>
            <a:ext cx="2808514" cy="12518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Dreaming Outloud Pro" panose="03050502040302030504" pitchFamily="66" charset="0"/>
                <a:cs typeface="Dreaming Outloud Pro" panose="03050502040302030504" pitchFamily="66" charset="0"/>
              </a:rPr>
              <a:t>Student Name</a:t>
            </a:r>
          </a:p>
        </p:txBody>
      </p:sp>
      <p:pic>
        <p:nvPicPr>
          <p:cNvPr id="13" name="Picture 12" descr="A photograph of presidio La Bahia. ">
            <a:extLst>
              <a:ext uri="{FF2B5EF4-FFF2-40B4-BE49-F238E27FC236}">
                <a16:creationId xmlns:a16="http://schemas.microsoft.com/office/drawing/2014/main" id="{FBE84C68-2A8C-3CC1-9FFA-0419466F6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6237" y="2813959"/>
            <a:ext cx="2594348" cy="2433786"/>
          </a:xfrm>
          <a:prstGeom prst="rect">
            <a:avLst/>
          </a:prstGeom>
        </p:spPr>
      </p:pic>
      <p:sp>
        <p:nvSpPr>
          <p:cNvPr id="15" name="Rectangle 14">
            <a:extLst>
              <a:ext uri="{FF2B5EF4-FFF2-40B4-BE49-F238E27FC236}">
                <a16:creationId xmlns:a16="http://schemas.microsoft.com/office/drawing/2014/main" id="{732FFDCF-CAB5-0BF0-EE6F-E8E2E732B6D4}"/>
              </a:ext>
            </a:extLst>
          </p:cNvPr>
          <p:cNvSpPr/>
          <p:nvPr/>
        </p:nvSpPr>
        <p:spPr>
          <a:xfrm>
            <a:off x="3096242" y="5419782"/>
            <a:ext cx="2808514" cy="12518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Dreaming Outloud Pro" panose="03050502040302030504" pitchFamily="66" charset="0"/>
                <a:cs typeface="Dreaming Outloud Pro" panose="03050502040302030504" pitchFamily="66" charset="0"/>
              </a:rPr>
              <a:t>Student Name</a:t>
            </a:r>
          </a:p>
        </p:txBody>
      </p:sp>
      <p:pic>
        <p:nvPicPr>
          <p:cNvPr id="8" name="Picture 7" descr="An armadillo ">
            <a:extLst>
              <a:ext uri="{FF2B5EF4-FFF2-40B4-BE49-F238E27FC236}">
                <a16:creationId xmlns:a16="http://schemas.microsoft.com/office/drawing/2014/main" id="{6BFFB8ED-AF32-9642-0316-D69DD897AC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14302">
            <a:off x="4984429" y="912307"/>
            <a:ext cx="4746108" cy="3115355"/>
          </a:xfrm>
          <a:prstGeom prst="rect">
            <a:avLst/>
          </a:prstGeom>
        </p:spPr>
      </p:pic>
      <p:sp>
        <p:nvSpPr>
          <p:cNvPr id="16" name="Rectangle 15">
            <a:extLst>
              <a:ext uri="{FF2B5EF4-FFF2-40B4-BE49-F238E27FC236}">
                <a16:creationId xmlns:a16="http://schemas.microsoft.com/office/drawing/2014/main" id="{2F04E616-36EC-22FC-0EE4-935AE90E1789}"/>
              </a:ext>
            </a:extLst>
          </p:cNvPr>
          <p:cNvSpPr/>
          <p:nvPr/>
        </p:nvSpPr>
        <p:spPr>
          <a:xfrm>
            <a:off x="5953226" y="3535098"/>
            <a:ext cx="2808514" cy="12518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Dreaming Outloud Pro" panose="03050502040302030504" pitchFamily="66" charset="0"/>
                <a:cs typeface="Dreaming Outloud Pro" panose="03050502040302030504" pitchFamily="66" charset="0"/>
              </a:rPr>
              <a:t>Student Name</a:t>
            </a:r>
          </a:p>
        </p:txBody>
      </p:sp>
      <p:pic>
        <p:nvPicPr>
          <p:cNvPr id="6" name="Picture 5" descr="A model of a ship">
            <a:extLst>
              <a:ext uri="{FF2B5EF4-FFF2-40B4-BE49-F238E27FC236}">
                <a16:creationId xmlns:a16="http://schemas.microsoft.com/office/drawing/2014/main" id="{FA48B8EE-93EC-A09A-B43E-8AF3F000FE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3062" y="2441110"/>
            <a:ext cx="3593599" cy="2696756"/>
          </a:xfrm>
          <a:prstGeom prst="rect">
            <a:avLst/>
          </a:prstGeom>
        </p:spPr>
      </p:pic>
      <p:sp>
        <p:nvSpPr>
          <p:cNvPr id="17" name="Rectangle 16">
            <a:extLst>
              <a:ext uri="{FF2B5EF4-FFF2-40B4-BE49-F238E27FC236}">
                <a16:creationId xmlns:a16="http://schemas.microsoft.com/office/drawing/2014/main" id="{8B0F45D6-9838-B329-1229-AB85BA90CF5B}"/>
              </a:ext>
            </a:extLst>
          </p:cNvPr>
          <p:cNvSpPr/>
          <p:nvPr/>
        </p:nvSpPr>
        <p:spPr>
          <a:xfrm>
            <a:off x="9163159" y="5137866"/>
            <a:ext cx="2808514" cy="12518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Dreaming Outloud Pro" panose="03050502040302030504" pitchFamily="66" charset="0"/>
                <a:cs typeface="Dreaming Outloud Pro" panose="03050502040302030504" pitchFamily="66" charset="0"/>
              </a:rPr>
              <a:t>Student Name</a:t>
            </a:r>
          </a:p>
        </p:txBody>
      </p:sp>
    </p:spTree>
    <p:extLst>
      <p:ext uri="{BB962C8B-B14F-4D97-AF65-F5344CB8AC3E}">
        <p14:creationId xmlns:p14="http://schemas.microsoft.com/office/powerpoint/2010/main" val="50670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02294-4ACA-B6B1-9368-B15C4D25655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83B00EC-46D6-ADD3-0B77-0B225E5E2F8E}"/>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192E6F69-980C-0912-75C9-E37D374437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DA770031-B953-3AFE-1A3F-98C41D41E5A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FF2B5EF4-FFF2-40B4-BE49-F238E27FC236}">
                <a16:creationId xmlns:a16="http://schemas.microsoft.com/office/drawing/2014/main" id="{81BC98B6-A9D3-4F67-C3ED-741B9C512052}"/>
              </a:ext>
              <a:ext uri="{C183D7F6-B498-43B3-948B-1728B52AA6E4}">
                <adec:decorative xmlns:adec="http://schemas.microsoft.com/office/drawing/2017/decorative" val="1"/>
              </a:ext>
            </a:extLst>
          </p:cNvPr>
          <p:cNvSpPr txBox="1"/>
          <p:nvPr/>
        </p:nvSpPr>
        <p:spPr>
          <a:xfrm>
            <a:off x="8312255"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B8E1460F-03F8-4E10-AE41-79A912F4D53E}"/>
              </a:ext>
            </a:extLst>
          </p:cNvPr>
          <p:cNvSpPr txBox="1">
            <a:spLocks noGrp="1"/>
          </p:cNvSpPr>
          <p:nvPr>
            <p:ph type="title"/>
          </p:nvPr>
        </p:nvSpPr>
        <p:spPr>
          <a:xfrm>
            <a:off x="1535517" y="-216684"/>
            <a:ext cx="9218422" cy="13939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chemeClr val="accent4">
                    <a:lumMod val="40000"/>
                    <a:lumOff val="60000"/>
                  </a:schemeClr>
                </a:solidFill>
              </a:rPr>
              <a:t>What are your assigned slides?</a:t>
            </a:r>
            <a:br>
              <a:rPr lang="en-US" sz="4400" dirty="0">
                <a:solidFill>
                  <a:srgbClr val="FFFF00"/>
                </a:solidFill>
              </a:rPr>
            </a:br>
            <a:r>
              <a:rPr lang="en-US" sz="3000" dirty="0">
                <a:solidFill>
                  <a:schemeClr val="bg1"/>
                </a:solidFill>
              </a:rPr>
              <a:t>Type your 2 slide numbers into the box below your name.</a:t>
            </a:r>
          </a:p>
        </p:txBody>
      </p:sp>
      <p:pic>
        <p:nvPicPr>
          <p:cNvPr id="3" name="Picture 2" descr="Wall art from the Tigua Cultural Center at the Ysleta del Sur Pueblo showing a Tigua man dressed in traditional clothing. He is wearing clothing that look like wings and dancing.">
            <a:extLst>
              <a:ext uri="{FF2B5EF4-FFF2-40B4-BE49-F238E27FC236}">
                <a16:creationId xmlns:a16="http://schemas.microsoft.com/office/drawing/2014/main" id="{389B80DC-42C5-6E63-ECD3-B2D16EC4D2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446" y="1436158"/>
            <a:ext cx="3258732" cy="2174849"/>
          </a:xfrm>
          <a:prstGeom prst="rect">
            <a:avLst/>
          </a:prstGeom>
        </p:spPr>
      </p:pic>
      <p:sp>
        <p:nvSpPr>
          <p:cNvPr id="14" name="Rectangle 13">
            <a:extLst>
              <a:ext uri="{FF2B5EF4-FFF2-40B4-BE49-F238E27FC236}">
                <a16:creationId xmlns:a16="http://schemas.microsoft.com/office/drawing/2014/main" id="{C32973E1-E181-F9ED-4C2A-2FC2A9C89A99}"/>
              </a:ext>
            </a:extLst>
          </p:cNvPr>
          <p:cNvSpPr/>
          <p:nvPr/>
        </p:nvSpPr>
        <p:spPr>
          <a:xfrm>
            <a:off x="93772" y="3749082"/>
            <a:ext cx="2808514" cy="15240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otham book"/>
                <a:cs typeface="Gisha" panose="020B0502040204020203" pitchFamily="34" charset="-79"/>
              </a:rPr>
              <a:t>Slides 8 &amp; 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Gisha" panose="020B0502040204020203" pitchFamily="34" charset="-79"/>
                <a:cs typeface="Gisha" panose="020B0502040204020203" pitchFamily="34" charset="-79"/>
              </a:rPr>
              <a:t>Name of Missions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sha" panose="020B0502040204020203" pitchFamily="34" charset="-79"/>
                <a:cs typeface="Gisha" panose="020B0502040204020203" pitchFamily="34" charset="-79"/>
              </a:rPr>
              <a:t>Images </a:t>
            </a:r>
          </a:p>
        </p:txBody>
      </p:sp>
      <p:pic>
        <p:nvPicPr>
          <p:cNvPr id="13" name="Picture 12" descr="A photograph of presidio La Bahia. ">
            <a:extLst>
              <a:ext uri="{FF2B5EF4-FFF2-40B4-BE49-F238E27FC236}">
                <a16:creationId xmlns:a16="http://schemas.microsoft.com/office/drawing/2014/main" id="{CBE50CCF-7293-A0E1-A4FF-BA193FC777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7728" y="1332506"/>
            <a:ext cx="2539307" cy="2382151"/>
          </a:xfrm>
          <a:prstGeom prst="rect">
            <a:avLst/>
          </a:prstGeom>
        </p:spPr>
      </p:pic>
      <p:sp>
        <p:nvSpPr>
          <p:cNvPr id="15" name="Rectangle 14">
            <a:extLst>
              <a:ext uri="{FF2B5EF4-FFF2-40B4-BE49-F238E27FC236}">
                <a16:creationId xmlns:a16="http://schemas.microsoft.com/office/drawing/2014/main" id="{CFD8017C-5EBD-4831-6BBD-0C21945B51C1}"/>
              </a:ext>
            </a:extLst>
          </p:cNvPr>
          <p:cNvSpPr/>
          <p:nvPr/>
        </p:nvSpPr>
        <p:spPr>
          <a:xfrm>
            <a:off x="3048038" y="3760029"/>
            <a:ext cx="3002470" cy="15240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otham book"/>
              </a:rPr>
              <a:t>Slides 10 &amp; 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People at the mission</a:t>
            </a:r>
          </a:p>
        </p:txBody>
      </p:sp>
      <p:pic>
        <p:nvPicPr>
          <p:cNvPr id="8" name="Picture 7" descr="An armadillo ">
            <a:extLst>
              <a:ext uri="{FF2B5EF4-FFF2-40B4-BE49-F238E27FC236}">
                <a16:creationId xmlns:a16="http://schemas.microsoft.com/office/drawing/2014/main" id="{46F3A763-308E-81EB-918A-B1EF00185C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14302">
            <a:off x="5592242" y="1761369"/>
            <a:ext cx="3875836" cy="2544107"/>
          </a:xfrm>
          <a:prstGeom prst="rect">
            <a:avLst/>
          </a:prstGeom>
        </p:spPr>
      </p:pic>
      <p:sp>
        <p:nvSpPr>
          <p:cNvPr id="16" name="Rectangle 15">
            <a:extLst>
              <a:ext uri="{FF2B5EF4-FFF2-40B4-BE49-F238E27FC236}">
                <a16:creationId xmlns:a16="http://schemas.microsoft.com/office/drawing/2014/main" id="{AFF342C3-9B6C-582D-D3C1-F199DEB4A9AA}"/>
              </a:ext>
            </a:extLst>
          </p:cNvPr>
          <p:cNvSpPr/>
          <p:nvPr/>
        </p:nvSpPr>
        <p:spPr>
          <a:xfrm>
            <a:off x="6137032" y="3762894"/>
            <a:ext cx="2808514" cy="15240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otham book"/>
              </a:rPr>
              <a:t>Slides 12 &amp; 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Gotham book"/>
              </a:rPr>
              <a:t>Challenges at the mission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otham book"/>
              </a:rPr>
              <a:t>Achievements at the mission</a:t>
            </a:r>
          </a:p>
        </p:txBody>
      </p:sp>
      <p:pic>
        <p:nvPicPr>
          <p:cNvPr id="6" name="Picture 5" descr="A model of a ship">
            <a:extLst>
              <a:ext uri="{FF2B5EF4-FFF2-40B4-BE49-F238E27FC236}">
                <a16:creationId xmlns:a16="http://schemas.microsoft.com/office/drawing/2014/main" id="{EC7D76E7-5A8D-1913-6571-1AF7302A3D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72839" y="1484540"/>
            <a:ext cx="3053957" cy="2291791"/>
          </a:xfrm>
          <a:prstGeom prst="rect">
            <a:avLst/>
          </a:prstGeom>
        </p:spPr>
      </p:pic>
      <p:sp>
        <p:nvSpPr>
          <p:cNvPr id="17" name="Rectangle 16">
            <a:extLst>
              <a:ext uri="{FF2B5EF4-FFF2-40B4-BE49-F238E27FC236}">
                <a16:creationId xmlns:a16="http://schemas.microsoft.com/office/drawing/2014/main" id="{51AE0A6B-1C2A-36E6-8A25-8722461F2909}"/>
              </a:ext>
            </a:extLst>
          </p:cNvPr>
          <p:cNvSpPr/>
          <p:nvPr/>
        </p:nvSpPr>
        <p:spPr>
          <a:xfrm>
            <a:off x="9041326" y="3783599"/>
            <a:ext cx="2808514" cy="15032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otham book"/>
              </a:rPr>
              <a:t>Slides 14 &amp;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Gotham book"/>
              </a:rPr>
              <a:t>Interesting Facts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Gotham book"/>
              </a:rPr>
              <a:t>Outcome</a:t>
            </a:r>
            <a:endParaRPr kumimoji="0" lang="en-US" sz="2000" b="0" i="0" u="none" strike="noStrike" kern="1200" cap="none" spc="0" normalizeH="0" baseline="0" noProof="0" dirty="0">
              <a:ln>
                <a:noFill/>
              </a:ln>
              <a:solidFill>
                <a:prstClr val="black"/>
              </a:solidFill>
              <a:effectLst/>
              <a:uLnTx/>
              <a:uFillTx/>
              <a:latin typeface="Gotham book"/>
            </a:endParaRPr>
          </a:p>
        </p:txBody>
      </p:sp>
    </p:spTree>
    <p:extLst>
      <p:ext uri="{BB962C8B-B14F-4D97-AF65-F5344CB8AC3E}">
        <p14:creationId xmlns:p14="http://schemas.microsoft.com/office/powerpoint/2010/main" val="485243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1626</TotalTime>
  <Words>1542</Words>
  <Application>Microsoft Office PowerPoint</Application>
  <PresentationFormat>Widescreen</PresentationFormat>
  <Paragraphs>139</Paragraphs>
  <Slides>18</Slides>
  <Notes>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18</vt:i4>
      </vt:variant>
    </vt:vector>
  </HeadingPairs>
  <TitlesOfParts>
    <vt:vector size="33" baseType="lpstr">
      <vt:lpstr>Aptos</vt:lpstr>
      <vt:lpstr>Aptos Display</vt:lpstr>
      <vt:lpstr>Arial</vt:lpstr>
      <vt:lpstr>Calibri</vt:lpstr>
      <vt:lpstr>Calibri Light</vt:lpstr>
      <vt:lpstr>Dreaming Outloud Pro</vt:lpstr>
      <vt:lpstr>Gisha</vt:lpstr>
      <vt:lpstr>Gotham book</vt:lpstr>
      <vt:lpstr>Gotham book</vt:lpstr>
      <vt:lpstr>Gotham Medium</vt:lpstr>
      <vt:lpstr>Linux Libertine</vt:lpstr>
      <vt:lpstr>Open Sans</vt:lpstr>
      <vt:lpstr>Times New Roman</vt:lpstr>
      <vt:lpstr>Office Theme</vt:lpstr>
      <vt:lpstr>1_Office Theme</vt:lpstr>
      <vt:lpstr>Unit 3: The Spanish Colonial Era</vt:lpstr>
      <vt:lpstr>Warm-up Follow the directions to complete your warm-up</vt:lpstr>
      <vt:lpstr>Share with the class</vt:lpstr>
      <vt:lpstr>Essential Question</vt:lpstr>
      <vt:lpstr>In today’s lesson…</vt:lpstr>
      <vt:lpstr>This Assignment has two parts:</vt:lpstr>
      <vt:lpstr>Student Group Presentation Slideshow Instructions for Part One:</vt:lpstr>
      <vt:lpstr>Choose one image below from Texas history and type your name in the box beneath it. </vt:lpstr>
      <vt:lpstr>What are your assigned slides? Type your 2 slide numbers into the box below your name.</vt:lpstr>
      <vt:lpstr>Student Group Presentation Slideshow Instructions 2</vt:lpstr>
      <vt:lpstr>Student Group Presentation Slideshow Instructions 3</vt:lpstr>
      <vt:lpstr>Grading Rubric</vt:lpstr>
      <vt:lpstr>Group Presentations!</vt:lpstr>
      <vt:lpstr>Part Two: Individual Note Taking &amp; Engagement</vt:lpstr>
      <vt:lpstr>Individual Note Taking &amp; Engagement</vt:lpstr>
      <vt:lpstr>Mapping the Missions</vt:lpstr>
      <vt:lpstr>Exit Ticket Follow the directions to complete your exit ticket</vt:lpstr>
      <vt:lpstr>Share with the class 2 </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11</cp:revision>
  <dcterms:created xsi:type="dcterms:W3CDTF">2024-10-25T17:50:54Z</dcterms:created>
  <dcterms:modified xsi:type="dcterms:W3CDTF">2025-03-12T17:44:00Z</dcterms:modified>
</cp:coreProperties>
</file>