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5" r:id="rId3"/>
    <p:sldId id="286" r:id="rId4"/>
    <p:sldId id="311" r:id="rId5"/>
    <p:sldId id="312" r:id="rId6"/>
    <p:sldId id="318" r:id="rId7"/>
    <p:sldId id="314" r:id="rId8"/>
    <p:sldId id="315" r:id="rId9"/>
    <p:sldId id="316" r:id="rId10"/>
    <p:sldId id="317" r:id="rId11"/>
    <p:sldId id="262" r:id="rId12"/>
    <p:sldId id="263" r:id="rId13"/>
    <p:sldId id="264" r:id="rId14"/>
    <p:sldId id="265" r:id="rId15"/>
    <p:sldId id="267" r:id="rId16"/>
    <p:sldId id="319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B66"/>
    <a:srgbClr val="BF059C"/>
    <a:srgbClr val="5F2987"/>
    <a:srgbClr val="AD4613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2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6F7D8-64F0-4D4F-BD33-39B43716653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44531-BECC-4636-86DC-0AE1BF1B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2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sa/4.0/deed.en" TargetMode="External"/><Relationship Id="rId5" Type="http://schemas.openxmlformats.org/officeDocument/2006/relationships/hyperlink" Target="https://commons.wikimedia.org/wiki/User:Xenophon" TargetMode="External"/><Relationship Id="rId4" Type="http://schemas.openxmlformats.org/officeDocument/2006/relationships/hyperlink" Target="https://creativecommons.org/licenses/by/4.0/deed.en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Highsmith, Carol M, photographer. </a:t>
            </a:r>
            <a:r>
              <a:rPr lang="en-US" b="0" i="1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Wall art at the Tigua Indian Cultural Center at the Ysleta del Sur Pueblo, which celebrates more than 300 years of tribal history in El Paso, Texas</a:t>
            </a:r>
            <a:r>
              <a:rPr lang="en-US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. El Paso United States Texas, 2014. -02-14. Photograph. https://www.loc.gov/item/2014630705/.</a:t>
            </a:r>
          </a:p>
          <a:p>
            <a:endParaRPr lang="en-US" b="0" i="0" dirty="0">
              <a:solidFill>
                <a:srgbClr val="242424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Highsmith, Carol M, photographer. A portion of the Presidio Nuestra Senora de Loreto de la Bahia, known more commonly as Presidio La Bahia, or simply La Bahia, a fort constructed by the Spanish Army that became the nucleus of the city of Goliad, Texas. United States Texas Goliad, 2014. -04-05. Photograph. https://www.loc.gov/item/2014633490/.</a:t>
            </a:r>
            <a:endParaRPr lang="fr-FR" b="0" i="0" dirty="0">
              <a:effectLst/>
              <a:latin typeface="Linux Liberti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dirty="0">
                <a:effectLst/>
                <a:latin typeface="Linux Libertine"/>
              </a:rPr>
              <a:t>Tatu (</a:t>
            </a:r>
            <a:r>
              <a:rPr lang="fr-FR" b="0" i="0" dirty="0" err="1">
                <a:effectLst/>
                <a:latin typeface="Linux Libertine"/>
              </a:rPr>
              <a:t>dasypus</a:t>
            </a:r>
            <a:r>
              <a:rPr lang="fr-FR" b="0" i="0" dirty="0">
                <a:effectLst/>
                <a:latin typeface="Linux Libertine"/>
              </a:rPr>
              <a:t> </a:t>
            </a:r>
            <a:r>
              <a:rPr lang="fr-FR" b="0" i="0" dirty="0" err="1">
                <a:effectLst/>
                <a:latin typeface="Linux Libertine"/>
              </a:rPr>
              <a:t>novemcinctus</a:t>
            </a:r>
            <a:r>
              <a:rPr lang="fr-FR" b="0" i="0" dirty="0">
                <a:effectLst/>
                <a:latin typeface="Linux Libertine"/>
              </a:rPr>
              <a:t>), Uruguay, 2020.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This file is licensed under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3" tooltip="w:en:Creative Commons"/>
              </a:rPr>
              <a:t>Creative Commons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4" tooltip="creativecommons:by/4.0/deed.en"/>
              </a:rPr>
              <a:t>Attribution 4.0 International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license. Background of image removed for use in this presentation. https://commons.wikimedia.org/wiki/File:Tatu_(dasypus_novemcinctus),_Uruguay,_2020.jpg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Linux Libertine"/>
              </a:rPr>
              <a:t>Las Palmas Casa de Colon - Museum Modell Pinta. Photograph by </a:t>
            </a:r>
            <a:r>
              <a:rPr lang="en-US" b="0" i="0" u="sng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User:Xenophon"/>
              </a:rPr>
              <a:t>Wolfgang Sauber</a:t>
            </a:r>
            <a:r>
              <a:rPr lang="en-US" b="0" i="0" u="sng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This file is licensed under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3" tooltip="w:en:Creative Commons"/>
              </a:rPr>
              <a:t>Creative Commons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6" tooltip="creativecommons:by-sa/4.0/deed.en"/>
              </a:rPr>
              <a:t>Attribution-Share Alike 4.0 International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license.</a:t>
            </a:r>
            <a:r>
              <a:rPr lang="en-US" b="0" i="0" u="sng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 https://commons.wikimedia.org/wiki/File:Las_Palmas_Casa_de_Colon_-_Museum_Modell_Pinta.jpg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u="sng" dirty="0">
              <a:solidFill>
                <a:srgbClr val="0645AD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44531-BECC-4636-86DC-0AE1BF1BE7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97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8899D-391B-B4C8-3BFC-2BDE229CD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170DBF-C695-16E4-91A3-EF4FD57C8D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F2A246-CB51-C09B-6A92-EE87E722B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5171C-8025-3104-1D16-EEFEFD1A5F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44531-BECC-4636-86DC-0AE1BF1BE7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6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55A4-E5FA-2E29-892D-155B7C4C0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C23B7C-5683-68C9-1D9F-33AF58FD7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4DB2C-0D9F-1628-E90D-7D8973E4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CF6D-04D4-447E-83DE-4C03A7E9FB1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22CB9-DF0E-6907-77B8-0309AC917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AD550-1EE9-AE15-71EF-9620FB6B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78A0-2042-4575-B4D2-937D4BA87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628EE-29D0-A3AD-7DB9-098C6EE6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9B2AC-3C2D-B562-755F-03839963F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DD923-8153-2858-F47A-EF970F1A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CF6D-04D4-447E-83DE-4C03A7E9FB1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51B0C-AE58-7F0B-A6F2-307A1C88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BF651-63F4-5819-E76F-9F4D014E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78A0-2042-4575-B4D2-937D4BA87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8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EEEAE3-9347-6B18-18CA-50631B2F2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F7B29-68AC-E083-FCC3-BD6656F52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7A265-463B-C335-392E-33A4E08B0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CF6D-04D4-447E-83DE-4C03A7E9FB1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A34A4-98AB-6AAC-5D1B-51CF6C9F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62DD-AAF4-2D65-790E-81511AA8A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78A0-2042-4575-B4D2-937D4BA87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37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52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83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0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34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43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28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76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1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2B1A6-F816-E4EC-7CEB-85446A815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E5D5E-A3F8-0FE9-1568-868FCFE05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56C9F-38F4-2A1D-7003-64E0F08E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CF6D-04D4-447E-83DE-4C03A7E9FB1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C1E28-BED3-43E6-F82A-0D129DB8B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9A0ED-AA9B-11EA-F90C-466C04DBF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78A0-2042-4575-B4D2-937D4BA87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73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79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27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2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A1FF-8B0C-A790-A606-F53334BE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668C5-E9E7-92E8-2A95-4ACC84D9E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A292C-8B1D-5FD7-C7BB-10EB37F2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CF6D-04D4-447E-83DE-4C03A7E9FB1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EDB56-D8E4-E771-5485-3229C3A0C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7D0B4-30F8-A726-8E06-084A80D50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78A0-2042-4575-B4D2-937D4BA87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E2E0-C1DA-25C3-1144-AC4BB44AF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F0553-0F2F-3FED-4EBC-A17BC086A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E0200-20F8-08C1-F957-5CE01E625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2E378-38E8-8750-A763-C7E9B899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CF6D-04D4-447E-83DE-4C03A7E9FB1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98C11-40A2-A744-023C-A4EE4985B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C9CCD-4C2C-C774-4D03-E53483337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78A0-2042-4575-B4D2-937D4BA87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DF86F-3C69-EF22-D3EA-1A12F051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BFB66-A25B-88E8-5C12-55320AD32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DE139-44AA-2B49-AB2E-F78EE45D3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3DAF42-3B9D-D2E6-6FB3-46B3C1426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CFA2DE-D474-49C4-C075-B2ECF2B70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3405B-7D6E-378F-BCCD-5727FF9D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CF6D-04D4-447E-83DE-4C03A7E9FB1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C2E2E-4DB3-7AB8-F657-58673990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B38B9C-4E23-7B88-CF5D-F7193C85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78A0-2042-4575-B4D2-937D4BA87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7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2629-8D68-1294-EF76-841493B0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45AA3-10AB-498A-2E82-8625417C6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CF6D-04D4-447E-83DE-4C03A7E9FB1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E6B1C-71A8-4914-22FC-353B1D16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2BC08-32C0-BC16-E349-5CE52408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78A0-2042-4575-B4D2-937D4BA87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9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E811AC-CA58-36ED-791D-48D608DF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CF6D-04D4-447E-83DE-4C03A7E9FB1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356A20-C188-405B-6A63-72214208C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A0493-2A78-BE95-BCD8-DC2B9027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78A0-2042-4575-B4D2-937D4BA87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7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8504-DEC5-B5C2-2D03-92DDC49B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294B8-B4B1-CB78-99B6-953D5E3D1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7B596-FBED-E789-381F-E33B910A5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6D0FF-DFFE-3EA3-6A75-DCD7BE74C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CF6D-04D4-447E-83DE-4C03A7E9FB1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71A33-3F41-8F43-C5DC-61D0D7109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EF6B4-5325-4A17-2B5A-A23B5638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78A0-2042-4575-B4D2-937D4BA87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1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B0A1D-D07E-D428-4252-F1EDBDBA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01AC55-E7AE-F385-0444-4B2BE563A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CF090-5A63-ED5C-2DD2-6A9A06AB0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79FB2-D461-82D6-91A8-8164360E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CF6D-04D4-447E-83DE-4C03A7E9FB1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D279B-0D98-B555-BD75-9A2D936C8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0F65-7154-1B14-87D5-A9F4D897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78A0-2042-4575-B4D2-937D4BA87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7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FAFDC-CFE9-900C-3F4F-0FFBEA00A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6B95E-AF6D-7F4D-9013-AEC05D3E3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CBFBE-D752-5B53-C9B0-4E1D1DE2F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0ECF6D-04D4-447E-83DE-4C03A7E9FB1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B7F7C-58D4-24D3-5475-9106EDD53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D62DA-52AE-2F82-1B4F-260BC93E4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0B78A0-2042-4575-B4D2-937D4BA87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4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8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shaonline.org/hom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exasbeyondhistory.net/" TargetMode="External"/><Relationship Id="rId5" Type="http://schemas.openxmlformats.org/officeDocument/2006/relationships/hyperlink" Target="https://thc.texas.gov/" TargetMode="External"/><Relationship Id="rId4" Type="http://schemas.openxmlformats.org/officeDocument/2006/relationships/hyperlink" Target="https://www.nps.gov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2174964" y="2248919"/>
            <a:ext cx="8240486" cy="2017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Gotham Medium"/>
              </a:rPr>
              <a:t>Student Presentation 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Medium"/>
              </a:rPr>
            </a:br>
            <a:r>
              <a:rPr lang="en-US" sz="8000" dirty="0">
                <a:solidFill>
                  <a:schemeClr val="bg1"/>
                </a:solidFill>
                <a:latin typeface="Gotham Medium"/>
              </a:rPr>
              <a:t>Texas Missions</a:t>
            </a:r>
            <a:endParaRPr lang="en-US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87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10F7-CE0C-AC78-283C-1C48E2EF0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30" y="104775"/>
            <a:ext cx="1183118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latin typeface="Algerian" panose="04020705040A02060702" pitchFamily="82" charset="0"/>
              </a:rPr>
              <a:t>People at the mission (1)</a:t>
            </a:r>
            <a:endParaRPr lang="en-US" sz="7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907BEE-1E65-B7D4-9A8B-B31468B64426}"/>
              </a:ext>
            </a:extLst>
          </p:cNvPr>
          <p:cNvSpPr txBox="1"/>
          <p:nvPr/>
        </p:nvSpPr>
        <p:spPr>
          <a:xfrm>
            <a:off x="-3907971" y="0"/>
            <a:ext cx="3739243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Directions</a:t>
            </a:r>
            <a:r>
              <a:rPr lang="en-US" sz="2800" dirty="0"/>
              <a:t>: </a:t>
            </a:r>
          </a:p>
          <a:p>
            <a:endParaRPr lang="en-US" sz="2000" dirty="0"/>
          </a:p>
          <a:p>
            <a:pPr marL="228600" indent="-228600">
              <a:buAutoNum type="arabicParenR"/>
            </a:pPr>
            <a:r>
              <a:rPr lang="en-US" sz="2000" b="1" u="sng" dirty="0"/>
              <a:t>Texas Indians:</a:t>
            </a:r>
            <a:r>
              <a:rPr lang="en-US" sz="2000" u="sng" dirty="0"/>
              <a:t> </a:t>
            </a:r>
            <a:r>
              <a:rPr lang="en-US" sz="2000" dirty="0"/>
              <a:t>In the blue box, replace the writing with the name of the tribe or tribes that were associated with this mission.</a:t>
            </a:r>
          </a:p>
          <a:p>
            <a:pPr marL="228600" indent="-228600">
              <a:buAutoNum type="arabicParenR"/>
            </a:pPr>
            <a:endParaRPr lang="en-US" sz="2000" dirty="0"/>
          </a:p>
          <a:p>
            <a:pPr marL="228600" indent="-228600">
              <a:buAutoNum type="arabicParenR"/>
            </a:pPr>
            <a:r>
              <a:rPr lang="en-US" sz="2000" dirty="0"/>
              <a:t>Find an accurate </a:t>
            </a:r>
            <a:r>
              <a:rPr lang="en-US" sz="2000" b="1" u="sng" dirty="0"/>
              <a:t>image</a:t>
            </a:r>
            <a:r>
              <a:rPr lang="en-US" sz="2000" dirty="0"/>
              <a:t> of the tribe or tribes related to the mission, OR something related to the tribe or tribes.</a:t>
            </a:r>
          </a:p>
          <a:p>
            <a:pPr marL="228600" indent="-228600">
              <a:buAutoNum type="arabicParenR"/>
            </a:pPr>
            <a:endParaRPr lang="en-US" sz="2000" dirty="0"/>
          </a:p>
          <a:p>
            <a:pPr marL="228600" indent="-228600">
              <a:buAutoNum type="arabicParenR"/>
            </a:pPr>
            <a:r>
              <a:rPr lang="en-US" sz="2000" dirty="0">
                <a:latin typeface="Gotham book"/>
              </a:rPr>
              <a:t>Your image can relate to the people, their culture, shelter, clothing, food, or region of Texas, for example. </a:t>
            </a:r>
          </a:p>
          <a:p>
            <a:pPr marL="228600" indent="-228600">
              <a:buAutoNum type="arabicParenR"/>
            </a:pPr>
            <a:endParaRPr lang="en-US" sz="20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CFBA2-EB54-D825-43C4-FC8626B97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220" y="1555750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Gotham book"/>
              </a:rPr>
              <a:t>Texas Indians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2EB95-5CD2-C21F-82B8-51B7AE143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2324783"/>
            <a:ext cx="5157787" cy="13593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900" dirty="0"/>
              <a:t>The Spanish founded this mission to convert, assimilate, and minister to the: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B9C39C-13CD-1D1A-F4F3-D45423CDD415}"/>
              </a:ext>
            </a:extLst>
          </p:cNvPr>
          <p:cNvSpPr/>
          <p:nvPr/>
        </p:nvSpPr>
        <p:spPr>
          <a:xfrm>
            <a:off x="1023256" y="3853540"/>
            <a:ext cx="4789714" cy="20356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Gotham book"/>
              </a:rPr>
              <a:t>Name of Texas Indian tribe or tribes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C3A32A-2921-AE23-53E8-318B69E03C99}"/>
              </a:ext>
            </a:extLst>
          </p:cNvPr>
          <p:cNvSpPr/>
          <p:nvPr/>
        </p:nvSpPr>
        <p:spPr>
          <a:xfrm>
            <a:off x="6977744" y="1817913"/>
            <a:ext cx="4374468" cy="407125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Insert an image related to the tribe or tribes associated with your mission. </a:t>
            </a:r>
          </a:p>
          <a:p>
            <a:pPr algn="ctr"/>
            <a:endParaRPr lang="en-US" sz="1600" i="1" dirty="0">
              <a:solidFill>
                <a:schemeClr val="bg2">
                  <a:lumMod val="50000"/>
                </a:schemeClr>
              </a:solidFill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82007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761FF-B8A2-7A69-DF40-1E5681C65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F16D9-0591-F013-DE31-165588189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30" y="104775"/>
            <a:ext cx="11831183" cy="1325563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Algerian" panose="04020705040A02060702" pitchFamily="82" charset="0"/>
              </a:rPr>
              <a:t>People at the mission (2)</a:t>
            </a:r>
            <a:endParaRPr lang="en-US" sz="7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722243-99D3-060A-8A29-F54D0D9C5AF7}"/>
              </a:ext>
            </a:extLst>
          </p:cNvPr>
          <p:cNvSpPr txBox="1"/>
          <p:nvPr/>
        </p:nvSpPr>
        <p:spPr>
          <a:xfrm>
            <a:off x="-4114799" y="0"/>
            <a:ext cx="41148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Directions</a:t>
            </a:r>
            <a:r>
              <a:rPr lang="en-US" sz="2800" dirty="0"/>
              <a:t>: </a:t>
            </a:r>
          </a:p>
          <a:p>
            <a:endParaRPr lang="en-US" sz="1400" dirty="0"/>
          </a:p>
          <a:p>
            <a:r>
              <a:rPr lang="en-US" sz="2400" b="1" u="sng" dirty="0"/>
              <a:t>Chart:</a:t>
            </a:r>
            <a:r>
              <a:rPr lang="en-US" sz="2400" u="sng" dirty="0"/>
              <a:t> </a:t>
            </a:r>
          </a:p>
          <a:p>
            <a:endParaRPr lang="en-US" sz="1400" u="sng" dirty="0">
              <a:latin typeface="Gotham book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>
                <a:latin typeface="Gotham book"/>
              </a:rPr>
              <a:t> Name of Person: </a:t>
            </a:r>
            <a:r>
              <a:rPr lang="en-US" sz="2000" dirty="0">
                <a:latin typeface="Gotham book"/>
              </a:rPr>
              <a:t>Type the name of the significant person in one square on the chart. 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>
              <a:latin typeface="Gotham book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Gotham book"/>
              </a:rPr>
              <a:t>If you need to add an accent to any vowels you can copy the vowel you need here: 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Gotham book"/>
              </a:rPr>
              <a:t>á é í ó ú</a:t>
            </a:r>
          </a:p>
          <a:p>
            <a:pPr marL="457200" indent="-457200">
              <a:buFont typeface="+mj-lt"/>
              <a:buAutoNum type="arabicPeriod"/>
            </a:pPr>
            <a:endParaRPr lang="en-US" sz="1400" b="0" i="0" dirty="0">
              <a:solidFill>
                <a:srgbClr val="000000"/>
              </a:solidFill>
              <a:effectLst/>
              <a:latin typeface="Gotham book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>
                <a:latin typeface="Gotham book"/>
              </a:rPr>
              <a:t>What are they known for?   </a:t>
            </a:r>
            <a:r>
              <a:rPr lang="en-US" sz="2000" dirty="0">
                <a:latin typeface="Gotham book"/>
              </a:rPr>
              <a:t>Write what they are known for. </a:t>
            </a:r>
            <a:r>
              <a:rPr lang="en-US" sz="2000" i="1" dirty="0">
                <a:latin typeface="Gotham book"/>
              </a:rPr>
              <a:t>Example</a:t>
            </a:r>
            <a:r>
              <a:rPr lang="en-US" sz="2000" dirty="0">
                <a:latin typeface="Gotham book"/>
              </a:rPr>
              <a:t>: “He founded the mission” or “He was a soldier at the presidio.”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>
              <a:latin typeface="Gotham book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>
                <a:solidFill>
                  <a:srgbClr val="000000"/>
                </a:solidFill>
                <a:latin typeface="Gotham book"/>
              </a:rPr>
              <a:t>Note: </a:t>
            </a:r>
            <a:r>
              <a:rPr lang="en-US" sz="2000" dirty="0">
                <a:solidFill>
                  <a:srgbClr val="000000"/>
                </a:solidFill>
                <a:latin typeface="Gotham book"/>
              </a:rPr>
              <a:t>There are 3 rows for names. If you do not need all three rows, you can delete a row by highlighting the entire row and clicking “Backspace.”</a:t>
            </a:r>
            <a:endParaRPr lang="en-US" sz="2000" b="1" i="0" u="sng" dirty="0">
              <a:solidFill>
                <a:srgbClr val="000000"/>
              </a:solidFill>
              <a:effectLst/>
              <a:latin typeface="Gotham book"/>
            </a:endParaRPr>
          </a:p>
          <a:p>
            <a:pPr marL="914400" lvl="1" indent="-457200">
              <a:buAutoNum type="alphaLcParenR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8A090F1-6DBA-E4CA-7D7E-B2FB79DA3A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63685" y="1310595"/>
            <a:ext cx="5183188" cy="8239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Gotham book"/>
              </a:rPr>
              <a:t>Spaniards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C48F7B0-A329-4060-6D7D-14243A223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708412"/>
              </p:ext>
            </p:extLst>
          </p:nvPr>
        </p:nvGraphicFramePr>
        <p:xfrm>
          <a:off x="892627" y="2340429"/>
          <a:ext cx="10308771" cy="340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7102">
                  <a:extLst>
                    <a:ext uri="{9D8B030D-6E8A-4147-A177-3AD203B41FA5}">
                      <a16:colId xmlns:a16="http://schemas.microsoft.com/office/drawing/2014/main" val="4263765730"/>
                    </a:ext>
                  </a:extLst>
                </a:gridCol>
                <a:gridCol w="6631669">
                  <a:extLst>
                    <a:ext uri="{9D8B030D-6E8A-4147-A177-3AD203B41FA5}">
                      <a16:colId xmlns:a16="http://schemas.microsoft.com/office/drawing/2014/main" val="3128302272"/>
                    </a:ext>
                  </a:extLst>
                </a:gridCol>
              </a:tblGrid>
              <a:tr h="66596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book"/>
                        </a:rPr>
                        <a:t>Name of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book"/>
                        </a:rPr>
                        <a:t>What are they known for?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594423"/>
                  </a:ext>
                </a:extLst>
              </a:tr>
              <a:tr h="912466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Gotham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Gotham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74868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Gotham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Gotham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29668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Gotham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Gotham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164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371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01FCA-8CA3-CB90-BBEE-3CB7A78D1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EB6FC-BF35-CA7B-F778-5DF50B96C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30" y="104775"/>
            <a:ext cx="11831183" cy="1325563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Algerian" panose="04020705040A02060702" pitchFamily="82" charset="0"/>
              </a:rPr>
              <a:t>Challenges at the mission</a:t>
            </a:r>
            <a:endParaRPr lang="en-US" sz="7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B37323-8D92-8261-F241-4688ABDB7E5C}"/>
              </a:ext>
            </a:extLst>
          </p:cNvPr>
          <p:cNvSpPr txBox="1"/>
          <p:nvPr/>
        </p:nvSpPr>
        <p:spPr>
          <a:xfrm>
            <a:off x="-4278085" y="213558"/>
            <a:ext cx="4114800" cy="706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Directions</a:t>
            </a:r>
            <a:r>
              <a:rPr lang="en-US" sz="2800" dirty="0"/>
              <a:t>: </a:t>
            </a:r>
          </a:p>
          <a:p>
            <a:endParaRPr lang="en-US" sz="1400" dirty="0"/>
          </a:p>
          <a:p>
            <a:r>
              <a:rPr lang="en-US" sz="2400" b="1" u="sng" dirty="0"/>
              <a:t> Boxes:</a:t>
            </a:r>
          </a:p>
          <a:p>
            <a:endParaRPr lang="en-US" sz="1100" b="1" u="sng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In your own words, write a summary of each challenge that occurred at your mission.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If there are not 6 challenges at your mission, delete the additional boxes that you don’t need.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You </a:t>
            </a:r>
            <a:r>
              <a:rPr lang="en-US" sz="2200" b="1" dirty="0"/>
              <a:t>must</a:t>
            </a:r>
            <a:r>
              <a:rPr lang="en-US" sz="2200" dirty="0"/>
              <a:t> write </a:t>
            </a:r>
            <a:r>
              <a:rPr lang="en-US" sz="2200" b="1" u="sng" dirty="0"/>
              <a:t>at least </a:t>
            </a:r>
            <a:r>
              <a:rPr lang="en-US" sz="2200" dirty="0"/>
              <a:t>3 challenges that faced your mission.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Write your summary </a:t>
            </a:r>
            <a:r>
              <a:rPr lang="en-US" sz="2200" b="1" dirty="0"/>
              <a:t>UNDER</a:t>
            </a:r>
            <a:r>
              <a:rPr lang="en-US" sz="2200" dirty="0"/>
              <a:t> the title in each box. In other words, do not erase “</a:t>
            </a:r>
            <a:r>
              <a:rPr lang="en-US" sz="2200" u="sng" dirty="0"/>
              <a:t>Challenge #1” </a:t>
            </a:r>
            <a:r>
              <a:rPr lang="en-US" sz="2200" dirty="0"/>
              <a:t>before you write in the box.</a:t>
            </a:r>
          </a:p>
          <a:p>
            <a:endParaRPr lang="en-US" sz="2400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0A168E-09D6-7047-593A-1CD012D5CB43}"/>
              </a:ext>
            </a:extLst>
          </p:cNvPr>
          <p:cNvSpPr/>
          <p:nvPr/>
        </p:nvSpPr>
        <p:spPr>
          <a:xfrm>
            <a:off x="163287" y="1430337"/>
            <a:ext cx="3819300" cy="25538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/>
              <a:t>Challenge #1: 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2CEC91-1DB8-F545-7E09-1AB63819DFCF}"/>
              </a:ext>
            </a:extLst>
          </p:cNvPr>
          <p:cNvSpPr/>
          <p:nvPr/>
        </p:nvSpPr>
        <p:spPr>
          <a:xfrm>
            <a:off x="4186350" y="1430337"/>
            <a:ext cx="3819300" cy="2553833"/>
          </a:xfrm>
          <a:prstGeom prst="rect">
            <a:avLst/>
          </a:prstGeom>
          <a:solidFill>
            <a:srgbClr val="5F29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/>
              <a:t>Challenge #2: 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8D139-05E2-83CF-872A-AA5005B58CE0}"/>
              </a:ext>
            </a:extLst>
          </p:cNvPr>
          <p:cNvSpPr/>
          <p:nvPr/>
        </p:nvSpPr>
        <p:spPr>
          <a:xfrm>
            <a:off x="8229599" y="1430337"/>
            <a:ext cx="3819300" cy="255383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/>
              <a:t>Challenge #3: 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ED1C82-A433-2351-B1E9-90A0F4CC737F}"/>
              </a:ext>
            </a:extLst>
          </p:cNvPr>
          <p:cNvSpPr/>
          <p:nvPr/>
        </p:nvSpPr>
        <p:spPr>
          <a:xfrm>
            <a:off x="163287" y="4245429"/>
            <a:ext cx="3819300" cy="2401093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/>
              <a:t>Challenge #4: 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D799F-0129-A6DF-73C7-DF2376A1F0B2}"/>
              </a:ext>
            </a:extLst>
          </p:cNvPr>
          <p:cNvSpPr/>
          <p:nvPr/>
        </p:nvSpPr>
        <p:spPr>
          <a:xfrm>
            <a:off x="4186350" y="4227116"/>
            <a:ext cx="3819300" cy="2401093"/>
          </a:xfrm>
          <a:prstGeom prst="rect">
            <a:avLst/>
          </a:prstGeom>
          <a:solidFill>
            <a:srgbClr val="AD46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/>
              <a:t>Challenge #5: 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057457-5A60-D9DA-80FC-188B84DC31A0}"/>
              </a:ext>
            </a:extLst>
          </p:cNvPr>
          <p:cNvSpPr/>
          <p:nvPr/>
        </p:nvSpPr>
        <p:spPr>
          <a:xfrm>
            <a:off x="8209413" y="4208803"/>
            <a:ext cx="3819300" cy="2401093"/>
          </a:xfrm>
          <a:prstGeom prst="rect">
            <a:avLst/>
          </a:prstGeom>
          <a:solidFill>
            <a:srgbClr val="BF059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/>
              <a:t>Challenge #6: 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69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41E5E-325D-FFFD-D333-EC75F5571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B3E80-D14A-CF0C-1FE1-6B100C35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30" y="104775"/>
            <a:ext cx="11831183" cy="1325563"/>
          </a:xfrm>
        </p:spPr>
        <p:txBody>
          <a:bodyPr>
            <a:noAutofit/>
          </a:bodyPr>
          <a:lstStyle/>
          <a:p>
            <a:r>
              <a:rPr lang="en-US" sz="6000" dirty="0">
                <a:latin typeface="Algerian" panose="04020705040A02060702" pitchFamily="82" charset="0"/>
              </a:rPr>
              <a:t>achievements of the mission</a:t>
            </a:r>
            <a:endParaRPr lang="en-US" sz="6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691FCB-DFA1-0137-E015-82797E7D9E07}"/>
              </a:ext>
            </a:extLst>
          </p:cNvPr>
          <p:cNvSpPr txBox="1"/>
          <p:nvPr/>
        </p:nvSpPr>
        <p:spPr>
          <a:xfrm>
            <a:off x="-4278085" y="213558"/>
            <a:ext cx="41148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Directions</a:t>
            </a:r>
            <a:r>
              <a:rPr lang="en-US" sz="2800" dirty="0"/>
              <a:t>: </a:t>
            </a:r>
          </a:p>
          <a:p>
            <a:endParaRPr lang="en-US" sz="1400" dirty="0"/>
          </a:p>
          <a:p>
            <a:r>
              <a:rPr lang="en-US" sz="2400" b="1" u="sng" dirty="0"/>
              <a:t>Problem Boxes:</a:t>
            </a:r>
          </a:p>
          <a:p>
            <a:endParaRPr lang="en-US" sz="2400" b="1" u="sng" dirty="0"/>
          </a:p>
          <a:p>
            <a:pPr marL="457200" indent="-457200">
              <a:buFont typeface="+mj-lt"/>
              <a:buAutoNum type="arabicPeriod"/>
            </a:pPr>
            <a:r>
              <a:rPr lang="en-US" sz="2100" dirty="0"/>
              <a:t>In your own words, write a brief summary of each achievement that occurred at your mission.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/>
              <a:t>If there are not 6 achievements at your mission, delete the additional boxes that you don’t need.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/>
              <a:t>Not every mission had achievements that are discussed in the readings. If you mission had no listed achievements, delete every box. You can copy / paste an image of a sad face for emphasis and humor.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07DE60-EAC5-D335-DD15-7D95E3AD4E0A}"/>
              </a:ext>
            </a:extLst>
          </p:cNvPr>
          <p:cNvSpPr/>
          <p:nvPr/>
        </p:nvSpPr>
        <p:spPr>
          <a:xfrm>
            <a:off x="163287" y="1430337"/>
            <a:ext cx="3819300" cy="25538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/>
              <a:t>Achievement #1: 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15FBA4-CA9C-20E3-A18D-EEE9E3B3AC26}"/>
              </a:ext>
            </a:extLst>
          </p:cNvPr>
          <p:cNvSpPr/>
          <p:nvPr/>
        </p:nvSpPr>
        <p:spPr>
          <a:xfrm>
            <a:off x="4186350" y="1430337"/>
            <a:ext cx="3819300" cy="2553833"/>
          </a:xfrm>
          <a:prstGeom prst="rect">
            <a:avLst/>
          </a:prstGeom>
          <a:solidFill>
            <a:srgbClr val="5F29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/>
              <a:t>Achievement #2: 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BB4E03-33DB-1E81-7926-82A5068487E3}"/>
              </a:ext>
            </a:extLst>
          </p:cNvPr>
          <p:cNvSpPr/>
          <p:nvPr/>
        </p:nvSpPr>
        <p:spPr>
          <a:xfrm>
            <a:off x="8229599" y="1430337"/>
            <a:ext cx="3819300" cy="255383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/>
              <a:t>Achievement #3: 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B0E3D7-850E-8DD2-26AD-5EAC8C5B2B94}"/>
              </a:ext>
            </a:extLst>
          </p:cNvPr>
          <p:cNvSpPr/>
          <p:nvPr/>
        </p:nvSpPr>
        <p:spPr>
          <a:xfrm>
            <a:off x="163287" y="4245429"/>
            <a:ext cx="3819300" cy="2401093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/>
              <a:t>Achievement #4: 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8E33D8-D460-A5D9-7C7B-C7EF5F891F1A}"/>
              </a:ext>
            </a:extLst>
          </p:cNvPr>
          <p:cNvSpPr/>
          <p:nvPr/>
        </p:nvSpPr>
        <p:spPr>
          <a:xfrm>
            <a:off x="4186350" y="4227116"/>
            <a:ext cx="3819300" cy="2401093"/>
          </a:xfrm>
          <a:prstGeom prst="rect">
            <a:avLst/>
          </a:prstGeom>
          <a:solidFill>
            <a:srgbClr val="AD46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/>
              <a:t>Achievement #5: 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D74A76-1997-2943-90DE-936F000AD7C8}"/>
              </a:ext>
            </a:extLst>
          </p:cNvPr>
          <p:cNvSpPr/>
          <p:nvPr/>
        </p:nvSpPr>
        <p:spPr>
          <a:xfrm>
            <a:off x="8209413" y="4208803"/>
            <a:ext cx="3819300" cy="2401093"/>
          </a:xfrm>
          <a:prstGeom prst="rect">
            <a:avLst/>
          </a:prstGeom>
          <a:solidFill>
            <a:srgbClr val="BF059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/>
              <a:t>Achievement #6: 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93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F3B36-5C1E-A934-5A58-6EAB83FC3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236D-B395-4BB2-9F49-0B7B7EE3F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957" y="0"/>
            <a:ext cx="11898085" cy="1196294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Algerian" panose="04020705040A02060702" pitchFamily="82" charset="0"/>
              </a:rPr>
              <a:t>Interesting Facts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69670F-0FBA-53E7-C74E-38F369F62CC0}"/>
              </a:ext>
            </a:extLst>
          </p:cNvPr>
          <p:cNvSpPr txBox="1"/>
          <p:nvPr/>
        </p:nvSpPr>
        <p:spPr>
          <a:xfrm>
            <a:off x="-4256314" y="100359"/>
            <a:ext cx="42835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Directions</a:t>
            </a:r>
            <a:r>
              <a:rPr lang="en-US" sz="2800" dirty="0"/>
              <a:t>: 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/>
              <a:t>Interesting Facts</a:t>
            </a:r>
            <a:r>
              <a:rPr lang="en-US" sz="2000" dirty="0"/>
              <a:t>: Write an interesting fact in each box on the slide.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If you do not see three interesting facts in your reading passage, you may conduct a google search to identify more interesting facts. Be sure to use a legitimate source of information like: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hlinkClick r:id="rId3"/>
              </a:rPr>
              <a:t>Texas State Historical Association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hlinkClick r:id="rId4"/>
              </a:rPr>
              <a:t>National Park Service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hlinkClick r:id="rId5"/>
              </a:rPr>
              <a:t>Home | Texas Historical Commission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hlinkClick r:id="rId6"/>
              </a:rPr>
              <a:t>Texas Beyond History</a:t>
            </a:r>
            <a:endParaRPr lang="en-US" sz="20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075CAA-FCB5-781F-AECD-22D3410690CE}"/>
              </a:ext>
            </a:extLst>
          </p:cNvPr>
          <p:cNvSpPr/>
          <p:nvPr/>
        </p:nvSpPr>
        <p:spPr>
          <a:xfrm>
            <a:off x="282499" y="1173277"/>
            <a:ext cx="3562814" cy="499308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/>
              <a:t>Interesting        Fact #1:</a:t>
            </a:r>
          </a:p>
          <a:p>
            <a:pPr algn="ctr"/>
            <a:endParaRPr lang="en-US" sz="2800" b="1" u="sng" dirty="0">
              <a:solidFill>
                <a:srgbClr val="FFFF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A423EA-0745-44DA-CA29-403DBDE27C3A}"/>
              </a:ext>
            </a:extLst>
          </p:cNvPr>
          <p:cNvSpPr/>
          <p:nvPr/>
        </p:nvSpPr>
        <p:spPr>
          <a:xfrm>
            <a:off x="4263888" y="1190004"/>
            <a:ext cx="3562814" cy="4993082"/>
          </a:xfrm>
          <a:prstGeom prst="roundRect">
            <a:avLst/>
          </a:prstGeom>
          <a:solidFill>
            <a:srgbClr val="104B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/>
              <a:t>Interesting         Fact #2:</a:t>
            </a:r>
          </a:p>
          <a:p>
            <a:pPr algn="ctr"/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AFC258-1D16-4732-CC10-01330499A818}"/>
              </a:ext>
            </a:extLst>
          </p:cNvPr>
          <p:cNvSpPr/>
          <p:nvPr/>
        </p:nvSpPr>
        <p:spPr>
          <a:xfrm>
            <a:off x="8320141" y="1239118"/>
            <a:ext cx="3471747" cy="494396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/>
              <a:t>Interesting       Fact #3:</a:t>
            </a:r>
          </a:p>
          <a:p>
            <a:pPr algn="ctr"/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59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ABCB864-89B2-8993-2CB7-BFED2350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30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lgerian" panose="04020705040A02060702" pitchFamily="82" charset="0"/>
              </a:rPr>
              <a:t>Outcome</a:t>
            </a:r>
            <a:endParaRPr lang="en-US" sz="66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DDC736-59DA-0768-3ED9-19989DA3ECDC}"/>
              </a:ext>
            </a:extLst>
          </p:cNvPr>
          <p:cNvSpPr txBox="1"/>
          <p:nvPr/>
        </p:nvSpPr>
        <p:spPr>
          <a:xfrm>
            <a:off x="-4139406" y="1134153"/>
            <a:ext cx="373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Gotham book"/>
              </a:rPr>
              <a:t>Directions</a:t>
            </a:r>
            <a:r>
              <a:rPr lang="en-US" sz="2400" dirty="0">
                <a:latin typeface="Gotham book"/>
              </a:rPr>
              <a:t>:</a:t>
            </a:r>
          </a:p>
          <a:p>
            <a:endParaRPr lang="en-US" sz="2400" dirty="0">
              <a:latin typeface="Gotham book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>
                <a:latin typeface="Gotham book"/>
              </a:rPr>
              <a:t>Outcome parchment: </a:t>
            </a:r>
            <a:r>
              <a:rPr lang="en-US" sz="2400" dirty="0">
                <a:latin typeface="Gotham book"/>
              </a:rPr>
              <a:t>Write what the outcome or result at your mission was.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Gotham book"/>
              </a:rPr>
              <a:t>Delete the writing on the parchment and replace it with your summary of the outcome.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C99817-2A9B-2A98-4E2D-811955BBE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1707052"/>
            <a:ext cx="8556171" cy="4418171"/>
          </a:xfrm>
          <a:prstGeom prst="rect">
            <a:avLst/>
          </a:prstGeom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98CA43-45D7-CD40-ACC8-09EE8C24BA6A}"/>
              </a:ext>
            </a:extLst>
          </p:cNvPr>
          <p:cNvSpPr txBox="1"/>
          <p:nvPr/>
        </p:nvSpPr>
        <p:spPr>
          <a:xfrm>
            <a:off x="2290778" y="2351782"/>
            <a:ext cx="737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otham book"/>
              </a:rPr>
              <a:t>Write the outcome of what happened to your mission here. </a:t>
            </a:r>
          </a:p>
        </p:txBody>
      </p:sp>
    </p:spTree>
    <p:extLst>
      <p:ext uri="{BB962C8B-B14F-4D97-AF65-F5344CB8AC3E}">
        <p14:creationId xmlns:p14="http://schemas.microsoft.com/office/powerpoint/2010/main" val="3813608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23000"/>
          </a:blip>
          <a:srcRect l="8724" t="84492" b="1647"/>
          <a:stretch/>
        </p:blipFill>
        <p:spPr>
          <a:xfrm rot="5400000">
            <a:off x="-2685195" y="2654190"/>
            <a:ext cx="6858000" cy="1503485"/>
          </a:xfrm>
          <a:prstGeom prst="rect">
            <a:avLst/>
          </a:prstGeom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5"/>
          <p:cNvSpPr txBox="1">
            <a:spLocks noGrp="1"/>
          </p:cNvSpPr>
          <p:nvPr>
            <p:ph type="title"/>
          </p:nvPr>
        </p:nvSpPr>
        <p:spPr>
          <a:xfrm>
            <a:off x="1643743" y="-79957"/>
            <a:ext cx="9709236" cy="12882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Last Step:</a:t>
            </a:r>
            <a:endParaRPr lang="en-US" sz="6600" dirty="0">
              <a:latin typeface="Gotham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12DBA-2F9C-14CC-FDBC-C3EB77E7DC68}"/>
              </a:ext>
            </a:extLst>
          </p:cNvPr>
          <p:cNvSpPr txBox="1"/>
          <p:nvPr/>
        </p:nvSpPr>
        <p:spPr>
          <a:xfrm>
            <a:off x="2166257" y="1503485"/>
            <a:ext cx="90460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00000"/>
                </a:solidFill>
              </a:rPr>
              <a:t>When you are finished, you will delete slides 1, 2, 4 – 7, and 16.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70C0"/>
                </a:solidFill>
              </a:rPr>
              <a:t>You need to keep slide 3 showing the group member assignments, and the presentation slides:   8 – 15.</a:t>
            </a:r>
          </a:p>
        </p:txBody>
      </p:sp>
    </p:spTree>
    <p:extLst>
      <p:ext uri="{BB962C8B-B14F-4D97-AF65-F5344CB8AC3E}">
        <p14:creationId xmlns:p14="http://schemas.microsoft.com/office/powerpoint/2010/main" val="368172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059050" y="-443439"/>
            <a:ext cx="10184524" cy="19571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Student Group Presentation Slideshow </a:t>
            </a:r>
            <a:r>
              <a:rPr lang="en-US" b="1" dirty="0">
                <a:solidFill>
                  <a:srgbClr val="FFFF00"/>
                </a:solidFill>
              </a:rPr>
              <a:t>Instructions</a:t>
            </a:r>
            <a:endParaRPr lang="en-US" sz="3200" dirty="0">
              <a:solidFill>
                <a:srgbClr val="FFFF00"/>
              </a:solidFill>
              <a:latin typeface="Gotham Medium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7F622D5-3A0F-FD2B-525E-7A4D83268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825625"/>
            <a:ext cx="11255829" cy="5032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0070C0"/>
                </a:solidFill>
                <a:latin typeface="Gotham book"/>
              </a:rPr>
              <a:t>You have been assigned to report on one Spanish mission in Texas. Follow the instructions to complete this group project.</a:t>
            </a:r>
          </a:p>
          <a:p>
            <a:pPr marL="0" indent="0" algn="ctr">
              <a:buNone/>
            </a:pPr>
            <a:endParaRPr lang="en-US" sz="700" dirty="0">
              <a:solidFill>
                <a:srgbClr val="0070C0"/>
              </a:solidFill>
              <a:latin typeface="Gotham book"/>
            </a:endParaRPr>
          </a:p>
          <a:p>
            <a:pPr marL="0" indent="0">
              <a:buNone/>
            </a:pPr>
            <a:r>
              <a:rPr lang="en-US" sz="4800" b="1" u="sng" dirty="0">
                <a:solidFill>
                  <a:srgbClr val="C00000"/>
                </a:solidFill>
                <a:latin typeface="Gotham book"/>
              </a:rPr>
              <a:t>Step 1:  Group Role Assignments</a:t>
            </a:r>
          </a:p>
          <a:p>
            <a:r>
              <a:rPr lang="en-US" sz="4000" dirty="0">
                <a:solidFill>
                  <a:schemeClr val="accent5"/>
                </a:solidFill>
                <a:latin typeface="Gotham book"/>
              </a:rPr>
              <a:t>Each person in your group will choose one of the elements of Texas history on the next slide.</a:t>
            </a:r>
          </a:p>
          <a:p>
            <a:r>
              <a:rPr lang="en-US" sz="4000" dirty="0">
                <a:solidFill>
                  <a:srgbClr val="00B050"/>
                </a:solidFill>
                <a:latin typeface="Gotham book"/>
              </a:rPr>
              <a:t>Type the name of each group member under their choice. </a:t>
            </a:r>
          </a:p>
        </p:txBody>
      </p:sp>
    </p:spTree>
    <p:extLst>
      <p:ext uri="{BB962C8B-B14F-4D97-AF65-F5344CB8AC3E}">
        <p14:creationId xmlns:p14="http://schemas.microsoft.com/office/powerpoint/2010/main" val="331057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64071" y="1535501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71E54FE-3228-FC83-2DD5-6D5162FC70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35517" y="-216684"/>
            <a:ext cx="9218422" cy="14507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</a:rPr>
              <a:t>Choose one image below from Texas history and type your name in the first box below it.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 descr="Wall art from the Tigua Cultural Center at the Ysleta del Sur Pueblo showing a Tigua man dressed in traditional clothing. He is wearing clothing that look like wings and dancing. ">
            <a:extLst>
              <a:ext uri="{FF2B5EF4-FFF2-40B4-BE49-F238E27FC236}">
                <a16:creationId xmlns:a16="http://schemas.microsoft.com/office/drawing/2014/main" id="{7E7B1AF2-5F82-8AF5-52FB-A39FDFEAC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356" y="1215291"/>
            <a:ext cx="3646714" cy="243378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295512-A937-2973-0AE7-12799C047E70}"/>
              </a:ext>
            </a:extLst>
          </p:cNvPr>
          <p:cNvSpPr/>
          <p:nvPr/>
        </p:nvSpPr>
        <p:spPr>
          <a:xfrm>
            <a:off x="93772" y="3749083"/>
            <a:ext cx="2808514" cy="1037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Gotham book"/>
              </a:rPr>
              <a:t>Name</a:t>
            </a:r>
            <a:endParaRPr lang="en-US" dirty="0">
              <a:solidFill>
                <a:schemeClr val="tx1"/>
              </a:solidFill>
              <a:latin typeface="Gotham book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8567D7-7508-63F8-CD96-CE708CB0C239}"/>
              </a:ext>
            </a:extLst>
          </p:cNvPr>
          <p:cNvSpPr/>
          <p:nvPr/>
        </p:nvSpPr>
        <p:spPr>
          <a:xfrm>
            <a:off x="71148" y="4962409"/>
            <a:ext cx="2791526" cy="5797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Slides: </a:t>
            </a:r>
          </a:p>
        </p:txBody>
      </p:sp>
      <p:pic>
        <p:nvPicPr>
          <p:cNvPr id="13" name="Picture 12" descr="A photograph of presidio La Bahia. ">
            <a:extLst>
              <a:ext uri="{FF2B5EF4-FFF2-40B4-BE49-F238E27FC236}">
                <a16:creationId xmlns:a16="http://schemas.microsoft.com/office/drawing/2014/main" id="{FBE84C68-2A8C-3CC1-9FFA-0419466F65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58" y="2528623"/>
            <a:ext cx="2594348" cy="24337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2FFDCF-CAB5-0BF0-EE6F-E8E2E732B6D4}"/>
              </a:ext>
            </a:extLst>
          </p:cNvPr>
          <p:cNvSpPr/>
          <p:nvPr/>
        </p:nvSpPr>
        <p:spPr>
          <a:xfrm>
            <a:off x="3021275" y="5125677"/>
            <a:ext cx="2808514" cy="1018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otham book"/>
              </a:rPr>
              <a:t>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4014E2-22B3-5197-77BA-0599799091A5}"/>
              </a:ext>
            </a:extLst>
          </p:cNvPr>
          <p:cNvSpPr/>
          <p:nvPr/>
        </p:nvSpPr>
        <p:spPr>
          <a:xfrm>
            <a:off x="3021275" y="6187226"/>
            <a:ext cx="2791526" cy="5797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Slides: </a:t>
            </a:r>
          </a:p>
        </p:txBody>
      </p:sp>
      <p:pic>
        <p:nvPicPr>
          <p:cNvPr id="8" name="Picture 7" descr="An armadillo ">
            <a:extLst>
              <a:ext uri="{FF2B5EF4-FFF2-40B4-BE49-F238E27FC236}">
                <a16:creationId xmlns:a16="http://schemas.microsoft.com/office/drawing/2014/main" id="{6BFFB8ED-AF32-9642-0316-D69DD897AC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4302">
            <a:off x="5059920" y="947482"/>
            <a:ext cx="4746108" cy="31153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F04E616-36EC-22FC-0EE4-935AE90E1789}"/>
              </a:ext>
            </a:extLst>
          </p:cNvPr>
          <p:cNvSpPr/>
          <p:nvPr/>
        </p:nvSpPr>
        <p:spPr>
          <a:xfrm>
            <a:off x="5996770" y="3535098"/>
            <a:ext cx="2808514" cy="1026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otham book"/>
              </a:rPr>
              <a:t>Name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909EB4-ECEF-62ED-9C7D-97226BF42822}"/>
              </a:ext>
            </a:extLst>
          </p:cNvPr>
          <p:cNvSpPr/>
          <p:nvPr/>
        </p:nvSpPr>
        <p:spPr>
          <a:xfrm>
            <a:off x="5983492" y="4672556"/>
            <a:ext cx="2791526" cy="5797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Slides: </a:t>
            </a:r>
          </a:p>
        </p:txBody>
      </p:sp>
      <p:pic>
        <p:nvPicPr>
          <p:cNvPr id="6" name="Picture 5" descr="A model of a ship">
            <a:extLst>
              <a:ext uri="{FF2B5EF4-FFF2-40B4-BE49-F238E27FC236}">
                <a16:creationId xmlns:a16="http://schemas.microsoft.com/office/drawing/2014/main" id="{FA48B8EE-93EC-A09A-B43E-8AF3F000FE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099" y="2465564"/>
            <a:ext cx="3593599" cy="269675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B0F45D6-9838-B329-1229-AB85BA90CF5B}"/>
              </a:ext>
            </a:extLst>
          </p:cNvPr>
          <p:cNvSpPr/>
          <p:nvPr/>
        </p:nvSpPr>
        <p:spPr>
          <a:xfrm>
            <a:off x="9170725" y="5088392"/>
            <a:ext cx="2808514" cy="1018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Gotham book"/>
              </a:rPr>
              <a:t>Name</a:t>
            </a:r>
            <a:endParaRPr lang="en-US" dirty="0">
              <a:solidFill>
                <a:schemeClr val="tx1"/>
              </a:solidFill>
              <a:latin typeface="Gotham book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6EB0DE-5251-237F-0F1F-D3AD23183817}"/>
              </a:ext>
            </a:extLst>
          </p:cNvPr>
          <p:cNvSpPr/>
          <p:nvPr/>
        </p:nvSpPr>
        <p:spPr>
          <a:xfrm>
            <a:off x="9164495" y="6230769"/>
            <a:ext cx="2791526" cy="5797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Slides: </a:t>
            </a:r>
          </a:p>
        </p:txBody>
      </p:sp>
    </p:spTree>
    <p:extLst>
      <p:ext uri="{BB962C8B-B14F-4D97-AF65-F5344CB8AC3E}">
        <p14:creationId xmlns:p14="http://schemas.microsoft.com/office/powerpoint/2010/main" val="317410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92B83-95E3-8C9C-4382-5F09EB0B6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C7D57D-F148-11E8-91D5-2C6D0833C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6C02DF42-6747-12EE-E2B1-C418A431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5911DA49-33E8-8C5C-16F1-D53DF19F2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072B11-743A-D772-57F0-00022E5B9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08531" y="6452855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6FDA52AC-4033-D60A-4A2E-435D412051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9050" y="-443439"/>
            <a:ext cx="10184524" cy="19571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Student Group Presentation Slideshow </a:t>
            </a:r>
            <a:r>
              <a:rPr lang="en-US" b="1" dirty="0">
                <a:solidFill>
                  <a:srgbClr val="FFFF00"/>
                </a:solidFill>
              </a:rPr>
              <a:t>Instructions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Gotham Medium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70A5B8-85D3-3818-8F7D-5714F24C28B8}"/>
              </a:ext>
            </a:extLst>
          </p:cNvPr>
          <p:cNvSpPr txBox="1">
            <a:spLocks/>
          </p:cNvSpPr>
          <p:nvPr/>
        </p:nvSpPr>
        <p:spPr>
          <a:xfrm>
            <a:off x="772256" y="1605147"/>
            <a:ext cx="11255829" cy="4556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7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b="1" u="sng" dirty="0">
                <a:solidFill>
                  <a:srgbClr val="C00000"/>
                </a:solidFill>
                <a:latin typeface="Gotham book"/>
              </a:rPr>
              <a:t>Step 2:  The Reading</a:t>
            </a:r>
          </a:p>
          <a:p>
            <a:r>
              <a:rPr lang="en-US" sz="4400" dirty="0">
                <a:solidFill>
                  <a:schemeClr val="accent5"/>
                </a:solidFill>
                <a:latin typeface="Gotham book"/>
              </a:rPr>
              <a:t>As a group, read the passage that goes with your assigned mission.</a:t>
            </a:r>
          </a:p>
          <a:p>
            <a:pPr lvl="1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Gotham book"/>
              </a:rPr>
              <a:t>The passage is NOT included in these slides</a:t>
            </a:r>
          </a:p>
          <a:p>
            <a:r>
              <a:rPr lang="en-US" sz="4400" dirty="0">
                <a:solidFill>
                  <a:srgbClr val="00B050"/>
                </a:solidFill>
                <a:latin typeface="Gotham book"/>
              </a:rPr>
              <a:t>Each person can take turns reading one sentence or one paragraph at a time.  </a:t>
            </a:r>
          </a:p>
        </p:txBody>
      </p:sp>
    </p:spTree>
    <p:extLst>
      <p:ext uri="{BB962C8B-B14F-4D97-AF65-F5344CB8AC3E}">
        <p14:creationId xmlns:p14="http://schemas.microsoft.com/office/powerpoint/2010/main" val="133063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359D0-BE75-3C49-9E5A-0958A386D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C0D36F-0743-28A9-10BE-2C1AEDD2E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A1D2E397-16CF-BA82-7046-EEA98FEFA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985B046C-BD12-F749-D40B-283978F7B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893743-6840-44F7-07BD-7E77FA069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08531" y="6452855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6E889450-CEC5-579D-8D92-BE7178313E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9050" y="-443439"/>
            <a:ext cx="10184524" cy="19571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Student Group Presentation Slideshow </a:t>
            </a:r>
            <a:r>
              <a:rPr lang="en-US" b="1" dirty="0">
                <a:solidFill>
                  <a:srgbClr val="FFFF00"/>
                </a:solidFill>
              </a:rPr>
              <a:t>Instructions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Gotham Medium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D2F7C6-EEF2-2AD7-7369-CC83A7C47D4D}"/>
              </a:ext>
            </a:extLst>
          </p:cNvPr>
          <p:cNvSpPr txBox="1">
            <a:spLocks/>
          </p:cNvSpPr>
          <p:nvPr/>
        </p:nvSpPr>
        <p:spPr>
          <a:xfrm>
            <a:off x="544286" y="1605146"/>
            <a:ext cx="10907485" cy="4730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3:  Completing Your Slides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at your assigned slides (refer to your slide #3)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directions for your slide are to the left of your slide.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>
                <a:solidFill>
                  <a:srgbClr val="7030A0"/>
                </a:solidFill>
                <a:latin typeface="Calibri" panose="020F0502020204030204"/>
              </a:rPr>
              <a:t>Follow the directions to complete your slide.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will present your information to the class. Review your information so you are comfortable with your part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91346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11E21-D4F2-293A-5E2D-28F1C659C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42645E-6156-6575-D0E6-9B34A4F62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596221" y="-5597484"/>
            <a:ext cx="111018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FA22E1D9-E6C9-D495-7981-68CEDAE99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" y="-149227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DAFA48C-6F11-E9C5-E211-F7DBF8909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685" y="47425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88E580-3CC5-18AD-D4B0-DECA4D17B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08531" y="6452855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D1A20B9E-2270-5599-C297-9D23EBA60A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9050" y="-443439"/>
            <a:ext cx="10184524" cy="15034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solidFill>
                  <a:schemeClr val="bg1"/>
                </a:solidFill>
              </a:rPr>
              <a:t>Grading Rubric</a:t>
            </a:r>
            <a:endParaRPr lang="en-US" dirty="0">
              <a:solidFill>
                <a:schemeClr val="bg2">
                  <a:lumMod val="25000"/>
                </a:schemeClr>
              </a:solidFill>
              <a:latin typeface="Gotham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DB448-6407-EBA2-DFF8-67AE2C3B10E2}"/>
              </a:ext>
            </a:extLst>
          </p:cNvPr>
          <p:cNvSpPr txBox="1"/>
          <p:nvPr/>
        </p:nvSpPr>
        <p:spPr>
          <a:xfrm>
            <a:off x="264928" y="1137303"/>
            <a:ext cx="117727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Gotham book"/>
              </a:rPr>
              <a:t>The grade is based on individual work. There is no group grade.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Gotham book"/>
              </a:rPr>
              <a:t>Grades are earned according to the following criteria: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7796BF-A4A1-D609-9A93-50CA27CBB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077746"/>
              </p:ext>
            </p:extLst>
          </p:nvPr>
        </p:nvGraphicFramePr>
        <p:xfrm>
          <a:off x="392017" y="2202051"/>
          <a:ext cx="11407965" cy="42356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92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2917240">
                  <a:extLst>
                    <a:ext uri="{9D8B030D-6E8A-4147-A177-3AD203B41FA5}">
                      <a16:colId xmlns:a16="http://schemas.microsoft.com/office/drawing/2014/main" val="3519586745"/>
                    </a:ext>
                  </a:extLst>
                </a:gridCol>
                <a:gridCol w="6890657">
                  <a:extLst>
                    <a:ext uri="{9D8B030D-6E8A-4147-A177-3AD203B41FA5}">
                      <a16:colId xmlns:a16="http://schemas.microsoft.com/office/drawing/2014/main" val="552944539"/>
                    </a:ext>
                  </a:extLst>
                </a:gridCol>
                <a:gridCol w="1600068">
                  <a:extLst>
                    <a:ext uri="{9D8B030D-6E8A-4147-A177-3AD203B41FA5}">
                      <a16:colId xmlns:a16="http://schemas.microsoft.com/office/drawing/2014/main" val="3456319720"/>
                    </a:ext>
                  </a:extLst>
                </a:gridCol>
              </a:tblGrid>
              <a:tr h="66944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otham book"/>
                        </a:rPr>
                        <a:t>Component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otham book"/>
                        </a:rPr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otham book"/>
                        </a:rPr>
                        <a:t>Points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0422935"/>
                  </a:ext>
                </a:extLst>
              </a:tr>
              <a:tr h="66944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Gotham book"/>
                        </a:rPr>
                        <a:t>Information</a:t>
                      </a:r>
                      <a:endParaRPr lang="en-US" sz="3600" b="1" dirty="0">
                        <a:latin typeface="Gotham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Gotham book"/>
                        </a:rPr>
                        <a:t>The information in your presentation should be accurate, informative, and as detailed as possible.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book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4437348"/>
                  </a:ext>
                </a:extLst>
              </a:tr>
              <a:tr h="66944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Gotham book"/>
                        </a:rPr>
                        <a:t>Material Presentation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otham book"/>
                        </a:rPr>
                        <a:t>Each person in the group should have slides that are neat and organized.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book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343115"/>
                  </a:ext>
                </a:extLst>
              </a:tr>
              <a:tr h="66944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Gotham book"/>
                        </a:rPr>
                        <a:t>Oral Presentation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Gotham book"/>
                        </a:rPr>
                        <a:t>Each person who presents should speak loudly, slowly, and clearly for their portion of the presentation.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book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158694"/>
                  </a:ext>
                </a:extLst>
              </a:tr>
              <a:tr h="66944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Gotham book"/>
                        </a:rPr>
                        <a:t>Engagement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Gotham book"/>
                        </a:rPr>
                        <a:t>When other students are presenting, you are listening closely, taking notes, and completing your work for each mission being presented.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book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7959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89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94657"/>
            <a:ext cx="12192000" cy="5116286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168" y="3735615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618" y="426618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404258" y="1105124"/>
            <a:ext cx="9383486" cy="36845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Gotham Medium"/>
              </a:rPr>
              <a:t>Your group presentation begins on the next slides.</a:t>
            </a:r>
            <a:b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Gotham Medium"/>
              </a:rPr>
            </a:br>
            <a: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  <a:latin typeface="Gotham Medium"/>
              </a:rPr>
              <a:t>Follow the directions on your assigned slides to complete your portion of the presentation.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0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449495" y="-5450758"/>
            <a:ext cx="1403633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20702" y="645383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71E54FE-3228-FC83-2DD5-6D5162FC70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2600" y="13062"/>
            <a:ext cx="8423365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  <a:t>Name of Mission</a:t>
            </a:r>
            <a:endParaRPr lang="en-US" sz="80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3E7E6-FB67-7495-FBBD-797A272277D4}"/>
              </a:ext>
            </a:extLst>
          </p:cNvPr>
          <p:cNvSpPr txBox="1"/>
          <p:nvPr/>
        </p:nvSpPr>
        <p:spPr>
          <a:xfrm>
            <a:off x="-3907971" y="0"/>
            <a:ext cx="373924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Directions</a:t>
            </a:r>
            <a:r>
              <a:rPr lang="en-US" sz="2800" dirty="0"/>
              <a:t>: </a:t>
            </a:r>
          </a:p>
          <a:p>
            <a:endParaRPr lang="en-US" sz="2000" dirty="0"/>
          </a:p>
          <a:p>
            <a:pPr marL="228600" indent="-228600">
              <a:buAutoNum type="arabicParenR"/>
            </a:pPr>
            <a:r>
              <a:rPr lang="en-US" sz="2000" b="1" u="sng" dirty="0"/>
              <a:t>Date Founded:</a:t>
            </a:r>
            <a:r>
              <a:rPr lang="en-US" sz="2000" u="sng" dirty="0"/>
              <a:t> </a:t>
            </a:r>
            <a:r>
              <a:rPr lang="en-US" sz="2000" dirty="0"/>
              <a:t>What year was this mission established? Write the year below “Date Founded.”</a:t>
            </a:r>
          </a:p>
          <a:p>
            <a:pPr marL="228600" indent="-228600">
              <a:buAutoNum type="arabicParenR"/>
            </a:pPr>
            <a:endParaRPr lang="en-US" sz="1400" dirty="0"/>
          </a:p>
          <a:p>
            <a:pPr marL="228600" indent="-228600">
              <a:buAutoNum type="arabicParenR"/>
            </a:pPr>
            <a:r>
              <a:rPr lang="en-US" sz="2000" b="1" u="sng" dirty="0"/>
              <a:t>Map: </a:t>
            </a:r>
            <a:r>
              <a:rPr lang="en-US" sz="2000" dirty="0"/>
              <a:t>Place a marker on the map in the approximate location of your mission. You can use the little black circle below these directions. Drag and drop the circle to the location.</a:t>
            </a:r>
            <a:endParaRPr lang="en-US" sz="2000" b="1" u="sng" dirty="0"/>
          </a:p>
          <a:p>
            <a:pPr marL="228600" indent="-228600">
              <a:buAutoNum type="arabicParenR"/>
            </a:pPr>
            <a:endParaRPr lang="en-US" sz="1200" dirty="0"/>
          </a:p>
          <a:p>
            <a:pPr marL="228600" indent="-228600">
              <a:buAutoNum type="arabicParenR"/>
            </a:pPr>
            <a:r>
              <a:rPr lang="en-US" sz="2000" b="1" u="sng" dirty="0">
                <a:latin typeface="Gotham book"/>
              </a:rPr>
              <a:t>Specific Goal: </a:t>
            </a:r>
            <a:r>
              <a:rPr lang="en-US" sz="2000" dirty="0">
                <a:latin typeface="Gotham book"/>
              </a:rPr>
              <a:t>What was the primary goal or goals of this mission? Consider Spain’s reasons for establishing this mission.</a:t>
            </a:r>
            <a:endParaRPr lang="en-US" sz="2000" b="1" u="sng" dirty="0">
              <a:latin typeface="Gotham book"/>
            </a:endParaRPr>
          </a:p>
        </p:txBody>
      </p:sp>
      <p:sp>
        <p:nvSpPr>
          <p:cNvPr id="15" name="Oval 14" descr="A black circle that can be used as the marker on the map to show the location of your mission.">
            <a:extLst>
              <a:ext uri="{FF2B5EF4-FFF2-40B4-BE49-F238E27FC236}">
                <a16:creationId xmlns:a16="http://schemas.microsoft.com/office/drawing/2014/main" id="{A52F5ECF-17B7-BE5C-379F-E9254FC4147E}"/>
              </a:ext>
            </a:extLst>
          </p:cNvPr>
          <p:cNvSpPr/>
          <p:nvPr/>
        </p:nvSpPr>
        <p:spPr>
          <a:xfrm>
            <a:off x="-2299607" y="6270171"/>
            <a:ext cx="261257" cy="237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007374-7A46-1F47-329E-BB187A2BD8FA}"/>
              </a:ext>
            </a:extLst>
          </p:cNvPr>
          <p:cNvSpPr/>
          <p:nvPr/>
        </p:nvSpPr>
        <p:spPr>
          <a:xfrm>
            <a:off x="729069" y="1484956"/>
            <a:ext cx="4207327" cy="14036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Date Founded:</a:t>
            </a:r>
          </a:p>
          <a:p>
            <a:pPr algn="ctr"/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6" name="Picture 2" descr="A map of Texas with its contemporary borders and surrounding land and bodies of water. ">
            <a:extLst>
              <a:ext uri="{FF2B5EF4-FFF2-40B4-BE49-F238E27FC236}">
                <a16:creationId xmlns:a16="http://schemas.microsoft.com/office/drawing/2014/main" id="{4FFCEE69-B2D6-C55F-4201-993EF6CAE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78" y="3135322"/>
            <a:ext cx="3318511" cy="3318511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CE5EFA3-3F26-0420-4901-52A8DD303D31}"/>
              </a:ext>
            </a:extLst>
          </p:cNvPr>
          <p:cNvSpPr/>
          <p:nvPr/>
        </p:nvSpPr>
        <p:spPr>
          <a:xfrm>
            <a:off x="5573486" y="1517502"/>
            <a:ext cx="6106885" cy="45149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Specific Goal of this mission:</a:t>
            </a:r>
          </a:p>
          <a:p>
            <a:pPr algn="ctr"/>
            <a:endParaRPr lang="en-US" sz="4800" dirty="0">
              <a:solidFill>
                <a:srgbClr val="FFFF00"/>
              </a:solidFill>
            </a:endParaRPr>
          </a:p>
          <a:p>
            <a:pPr algn="ctr"/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56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44912" y="6475606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71E54FE-3228-FC83-2DD5-6D5162FC70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  <a:t>Images</a:t>
            </a:r>
            <a:endParaRPr lang="en-US" sz="80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681242-E956-7776-19E1-9993ECF49388}"/>
              </a:ext>
            </a:extLst>
          </p:cNvPr>
          <p:cNvSpPr txBox="1"/>
          <p:nvPr/>
        </p:nvSpPr>
        <p:spPr>
          <a:xfrm>
            <a:off x="-3907971" y="0"/>
            <a:ext cx="3739243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Directions</a:t>
            </a:r>
            <a:r>
              <a:rPr lang="en-US" sz="2800" dirty="0"/>
              <a:t>: </a:t>
            </a:r>
          </a:p>
          <a:p>
            <a:endParaRPr lang="en-US" sz="2000" dirty="0"/>
          </a:p>
          <a:p>
            <a:pPr marL="228600" indent="-228600">
              <a:buAutoNum type="arabicParenR"/>
            </a:pPr>
            <a:r>
              <a:rPr lang="en-US" sz="2000" dirty="0">
                <a:latin typeface="Gotham book"/>
              </a:rPr>
              <a:t>Locate, copy, and paste at least 3 images related to your group’s mission.</a:t>
            </a:r>
          </a:p>
          <a:p>
            <a:pPr marL="228600" indent="-228600">
              <a:buAutoNum type="arabicParenR"/>
            </a:pPr>
            <a:r>
              <a:rPr lang="en-US" sz="2000" dirty="0">
                <a:latin typeface="Gotham book"/>
              </a:rPr>
              <a:t>Include a caption below each image stating what the image is. Make sure to type the full name of the mission and “Texas” in your google search. </a:t>
            </a:r>
          </a:p>
          <a:p>
            <a:pPr marL="228600" indent="-228600">
              <a:buAutoNum type="arabicParenR"/>
            </a:pPr>
            <a:r>
              <a:rPr lang="en-US" sz="2000" dirty="0">
                <a:latin typeface="Gotham book"/>
              </a:rPr>
              <a:t>Ideas for types of images you can include: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Gotham book"/>
              </a:rPr>
              <a:t>Maps or layouts of the buildings or the grounds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Gotham book"/>
              </a:rPr>
              <a:t>Photos, paintings, or other images of buildings or rooms.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Gotham book"/>
              </a:rPr>
              <a:t>People connected to the mission.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Gotham book"/>
              </a:rPr>
              <a:t>Images related to the mission and what it was known for. </a:t>
            </a:r>
          </a:p>
          <a:p>
            <a:pPr marL="228600" indent="-228600">
              <a:buAutoNum type="arabicParenR"/>
            </a:pPr>
            <a:endParaRPr lang="en-US" sz="2000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8ED069-7042-B57F-3561-8C9AD2D08CE0}"/>
              </a:ext>
            </a:extLst>
          </p:cNvPr>
          <p:cNvSpPr/>
          <p:nvPr/>
        </p:nvSpPr>
        <p:spPr>
          <a:xfrm>
            <a:off x="391886" y="1813614"/>
            <a:ext cx="3739243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Insert image here.</a:t>
            </a:r>
          </a:p>
          <a:p>
            <a:pPr algn="ctr"/>
            <a:endParaRPr lang="en-US" sz="2400" i="1" dirty="0">
              <a:solidFill>
                <a:schemeClr val="bg2">
                  <a:lumMod val="50000"/>
                </a:schemeClr>
              </a:solidFill>
              <a:latin typeface="Gotham book"/>
            </a:endParaRPr>
          </a:p>
          <a:p>
            <a:pPr algn="ctr"/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You may delete this box if necessary.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6B688F-256D-B676-DCC6-E64B536B8AA0}"/>
              </a:ext>
            </a:extLst>
          </p:cNvPr>
          <p:cNvSpPr/>
          <p:nvPr/>
        </p:nvSpPr>
        <p:spPr>
          <a:xfrm>
            <a:off x="4321630" y="1780958"/>
            <a:ext cx="3739243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Insert image here.</a:t>
            </a:r>
          </a:p>
          <a:p>
            <a:pPr algn="ctr"/>
            <a:endParaRPr lang="en-US" sz="2400" i="1" dirty="0">
              <a:solidFill>
                <a:schemeClr val="bg2">
                  <a:lumMod val="50000"/>
                </a:schemeClr>
              </a:solidFill>
              <a:latin typeface="Gotham book"/>
            </a:endParaRPr>
          </a:p>
          <a:p>
            <a:pPr algn="ctr"/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You may delete this box if necessary.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5E9FFD-5963-D363-0864-E0C58E5F7F7E}"/>
              </a:ext>
            </a:extLst>
          </p:cNvPr>
          <p:cNvSpPr/>
          <p:nvPr/>
        </p:nvSpPr>
        <p:spPr>
          <a:xfrm>
            <a:off x="8251374" y="1780957"/>
            <a:ext cx="3739243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Insert image here.</a:t>
            </a:r>
          </a:p>
          <a:p>
            <a:pPr algn="ctr"/>
            <a:endParaRPr lang="en-US" sz="2400" i="1" dirty="0">
              <a:solidFill>
                <a:schemeClr val="bg2">
                  <a:lumMod val="50000"/>
                </a:schemeClr>
              </a:solidFill>
              <a:latin typeface="Gotham book"/>
            </a:endParaRPr>
          </a:p>
          <a:p>
            <a:pPr algn="ctr"/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You may delete this box if necessary.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303638-9F22-F974-431F-58731A88F4AD}"/>
              </a:ext>
            </a:extLst>
          </p:cNvPr>
          <p:cNvSpPr txBox="1"/>
          <p:nvPr/>
        </p:nvSpPr>
        <p:spPr>
          <a:xfrm>
            <a:off x="391886" y="5388429"/>
            <a:ext cx="373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Caption explaining the image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921A6A-6384-9FC2-8ADB-FDDD14023B59}"/>
              </a:ext>
            </a:extLst>
          </p:cNvPr>
          <p:cNvSpPr txBox="1"/>
          <p:nvPr/>
        </p:nvSpPr>
        <p:spPr>
          <a:xfrm>
            <a:off x="4283529" y="5362358"/>
            <a:ext cx="373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Caption explaining the image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6F653E-278C-D757-8DB5-1EF49052720D}"/>
              </a:ext>
            </a:extLst>
          </p:cNvPr>
          <p:cNvSpPr txBox="1"/>
          <p:nvPr/>
        </p:nvSpPr>
        <p:spPr>
          <a:xfrm>
            <a:off x="8175172" y="5336287"/>
            <a:ext cx="373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Caption explaining the image</a:t>
            </a:r>
          </a:p>
        </p:txBody>
      </p:sp>
    </p:spTree>
    <p:extLst>
      <p:ext uri="{BB962C8B-B14F-4D97-AF65-F5344CB8AC3E}">
        <p14:creationId xmlns:p14="http://schemas.microsoft.com/office/powerpoint/2010/main" val="65669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1581</Words>
  <Application>Microsoft Office PowerPoint</Application>
  <PresentationFormat>Widescreen</PresentationFormat>
  <Paragraphs>176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Algerian</vt:lpstr>
      <vt:lpstr>Aptos</vt:lpstr>
      <vt:lpstr>Aptos Display</vt:lpstr>
      <vt:lpstr>Arial</vt:lpstr>
      <vt:lpstr>Calibri</vt:lpstr>
      <vt:lpstr>Calibri Light</vt:lpstr>
      <vt:lpstr>Gotham Book</vt:lpstr>
      <vt:lpstr>Gotham Book</vt:lpstr>
      <vt:lpstr>Gotham Medium</vt:lpstr>
      <vt:lpstr>Linux Libertine</vt:lpstr>
      <vt:lpstr>Open Sans</vt:lpstr>
      <vt:lpstr>Times New Roman</vt:lpstr>
      <vt:lpstr>Office Theme</vt:lpstr>
      <vt:lpstr>1_Office Theme</vt:lpstr>
      <vt:lpstr>Student Presentation  Texas Missions</vt:lpstr>
      <vt:lpstr>Student Group Presentation Slideshow Instructions</vt:lpstr>
      <vt:lpstr>Choose one image below from Texas history and type your name in the first box below it. </vt:lpstr>
      <vt:lpstr>Student Group Presentation Slideshow Instructions 2</vt:lpstr>
      <vt:lpstr>Student Group Presentation Slideshow Instructions 3</vt:lpstr>
      <vt:lpstr>Grading Rubric</vt:lpstr>
      <vt:lpstr>Your group presentation begins on the next slides. Follow the directions on your assigned slides to complete your portion of the presentation. </vt:lpstr>
      <vt:lpstr>Name of Mission</vt:lpstr>
      <vt:lpstr>Images</vt:lpstr>
      <vt:lpstr>People at the mission (1)</vt:lpstr>
      <vt:lpstr>People at the mission (2)</vt:lpstr>
      <vt:lpstr>Challenges at the mission</vt:lpstr>
      <vt:lpstr>achievements of the mission</vt:lpstr>
      <vt:lpstr>Interesting Facts</vt:lpstr>
      <vt:lpstr>Outcome</vt:lpstr>
      <vt:lpstr>Last Step: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Belden, Dreanna</cp:lastModifiedBy>
  <cp:revision>4</cp:revision>
  <dcterms:created xsi:type="dcterms:W3CDTF">2024-11-04T16:37:08Z</dcterms:created>
  <dcterms:modified xsi:type="dcterms:W3CDTF">2025-02-12T19:27:51Z</dcterms:modified>
</cp:coreProperties>
</file>