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75" r:id="rId6"/>
    <p:sldId id="286" r:id="rId7"/>
    <p:sldId id="311" r:id="rId8"/>
    <p:sldId id="312" r:id="rId9"/>
    <p:sldId id="318" r:id="rId10"/>
    <p:sldId id="314" r:id="rId11"/>
    <p:sldId id="315" r:id="rId12"/>
    <p:sldId id="316" r:id="rId13"/>
    <p:sldId id="317" r:id="rId14"/>
    <p:sldId id="262" r:id="rId15"/>
    <p:sldId id="263" r:id="rId16"/>
    <p:sldId id="264" r:id="rId17"/>
    <p:sldId id="265" r:id="rId18"/>
    <p:sldId id="267" r:id="rId19"/>
    <p:sldId id="319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B66"/>
    <a:srgbClr val="BF059C"/>
    <a:srgbClr val="5F2987"/>
    <a:srgbClr val="AD4613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B1F4E-1753-4F76-8562-8C42BFA29571}" v="92" dt="2025-11-24T20:46:27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24T20:46:27.292" v="39"/>
      <pc:docMkLst>
        <pc:docMk/>
      </pc:docMkLst>
      <pc:sldChg chg="modSp mod">
        <pc:chgData name="Wilkinson, Ulises" userId="aece8d85-eb83-4e23-bf28-c30077cba893" providerId="ADAL" clId="{884F47B1-B553-4192-9126-1C112833296C}" dt="2025-11-24T20:45:20.486" v="37" actId="20577"/>
        <pc:sldMkLst>
          <pc:docMk/>
          <pc:sldMk cId="1990371953" sldId="263"/>
        </pc:sldMkLst>
        <pc:graphicFrameChg chg="modGraphic">
          <ac:chgData name="Wilkinson, Ulises" userId="aece8d85-eb83-4e23-bf28-c30077cba893" providerId="ADAL" clId="{884F47B1-B553-4192-9126-1C112833296C}" dt="2025-11-24T20:45:20.486" v="37" actId="20577"/>
          <ac:graphicFrameMkLst>
            <pc:docMk/>
            <pc:sldMk cId="1990371953" sldId="263"/>
            <ac:graphicFrameMk id="14" creationId="{6C48F7B0-A329-4060-6D7D-14243A2239EE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24T20:45:24.477" v="38" actId="27636"/>
        <pc:sldMkLst>
          <pc:docMk/>
          <pc:sldMk cId="1054569597" sldId="264"/>
        </pc:sldMkLst>
        <pc:spChg chg="mod">
          <ac:chgData name="Wilkinson, Ulises" userId="aece8d85-eb83-4e23-bf28-c30077cba893" providerId="ADAL" clId="{884F47B1-B553-4192-9126-1C112833296C}" dt="2025-11-24T20:45:24.477" v="38" actId="27636"/>
          <ac:spMkLst>
            <pc:docMk/>
            <pc:sldMk cId="1054569597" sldId="264"/>
            <ac:spMk id="2" creationId="{755EB6FC-BF35-CA7B-F778-5DF50B96C9E9}"/>
          </ac:spMkLst>
        </pc:spChg>
      </pc:sldChg>
      <pc:sldChg chg="modSp mod">
        <pc:chgData name="Wilkinson, Ulises" userId="aece8d85-eb83-4e23-bf28-c30077cba893" providerId="ADAL" clId="{884F47B1-B553-4192-9126-1C112833296C}" dt="2025-11-24T20:17:42.190" v="0" actId="27636"/>
        <pc:sldMkLst>
          <pc:docMk/>
          <pc:sldMk cId="1630787867" sldId="275"/>
        </pc:sldMkLst>
        <pc:spChg chg="mod">
          <ac:chgData name="Wilkinson, Ulises" userId="aece8d85-eb83-4e23-bf28-c30077cba893" providerId="ADAL" clId="{884F47B1-B553-4192-9126-1C112833296C}" dt="2025-11-24T20:17:42.190" v="0" actId="27636"/>
          <ac:spMkLst>
            <pc:docMk/>
            <pc:sldMk cId="1630787867" sldId="275"/>
            <ac:spMk id="10" creationId="{00000000-0000-0000-0000-000000000000}"/>
          </ac:spMkLst>
        </pc:spChg>
      </pc:sldChg>
      <pc:sldChg chg="modSp">
        <pc:chgData name="Wilkinson, Ulises" userId="aece8d85-eb83-4e23-bf28-c30077cba893" providerId="ADAL" clId="{884F47B1-B553-4192-9126-1C112833296C}" dt="2025-11-24T20:46:27.292" v="39"/>
        <pc:sldMkLst>
          <pc:docMk/>
          <pc:sldMk cId="3681729370" sldId="283"/>
        </pc:sldMkLst>
        <pc:spChg chg="mod">
          <ac:chgData name="Wilkinson, Ulises" userId="aece8d85-eb83-4e23-bf28-c30077cba893" providerId="ADAL" clId="{884F47B1-B553-4192-9126-1C112833296C}" dt="2025-11-24T20:46:27.292" v="39"/>
          <ac:spMkLst>
            <pc:docMk/>
            <pc:sldMk cId="3681729370" sldId="283"/>
            <ac:spMk id="14" creationId="{5CD12DBA-2F9C-14CC-FDBC-C3EB77E7DC68}"/>
          </ac:spMkLst>
        </pc:spChg>
      </pc:sldChg>
      <pc:sldChg chg="modSp mod">
        <pc:chgData name="Wilkinson, Ulises" userId="aece8d85-eb83-4e23-bf28-c30077cba893" providerId="ADAL" clId="{884F47B1-B553-4192-9126-1C112833296C}" dt="2025-11-24T20:18:20.913" v="8" actId="20577"/>
        <pc:sldMkLst>
          <pc:docMk/>
          <pc:sldMk cId="3310576630" sldId="286"/>
        </pc:sldMkLst>
        <pc:spChg chg="mod">
          <ac:chgData name="Wilkinson, Ulises" userId="aece8d85-eb83-4e23-bf28-c30077cba893" providerId="ADAL" clId="{884F47B1-B553-4192-9126-1C112833296C}" dt="2025-11-24T20:18:20.913" v="8" actId="20577"/>
          <ac:spMkLst>
            <pc:docMk/>
            <pc:sldMk cId="3310576630" sldId="286"/>
            <ac:spMk id="2" creationId="{A7F622D5-3A0F-FD2B-525E-7A4D8326802D}"/>
          </ac:spMkLst>
        </pc:spChg>
        <pc:spChg chg="mod">
          <ac:chgData name="Wilkinson, Ulises" userId="aece8d85-eb83-4e23-bf28-c30077cba893" providerId="ADAL" clId="{884F47B1-B553-4192-9126-1C112833296C}" dt="2025-11-24T20:18:05.798" v="6" actId="255"/>
          <ac:spMkLst>
            <pc:docMk/>
            <pc:sldMk cId="3310576630" sldId="286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20:18:41.295" v="12" actId="255"/>
        <pc:sldMkLst>
          <pc:docMk/>
          <pc:sldMk cId="3174107723" sldId="311"/>
        </pc:sldMkLst>
        <pc:spChg chg="mod">
          <ac:chgData name="Wilkinson, Ulises" userId="aece8d85-eb83-4e23-bf28-c30077cba893" providerId="ADAL" clId="{884F47B1-B553-4192-9126-1C112833296C}" dt="2025-11-24T20:18:41.295" v="12" actId="255"/>
          <ac:spMkLst>
            <pc:docMk/>
            <pc:sldMk cId="3174107723" sldId="311"/>
            <ac:spMk id="4" creationId="{271E54FE-3228-FC83-2DD5-6D5162FC7096}"/>
          </ac:spMkLst>
        </pc:spChg>
      </pc:sldChg>
      <pc:sldChg chg="modSp mod">
        <pc:chgData name="Wilkinson, Ulises" userId="aece8d85-eb83-4e23-bf28-c30077cba893" providerId="ADAL" clId="{884F47B1-B553-4192-9126-1C112833296C}" dt="2025-11-24T20:19:57.305" v="24" actId="20577"/>
        <pc:sldMkLst>
          <pc:docMk/>
          <pc:sldMk cId="1330638550" sldId="312"/>
        </pc:sldMkLst>
        <pc:spChg chg="mod">
          <ac:chgData name="Wilkinson, Ulises" userId="aece8d85-eb83-4e23-bf28-c30077cba893" providerId="ADAL" clId="{884F47B1-B553-4192-9126-1C112833296C}" dt="2025-11-24T20:19:57.305" v="24" actId="20577"/>
          <ac:spMkLst>
            <pc:docMk/>
            <pc:sldMk cId="1330638550" sldId="312"/>
            <ac:spMk id="6" creationId="{7470A5B8-85D3-3818-8F7D-5714F24C28B8}"/>
          </ac:spMkLst>
        </pc:spChg>
        <pc:spChg chg="mod">
          <ac:chgData name="Wilkinson, Ulises" userId="aece8d85-eb83-4e23-bf28-c30077cba893" providerId="ADAL" clId="{884F47B1-B553-4192-9126-1C112833296C}" dt="2025-11-24T20:19:24.735" v="20" actId="20577"/>
          <ac:spMkLst>
            <pc:docMk/>
            <pc:sldMk cId="1330638550" sldId="312"/>
            <ac:spMk id="8" creationId="{6FDA52AC-4033-D60A-4A2E-435D412051AD}"/>
          </ac:spMkLst>
        </pc:spChg>
      </pc:sldChg>
      <pc:sldChg chg="modSp mod">
        <pc:chgData name="Wilkinson, Ulises" userId="aece8d85-eb83-4e23-bf28-c30077cba893" providerId="ADAL" clId="{884F47B1-B553-4192-9126-1C112833296C}" dt="2025-11-24T20:43:46.871" v="36" actId="255"/>
        <pc:sldMkLst>
          <pc:docMk/>
          <pc:sldMk cId="2298356144" sldId="316"/>
        </pc:sldMkLst>
        <pc:spChg chg="mod">
          <ac:chgData name="Wilkinson, Ulises" userId="aece8d85-eb83-4e23-bf28-c30077cba893" providerId="ADAL" clId="{884F47B1-B553-4192-9126-1C112833296C}" dt="2025-11-24T20:43:46.871" v="36" actId="255"/>
          <ac:spMkLst>
            <pc:docMk/>
            <pc:sldMk cId="2298356144" sldId="316"/>
            <ac:spMk id="4" creationId="{271E54FE-3228-FC83-2DD5-6D5162FC7096}"/>
          </ac:spMkLst>
        </pc:spChg>
      </pc:sldChg>
      <pc:sldChg chg="modSp mod">
        <pc:chgData name="Wilkinson, Ulises" userId="aece8d85-eb83-4e23-bf28-c30077cba893" providerId="ADAL" clId="{884F47B1-B553-4192-9126-1C112833296C}" dt="2025-11-24T20:42:29.144" v="33" actId="20577"/>
        <pc:sldMkLst>
          <pc:docMk/>
          <pc:sldMk cId="3913469598" sldId="318"/>
        </pc:sldMkLst>
        <pc:spChg chg="mod">
          <ac:chgData name="Wilkinson, Ulises" userId="aece8d85-eb83-4e23-bf28-c30077cba893" providerId="ADAL" clId="{884F47B1-B553-4192-9126-1C112833296C}" dt="2025-11-24T20:42:29.144" v="33" actId="20577"/>
          <ac:spMkLst>
            <pc:docMk/>
            <pc:sldMk cId="3913469598" sldId="318"/>
            <ac:spMk id="6" creationId="{56D2F7C6-EEF2-2AD7-7369-CC83A7C47D4D}"/>
          </ac:spMkLst>
        </pc:spChg>
        <pc:spChg chg="mod">
          <ac:chgData name="Wilkinson, Ulises" userId="aece8d85-eb83-4e23-bf28-c30077cba893" providerId="ADAL" clId="{884F47B1-B553-4192-9126-1C112833296C}" dt="2025-11-24T20:42:14.306" v="30" actId="255"/>
          <ac:spMkLst>
            <pc:docMk/>
            <pc:sldMk cId="3913469598" sldId="318"/>
            <ac:spMk id="8" creationId="{6E889450-CEC5-579D-8D92-BE7178313E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F7D8-64F0-4D4F-BD33-39B43716653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4531-BECC-4636-86DC-0AE1BF1B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iki/User:Xenophon" TargetMode="External"/><Relationship Id="rId4" Type="http://schemas.openxmlformats.org/officeDocument/2006/relationships/hyperlink" Target="https://creativecommons.org/licenses/by/4.0/deed.e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Highsmith, Carol M, photographer. </a:t>
            </a:r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Wall art at the Tigua Indian Cultural Center at the Ysleta del Sur Pueblo, which celebrates more than 300 years of tribal history in El Paso, Texas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El Paso United States Texas, 2014. -02-14. Photograph. https://www.loc.gov/item/2014630705/.</a:t>
            </a:r>
          </a:p>
          <a:p>
            <a:endParaRPr lang="en-US" b="0" i="0" dirty="0">
              <a:solidFill>
                <a:srgbClr val="24242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Highsmith, Carol M, photographer. A portion of the Presidio Nuestra Senora de Loreto de la Bahia, known more commonly as Presidio La Bahia, or simply La Bahia, a fort constructed by the Spanish Army that became the nucleus of the city of Goliad, Texas. United States Texas Goliad, 2014. -04-05. Photograph. https://www.loc.gov/item/2014633490/.</a:t>
            </a:r>
            <a:endParaRPr lang="fr-FR" b="0" i="0" dirty="0"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effectLst/>
                <a:latin typeface="Linux Libertine"/>
              </a:rPr>
              <a:t>Tatu (</a:t>
            </a:r>
            <a:r>
              <a:rPr lang="fr-FR" b="0" i="0" dirty="0" err="1">
                <a:effectLst/>
                <a:latin typeface="Linux Libertine"/>
              </a:rPr>
              <a:t>dasypus</a:t>
            </a:r>
            <a:r>
              <a:rPr lang="fr-FR" b="0" i="0" dirty="0">
                <a:effectLst/>
                <a:latin typeface="Linux Libertine"/>
              </a:rPr>
              <a:t> </a:t>
            </a:r>
            <a:r>
              <a:rPr lang="fr-FR" b="0" i="0" dirty="0" err="1">
                <a:effectLst/>
                <a:latin typeface="Linux Libertine"/>
              </a:rPr>
              <a:t>novemcinctus</a:t>
            </a:r>
            <a:r>
              <a:rPr lang="fr-FR" b="0" i="0" dirty="0">
                <a:effectLst/>
                <a:latin typeface="Linux Libertine"/>
              </a:rPr>
              <a:t>), Uruguay, 2020.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/4.0/deed.en"/>
              </a:rPr>
              <a:t>Attribution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 Background of image removed for use in this presentation. https://commons.wikimedia.org/wiki/File:Tatu_(dasypus_novemcinctus),_Uruguay,_2020.jpg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Linux Libertine"/>
              </a:rPr>
              <a:t>Las Palmas Casa de Colon - Museum Modell Pinta. Photograph by 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User:Xenophon"/>
              </a:rPr>
              <a:t>Wolfgang Sauber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 tooltip="creativecommons:by-sa/4.0/deed.en"/>
              </a:rPr>
              <a:t>Attribution-Share Alike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https://commons.wikimedia.org/wiki/File:Las_Palmas_Casa_de_Colon_-_Museum_Modell_Pinta.jpg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sng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44531-BECC-4636-86DC-0AE1BF1BE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899D-391B-B4C8-3BFC-2BDE229CD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70DBF-C695-16E4-91A3-EF4FD57C8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A246-CB51-C09B-6A92-EE87E722B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5171C-8025-3104-1D16-EEFEFD1A5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44531-BECC-4636-86DC-0AE1BF1BE7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55A4-E5FA-2E29-892D-155B7C4C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23B7C-5683-68C9-1D9F-33AF58FD7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4DB2C-0D9F-1628-E90D-7D8973E4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2CB9-DF0E-6907-77B8-0309AC9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AD550-1EE9-AE15-71EF-9620FB6B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28EE-29D0-A3AD-7DB9-098C6EE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9B2AC-3C2D-B562-755F-03839963F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DD923-8153-2858-F47A-EF970F1A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1B0C-AE58-7F0B-A6F2-307A1C88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F651-63F4-5819-E76F-9F4D014E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EEAE3-9347-6B18-18CA-50631B2F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F7B29-68AC-E083-FCC3-BD6656F52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A265-463B-C335-392E-33A4E08B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34A4-98AB-6AAC-5D1B-51CF6C9F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62DD-AAF4-2D65-790E-81511AA8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B1A6-F816-E4EC-7CEB-85446A81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5D5E-A3F8-0FE9-1568-868FCFE05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6C9F-38F4-2A1D-7003-64E0F08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1E28-BED3-43E6-F82A-0D129DB8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A0ED-AA9B-11EA-F90C-466C04DB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A1FF-8B0C-A790-A606-F53334B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668C5-E9E7-92E8-2A95-4ACC84D9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292C-8B1D-5FD7-C7BB-10EB37F2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DB56-D8E4-E771-5485-3229C3A0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7D0B4-30F8-A726-8E06-084A80D5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E2E0-C1DA-25C3-1144-AC4BB44A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0553-0F2F-3FED-4EBC-A17BC086A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0200-20F8-08C1-F957-5CE01E625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E378-38E8-8750-A763-C7E9B899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98C11-40A2-A744-023C-A4EE4985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9CCD-4C2C-C774-4D03-E5348333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F86F-3C69-EF22-D3EA-1A12F051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BFB66-A25B-88E8-5C12-55320AD3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DE139-44AA-2B49-AB2E-F78EE45D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DAF42-3B9D-D2E6-6FB3-46B3C1426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FA2DE-D474-49C4-C075-B2ECF2B70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3405B-7D6E-378F-BCCD-5727FF9D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C2E2E-4DB3-7AB8-F657-58673990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38B9C-4E23-7B88-CF5D-F7193C85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2629-8D68-1294-EF76-841493B0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45AA3-10AB-498A-2E82-8625417C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E6B1C-71A8-4914-22FC-353B1D16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BC08-32C0-BC16-E349-5CE52408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811AC-CA58-36ED-791D-48D608DF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56A20-C188-405B-6A63-72214208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A0493-2A78-BE95-BCD8-DC2B9027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8504-DEC5-B5C2-2D03-92DDC49B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94B8-B4B1-CB78-99B6-953D5E3D1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7B596-FBED-E789-381F-E33B910A5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D0FF-DFFE-3EA3-6A75-DCD7BE74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71A33-3F41-8F43-C5DC-61D0D710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EF6B4-5325-4A17-2B5A-A23B5638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0A1D-D07E-D428-4252-F1EDBDBA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1AC55-E7AE-F385-0444-4B2BE563A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CF090-5A63-ED5C-2DD2-6A9A06AB0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79FB2-D461-82D6-91A8-8164360E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D279B-0D98-B555-BD75-9A2D936C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0F65-7154-1B14-87D5-A9F4D897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AFDC-CFE9-900C-3F4F-0FFBEA00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6B95E-AF6D-7F4D-9013-AEC05D3E3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BFBE-D752-5B53-C9B0-4E1D1DE2F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ECF6D-04D4-447E-83DE-4C03A7E9FB1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B7F7C-58D4-24D3-5475-9106EDD53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62DA-52AE-2F82-1B4F-260BC93E4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haonline.org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xasbeyondhistory.net/" TargetMode="External"/><Relationship Id="rId5" Type="http://schemas.openxmlformats.org/officeDocument/2006/relationships/hyperlink" Target="https://thc.texas.gov/" TargetMode="External"/><Relationship Id="rId4" Type="http://schemas.openxmlformats.org/officeDocument/2006/relationships/hyperlink" Target="https://www.nps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Gotham Medium"/>
              </a:rPr>
              <a:t>Presentación de </a:t>
            </a:r>
            <a:r>
              <a:rPr lang="en-US" dirty="0" err="1">
                <a:solidFill>
                  <a:srgbClr val="FFFF00"/>
                </a:solidFill>
                <a:latin typeface="Gotham Medium"/>
              </a:rPr>
              <a:t>estudiantes</a:t>
            </a:r>
            <a:r>
              <a:rPr lang="en-US" dirty="0">
                <a:solidFill>
                  <a:srgbClr val="FFFF00"/>
                </a:solidFill>
                <a:latin typeface="Gotham Medium"/>
              </a:rPr>
              <a:t>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</a:br>
            <a:r>
              <a:rPr lang="en-US" sz="8000" dirty="0">
                <a:solidFill>
                  <a:schemeClr val="bg1"/>
                </a:solidFill>
                <a:latin typeface="Gotham Medium"/>
              </a:rPr>
              <a:t>Misiones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en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Texas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10F7-CE0C-AC78-283C-1C48E2EF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>
                <a:latin typeface="Algerian" panose="04020705040A02060702" pitchFamily="82" charset="0"/>
              </a:rPr>
              <a:t>Personas en la misión (1)</a:t>
            </a:r>
            <a:endParaRPr lang="en-US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07BEE-1E65-B7D4-9A8B-B31468B64426}"/>
              </a:ext>
            </a:extLst>
          </p:cNvPr>
          <p:cNvSpPr txBox="1"/>
          <p:nvPr/>
        </p:nvSpPr>
        <p:spPr>
          <a:xfrm>
            <a:off x="-3907971" y="0"/>
            <a:ext cx="373924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228600" indent="-228600">
              <a:buAutoNum type="arabicParenR"/>
            </a:pPr>
            <a:r>
              <a:rPr lang="en-US" sz="2000" b="1" u="sng" dirty="0"/>
              <a:t>Texas Indians:</a:t>
            </a:r>
            <a:r>
              <a:rPr lang="en-US" sz="2000" u="sng" dirty="0"/>
              <a:t> </a:t>
            </a:r>
            <a:r>
              <a:rPr lang="en-US" sz="2000" dirty="0"/>
              <a:t>In the blue box, replace the writing with the name of the tribe or tribes that were associated with this mission.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pPr marL="228600" indent="-228600">
              <a:buAutoNum type="arabicParenR"/>
            </a:pPr>
            <a:r>
              <a:rPr lang="en-US" sz="2000" dirty="0"/>
              <a:t>Find an accurate </a:t>
            </a:r>
            <a:r>
              <a:rPr lang="en-US" sz="2000" b="1" u="sng" dirty="0"/>
              <a:t>image</a:t>
            </a:r>
            <a:r>
              <a:rPr lang="en-US" sz="2000" dirty="0"/>
              <a:t> of the tribe or tribes related to the mission, OR something related to the tribe or tribes.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Your image can relate to the people, their culture, shelter, clothing, food, or region of Texas, for example. 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CFBA2-EB54-D825-43C4-FC8626B9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20" y="155575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Indios de Texas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2EB95-5CD2-C21F-82B8-51B7AE143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324783"/>
            <a:ext cx="5157787" cy="1359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900" dirty="0"/>
              <a:t>Los españoles fundaron esta misión para convertir, asimilar y atender a los</a:t>
            </a:r>
            <a:r>
              <a:rPr lang="en-US" sz="2900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9C39C-13CD-1D1A-F4F3-D45423CDD415}"/>
              </a:ext>
            </a:extLst>
          </p:cNvPr>
          <p:cNvSpPr/>
          <p:nvPr/>
        </p:nvSpPr>
        <p:spPr>
          <a:xfrm>
            <a:off x="1023256" y="3853540"/>
            <a:ext cx="4789714" cy="2035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otham book"/>
              </a:rPr>
              <a:t>Nombre de la </a:t>
            </a:r>
            <a:r>
              <a:rPr lang="en-US" sz="4000" dirty="0" err="1">
                <a:latin typeface="Gotham book"/>
              </a:rPr>
              <a:t>tribu</a:t>
            </a:r>
            <a:r>
              <a:rPr lang="en-US" sz="4000" dirty="0">
                <a:latin typeface="Gotham book"/>
              </a:rPr>
              <a:t> o </a:t>
            </a:r>
            <a:r>
              <a:rPr lang="en-US" sz="4000" dirty="0" err="1">
                <a:latin typeface="Gotham book"/>
              </a:rPr>
              <a:t>tribus</a:t>
            </a:r>
            <a:r>
              <a:rPr lang="en-US" sz="4000" dirty="0">
                <a:latin typeface="Gotham book"/>
              </a:rPr>
              <a:t> </a:t>
            </a:r>
            <a:r>
              <a:rPr lang="en-US" sz="4000" dirty="0" err="1">
                <a:latin typeface="Gotham book"/>
              </a:rPr>
              <a:t>indígenas</a:t>
            </a:r>
            <a:r>
              <a:rPr lang="en-US" sz="4000" dirty="0">
                <a:latin typeface="Gotham book"/>
              </a:rPr>
              <a:t> de Texas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3A32A-2921-AE23-53E8-318B69E03C99}"/>
              </a:ext>
            </a:extLst>
          </p:cNvPr>
          <p:cNvSpPr/>
          <p:nvPr/>
        </p:nvSpPr>
        <p:spPr>
          <a:xfrm>
            <a:off x="6977744" y="1817913"/>
            <a:ext cx="4374468" cy="40712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Inserta una imagen relacionada con la tribu o tribus asociadas a tu misión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 </a:t>
            </a:r>
          </a:p>
          <a:p>
            <a:pPr algn="ctr"/>
            <a:endParaRPr lang="en-US" sz="16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82007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61FF-B8A2-7A69-DF40-1E5681C6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16D9-0591-F013-DE31-16558818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Algerian" panose="04020705040A02060702" pitchFamily="82" charset="0"/>
              </a:rPr>
              <a:t>Personas en la misión (2)</a:t>
            </a:r>
            <a:endParaRPr lang="en-US" sz="7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22243-99D3-060A-8A29-F54D0D9C5AF7}"/>
              </a:ext>
            </a:extLst>
          </p:cNvPr>
          <p:cNvSpPr txBox="1"/>
          <p:nvPr/>
        </p:nvSpPr>
        <p:spPr>
          <a:xfrm>
            <a:off x="-4114799" y="0"/>
            <a:ext cx="4114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1400" dirty="0"/>
          </a:p>
          <a:p>
            <a:r>
              <a:rPr lang="en-US" sz="2400" b="1" u="sng" dirty="0"/>
              <a:t>Chart:</a:t>
            </a:r>
            <a:r>
              <a:rPr lang="en-US" sz="2400" u="sng" dirty="0"/>
              <a:t> </a:t>
            </a:r>
          </a:p>
          <a:p>
            <a:endParaRPr lang="en-US" sz="1400" u="sng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Gotham book"/>
              </a:rPr>
              <a:t> Name of Person: </a:t>
            </a:r>
            <a:r>
              <a:rPr lang="en-US" sz="2000" dirty="0">
                <a:latin typeface="Gotham book"/>
              </a:rPr>
              <a:t>Type the name of the significant person in one square on the chart. 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otham book"/>
              </a:rPr>
              <a:t>If you need to add an accent to any vowels you can copy the vowel you need here: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otham book"/>
              </a:rPr>
              <a:t>á é í ó ú</a:t>
            </a:r>
          </a:p>
          <a:p>
            <a:pPr marL="457200" indent="-457200">
              <a:buFont typeface="+mj-lt"/>
              <a:buAutoNum type="arabicPeriod"/>
            </a:pPr>
            <a:endParaRPr lang="en-US" sz="1400" b="0" i="0" dirty="0">
              <a:solidFill>
                <a:srgbClr val="000000"/>
              </a:solidFill>
              <a:effectLst/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Gotham book"/>
              </a:rPr>
              <a:t>What are they known for?   </a:t>
            </a:r>
            <a:r>
              <a:rPr lang="en-US" sz="2000" dirty="0">
                <a:latin typeface="Gotham book"/>
              </a:rPr>
              <a:t>Write what they are known for. </a:t>
            </a:r>
            <a:r>
              <a:rPr lang="en-US" sz="2000" i="1" dirty="0">
                <a:latin typeface="Gotham book"/>
              </a:rPr>
              <a:t>Example</a:t>
            </a:r>
            <a:r>
              <a:rPr lang="en-US" sz="2000" dirty="0">
                <a:latin typeface="Gotham book"/>
              </a:rPr>
              <a:t>: “He founded the mission” or “He was a soldier at the presidio.”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0000"/>
                </a:solidFill>
                <a:latin typeface="Gotham book"/>
              </a:rPr>
              <a:t>Note: </a:t>
            </a:r>
            <a:r>
              <a:rPr lang="en-US" sz="2000" dirty="0">
                <a:solidFill>
                  <a:srgbClr val="000000"/>
                </a:solidFill>
                <a:latin typeface="Gotham book"/>
              </a:rPr>
              <a:t>There are 3 rows for names. If you do not need all three rows, you can delete a row by highlighting the entire row and clicking “Backspace.”</a:t>
            </a:r>
            <a:endParaRPr lang="en-US" sz="2000" b="1" i="0" u="sng" dirty="0">
              <a:solidFill>
                <a:srgbClr val="000000"/>
              </a:solidFill>
              <a:effectLst/>
              <a:latin typeface="Gotham book"/>
            </a:endParaRPr>
          </a:p>
          <a:p>
            <a:pPr marL="914400" lvl="1" indent="-457200">
              <a:buAutoNum type="alphaLcParenR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8A090F1-6DBA-E4CA-7D7E-B2FB79DA3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63685" y="1310595"/>
            <a:ext cx="5183188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Gotham book"/>
              </a:rPr>
              <a:t>Españoles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Gotham book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48F7B0-A329-4060-6D7D-14243A223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31815"/>
              </p:ext>
            </p:extLst>
          </p:nvPr>
        </p:nvGraphicFramePr>
        <p:xfrm>
          <a:off x="892627" y="2340429"/>
          <a:ext cx="10308771" cy="380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102">
                  <a:extLst>
                    <a:ext uri="{9D8B030D-6E8A-4147-A177-3AD203B41FA5}">
                      <a16:colId xmlns:a16="http://schemas.microsoft.com/office/drawing/2014/main" val="4263765730"/>
                    </a:ext>
                  </a:extLst>
                </a:gridCol>
                <a:gridCol w="6631669">
                  <a:extLst>
                    <a:ext uri="{9D8B030D-6E8A-4147-A177-3AD203B41FA5}">
                      <a16:colId xmlns:a16="http://schemas.microsoft.com/office/drawing/2014/main" val="3128302272"/>
                    </a:ext>
                  </a:extLst>
                </a:gridCol>
              </a:tblGrid>
              <a:tr h="6659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Nombre de la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Por </a:t>
                      </a:r>
                      <a:r>
                        <a:rPr lang="en-US" sz="3200" dirty="0" err="1">
                          <a:latin typeface="Gotham book"/>
                        </a:rPr>
                        <a:t>qué</a:t>
                      </a:r>
                      <a:r>
                        <a:rPr lang="en-US" sz="3200" dirty="0">
                          <a:latin typeface="Gotham book"/>
                        </a:rPr>
                        <a:t> son </a:t>
                      </a:r>
                      <a:r>
                        <a:rPr lang="en-US" sz="3200" dirty="0" err="1">
                          <a:latin typeface="Gotham book"/>
                        </a:rPr>
                        <a:t>conocidos</a:t>
                      </a:r>
                      <a:r>
                        <a:rPr lang="en-US" sz="3200" dirty="0">
                          <a:latin typeface="Gotham book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94423"/>
                  </a:ext>
                </a:extLst>
              </a:tr>
              <a:tr h="91246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4868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29668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6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7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1FCA-8CA3-CB90-BBEE-3CB7A78D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B6FC-BF35-CA7B-F778-5DF50B96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Algerian" panose="04020705040A02060702" pitchFamily="82" charset="0"/>
              </a:rPr>
              <a:t>Desafíos</a:t>
            </a:r>
            <a:r>
              <a:rPr lang="en-US" sz="7200" dirty="0">
                <a:latin typeface="Algerian" panose="04020705040A02060702" pitchFamily="82" charset="0"/>
              </a:rPr>
              <a:t> </a:t>
            </a:r>
            <a:r>
              <a:rPr lang="en-US" sz="7200" dirty="0" err="1">
                <a:latin typeface="Algerian" panose="04020705040A02060702" pitchFamily="82" charset="0"/>
              </a:rPr>
              <a:t>en</a:t>
            </a:r>
            <a:r>
              <a:rPr lang="en-US" sz="7200" dirty="0">
                <a:latin typeface="Algerian" panose="04020705040A02060702" pitchFamily="82" charset="0"/>
              </a:rPr>
              <a:t> la </a:t>
            </a:r>
            <a:r>
              <a:rPr lang="en-US" sz="7200" dirty="0" err="1">
                <a:latin typeface="Algerian" panose="04020705040A02060702" pitchFamily="82" charset="0"/>
              </a:rPr>
              <a:t>misión</a:t>
            </a:r>
            <a:endParaRPr lang="en-US" sz="7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37323-8D92-8261-F241-4688ABDB7E5C}"/>
              </a:ext>
            </a:extLst>
          </p:cNvPr>
          <p:cNvSpPr txBox="1"/>
          <p:nvPr/>
        </p:nvSpPr>
        <p:spPr>
          <a:xfrm>
            <a:off x="-4278085" y="213558"/>
            <a:ext cx="4114800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1400" dirty="0"/>
          </a:p>
          <a:p>
            <a:r>
              <a:rPr lang="en-US" sz="2400" b="1" u="sng" dirty="0"/>
              <a:t> Boxes:</a:t>
            </a:r>
          </a:p>
          <a:p>
            <a:endParaRPr lang="en-US" sz="11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 your own words, write a summary of each challenge that occurred at your 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If there are not 6 challenges at your mission, delete the additional boxes that you don’t need.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You </a:t>
            </a:r>
            <a:r>
              <a:rPr lang="en-US" sz="2200" b="1" dirty="0"/>
              <a:t>must</a:t>
            </a:r>
            <a:r>
              <a:rPr lang="en-US" sz="2200" dirty="0"/>
              <a:t> write </a:t>
            </a:r>
            <a:r>
              <a:rPr lang="en-US" sz="2200" b="1" u="sng" dirty="0"/>
              <a:t>at least </a:t>
            </a:r>
            <a:r>
              <a:rPr lang="en-US" sz="2200" dirty="0"/>
              <a:t>3 challenges that faced your 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Write your summary </a:t>
            </a:r>
            <a:r>
              <a:rPr lang="en-US" sz="2200" b="1" dirty="0"/>
              <a:t>UNDER</a:t>
            </a:r>
            <a:r>
              <a:rPr lang="en-US" sz="2200" dirty="0"/>
              <a:t> the title in each box. In other words, do not erase “</a:t>
            </a:r>
            <a:r>
              <a:rPr lang="en-US" sz="2200" u="sng" dirty="0"/>
              <a:t>Challenge #1” </a:t>
            </a:r>
            <a:r>
              <a:rPr lang="en-US" sz="2200" dirty="0"/>
              <a:t>before you write in the box.</a:t>
            </a:r>
          </a:p>
          <a:p>
            <a:endParaRPr lang="en-US" sz="24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A168E-09D6-7047-593A-1CD012D5CB43}"/>
              </a:ext>
            </a:extLst>
          </p:cNvPr>
          <p:cNvSpPr/>
          <p:nvPr/>
        </p:nvSpPr>
        <p:spPr>
          <a:xfrm>
            <a:off x="163287" y="1430337"/>
            <a:ext cx="3819300" cy="25538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Reto #1: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CEC91-1DB8-F545-7E09-1AB63819DFCF}"/>
              </a:ext>
            </a:extLst>
          </p:cNvPr>
          <p:cNvSpPr/>
          <p:nvPr/>
        </p:nvSpPr>
        <p:spPr>
          <a:xfrm>
            <a:off x="4186350" y="1430337"/>
            <a:ext cx="3819300" cy="2553833"/>
          </a:xfrm>
          <a:prstGeom prst="rect">
            <a:avLst/>
          </a:prstGeom>
          <a:solidFill>
            <a:srgbClr val="5F29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Reto #2: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8D139-05E2-83CF-872A-AA5005B58CE0}"/>
              </a:ext>
            </a:extLst>
          </p:cNvPr>
          <p:cNvSpPr/>
          <p:nvPr/>
        </p:nvSpPr>
        <p:spPr>
          <a:xfrm>
            <a:off x="8229599" y="1430337"/>
            <a:ext cx="3819300" cy="25538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Reto #3: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D1C82-A433-2351-B1E9-90A0F4CC737F}"/>
              </a:ext>
            </a:extLst>
          </p:cNvPr>
          <p:cNvSpPr/>
          <p:nvPr/>
        </p:nvSpPr>
        <p:spPr>
          <a:xfrm>
            <a:off x="163287" y="4245429"/>
            <a:ext cx="3819300" cy="240109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Reto #4: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D799F-0129-A6DF-73C7-DF2376A1F0B2}"/>
              </a:ext>
            </a:extLst>
          </p:cNvPr>
          <p:cNvSpPr/>
          <p:nvPr/>
        </p:nvSpPr>
        <p:spPr>
          <a:xfrm>
            <a:off x="4186350" y="4227116"/>
            <a:ext cx="3819300" cy="2401093"/>
          </a:xfrm>
          <a:prstGeom prst="rect">
            <a:avLst/>
          </a:prstGeom>
          <a:solidFill>
            <a:srgbClr val="AD4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Reto #5: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57457-5A60-D9DA-80FC-188B84DC31A0}"/>
              </a:ext>
            </a:extLst>
          </p:cNvPr>
          <p:cNvSpPr/>
          <p:nvPr/>
        </p:nvSpPr>
        <p:spPr>
          <a:xfrm>
            <a:off x="8209413" y="4208803"/>
            <a:ext cx="3819300" cy="2401093"/>
          </a:xfrm>
          <a:prstGeom prst="rect">
            <a:avLst/>
          </a:prstGeom>
          <a:solidFill>
            <a:srgbClr val="BF05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Reto #6: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6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1E5E-325D-FFFD-D333-EC75F557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3E80-D14A-CF0C-1FE1-6B100C35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Autofit/>
          </a:bodyPr>
          <a:lstStyle/>
          <a:p>
            <a:r>
              <a:rPr lang="en-US" sz="6000" dirty="0" err="1">
                <a:latin typeface="Algerian" panose="04020705040A02060702" pitchFamily="82" charset="0"/>
              </a:rPr>
              <a:t>Logros</a:t>
            </a:r>
            <a:r>
              <a:rPr lang="en-US" sz="6000" dirty="0">
                <a:latin typeface="Algerian" panose="04020705040A02060702" pitchFamily="82" charset="0"/>
              </a:rPr>
              <a:t> de la </a:t>
            </a:r>
            <a:r>
              <a:rPr lang="en-US" sz="6000" dirty="0" err="1">
                <a:latin typeface="Algerian" panose="04020705040A02060702" pitchFamily="82" charset="0"/>
              </a:rPr>
              <a:t>misión</a:t>
            </a:r>
            <a:endParaRPr lang="en-US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91FCB-DFA1-0137-E015-82797E7D9E07}"/>
              </a:ext>
            </a:extLst>
          </p:cNvPr>
          <p:cNvSpPr txBox="1"/>
          <p:nvPr/>
        </p:nvSpPr>
        <p:spPr>
          <a:xfrm>
            <a:off x="-4278085" y="213558"/>
            <a:ext cx="4114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1400" dirty="0"/>
          </a:p>
          <a:p>
            <a:r>
              <a:rPr lang="en-US" sz="2400" b="1" u="sng" dirty="0"/>
              <a:t>Problem Boxes:</a:t>
            </a:r>
          </a:p>
          <a:p>
            <a:endParaRPr lang="en-US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In your own words, write a brief summary of each achievement that occurred at your 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If there are not 6 achievements at your mission, delete the additional boxes that you don’t need.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Not every mission had achievements that are discussed in the readings. If you mission had no listed achievements, delete every box. You can copy / paste an image of a sad face for emphasis and humor.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7DE60-EAC5-D335-DD15-7D95E3AD4E0A}"/>
              </a:ext>
            </a:extLst>
          </p:cNvPr>
          <p:cNvSpPr/>
          <p:nvPr/>
        </p:nvSpPr>
        <p:spPr>
          <a:xfrm>
            <a:off x="163287" y="1430337"/>
            <a:ext cx="3819300" cy="25538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/>
              <a:t>Logro</a:t>
            </a:r>
            <a:r>
              <a:rPr lang="en-US" sz="3200" b="1" u="sng" dirty="0"/>
              <a:t> #1: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5FBA4-CA9C-20E3-A18D-EEE9E3B3AC26}"/>
              </a:ext>
            </a:extLst>
          </p:cNvPr>
          <p:cNvSpPr/>
          <p:nvPr/>
        </p:nvSpPr>
        <p:spPr>
          <a:xfrm>
            <a:off x="4186350" y="1430337"/>
            <a:ext cx="3819300" cy="2553833"/>
          </a:xfrm>
          <a:prstGeom prst="rect">
            <a:avLst/>
          </a:prstGeom>
          <a:solidFill>
            <a:srgbClr val="5F29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/>
              <a:t>Logro</a:t>
            </a:r>
            <a:r>
              <a:rPr lang="en-US" sz="3200" b="1" u="sng" dirty="0"/>
              <a:t> #2: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B4E03-33DB-1E81-7926-82A5068487E3}"/>
              </a:ext>
            </a:extLst>
          </p:cNvPr>
          <p:cNvSpPr/>
          <p:nvPr/>
        </p:nvSpPr>
        <p:spPr>
          <a:xfrm>
            <a:off x="8229599" y="1430337"/>
            <a:ext cx="3819300" cy="25538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/>
              <a:t>Logro</a:t>
            </a:r>
            <a:r>
              <a:rPr lang="en-US" sz="3200" b="1" u="sng" dirty="0"/>
              <a:t> #3: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0E3D7-850E-8DD2-26AD-5EAC8C5B2B94}"/>
              </a:ext>
            </a:extLst>
          </p:cNvPr>
          <p:cNvSpPr/>
          <p:nvPr/>
        </p:nvSpPr>
        <p:spPr>
          <a:xfrm>
            <a:off x="163287" y="4245429"/>
            <a:ext cx="3819300" cy="240109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/>
              <a:t>Logro</a:t>
            </a:r>
            <a:r>
              <a:rPr lang="en-US" sz="3200" b="1" u="sng" dirty="0"/>
              <a:t> #4: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E33D8-D460-A5D9-7C7B-C7EF5F891F1A}"/>
              </a:ext>
            </a:extLst>
          </p:cNvPr>
          <p:cNvSpPr/>
          <p:nvPr/>
        </p:nvSpPr>
        <p:spPr>
          <a:xfrm>
            <a:off x="4186350" y="4227116"/>
            <a:ext cx="3819300" cy="2401093"/>
          </a:xfrm>
          <a:prstGeom prst="rect">
            <a:avLst/>
          </a:prstGeom>
          <a:solidFill>
            <a:srgbClr val="AD4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/>
              <a:t>Logro</a:t>
            </a:r>
            <a:r>
              <a:rPr lang="en-US" sz="3200" b="1" u="sng" dirty="0"/>
              <a:t> #5: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74A76-1997-2943-90DE-936F000AD7C8}"/>
              </a:ext>
            </a:extLst>
          </p:cNvPr>
          <p:cNvSpPr/>
          <p:nvPr/>
        </p:nvSpPr>
        <p:spPr>
          <a:xfrm>
            <a:off x="8209413" y="4208803"/>
            <a:ext cx="3819300" cy="2401093"/>
          </a:xfrm>
          <a:prstGeom prst="rect">
            <a:avLst/>
          </a:prstGeom>
          <a:solidFill>
            <a:srgbClr val="BF05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/>
              <a:t>Logro</a:t>
            </a:r>
            <a:r>
              <a:rPr lang="en-US" sz="3200" b="1" u="sng" dirty="0"/>
              <a:t> #6: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9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F3B36-5C1E-A934-5A58-6EAB83FC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236D-B395-4BB2-9F49-0B7B7EE3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7" y="0"/>
            <a:ext cx="11898085" cy="1196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lgerian" panose="04020705040A02060702" pitchFamily="82" charset="0"/>
              </a:rPr>
              <a:t>Datos </a:t>
            </a:r>
            <a:r>
              <a:rPr lang="en-US" sz="8000" dirty="0" err="1">
                <a:latin typeface="Algerian" panose="04020705040A02060702" pitchFamily="82" charset="0"/>
              </a:rPr>
              <a:t>interesantes</a:t>
            </a:r>
            <a:endParaRPr lang="en-US" sz="8000" dirty="0"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9670F-0FBA-53E7-C74E-38F369F62CC0}"/>
              </a:ext>
            </a:extLst>
          </p:cNvPr>
          <p:cNvSpPr txBox="1"/>
          <p:nvPr/>
        </p:nvSpPr>
        <p:spPr>
          <a:xfrm>
            <a:off x="-4256314" y="100359"/>
            <a:ext cx="42835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/>
              <a:t>Interesting Facts</a:t>
            </a:r>
            <a:r>
              <a:rPr lang="en-US" sz="2000" dirty="0"/>
              <a:t>: Write an interesting fact in each box on the slide.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you do not see three interesting facts in your reading passage, you may conduct a google search to identify more interesting facts. Be sure to use a legitimate source of information like: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Texas State Historical Association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National Park Service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5"/>
              </a:rPr>
              <a:t>Home | Texas Historical Commission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6"/>
              </a:rPr>
              <a:t>Texas Beyond History</a:t>
            </a:r>
            <a:endParaRPr lang="en-US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075CAA-FCB5-781F-AECD-22D3410690CE}"/>
              </a:ext>
            </a:extLst>
          </p:cNvPr>
          <p:cNvSpPr/>
          <p:nvPr/>
        </p:nvSpPr>
        <p:spPr>
          <a:xfrm>
            <a:off x="282499" y="1173277"/>
            <a:ext cx="3562814" cy="499308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Dato </a:t>
            </a:r>
            <a:r>
              <a:rPr lang="en-US" sz="2800" b="1" u="sng" dirty="0" err="1"/>
              <a:t>interesante</a:t>
            </a:r>
            <a:r>
              <a:rPr lang="en-US" sz="2800" b="1" u="sng" dirty="0"/>
              <a:t> #1: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A423EA-0745-44DA-CA29-403DBDE27C3A}"/>
              </a:ext>
            </a:extLst>
          </p:cNvPr>
          <p:cNvSpPr/>
          <p:nvPr/>
        </p:nvSpPr>
        <p:spPr>
          <a:xfrm>
            <a:off x="4263888" y="1190004"/>
            <a:ext cx="3562814" cy="4993082"/>
          </a:xfrm>
          <a:prstGeom prst="roundRect">
            <a:avLst/>
          </a:prstGeom>
          <a:solidFill>
            <a:srgbClr val="104B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Dato </a:t>
            </a:r>
            <a:r>
              <a:rPr lang="en-US" sz="2800" b="1" u="sng" dirty="0" err="1"/>
              <a:t>interesante</a:t>
            </a:r>
            <a:r>
              <a:rPr lang="en-US" sz="2800" b="1" u="sng" dirty="0"/>
              <a:t> #2: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AFC258-1D16-4732-CC10-01330499A818}"/>
              </a:ext>
            </a:extLst>
          </p:cNvPr>
          <p:cNvSpPr/>
          <p:nvPr/>
        </p:nvSpPr>
        <p:spPr>
          <a:xfrm>
            <a:off x="8320141" y="1239118"/>
            <a:ext cx="3471747" cy="494396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Dato </a:t>
            </a:r>
            <a:r>
              <a:rPr lang="en-US" sz="2800" b="1" u="sng" dirty="0" err="1"/>
              <a:t>interesante</a:t>
            </a:r>
            <a:r>
              <a:rPr lang="en-US" sz="2800" b="1" u="sng" dirty="0"/>
              <a:t> #3: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5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BCB864-89B2-8993-2CB7-BFED2350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Algerian" panose="04020705040A02060702" pitchFamily="82" charset="0"/>
              </a:rPr>
              <a:t>Resultado</a:t>
            </a:r>
            <a:endParaRPr lang="en-US" sz="6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DC736-59DA-0768-3ED9-19989DA3ECDC}"/>
              </a:ext>
            </a:extLst>
          </p:cNvPr>
          <p:cNvSpPr txBox="1"/>
          <p:nvPr/>
        </p:nvSpPr>
        <p:spPr>
          <a:xfrm>
            <a:off x="-4139406" y="1134153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otham book"/>
              </a:rPr>
              <a:t>Directions</a:t>
            </a:r>
            <a:r>
              <a:rPr lang="en-US" sz="2400" dirty="0">
                <a:latin typeface="Gotham book"/>
              </a:rPr>
              <a:t>:</a:t>
            </a:r>
          </a:p>
          <a:p>
            <a:endParaRPr lang="en-US" sz="2400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latin typeface="Gotham book"/>
              </a:rPr>
              <a:t>Outcome parchment: </a:t>
            </a:r>
            <a:r>
              <a:rPr lang="en-US" sz="2400" dirty="0">
                <a:latin typeface="Gotham book"/>
              </a:rPr>
              <a:t>Write what the outcome or result at your mission was.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otham book"/>
              </a:rPr>
              <a:t>Delete the writing on the parchment and replace it with your summary of the outcome.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C99817-2A9B-2A98-4E2D-811955BBE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707052"/>
            <a:ext cx="8556171" cy="4418171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8CA43-45D7-CD40-ACC8-09EE8C24BA6A}"/>
              </a:ext>
            </a:extLst>
          </p:cNvPr>
          <p:cNvSpPr txBox="1"/>
          <p:nvPr/>
        </p:nvSpPr>
        <p:spPr>
          <a:xfrm>
            <a:off x="2290778" y="2351782"/>
            <a:ext cx="737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Gotham book"/>
              </a:rPr>
              <a:t>Escribe aquí el resultado de lo que ocurrió con tu misión</a:t>
            </a:r>
            <a:r>
              <a:rPr lang="en-US" sz="4000" dirty="0">
                <a:latin typeface="Gotham book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360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23000"/>
          </a:blip>
          <a:srcRect l="8724" t="84492" b="1647"/>
          <a:stretch/>
        </p:blipFill>
        <p:spPr>
          <a:xfrm rot="5400000">
            <a:off x="-2685195" y="2654190"/>
            <a:ext cx="6858000" cy="1503485"/>
          </a:xfrm>
          <a:prstGeom prst="rect">
            <a:avLst/>
          </a:prstGeom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643743" y="-79957"/>
            <a:ext cx="9709236" cy="1288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Último paso:</a:t>
            </a:r>
            <a:endParaRPr lang="en-US" sz="66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12DBA-2F9C-14CC-FDBC-C3EB77E7DC68}"/>
              </a:ext>
            </a:extLst>
          </p:cNvPr>
          <p:cNvSpPr txBox="1"/>
          <p:nvPr/>
        </p:nvSpPr>
        <p:spPr>
          <a:xfrm>
            <a:off x="2166257" y="1503485"/>
            <a:ext cx="9046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C00000"/>
                </a:solidFill>
              </a:rPr>
              <a:t>Cuando termines, eliminarás las diapositivas 1, 2, 4 – 7 y 16</a:t>
            </a:r>
            <a:r>
              <a:rPr lang="en-US" sz="4000" dirty="0">
                <a:solidFill>
                  <a:srgbClr val="C0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0070C0"/>
                </a:solidFill>
              </a:rPr>
              <a:t>Tienes que mantener la diapositiva 3 mostrando las tareas de los miembros del grupo y las diapositivas de la presentación: 8 – 15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7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Presentación de Presentación en Grupo de Estudiantes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rgbClr val="FFFF00"/>
                </a:solidFill>
              </a:rPr>
              <a:t>Instrucciones</a:t>
            </a:r>
            <a:endParaRPr lang="en-US" sz="3200" dirty="0">
              <a:solidFill>
                <a:srgbClr val="FFFF00"/>
              </a:solidFill>
              <a:latin typeface="Gotham Medium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F622D5-3A0F-FD2B-525E-7A4D8326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825625"/>
            <a:ext cx="11255829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rgbClr val="0070C0"/>
                </a:solidFill>
                <a:latin typeface="Gotham book"/>
              </a:rPr>
              <a:t>Se te ha asignado un informe sobre una misión española en Texas. Sigue las instrucciones para completar este proyecto en grupo</a:t>
            </a:r>
            <a:r>
              <a:rPr lang="en-US" sz="3200" dirty="0">
                <a:solidFill>
                  <a:srgbClr val="0070C0"/>
                </a:solidFill>
                <a:latin typeface="Gotham book"/>
              </a:rPr>
              <a:t>.</a:t>
            </a:r>
          </a:p>
          <a:p>
            <a:pPr marL="0" indent="0" algn="ctr">
              <a:buNone/>
            </a:pPr>
            <a:endParaRPr lang="en-US" sz="700" dirty="0">
              <a:solidFill>
                <a:srgbClr val="0070C0"/>
              </a:solidFill>
              <a:latin typeface="Gotham book"/>
            </a:endParaRPr>
          </a:p>
          <a:p>
            <a:pPr marL="0" indent="0">
              <a:buNone/>
            </a:pPr>
            <a:r>
              <a:rPr lang="es-ES" sz="4800" b="1" u="sng" dirty="0">
                <a:solidFill>
                  <a:srgbClr val="C00000"/>
                </a:solidFill>
                <a:latin typeface="Gotham book"/>
              </a:rPr>
              <a:t>Paso 1: Asignación de roles en grupo</a:t>
            </a:r>
            <a:endParaRPr lang="en-US" sz="4800" b="1" u="sng" dirty="0">
              <a:solidFill>
                <a:srgbClr val="C00000"/>
              </a:solidFill>
              <a:latin typeface="Gotham book"/>
            </a:endParaRPr>
          </a:p>
          <a:p>
            <a:r>
              <a:rPr lang="es-ES" sz="4000" dirty="0">
                <a:solidFill>
                  <a:schemeClr val="accent5"/>
                </a:solidFill>
                <a:latin typeface="Gotham book"/>
              </a:rPr>
              <a:t>Cada persona de tu grupo elegirá uno de los elementos de la historia de Texas en la siguiente diapositiva</a:t>
            </a:r>
            <a:r>
              <a:rPr lang="en-US" sz="4000" dirty="0">
                <a:solidFill>
                  <a:schemeClr val="accent5"/>
                </a:solidFill>
                <a:latin typeface="Gotham book"/>
              </a:rPr>
              <a:t>.</a:t>
            </a:r>
          </a:p>
          <a:p>
            <a:r>
              <a:rPr lang="es-ES" sz="4000" dirty="0">
                <a:solidFill>
                  <a:srgbClr val="00B050"/>
                </a:solidFill>
                <a:latin typeface="Gotham book"/>
              </a:rPr>
              <a:t>Escribe el nombre de cada miembro del grupo bajo su elección</a:t>
            </a:r>
            <a:r>
              <a:rPr lang="en-US" sz="4000" dirty="0">
                <a:solidFill>
                  <a:srgbClr val="00B050"/>
                </a:solidFill>
                <a:latin typeface="Gotham book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4071" y="153550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517" y="-216684"/>
            <a:ext cx="9218422" cy="1450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FFFF00"/>
                </a:solidFill>
              </a:rPr>
              <a:t>Elige una imagen de la historia de Texas a continuación y escribe tu nombre en la primera casilla debajo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Wall art from the Tigua Cultural Center at the Ysleta del Sur Pueblo showing a Tigua man dressed in traditional clothing. He is wearing clothing that look like wings and dancing. ">
            <a:extLst>
              <a:ext uri="{FF2B5EF4-FFF2-40B4-BE49-F238E27FC236}">
                <a16:creationId xmlns:a16="http://schemas.microsoft.com/office/drawing/2014/main" id="{7E7B1AF2-5F82-8AF5-52FB-A39FDFEAC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356" y="1215291"/>
            <a:ext cx="3646714" cy="24337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95512-A937-2973-0AE7-12799C047E70}"/>
              </a:ext>
            </a:extLst>
          </p:cNvPr>
          <p:cNvSpPr/>
          <p:nvPr/>
        </p:nvSpPr>
        <p:spPr>
          <a:xfrm>
            <a:off x="93772" y="3749083"/>
            <a:ext cx="2808514" cy="1037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 book"/>
              </a:rPr>
              <a:t>Nombre</a:t>
            </a:r>
            <a:endParaRPr lang="en-US" dirty="0">
              <a:solidFill>
                <a:schemeClr val="tx1"/>
              </a:solidFill>
              <a:latin typeface="Gotham book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8567D7-7508-63F8-CD96-CE708CB0C239}"/>
              </a:ext>
            </a:extLst>
          </p:cNvPr>
          <p:cNvSpPr/>
          <p:nvPr/>
        </p:nvSpPr>
        <p:spPr>
          <a:xfrm>
            <a:off x="71148" y="4962409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Diapositivas</a:t>
            </a:r>
            <a:r>
              <a:rPr lang="en-US" sz="2800" dirty="0"/>
              <a:t>: </a:t>
            </a:r>
          </a:p>
        </p:txBody>
      </p:sp>
      <p:pic>
        <p:nvPicPr>
          <p:cNvPr id="13" name="Picture 12" descr="A photograph of presidio La Bahia. ">
            <a:extLst>
              <a:ext uri="{FF2B5EF4-FFF2-40B4-BE49-F238E27FC236}">
                <a16:creationId xmlns:a16="http://schemas.microsoft.com/office/drawing/2014/main" id="{FBE84C68-2A8C-3CC1-9FFA-0419466F6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8" y="2528623"/>
            <a:ext cx="2594348" cy="24337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2FFDCF-CAB5-0BF0-EE6F-E8E2E732B6D4}"/>
              </a:ext>
            </a:extLst>
          </p:cNvPr>
          <p:cNvSpPr/>
          <p:nvPr/>
        </p:nvSpPr>
        <p:spPr>
          <a:xfrm>
            <a:off x="3021275" y="5125677"/>
            <a:ext cx="2808514" cy="1018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otham book"/>
              </a:rPr>
              <a:t>Nombre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014E2-22B3-5197-77BA-0599799091A5}"/>
              </a:ext>
            </a:extLst>
          </p:cNvPr>
          <p:cNvSpPr/>
          <p:nvPr/>
        </p:nvSpPr>
        <p:spPr>
          <a:xfrm>
            <a:off x="3021275" y="6187226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Diapositivas</a:t>
            </a:r>
            <a:r>
              <a:rPr lang="en-US" sz="2800" dirty="0"/>
              <a:t>: </a:t>
            </a:r>
          </a:p>
        </p:txBody>
      </p:sp>
      <p:pic>
        <p:nvPicPr>
          <p:cNvPr id="8" name="Picture 7" descr="An armadillo ">
            <a:extLst>
              <a:ext uri="{FF2B5EF4-FFF2-40B4-BE49-F238E27FC236}">
                <a16:creationId xmlns:a16="http://schemas.microsoft.com/office/drawing/2014/main" id="{6BFFB8ED-AF32-9642-0316-D69DD89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302">
            <a:off x="5059920" y="947482"/>
            <a:ext cx="4746108" cy="31153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4E616-36EC-22FC-0EE4-935AE90E1789}"/>
              </a:ext>
            </a:extLst>
          </p:cNvPr>
          <p:cNvSpPr/>
          <p:nvPr/>
        </p:nvSpPr>
        <p:spPr>
          <a:xfrm>
            <a:off x="5996770" y="3535098"/>
            <a:ext cx="2808514" cy="102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otham book"/>
              </a:rPr>
              <a:t>Nombre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09EB4-ECEF-62ED-9C7D-97226BF42822}"/>
              </a:ext>
            </a:extLst>
          </p:cNvPr>
          <p:cNvSpPr/>
          <p:nvPr/>
        </p:nvSpPr>
        <p:spPr>
          <a:xfrm>
            <a:off x="5983492" y="4672556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Diapositivas</a:t>
            </a:r>
            <a:r>
              <a:rPr lang="en-US" sz="2800" dirty="0"/>
              <a:t>: </a:t>
            </a:r>
          </a:p>
        </p:txBody>
      </p:sp>
      <p:pic>
        <p:nvPicPr>
          <p:cNvPr id="6" name="Picture 5" descr="A model of a ship">
            <a:extLst>
              <a:ext uri="{FF2B5EF4-FFF2-40B4-BE49-F238E27FC236}">
                <a16:creationId xmlns:a16="http://schemas.microsoft.com/office/drawing/2014/main" id="{FA48B8EE-93EC-A09A-B43E-8AF3F000F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99" y="2465564"/>
            <a:ext cx="3593599" cy="26967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0F45D6-9838-B329-1229-AB85BA90CF5B}"/>
              </a:ext>
            </a:extLst>
          </p:cNvPr>
          <p:cNvSpPr/>
          <p:nvPr/>
        </p:nvSpPr>
        <p:spPr>
          <a:xfrm>
            <a:off x="9170725" y="5088392"/>
            <a:ext cx="2808514" cy="1018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 book"/>
              </a:rPr>
              <a:t>Nombre</a:t>
            </a:r>
            <a:endParaRPr lang="en-US" dirty="0">
              <a:solidFill>
                <a:schemeClr val="tx1"/>
              </a:solidFill>
              <a:latin typeface="Gotham 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6EB0DE-5251-237F-0F1F-D3AD23183817}"/>
              </a:ext>
            </a:extLst>
          </p:cNvPr>
          <p:cNvSpPr/>
          <p:nvPr/>
        </p:nvSpPr>
        <p:spPr>
          <a:xfrm>
            <a:off x="9164495" y="6230769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Diapositivas</a:t>
            </a:r>
            <a:r>
              <a:rPr lang="en-US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2B83-95E3-8C9C-4382-5F09EB0B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7D57D-F148-11E8-91D5-2C6D0833C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6C02DF42-6747-12EE-E2B1-C418A431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11DA49-33E8-8C5C-16F1-D53DF19F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72B11-743A-D772-57F0-00022E5B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FDA52AC-4033-D60A-4A2E-435D412051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Presentación de Presentación en Grupo de Estudiantes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rgbClr val="FFFF00"/>
                </a:solidFill>
              </a:rPr>
              <a:t>Instrucciones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A5B8-85D3-3818-8F7D-5714F24C28B8}"/>
              </a:ext>
            </a:extLst>
          </p:cNvPr>
          <p:cNvSpPr txBox="1">
            <a:spLocks/>
          </p:cNvSpPr>
          <p:nvPr/>
        </p:nvSpPr>
        <p:spPr>
          <a:xfrm>
            <a:off x="772256" y="1605147"/>
            <a:ext cx="11255829" cy="4556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u="sng" dirty="0">
                <a:solidFill>
                  <a:srgbClr val="C00000"/>
                </a:solidFill>
                <a:latin typeface="Gotham book"/>
              </a:rPr>
              <a:t>Paso 2: La </a:t>
            </a:r>
            <a:r>
              <a:rPr lang="en-US" sz="4800" b="1" u="sng" dirty="0" err="1">
                <a:solidFill>
                  <a:srgbClr val="C00000"/>
                </a:solidFill>
                <a:latin typeface="Gotham book"/>
              </a:rPr>
              <a:t>lectura</a:t>
            </a:r>
            <a:endParaRPr lang="en-US" sz="4800" b="1" u="sng" dirty="0">
              <a:solidFill>
                <a:srgbClr val="C00000"/>
              </a:solidFill>
              <a:latin typeface="Gotham book"/>
            </a:endParaRPr>
          </a:p>
          <a:p>
            <a:r>
              <a:rPr lang="es-ES" sz="4400" dirty="0">
                <a:solidFill>
                  <a:schemeClr val="accent5"/>
                </a:solidFill>
                <a:latin typeface="Gotham book"/>
              </a:rPr>
              <a:t>Como grupo, leed el pasaje que acompaña a vuestra misión asignada</a:t>
            </a:r>
            <a:r>
              <a:rPr lang="en-US" sz="4400" dirty="0">
                <a:solidFill>
                  <a:schemeClr val="accent5"/>
                </a:solidFill>
                <a:latin typeface="Gotham book"/>
              </a:rPr>
              <a:t>.</a:t>
            </a:r>
          </a:p>
          <a:p>
            <a:pPr lvl="1"/>
            <a:r>
              <a:rPr lang="es-ES" sz="36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El pasaje NO está incluido en estas diapositivas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Gotham book"/>
            </a:endParaRPr>
          </a:p>
          <a:p>
            <a:r>
              <a:rPr lang="es-ES" sz="4400" dirty="0">
                <a:solidFill>
                  <a:srgbClr val="00B050"/>
                </a:solidFill>
                <a:latin typeface="Gotham book"/>
              </a:rPr>
              <a:t>Cada persona puede turnarse para leer una frase o un párrafo a la vez</a:t>
            </a:r>
            <a:r>
              <a:rPr lang="en-US" sz="4400" dirty="0">
                <a:solidFill>
                  <a:srgbClr val="00B050"/>
                </a:solidFill>
                <a:latin typeface="Gotham book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3063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59D0-BE75-3C49-9E5A-0958A386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C0D36F-0743-28A9-10BE-2C1AEDD2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A1D2E397-16CF-BA82-7046-EEA98FEF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85B046C-BD12-F749-D40B-283978F7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93743-6840-44F7-07BD-7E77FA06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E889450-CEC5-579D-8D92-BE7178313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Presentación de Presentación en Grupo de Estudiantes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Instrucciones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2F7C6-EEF2-2AD7-7369-CC83A7C47D4D}"/>
              </a:ext>
            </a:extLst>
          </p:cNvPr>
          <p:cNvSpPr txBox="1">
            <a:spLocks/>
          </p:cNvSpPr>
          <p:nvPr/>
        </p:nvSpPr>
        <p:spPr>
          <a:xfrm>
            <a:off x="544286" y="1605146"/>
            <a:ext cx="10907485" cy="4730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s-ES" sz="4800" b="1" u="sng" dirty="0">
                <a:solidFill>
                  <a:srgbClr val="C00000"/>
                </a:solidFill>
              </a:rPr>
              <a:t>Paso 3: Completar tus diapositivas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4400" dirty="0">
                <a:solidFill>
                  <a:srgbClr val="5B9BD5"/>
                </a:solidFill>
              </a:rPr>
              <a:t>Mira las diapositivas que te han asignado (consulta la diapositiva #3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lvl="0">
              <a:defRPr/>
            </a:pPr>
            <a:r>
              <a:rPr lang="es-ES" sz="4400" dirty="0">
                <a:solidFill>
                  <a:srgbClr val="00B050"/>
                </a:solidFill>
              </a:rPr>
              <a:t>Las indicaciones para tu tobogán están a la izquierda de tu tobogán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0">
              <a:defRPr/>
            </a:pPr>
            <a:r>
              <a:rPr lang="es-ES" sz="4400" dirty="0">
                <a:solidFill>
                  <a:srgbClr val="7030A0"/>
                </a:solidFill>
              </a:rPr>
              <a:t>Sigue las instrucciones para completar tu diapositiva</a:t>
            </a:r>
            <a:r>
              <a:rPr lang="en-US" sz="4400" dirty="0">
                <a:solidFill>
                  <a:srgbClr val="7030A0"/>
                </a:solidFill>
                <a:latin typeface="Calibri" panose="020F0502020204030204"/>
              </a:rPr>
              <a:t>. </a:t>
            </a:r>
          </a:p>
          <a:p>
            <a:pPr lvl="0">
              <a:defRPr/>
            </a:pPr>
            <a:r>
              <a:rPr lang="es-ES" sz="4400" dirty="0">
                <a:solidFill>
                  <a:srgbClr val="FF0000"/>
                </a:solidFill>
              </a:rPr>
              <a:t>Presentarás tu información a la clase. Revisa tu información para sentirte cómodo con tu parte de la presentación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46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1E21-D4F2-293A-5E2D-28F1C659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42645E-6156-6575-D0E6-9B34A4F6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596221" y="-5597484"/>
            <a:ext cx="111018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FA22E1D9-E6C9-D495-7981-68CEDAE99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" y="-149227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DAFA48C-6F11-E9C5-E211-F7DBF8909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685" y="47425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88E580-3CC5-18AD-D4B0-DECA4D17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1A20B9E-2270-5599-C297-9D23EBA60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solidFill>
                  <a:schemeClr val="bg1"/>
                </a:solidFill>
              </a:rPr>
              <a:t>Rúbrica</a:t>
            </a:r>
            <a:r>
              <a:rPr lang="en-US" sz="7200" dirty="0">
                <a:solidFill>
                  <a:schemeClr val="bg1"/>
                </a:solidFill>
              </a:rPr>
              <a:t> de </a:t>
            </a:r>
            <a:r>
              <a:rPr lang="en-US" sz="7200" dirty="0" err="1">
                <a:solidFill>
                  <a:schemeClr val="bg1"/>
                </a:solidFill>
              </a:rPr>
              <a:t>calificación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DB448-6407-EBA2-DFF8-67AE2C3B10E2}"/>
              </a:ext>
            </a:extLst>
          </p:cNvPr>
          <p:cNvSpPr txBox="1"/>
          <p:nvPr/>
        </p:nvSpPr>
        <p:spPr>
          <a:xfrm>
            <a:off x="264928" y="1137303"/>
            <a:ext cx="1177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La nota se basa en el trabajo individual. No hay una categoría grupal. 
Las calificaciones se obtienen según los siguientes criterios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796BF-A4A1-D609-9A93-50CA27CBB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77746"/>
              </p:ext>
            </p:extLst>
          </p:nvPr>
        </p:nvGraphicFramePr>
        <p:xfrm>
          <a:off x="392017" y="2202051"/>
          <a:ext cx="11407965" cy="42356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92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917240">
                  <a:extLst>
                    <a:ext uri="{9D8B030D-6E8A-4147-A177-3AD203B41FA5}">
                      <a16:colId xmlns:a16="http://schemas.microsoft.com/office/drawing/2014/main" val="3519586745"/>
                    </a:ext>
                  </a:extLst>
                </a:gridCol>
                <a:gridCol w="6890657">
                  <a:extLst>
                    <a:ext uri="{9D8B030D-6E8A-4147-A177-3AD203B41FA5}">
                      <a16:colId xmlns:a16="http://schemas.microsoft.com/office/drawing/2014/main" val="552944539"/>
                    </a:ext>
                  </a:extLst>
                </a:gridCol>
                <a:gridCol w="1600068">
                  <a:extLst>
                    <a:ext uri="{9D8B030D-6E8A-4147-A177-3AD203B41FA5}">
                      <a16:colId xmlns:a16="http://schemas.microsoft.com/office/drawing/2014/main" val="3456319720"/>
                    </a:ext>
                  </a:extLst>
                </a:gridCol>
              </a:tblGrid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Gotham book"/>
                        </a:rPr>
                        <a:t>Componente</a:t>
                      </a:r>
                      <a:endParaRPr lang="en-US" sz="3600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Gotham book"/>
                        </a:rPr>
                        <a:t>Descripción</a:t>
                      </a:r>
                      <a:endParaRPr lang="en-US" sz="3600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otham book"/>
                        </a:rPr>
                        <a:t>Puntos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422935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Gotham book"/>
                        </a:rPr>
                        <a:t>Información</a:t>
                      </a:r>
                      <a:endParaRPr lang="en-US" sz="3600" b="1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Gotham book"/>
                        </a:rPr>
                        <a:t>La información de tu presentación debe ser precisa, informativa y lo más detallada posible</a:t>
                      </a:r>
                      <a:r>
                        <a:rPr lang="en-US" sz="2200" dirty="0">
                          <a:latin typeface="Gotham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437348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Presentación del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Gotham book"/>
                        </a:rPr>
                        <a:t>Cada persona del grupo debería tener diapositivas ordenadas y ordenadas</a:t>
                      </a:r>
                      <a:r>
                        <a:rPr lang="en-US" sz="2400" dirty="0">
                          <a:latin typeface="Gotham book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343115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Presentación 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Gotham book"/>
                        </a:rPr>
                        <a:t>Cada persona que presenta debe hablar alto, despacio y con claridad durante su parte de la presentación</a:t>
                      </a:r>
                      <a:r>
                        <a:rPr lang="en-US" sz="2200" dirty="0">
                          <a:latin typeface="Gotham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158694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Gotham book"/>
                        </a:rPr>
                        <a:t>Compromiso</a:t>
                      </a:r>
                      <a:endParaRPr lang="en-US" sz="2800" b="1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Gotham book"/>
                        </a:rPr>
                        <a:t>Cuando otros estudiantes presentan, escuchas atentamente, tomas notas y completas tu trabajo para cada tarea que se presenta</a:t>
                      </a:r>
                      <a:r>
                        <a:rPr lang="en-US" sz="2200" dirty="0">
                          <a:latin typeface="Gotham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95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89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94657"/>
            <a:ext cx="12192000" cy="5116286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168" y="3735615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618" y="426618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404258" y="1105124"/>
            <a:ext cx="9383486" cy="3684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Tu presentación grupal comienza en las siguientes diapositivas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.</a:t>
            </a:r>
            <a:b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</a:br>
            <a:r>
              <a:rPr lang="es-E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Gotham Medium"/>
              </a:rPr>
              <a:t>Sigue las instrucciones de las diapositivas asignadas para completar tu parte de la presentación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Gotham Medium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49495" y="-5450758"/>
            <a:ext cx="1403633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20702" y="64538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2600" y="13062"/>
            <a:ext cx="8423365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Nombre de la </a:t>
            </a:r>
            <a:r>
              <a:rPr lang="en-US" dirty="0" err="1">
                <a:solidFill>
                  <a:schemeClr val="bg1"/>
                </a:solidFill>
                <a:latin typeface="Algerian" panose="04020705040A02060702" pitchFamily="82" charset="0"/>
              </a:rPr>
              <a:t>misión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3E7E6-FB67-7495-FBBD-797A272277D4}"/>
              </a:ext>
            </a:extLst>
          </p:cNvPr>
          <p:cNvSpPr txBox="1"/>
          <p:nvPr/>
        </p:nvSpPr>
        <p:spPr>
          <a:xfrm>
            <a:off x="-3907971" y="0"/>
            <a:ext cx="373924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228600" indent="-228600">
              <a:buAutoNum type="arabicParenR"/>
            </a:pPr>
            <a:r>
              <a:rPr lang="en-US" sz="2000" b="1" u="sng" dirty="0"/>
              <a:t>Date Founded:</a:t>
            </a:r>
            <a:r>
              <a:rPr lang="en-US" sz="2000" u="sng" dirty="0"/>
              <a:t> </a:t>
            </a:r>
            <a:r>
              <a:rPr lang="en-US" sz="2000" dirty="0"/>
              <a:t>What year was this mission established? Write the year below “Date Founded.”</a:t>
            </a:r>
          </a:p>
          <a:p>
            <a:pPr marL="228600" indent="-228600">
              <a:buAutoNum type="arabicParenR"/>
            </a:pPr>
            <a:endParaRPr lang="en-US" sz="1400" dirty="0"/>
          </a:p>
          <a:p>
            <a:pPr marL="228600" indent="-228600">
              <a:buAutoNum type="arabicParenR"/>
            </a:pPr>
            <a:r>
              <a:rPr lang="en-US" sz="2000" b="1" u="sng" dirty="0"/>
              <a:t>Map: </a:t>
            </a:r>
            <a:r>
              <a:rPr lang="en-US" sz="2000" dirty="0"/>
              <a:t>Place a marker on the map in the approximate location of your mission. You can use the little black circle below these directions. Drag and drop the circle to the location.</a:t>
            </a:r>
            <a:endParaRPr lang="en-US" sz="2000" b="1" u="sng" dirty="0"/>
          </a:p>
          <a:p>
            <a:pPr marL="228600" indent="-228600">
              <a:buAutoNum type="arabicParenR"/>
            </a:pPr>
            <a:endParaRPr lang="en-US" sz="1200" dirty="0"/>
          </a:p>
          <a:p>
            <a:pPr marL="228600" indent="-228600">
              <a:buAutoNum type="arabicParenR"/>
            </a:pPr>
            <a:r>
              <a:rPr lang="en-US" sz="2000" b="1" u="sng" dirty="0">
                <a:latin typeface="Gotham book"/>
              </a:rPr>
              <a:t>Specific Goal: </a:t>
            </a:r>
            <a:r>
              <a:rPr lang="en-US" sz="2000" dirty="0">
                <a:latin typeface="Gotham book"/>
              </a:rPr>
              <a:t>What was the primary goal or goals of this mission? Consider Spain’s reasons for establishing this mission.</a:t>
            </a:r>
            <a:endParaRPr lang="en-US" sz="2000" b="1" u="sng" dirty="0">
              <a:latin typeface="Gotham book"/>
            </a:endParaRPr>
          </a:p>
        </p:txBody>
      </p:sp>
      <p:sp>
        <p:nvSpPr>
          <p:cNvPr id="15" name="Oval 14" descr="A black circle that can be used as the marker on the map to show the location of your mission.">
            <a:extLst>
              <a:ext uri="{FF2B5EF4-FFF2-40B4-BE49-F238E27FC236}">
                <a16:creationId xmlns:a16="http://schemas.microsoft.com/office/drawing/2014/main" id="{A52F5ECF-17B7-BE5C-379F-E9254FC4147E}"/>
              </a:ext>
            </a:extLst>
          </p:cNvPr>
          <p:cNvSpPr/>
          <p:nvPr/>
        </p:nvSpPr>
        <p:spPr>
          <a:xfrm>
            <a:off x="-2299607" y="6270171"/>
            <a:ext cx="261257" cy="237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007374-7A46-1F47-329E-BB187A2BD8FA}"/>
              </a:ext>
            </a:extLst>
          </p:cNvPr>
          <p:cNvSpPr/>
          <p:nvPr/>
        </p:nvSpPr>
        <p:spPr>
          <a:xfrm>
            <a:off x="729069" y="1484956"/>
            <a:ext cx="4207327" cy="14036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Fecha</a:t>
            </a:r>
            <a:r>
              <a:rPr lang="en-US" sz="2800" dirty="0"/>
              <a:t> de </a:t>
            </a:r>
            <a:r>
              <a:rPr lang="en-US" sz="2800" dirty="0" err="1"/>
              <a:t>fundación</a:t>
            </a:r>
            <a:r>
              <a:rPr lang="en-US" sz="2800" dirty="0"/>
              <a:t>:</a:t>
            </a: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2" descr="A map of Texas with its contemporary borders and surrounding land and bodies of water. ">
            <a:extLst>
              <a:ext uri="{FF2B5EF4-FFF2-40B4-BE49-F238E27FC236}">
                <a16:creationId xmlns:a16="http://schemas.microsoft.com/office/drawing/2014/main" id="{4FFCEE69-B2D6-C55F-4201-993EF6CA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8" y="3135322"/>
            <a:ext cx="3318511" cy="3318511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E5EFA3-3F26-0420-4901-52A8DD303D31}"/>
              </a:ext>
            </a:extLst>
          </p:cNvPr>
          <p:cNvSpPr/>
          <p:nvPr/>
        </p:nvSpPr>
        <p:spPr>
          <a:xfrm>
            <a:off x="5573486" y="1517502"/>
            <a:ext cx="6106885" cy="45149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Objetivo específico de esta misión</a:t>
            </a:r>
            <a:r>
              <a:rPr lang="en-US" sz="3600" dirty="0"/>
              <a:t>:</a:t>
            </a:r>
          </a:p>
          <a:p>
            <a:pPr algn="ctr"/>
            <a:endParaRPr lang="en-US" sz="4800" dirty="0">
              <a:solidFill>
                <a:srgbClr val="FFFF00"/>
              </a:solidFill>
            </a:endParaRP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4912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Algerian" panose="04020705040A02060702" pitchFamily="82" charset="0"/>
              </a:rPr>
              <a:t>Imágenes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81242-E956-7776-19E1-9993ECF49388}"/>
              </a:ext>
            </a:extLst>
          </p:cNvPr>
          <p:cNvSpPr txBox="1"/>
          <p:nvPr/>
        </p:nvSpPr>
        <p:spPr>
          <a:xfrm>
            <a:off x="-3907971" y="0"/>
            <a:ext cx="373924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Locate, copy, and paste at least 3 images related to your group’s mission.</a:t>
            </a:r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Include a caption below each image stating what the image is. Make sure to type the full name of the mission and “Texas” in your google search. </a:t>
            </a:r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Ideas for types of images you can include: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Maps or layouts of the buildings or the grounds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Photos, paintings, or other images of buildings or rooms.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People connected to the mission.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Images related to the mission and what it was known for. 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ED069-7042-B57F-3561-8C9AD2D08CE0}"/>
              </a:ext>
            </a:extLst>
          </p:cNvPr>
          <p:cNvSpPr/>
          <p:nvPr/>
        </p:nvSpPr>
        <p:spPr>
          <a:xfrm>
            <a:off x="391886" y="1813614"/>
            <a:ext cx="373924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Inserta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la imagen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aquí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</a:t>
            </a:r>
          </a:p>
          <a:p>
            <a:pPr algn="ctr"/>
            <a:endParaRPr lang="en-US" sz="24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  <a:p>
            <a:pPr algn="ctr"/>
            <a:r>
              <a:rPr lang="es-E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Puedes eliminar esta caja si es necesario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B688F-256D-B676-DCC6-E64B536B8AA0}"/>
              </a:ext>
            </a:extLst>
          </p:cNvPr>
          <p:cNvSpPr/>
          <p:nvPr/>
        </p:nvSpPr>
        <p:spPr>
          <a:xfrm>
            <a:off x="4321630" y="1780958"/>
            <a:ext cx="373924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Inserta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la imagen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aquí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</a:t>
            </a:r>
          </a:p>
          <a:p>
            <a:pPr algn="ctr"/>
            <a:endParaRPr lang="en-US" sz="24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  <a:p>
            <a:pPr algn="ctr"/>
            <a:r>
              <a:rPr lang="es-E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Puedes eliminar esta caja si es necesario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E9FFD-5963-D363-0864-E0C58E5F7F7E}"/>
              </a:ext>
            </a:extLst>
          </p:cNvPr>
          <p:cNvSpPr/>
          <p:nvPr/>
        </p:nvSpPr>
        <p:spPr>
          <a:xfrm>
            <a:off x="8251374" y="1780957"/>
            <a:ext cx="373924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Inserta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la imagen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aquí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</a:t>
            </a:r>
          </a:p>
          <a:p>
            <a:pPr algn="ctr"/>
            <a:endParaRPr lang="en-US" sz="24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  <a:p>
            <a:pPr algn="ctr"/>
            <a:r>
              <a:rPr lang="es-E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Puedes eliminar esta caja si es necesario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03638-9F22-F974-431F-58731A88F4AD}"/>
              </a:ext>
            </a:extLst>
          </p:cNvPr>
          <p:cNvSpPr txBox="1"/>
          <p:nvPr/>
        </p:nvSpPr>
        <p:spPr>
          <a:xfrm>
            <a:off x="391886" y="5388429"/>
            <a:ext cx="373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Pie de foto que explica la imagen</a:t>
            </a:r>
            <a:endParaRPr lang="en-US" sz="20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21A6A-6384-9FC2-8ADB-FDDD14023B59}"/>
              </a:ext>
            </a:extLst>
          </p:cNvPr>
          <p:cNvSpPr txBox="1"/>
          <p:nvPr/>
        </p:nvSpPr>
        <p:spPr>
          <a:xfrm>
            <a:off x="4283529" y="5362358"/>
            <a:ext cx="373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Pie de foto que explica la imagen</a:t>
            </a:r>
            <a:endParaRPr lang="en-US" sz="20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F653E-278C-D757-8DB5-1EF49052720D}"/>
              </a:ext>
            </a:extLst>
          </p:cNvPr>
          <p:cNvSpPr txBox="1"/>
          <p:nvPr/>
        </p:nvSpPr>
        <p:spPr>
          <a:xfrm>
            <a:off x="8175172" y="5336287"/>
            <a:ext cx="373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Pie de foto que explica la imagen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566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FDD42-4C5C-4D70-96DF-EEA16F098C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82E80-B0C6-49D0-B782-8B3FC32C4811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FFD1471B-9251-447A-AFD5-32333F55E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1612</Words>
  <Application>Microsoft Office PowerPoint</Application>
  <PresentationFormat>Widescreen</PresentationFormat>
  <Paragraphs>175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Algerian</vt:lpstr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Linux Libertine</vt:lpstr>
      <vt:lpstr>Open Sans</vt:lpstr>
      <vt:lpstr>Times New Roman</vt:lpstr>
      <vt:lpstr>Office Theme</vt:lpstr>
      <vt:lpstr>1_Office Theme</vt:lpstr>
      <vt:lpstr>Presentación de estudiantes  Misiones en Texas</vt:lpstr>
      <vt:lpstr>Presentación de Presentación en Grupo de Estudiantes Instrucciones</vt:lpstr>
      <vt:lpstr>Elige una imagen de la historia de Texas a continuación y escribe tu nombre en la primera casilla debajo. </vt:lpstr>
      <vt:lpstr>Presentación de Presentación en Grupo de Estudiantes Instrucciones 2</vt:lpstr>
      <vt:lpstr>Presentación de Presentación en Grupo de Estudiantes Instrucciones3</vt:lpstr>
      <vt:lpstr>Rúbrica de calificación</vt:lpstr>
      <vt:lpstr>Tu presentación grupal comienza en las siguientes diapositivas. Sigue las instrucciones de las diapositivas asignadas para completar tu parte de la presentación. </vt:lpstr>
      <vt:lpstr>Nombre de la misión</vt:lpstr>
      <vt:lpstr>Imágenes</vt:lpstr>
      <vt:lpstr>Personas en la misión (1)</vt:lpstr>
      <vt:lpstr>Personas en la misión (2)</vt:lpstr>
      <vt:lpstr>Desafíos en la misión</vt:lpstr>
      <vt:lpstr>Logros de la misión</vt:lpstr>
      <vt:lpstr>Datos interesantes</vt:lpstr>
      <vt:lpstr>Resultado</vt:lpstr>
      <vt:lpstr>Último paso: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4</cp:revision>
  <dcterms:created xsi:type="dcterms:W3CDTF">2024-11-04T16:37:08Z</dcterms:created>
  <dcterms:modified xsi:type="dcterms:W3CDTF">2025-11-24T20:46:31Z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