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sldIdLst>
    <p:sldId id="257" r:id="rId4"/>
    <p:sldId id="337" r:id="rId5"/>
    <p:sldId id="342" r:id="rId6"/>
    <p:sldId id="329" r:id="rId7"/>
    <p:sldId id="330" r:id="rId8"/>
    <p:sldId id="296" r:id="rId9"/>
    <p:sldId id="338" r:id="rId10"/>
    <p:sldId id="297" r:id="rId11"/>
    <p:sldId id="339" r:id="rId12"/>
    <p:sldId id="340" r:id="rId13"/>
    <p:sldId id="341" r:id="rId14"/>
    <p:sldId id="343" r:id="rId15"/>
    <p:sldId id="344" r:id="rId16"/>
    <p:sldId id="345" r:id="rId17"/>
    <p:sldId id="346" r:id="rId18"/>
    <p:sldId id="34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E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540" y="-3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BF34D-2A5C-40F9-8BF4-52918E5D8203}"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6852A-068D-4702-865C-F2747F8790CE}" type="slidenum">
              <a:rPr lang="en-US" smtClean="0"/>
              <a:t>‹#›</a:t>
            </a:fld>
            <a:endParaRPr lang="en-US"/>
          </a:p>
        </p:txBody>
      </p:sp>
    </p:spTree>
    <p:extLst>
      <p:ext uri="{BB962C8B-B14F-4D97-AF65-F5344CB8AC3E}">
        <p14:creationId xmlns:p14="http://schemas.microsoft.com/office/powerpoint/2010/main" val="269425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301962/"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Gotham Book"/>
                <a:ea typeface="Times New Roman" panose="02020603050405020304" pitchFamily="18" charset="0"/>
                <a:cs typeface="Times New Roman" panose="02020603050405020304" pitchFamily="18" charset="0"/>
              </a:rPr>
              <a:t>Informedia</a:t>
            </a:r>
            <a:r>
              <a:rPr lang="en-US" sz="1800" dirty="0">
                <a:effectLst/>
                <a:latin typeface="Gotham Book"/>
                <a:ea typeface="Times New Roman" panose="02020603050405020304" pitchFamily="18" charset="0"/>
                <a:cs typeface="Times New Roman" panose="02020603050405020304" pitchFamily="18" charset="0"/>
              </a:rPr>
              <a:t>. [Juan P. Moreno and his Tejano Band], photograph, [1997-07-31..1997-08-03];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https://texashistory.unt.edu/ark:/67531/metapth301962/</a:t>
            </a:r>
            <a:r>
              <a:rPr lang="en-US" sz="1800" dirty="0">
                <a:effectLst/>
                <a:latin typeface="Gotham Book"/>
                <a:ea typeface="Times New Roman" panose="02020603050405020304" pitchFamily="18" charset="0"/>
                <a:cs typeface="Times New Roman" panose="02020603050405020304" pitchFamily="18" charset="0"/>
              </a:rPr>
              <a:t>: accessed November 12, 2024), University of North Texas Libraries, The Portal to Texas History,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4"/>
              </a:rPr>
              <a:t>https://texashistory.unt.edu</a:t>
            </a:r>
            <a:r>
              <a:rPr lang="en-US" sz="1800" dirty="0">
                <a:effectLst/>
                <a:latin typeface="Gotham Book"/>
                <a:ea typeface="Times New Roman" panose="02020603050405020304" pitchFamily="18" charset="0"/>
                <a:cs typeface="Times New Roman" panose="02020603050405020304" pitchFamily="18" charset="0"/>
              </a:rPr>
              <a:t>; crediting UT San Antonio Libraries Special Collections.</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F55B-031D-9ACE-09D5-858760E894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0F5CB-3156-2D4F-5BC8-627B757276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30E456-F6C1-006A-C874-674DF5049093}"/>
              </a:ext>
            </a:extLst>
          </p:cNvPr>
          <p:cNvSpPr>
            <a:spLocks noGrp="1"/>
          </p:cNvSpPr>
          <p:nvPr>
            <p:ph type="dt" sz="half" idx="10"/>
          </p:nvPr>
        </p:nvSpPr>
        <p:spPr/>
        <p:txBody>
          <a:bodyPr/>
          <a:lstStyle/>
          <a:p>
            <a:fld id="{176ABD4D-5533-4A31-B7FE-FFABF186F616}" type="datetimeFigureOut">
              <a:rPr lang="en-US" smtClean="0"/>
              <a:t>3/12/2025</a:t>
            </a:fld>
            <a:endParaRPr lang="en-US"/>
          </a:p>
        </p:txBody>
      </p:sp>
      <p:sp>
        <p:nvSpPr>
          <p:cNvPr id="5" name="Footer Placeholder 4">
            <a:extLst>
              <a:ext uri="{FF2B5EF4-FFF2-40B4-BE49-F238E27FC236}">
                <a16:creationId xmlns:a16="http://schemas.microsoft.com/office/drawing/2014/main" id="{9DA8CB49-9C3A-99A7-5ADB-A1B8CC8B2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8894-75E4-B1DA-6A07-C536C0C2529F}"/>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34135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B308-2071-4398-63F1-49BB2850F0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0D28D3-B4E2-9E58-95EE-A9CAB2A316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D4867-7ECE-0F9B-2F7B-54F524FC1998}"/>
              </a:ext>
            </a:extLst>
          </p:cNvPr>
          <p:cNvSpPr>
            <a:spLocks noGrp="1"/>
          </p:cNvSpPr>
          <p:nvPr>
            <p:ph type="dt" sz="half" idx="10"/>
          </p:nvPr>
        </p:nvSpPr>
        <p:spPr/>
        <p:txBody>
          <a:bodyPr/>
          <a:lstStyle/>
          <a:p>
            <a:fld id="{176ABD4D-5533-4A31-B7FE-FFABF186F616}" type="datetimeFigureOut">
              <a:rPr lang="en-US" smtClean="0"/>
              <a:t>3/12/2025</a:t>
            </a:fld>
            <a:endParaRPr lang="en-US"/>
          </a:p>
        </p:txBody>
      </p:sp>
      <p:sp>
        <p:nvSpPr>
          <p:cNvPr id="5" name="Footer Placeholder 4">
            <a:extLst>
              <a:ext uri="{FF2B5EF4-FFF2-40B4-BE49-F238E27FC236}">
                <a16:creationId xmlns:a16="http://schemas.microsoft.com/office/drawing/2014/main" id="{7441861B-4FBB-C0E2-6F94-CEBB7E11B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AD388-587C-F616-3069-BBAA63A9B070}"/>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352718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6BB9BE-2B6F-3CA1-6410-028193A719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5483BB-3452-8BC4-37C5-1A7BCA04D9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1AD27-F6ED-0D70-96F3-F0F459B197BC}"/>
              </a:ext>
            </a:extLst>
          </p:cNvPr>
          <p:cNvSpPr>
            <a:spLocks noGrp="1"/>
          </p:cNvSpPr>
          <p:nvPr>
            <p:ph type="dt" sz="half" idx="10"/>
          </p:nvPr>
        </p:nvSpPr>
        <p:spPr/>
        <p:txBody>
          <a:bodyPr/>
          <a:lstStyle/>
          <a:p>
            <a:fld id="{176ABD4D-5533-4A31-B7FE-FFABF186F616}" type="datetimeFigureOut">
              <a:rPr lang="en-US" smtClean="0"/>
              <a:t>3/12/2025</a:t>
            </a:fld>
            <a:endParaRPr lang="en-US"/>
          </a:p>
        </p:txBody>
      </p:sp>
      <p:sp>
        <p:nvSpPr>
          <p:cNvPr id="5" name="Footer Placeholder 4">
            <a:extLst>
              <a:ext uri="{FF2B5EF4-FFF2-40B4-BE49-F238E27FC236}">
                <a16:creationId xmlns:a16="http://schemas.microsoft.com/office/drawing/2014/main" id="{F582375D-4FB0-37A0-DC59-751FB2E4D8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F616D-E646-2109-F6A6-90D83095D447}"/>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2917083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3/12/2025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121803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3/12/2025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64778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3/12/2025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044632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3/12/2025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448039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3/12/2025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499747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3/12/2025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209484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3/12/2025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502750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3/12/2025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8325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349D-E623-2AC9-2B70-0633E3A49E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107D0-A604-AA4D-656A-D485AC8E85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887FE-9E0D-71A6-47E8-8A12CAED9AA6}"/>
              </a:ext>
            </a:extLst>
          </p:cNvPr>
          <p:cNvSpPr>
            <a:spLocks noGrp="1"/>
          </p:cNvSpPr>
          <p:nvPr>
            <p:ph type="dt" sz="half" idx="10"/>
          </p:nvPr>
        </p:nvSpPr>
        <p:spPr/>
        <p:txBody>
          <a:bodyPr/>
          <a:lstStyle/>
          <a:p>
            <a:fld id="{176ABD4D-5533-4A31-B7FE-FFABF186F616}" type="datetimeFigureOut">
              <a:rPr lang="en-US" smtClean="0"/>
              <a:t>3/12/2025</a:t>
            </a:fld>
            <a:endParaRPr lang="en-US"/>
          </a:p>
        </p:txBody>
      </p:sp>
      <p:sp>
        <p:nvSpPr>
          <p:cNvPr id="5" name="Footer Placeholder 4">
            <a:extLst>
              <a:ext uri="{FF2B5EF4-FFF2-40B4-BE49-F238E27FC236}">
                <a16:creationId xmlns:a16="http://schemas.microsoft.com/office/drawing/2014/main" id="{CA4FB50E-2681-36C4-C774-748E4D3F7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0CECE-3290-E311-3262-44000C1FE1FC}"/>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4113136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3/12/2025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068557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3/12/2025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746420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3/12/2025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471668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44850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554716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271857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86213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307973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011004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53751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1A557-511F-FD26-6169-20BE3F4ECD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E50158-42B1-FF6F-9F5D-D106A8FA20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9982CB-9596-FCFD-37F0-B7FB235B3D99}"/>
              </a:ext>
            </a:extLst>
          </p:cNvPr>
          <p:cNvSpPr>
            <a:spLocks noGrp="1"/>
          </p:cNvSpPr>
          <p:nvPr>
            <p:ph type="dt" sz="half" idx="10"/>
          </p:nvPr>
        </p:nvSpPr>
        <p:spPr/>
        <p:txBody>
          <a:bodyPr/>
          <a:lstStyle/>
          <a:p>
            <a:fld id="{176ABD4D-5533-4A31-B7FE-FFABF186F616}" type="datetimeFigureOut">
              <a:rPr lang="en-US" smtClean="0"/>
              <a:t>3/12/2025</a:t>
            </a:fld>
            <a:endParaRPr lang="en-US"/>
          </a:p>
        </p:txBody>
      </p:sp>
      <p:sp>
        <p:nvSpPr>
          <p:cNvPr id="5" name="Footer Placeholder 4">
            <a:extLst>
              <a:ext uri="{FF2B5EF4-FFF2-40B4-BE49-F238E27FC236}">
                <a16:creationId xmlns:a16="http://schemas.microsoft.com/office/drawing/2014/main" id="{BDE15938-A03C-F7AD-6E2E-8266AA1D0B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7861C-5738-3EAE-92A7-02ECB8502D5C}"/>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1203247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33302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3846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5251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3454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24BA-C8E0-ECE5-6D9B-334857EDF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32A0EA-F5D9-CC94-DC7C-65727A0993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43309D-FD38-95D7-192A-7F455D1AD4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62042A-B490-A7C0-7461-F0C64272EF5B}"/>
              </a:ext>
            </a:extLst>
          </p:cNvPr>
          <p:cNvSpPr>
            <a:spLocks noGrp="1"/>
          </p:cNvSpPr>
          <p:nvPr>
            <p:ph type="dt" sz="half" idx="10"/>
          </p:nvPr>
        </p:nvSpPr>
        <p:spPr/>
        <p:txBody>
          <a:bodyPr/>
          <a:lstStyle/>
          <a:p>
            <a:fld id="{176ABD4D-5533-4A31-B7FE-FFABF186F616}" type="datetimeFigureOut">
              <a:rPr lang="en-US" smtClean="0"/>
              <a:t>3/12/2025</a:t>
            </a:fld>
            <a:endParaRPr lang="en-US"/>
          </a:p>
        </p:txBody>
      </p:sp>
      <p:sp>
        <p:nvSpPr>
          <p:cNvPr id="6" name="Footer Placeholder 5">
            <a:extLst>
              <a:ext uri="{FF2B5EF4-FFF2-40B4-BE49-F238E27FC236}">
                <a16:creationId xmlns:a16="http://schemas.microsoft.com/office/drawing/2014/main" id="{7A9DFED5-886C-1A64-6844-851E9EEDB2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FD16F9-C0FD-344D-61D2-E19DAE078649}"/>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403762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5F3D9-8DC2-B3CE-39F9-5A20AC98DD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FF752A-A8C2-661D-7CD2-1502F7604F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587554-6EEE-B604-6874-DCC8DD2B66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FFDEE4-6B18-1E41-8AC2-C52E210503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E2EE27-A00F-D86F-A204-48C623ED42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63EFBB-DBB4-B3A3-6A02-CE3329B74223}"/>
              </a:ext>
            </a:extLst>
          </p:cNvPr>
          <p:cNvSpPr>
            <a:spLocks noGrp="1"/>
          </p:cNvSpPr>
          <p:nvPr>
            <p:ph type="dt" sz="half" idx="10"/>
          </p:nvPr>
        </p:nvSpPr>
        <p:spPr/>
        <p:txBody>
          <a:bodyPr/>
          <a:lstStyle/>
          <a:p>
            <a:fld id="{176ABD4D-5533-4A31-B7FE-FFABF186F616}" type="datetimeFigureOut">
              <a:rPr lang="en-US" smtClean="0"/>
              <a:t>3/12/2025</a:t>
            </a:fld>
            <a:endParaRPr lang="en-US"/>
          </a:p>
        </p:txBody>
      </p:sp>
      <p:sp>
        <p:nvSpPr>
          <p:cNvPr id="8" name="Footer Placeholder 7">
            <a:extLst>
              <a:ext uri="{FF2B5EF4-FFF2-40B4-BE49-F238E27FC236}">
                <a16:creationId xmlns:a16="http://schemas.microsoft.com/office/drawing/2014/main" id="{E96677B7-5CE4-D22E-B0FB-F2B703F2E6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D4DEBB-C0BD-6B52-A15F-386D0FF6949E}"/>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40718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07ECF-00C2-25D0-D6FD-A9813AE7C9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A7B556-200B-C957-A4F0-7BD3E0B87571}"/>
              </a:ext>
            </a:extLst>
          </p:cNvPr>
          <p:cNvSpPr>
            <a:spLocks noGrp="1"/>
          </p:cNvSpPr>
          <p:nvPr>
            <p:ph type="dt" sz="half" idx="10"/>
          </p:nvPr>
        </p:nvSpPr>
        <p:spPr/>
        <p:txBody>
          <a:bodyPr/>
          <a:lstStyle/>
          <a:p>
            <a:fld id="{176ABD4D-5533-4A31-B7FE-FFABF186F616}" type="datetimeFigureOut">
              <a:rPr lang="en-US" smtClean="0"/>
              <a:t>3/12/2025</a:t>
            </a:fld>
            <a:endParaRPr lang="en-US"/>
          </a:p>
        </p:txBody>
      </p:sp>
      <p:sp>
        <p:nvSpPr>
          <p:cNvPr id="4" name="Footer Placeholder 3">
            <a:extLst>
              <a:ext uri="{FF2B5EF4-FFF2-40B4-BE49-F238E27FC236}">
                <a16:creationId xmlns:a16="http://schemas.microsoft.com/office/drawing/2014/main" id="{AC2D153D-C2A8-D690-1855-A301FE5997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047207-23F3-3D97-CBD0-5ECE03B85C7D}"/>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415329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922958-7AC7-7251-137A-290C1B3310AD}"/>
              </a:ext>
            </a:extLst>
          </p:cNvPr>
          <p:cNvSpPr>
            <a:spLocks noGrp="1"/>
          </p:cNvSpPr>
          <p:nvPr>
            <p:ph type="dt" sz="half" idx="10"/>
          </p:nvPr>
        </p:nvSpPr>
        <p:spPr/>
        <p:txBody>
          <a:bodyPr/>
          <a:lstStyle/>
          <a:p>
            <a:fld id="{176ABD4D-5533-4A31-B7FE-FFABF186F616}" type="datetimeFigureOut">
              <a:rPr lang="en-US" smtClean="0"/>
              <a:t>3/12/2025</a:t>
            </a:fld>
            <a:endParaRPr lang="en-US"/>
          </a:p>
        </p:txBody>
      </p:sp>
      <p:sp>
        <p:nvSpPr>
          <p:cNvPr id="3" name="Footer Placeholder 2">
            <a:extLst>
              <a:ext uri="{FF2B5EF4-FFF2-40B4-BE49-F238E27FC236}">
                <a16:creationId xmlns:a16="http://schemas.microsoft.com/office/drawing/2014/main" id="{CE322454-B66F-FF1E-2AD8-8E15618033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9ADED0-CA39-5C75-ADD6-0C0627BFF623}"/>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411249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1D3A-8CFB-3C56-7F56-F28B8EE591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5A1356-0DFC-A887-0B3A-2364FB2FAB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F0202A-140D-0FCF-42E4-3ABCD0B95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D30E3-B47C-1EA8-7991-865F858EAE43}"/>
              </a:ext>
            </a:extLst>
          </p:cNvPr>
          <p:cNvSpPr>
            <a:spLocks noGrp="1"/>
          </p:cNvSpPr>
          <p:nvPr>
            <p:ph type="dt" sz="half" idx="10"/>
          </p:nvPr>
        </p:nvSpPr>
        <p:spPr/>
        <p:txBody>
          <a:bodyPr/>
          <a:lstStyle/>
          <a:p>
            <a:fld id="{176ABD4D-5533-4A31-B7FE-FFABF186F616}" type="datetimeFigureOut">
              <a:rPr lang="en-US" smtClean="0"/>
              <a:t>3/12/2025</a:t>
            </a:fld>
            <a:endParaRPr lang="en-US"/>
          </a:p>
        </p:txBody>
      </p:sp>
      <p:sp>
        <p:nvSpPr>
          <p:cNvPr id="6" name="Footer Placeholder 5">
            <a:extLst>
              <a:ext uri="{FF2B5EF4-FFF2-40B4-BE49-F238E27FC236}">
                <a16:creationId xmlns:a16="http://schemas.microsoft.com/office/drawing/2014/main" id="{1A3A1AA8-F081-774C-60C4-BDCACD705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A9F7A-BDE9-1D2B-AC77-A0F785804B84}"/>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375089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63CE-2B8B-759D-80C5-BF730254BB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F60362-1C73-2C0E-FB1C-59D0264747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906AD2-5178-A9D5-CFBF-B7D41EBF0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A60A30-7A53-B630-9ED6-3A366EF02239}"/>
              </a:ext>
            </a:extLst>
          </p:cNvPr>
          <p:cNvSpPr>
            <a:spLocks noGrp="1"/>
          </p:cNvSpPr>
          <p:nvPr>
            <p:ph type="dt" sz="half" idx="10"/>
          </p:nvPr>
        </p:nvSpPr>
        <p:spPr/>
        <p:txBody>
          <a:bodyPr/>
          <a:lstStyle/>
          <a:p>
            <a:fld id="{176ABD4D-5533-4A31-B7FE-FFABF186F616}" type="datetimeFigureOut">
              <a:rPr lang="en-US" smtClean="0"/>
              <a:t>3/12/2025</a:t>
            </a:fld>
            <a:endParaRPr lang="en-US"/>
          </a:p>
        </p:txBody>
      </p:sp>
      <p:sp>
        <p:nvSpPr>
          <p:cNvPr id="6" name="Footer Placeholder 5">
            <a:extLst>
              <a:ext uri="{FF2B5EF4-FFF2-40B4-BE49-F238E27FC236}">
                <a16:creationId xmlns:a16="http://schemas.microsoft.com/office/drawing/2014/main" id="{B9AD4B50-0539-80B9-93E7-482CA51908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84614C-5BC2-7349-C940-1AB14CF10888}"/>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318549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530AD5-DB17-32A2-391F-20AB9AF50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926CB-3577-F6D5-3EA8-00686CC3B4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EDD3F-2E04-97C2-1BAF-CE8B81B5E3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6ABD4D-5533-4A31-B7FE-FFABF186F616}" type="datetimeFigureOut">
              <a:rPr lang="en-US" smtClean="0"/>
              <a:t>3/12/2025</a:t>
            </a:fld>
            <a:endParaRPr lang="en-US"/>
          </a:p>
        </p:txBody>
      </p:sp>
      <p:sp>
        <p:nvSpPr>
          <p:cNvPr id="5" name="Footer Placeholder 4">
            <a:extLst>
              <a:ext uri="{FF2B5EF4-FFF2-40B4-BE49-F238E27FC236}">
                <a16:creationId xmlns:a16="http://schemas.microsoft.com/office/drawing/2014/main" id="{5FD52336-876B-2532-CE02-86EA57E244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9D78A9C-5BC8-F87E-C28E-E7CA45246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ACB33E-3087-49EB-8716-1B8202AF4251}" type="slidenum">
              <a:rPr lang="en-US" smtClean="0"/>
              <a:t>‹#›</a:t>
            </a:fld>
            <a:endParaRPr lang="en-US"/>
          </a:p>
        </p:txBody>
      </p:sp>
    </p:spTree>
    <p:extLst>
      <p:ext uri="{BB962C8B-B14F-4D97-AF65-F5344CB8AC3E}">
        <p14:creationId xmlns:p14="http://schemas.microsoft.com/office/powerpoint/2010/main" val="2640487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3/12/2025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4282462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38574218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14.jp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14.jp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2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2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26.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26.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g"/><Relationship Id="rId1" Type="http://schemas.openxmlformats.org/officeDocument/2006/relationships/slideLayout" Target="../slideLayouts/slideLayout26.xml"/><Relationship Id="rId5" Type="http://schemas.openxmlformats.org/officeDocument/2006/relationships/image" Target="../media/image5.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g"/><Relationship Id="rId1" Type="http://schemas.openxmlformats.org/officeDocument/2006/relationships/slideLayout" Target="../slideLayouts/slideLayout26.xml"/><Relationship Id="rId5" Type="http://schemas.openxmlformats.org/officeDocument/2006/relationships/image" Target="../media/image5.em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14.jp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14.jp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rimary view of object titled '[Juan P. Moreno and his Tejano Band]'.">
            <a:extLst>
              <a:ext uri="{FF2B5EF4-FFF2-40B4-BE49-F238E27FC236}">
                <a16:creationId xmlns:a16="http://schemas.microsoft.com/office/drawing/2014/main" id="{01C37D77-D9DB-83FD-4096-06EC21991763}"/>
              </a:ext>
            </a:extLst>
          </p:cNvPr>
          <p:cNvPicPr>
            <a:picLocks noChangeAspect="1"/>
          </p:cNvPicPr>
          <p:nvPr/>
        </p:nvPicPr>
        <p:blipFill>
          <a:blip r:embed="rId3" cstate="print">
            <a:extLst>
              <a:ext uri="{28A0092B-C50C-407E-A947-70E740481C1C}">
                <a14:useLocalDpi xmlns:a14="http://schemas.microsoft.com/office/drawing/2010/main" val="0"/>
              </a:ext>
            </a:extLst>
          </a:blip>
          <a:srcRect l="6451" r="8377"/>
          <a:stretch/>
        </p:blipFill>
        <p:spPr bwMode="auto">
          <a:xfrm>
            <a:off x="1" y="10"/>
            <a:ext cx="9669642" cy="6857990"/>
          </a:xfrm>
          <a:prstGeom prst="rect">
            <a:avLst/>
          </a:prstGeom>
          <a:noFill/>
        </p:spPr>
      </p:pic>
      <p:sp>
        <p:nvSpPr>
          <p:cNvPr id="1064" name="Rectangle 106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743447"/>
            <a:ext cx="3842941" cy="3044782"/>
          </a:xfrm>
          <a:noFill/>
        </p:spPr>
        <p:txBody>
          <a:bodyPr>
            <a:normAutofit/>
          </a:bodyPr>
          <a:lstStyle/>
          <a:p>
            <a:pPr algn="l"/>
            <a:r>
              <a:rPr lang="en-US" sz="5200" b="1" i="1" dirty="0">
                <a:solidFill>
                  <a:schemeClr val="bg2">
                    <a:lumMod val="50000"/>
                  </a:schemeClr>
                </a:solidFill>
              </a:rPr>
              <a:t>Unit 3: </a:t>
            </a:r>
            <a:br>
              <a:rPr lang="en-US" sz="5200" b="1" i="1" dirty="0"/>
            </a:br>
            <a:r>
              <a:rPr lang="en-US" sz="5200" b="1" dirty="0">
                <a:solidFill>
                  <a:srgbClr val="FF0000"/>
                </a:solidFill>
              </a:rPr>
              <a:t>Spanish Colonial Era</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3" y="4629234"/>
            <a:ext cx="3445766" cy="1485319"/>
          </a:xfrm>
          <a:noFill/>
        </p:spPr>
        <p:txBody>
          <a:bodyPr>
            <a:normAutofit/>
          </a:bodyPr>
          <a:lstStyle/>
          <a:p>
            <a:pPr algn="l"/>
            <a:r>
              <a:rPr lang="en-US" sz="3600" b="1" i="1" dirty="0">
                <a:solidFill>
                  <a:schemeClr val="bg2">
                    <a:lumMod val="50000"/>
                  </a:schemeClr>
                </a:solidFill>
              </a:rPr>
              <a:t>Lesson 8: </a:t>
            </a:r>
          </a:p>
          <a:p>
            <a:pPr algn="l"/>
            <a:r>
              <a:rPr lang="en-US" sz="3600" b="1" i="1" dirty="0">
                <a:solidFill>
                  <a:srgbClr val="FF0000"/>
                </a:solidFill>
              </a:rPr>
              <a:t>Texas Today</a:t>
            </a:r>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42000" r="-3000" b="-42000"/>
          </a:stretch>
        </a:blipFill>
        <a:effectLst/>
      </p:bgPr>
    </p:bg>
    <p:spTree>
      <p:nvGrpSpPr>
        <p:cNvPr id="1" name="">
          <a:extLst>
            <a:ext uri="{FF2B5EF4-FFF2-40B4-BE49-F238E27FC236}">
              <a16:creationId xmlns:a16="http://schemas.microsoft.com/office/drawing/2014/main" id="{F6E9ABE3-EED0-D09D-3948-4C335342701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6100337-FEEB-A46F-3FA1-7D4D5B9185E6}"/>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CB6C2AB6-8662-BDFD-4A1A-758A9032513C}"/>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B08405-26B0-88A3-E9E3-B29C943AFFA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94B686EA-C225-ABF8-E89B-F073ECF4CDC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18E8F183-4B85-8A98-5881-2CA710ADD241}"/>
              </a:ext>
            </a:extLst>
          </p:cNvPr>
          <p:cNvSpPr txBox="1">
            <a:spLocks noGrp="1"/>
          </p:cNvSpPr>
          <p:nvPr>
            <p:ph type="title"/>
          </p:nvPr>
        </p:nvSpPr>
        <p:spPr>
          <a:xfrm>
            <a:off x="2314304" y="13062"/>
            <a:ext cx="8240486" cy="17068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Medium"/>
              </a:rPr>
              <a:t>Share your responses</a:t>
            </a:r>
            <a:br>
              <a:rPr lang="en-US" sz="4500" dirty="0">
                <a:latin typeface="Gotham Medium"/>
              </a:rPr>
            </a:br>
            <a:r>
              <a:rPr lang="en-US" sz="6600" dirty="0">
                <a:solidFill>
                  <a:srgbClr val="C00000"/>
                </a:solidFill>
                <a:latin typeface="Gotham Medium"/>
              </a:rPr>
              <a:t>Question 3:</a:t>
            </a:r>
            <a:endParaRPr lang="en-US" sz="4400" dirty="0">
              <a:solidFill>
                <a:srgbClr val="C00000"/>
              </a:solidFill>
              <a:latin typeface="Gotham Medium"/>
            </a:endParaRPr>
          </a:p>
        </p:txBody>
      </p:sp>
      <p:sp>
        <p:nvSpPr>
          <p:cNvPr id="11" name="TextBox 10">
            <a:extLst>
              <a:ext uri="{FF2B5EF4-FFF2-40B4-BE49-F238E27FC236}">
                <a16:creationId xmlns:a16="http://schemas.microsoft.com/office/drawing/2014/main" id="{DC586CCF-6310-33FA-BD71-F800AABE7DF0}"/>
              </a:ext>
              <a:ext uri="{C183D7F6-B498-43B3-948B-1728B52AA6E4}">
                <adec:decorative xmlns:adec="http://schemas.microsoft.com/office/drawing/2017/decorative" val="1"/>
              </a:ext>
            </a:extLst>
          </p:cNvPr>
          <p:cNvSpPr txBox="1"/>
          <p:nvPr/>
        </p:nvSpPr>
        <p:spPr>
          <a:xfrm>
            <a:off x="820339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EDFA393-9CF3-A765-A66B-C7E605B96166}"/>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750039DF-23C8-BE87-C13D-EB0E91BB2E73}"/>
              </a:ext>
            </a:extLst>
          </p:cNvPr>
          <p:cNvSpPr/>
          <p:nvPr/>
        </p:nvSpPr>
        <p:spPr>
          <a:xfrm>
            <a:off x="2155372" y="2514191"/>
            <a:ext cx="6672942" cy="2623866"/>
          </a:xfrm>
          <a:prstGeom prst="wedgeRoundRectCallout">
            <a:avLst>
              <a:gd name="adj1" fmla="val 74071"/>
              <a:gd name="adj2" fmla="val 40022"/>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Calibri" panose="020F0502020204030204"/>
                <a:ea typeface="+mn-ea"/>
                <a:cs typeface="+mn-cs"/>
              </a:rPr>
              <a:t>I was surprised by ________________ because __________</a:t>
            </a:r>
          </a:p>
        </p:txBody>
      </p:sp>
      <p:pic>
        <p:nvPicPr>
          <p:cNvPr id="12" name="Graphic 11">
            <a:extLst>
              <a:ext uri="{FF2B5EF4-FFF2-40B4-BE49-F238E27FC236}">
                <a16:creationId xmlns:a16="http://schemas.microsoft.com/office/drawing/2014/main" id="{02971E28-F4E2-F2DD-8E79-ED3BDC46947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54790" y="3964941"/>
            <a:ext cx="1152615" cy="1152615"/>
          </a:xfrm>
          <a:prstGeom prst="rect">
            <a:avLst/>
          </a:prstGeom>
        </p:spPr>
      </p:pic>
    </p:spTree>
    <p:extLst>
      <p:ext uri="{BB962C8B-B14F-4D97-AF65-F5344CB8AC3E}">
        <p14:creationId xmlns:p14="http://schemas.microsoft.com/office/powerpoint/2010/main" val="1586431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42000" r="-3000" b="-42000"/>
          </a:stretch>
        </a:blipFill>
        <a:effectLst/>
      </p:bgPr>
    </p:bg>
    <p:spTree>
      <p:nvGrpSpPr>
        <p:cNvPr id="1" name="">
          <a:extLst>
            <a:ext uri="{FF2B5EF4-FFF2-40B4-BE49-F238E27FC236}">
              <a16:creationId xmlns:a16="http://schemas.microsoft.com/office/drawing/2014/main" id="{594C7B2C-C243-DD54-94A7-9427DCA7CFE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A09D513-8DEE-5DEA-B018-FA7EB5883B35}"/>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ED369ED0-C48A-F17C-02C2-57155CF92774}"/>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23715385-55A9-209F-C391-24AD711C955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E48BBE5A-789C-E8F0-C309-830B1B0329A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F9910A2B-7EA3-8022-C4D8-EBDEBB81C8F2}"/>
              </a:ext>
            </a:extLst>
          </p:cNvPr>
          <p:cNvSpPr txBox="1">
            <a:spLocks noGrp="1"/>
          </p:cNvSpPr>
          <p:nvPr>
            <p:ph type="title"/>
          </p:nvPr>
        </p:nvSpPr>
        <p:spPr>
          <a:xfrm>
            <a:off x="2314304" y="13062"/>
            <a:ext cx="8240486" cy="17068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Medium"/>
              </a:rPr>
              <a:t>Share your responses</a:t>
            </a:r>
            <a:br>
              <a:rPr lang="en-US" sz="4500" dirty="0">
                <a:latin typeface="Gotham Medium"/>
              </a:rPr>
            </a:br>
            <a:r>
              <a:rPr lang="en-US" sz="6600" dirty="0">
                <a:solidFill>
                  <a:srgbClr val="C00000"/>
                </a:solidFill>
                <a:latin typeface="Gotham Medium"/>
              </a:rPr>
              <a:t>Question 4:</a:t>
            </a:r>
            <a:endParaRPr lang="en-US" sz="4400" dirty="0">
              <a:solidFill>
                <a:srgbClr val="C00000"/>
              </a:solidFill>
              <a:latin typeface="Gotham Medium"/>
            </a:endParaRPr>
          </a:p>
        </p:txBody>
      </p:sp>
      <p:sp>
        <p:nvSpPr>
          <p:cNvPr id="11" name="TextBox 10">
            <a:extLst>
              <a:ext uri="{FF2B5EF4-FFF2-40B4-BE49-F238E27FC236}">
                <a16:creationId xmlns:a16="http://schemas.microsoft.com/office/drawing/2014/main" id="{C6FDCB44-5B14-53AD-0781-FB8B25BC0CA3}"/>
              </a:ext>
              <a:ext uri="{C183D7F6-B498-43B3-948B-1728B52AA6E4}">
                <adec:decorative xmlns:adec="http://schemas.microsoft.com/office/drawing/2017/decorative" val="1"/>
              </a:ext>
            </a:extLst>
          </p:cNvPr>
          <p:cNvSpPr txBox="1"/>
          <p:nvPr/>
        </p:nvSpPr>
        <p:spPr>
          <a:xfrm>
            <a:off x="820339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0B9F4A0-5F0E-7C6E-FB66-E95B0046D34E}"/>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FECD6D83-F703-611D-FEF6-1422889313CC}"/>
              </a:ext>
            </a:extLst>
          </p:cNvPr>
          <p:cNvSpPr/>
          <p:nvPr/>
        </p:nvSpPr>
        <p:spPr>
          <a:xfrm>
            <a:off x="2754087" y="2492010"/>
            <a:ext cx="5802085" cy="2623866"/>
          </a:xfrm>
          <a:prstGeom prst="wedgeRoundRectCallout">
            <a:avLst>
              <a:gd name="adj1" fmla="val 74071"/>
              <a:gd name="adj2" fmla="val 40022"/>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Calibri" panose="020F0502020204030204"/>
                <a:ea typeface="+mn-ea"/>
                <a:cs typeface="+mn-cs"/>
              </a:rPr>
              <a:t>One question I have is __________</a:t>
            </a:r>
          </a:p>
        </p:txBody>
      </p:sp>
      <p:pic>
        <p:nvPicPr>
          <p:cNvPr id="12" name="Graphic 11">
            <a:extLst>
              <a:ext uri="{FF2B5EF4-FFF2-40B4-BE49-F238E27FC236}">
                <a16:creationId xmlns:a16="http://schemas.microsoft.com/office/drawing/2014/main" id="{69D8F469-0E64-2F68-B3FE-8B7D6243B6B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54790" y="3964941"/>
            <a:ext cx="1152615" cy="1152615"/>
          </a:xfrm>
          <a:prstGeom prst="rect">
            <a:avLst/>
          </a:prstGeom>
        </p:spPr>
      </p:pic>
    </p:spTree>
    <p:extLst>
      <p:ext uri="{BB962C8B-B14F-4D97-AF65-F5344CB8AC3E}">
        <p14:creationId xmlns:p14="http://schemas.microsoft.com/office/powerpoint/2010/main" val="3488913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3607D-E183-27DD-A31B-B4D32854AF50}"/>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2F076CEB-327C-4636-CC0F-5FBD418398D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1" r="6795" b="-1484"/>
          <a:stretch/>
        </p:blipFill>
        <p:spPr>
          <a:xfrm>
            <a:off x="6225877" y="1986861"/>
            <a:ext cx="6292438" cy="4567608"/>
          </a:xfrm>
          <a:prstGeom prst="rect">
            <a:avLst/>
          </a:prstGeom>
        </p:spPr>
      </p:pic>
      <p:pic>
        <p:nvPicPr>
          <p:cNvPr id="6" name="Picture 5">
            <a:extLst>
              <a:ext uri="{FF2B5EF4-FFF2-40B4-BE49-F238E27FC236}">
                <a16:creationId xmlns:a16="http://schemas.microsoft.com/office/drawing/2014/main" id="{5B1C55AA-E8B1-A01B-84CA-045B0CAE8DF5}"/>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089B622F-4866-23DE-3CE1-C398236D8E8B}"/>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7648D456-0BD1-0AF5-087C-AC22FE917D6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BD1F33A-1902-EF0E-E535-EB9E5C847D1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FF2B5EF4-FFF2-40B4-BE49-F238E27FC236}">
                <a16:creationId xmlns:a16="http://schemas.microsoft.com/office/drawing/2014/main" id="{BD5C3618-DB0F-50AD-AFC8-57504EDBC090}"/>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D32BB2C-2C62-CE45-E535-E30D412DE05E}"/>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2" name="Graphic 11">
            <a:extLst>
              <a:ext uri="{FF2B5EF4-FFF2-40B4-BE49-F238E27FC236}">
                <a16:creationId xmlns:a16="http://schemas.microsoft.com/office/drawing/2014/main" id="{37547671-1012-71F0-5BFB-8358641620B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68501" y="861632"/>
            <a:ext cx="1502228" cy="1502228"/>
          </a:xfrm>
          <a:prstGeom prst="rect">
            <a:avLst/>
          </a:prstGeom>
        </p:spPr>
      </p:pic>
      <p:sp>
        <p:nvSpPr>
          <p:cNvPr id="13" name="Title 5">
            <a:extLst>
              <a:ext uri="{FF2B5EF4-FFF2-40B4-BE49-F238E27FC236}">
                <a16:creationId xmlns:a16="http://schemas.microsoft.com/office/drawing/2014/main" id="{7578E2D1-31CA-89C4-AB30-0F30E5FBC095}"/>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Exit Ticket</a:t>
            </a:r>
            <a:br>
              <a:rPr lang="en-US" sz="4400" dirty="0">
                <a:latin typeface="Gotham Medium"/>
              </a:rPr>
            </a:br>
            <a:r>
              <a:rPr lang="en-US" sz="3200" dirty="0">
                <a:solidFill>
                  <a:srgbClr val="C00000"/>
                </a:solidFill>
                <a:latin typeface="Gotham Medium"/>
              </a:rPr>
              <a:t>Follow the directions below to complete your exit ticket. </a:t>
            </a:r>
            <a:endParaRPr lang="en-US" sz="4400" dirty="0">
              <a:solidFill>
                <a:srgbClr val="C00000"/>
              </a:solidFill>
              <a:latin typeface="Gotham Medium"/>
            </a:endParaRPr>
          </a:p>
        </p:txBody>
      </p:sp>
      <p:sp>
        <p:nvSpPr>
          <p:cNvPr id="14" name="TextBox 13">
            <a:extLst>
              <a:ext uri="{FF2B5EF4-FFF2-40B4-BE49-F238E27FC236}">
                <a16:creationId xmlns:a16="http://schemas.microsoft.com/office/drawing/2014/main" id="{32751E19-B83B-9697-AD18-6FE28A095AA8}"/>
              </a:ext>
            </a:extLst>
          </p:cNvPr>
          <p:cNvSpPr txBox="1"/>
          <p:nvPr/>
        </p:nvSpPr>
        <p:spPr>
          <a:xfrm>
            <a:off x="3118506" y="1913716"/>
            <a:ext cx="4659086"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B050"/>
                </a:solidFill>
                <a:effectLst/>
                <a:uLnTx/>
                <a:uFillTx/>
                <a:latin typeface="Gotham Book"/>
                <a:ea typeface="+mn-ea"/>
                <a:cs typeface="Gisha" panose="020B0502040204020203" pitchFamily="34" charset="-79"/>
              </a:rPr>
              <a:t>Use the word bank to fill in the blanks in the reading on your exit ticket.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accent5">
                    <a:lumMod val="75000"/>
                  </a:schemeClr>
                </a:solidFill>
                <a:effectLst/>
                <a:uLnTx/>
                <a:uFillTx/>
                <a:latin typeface="Gotham Book"/>
                <a:ea typeface="+mn-ea"/>
                <a:cs typeface="Gisha" panose="020B0502040204020203" pitchFamily="34" charset="-79"/>
              </a:rPr>
              <a:t>Share your responses with a partner.</a:t>
            </a:r>
          </a:p>
        </p:txBody>
      </p:sp>
      <p:pic>
        <p:nvPicPr>
          <p:cNvPr id="15" name="Graphic 14">
            <a:extLst>
              <a:ext uri="{FF2B5EF4-FFF2-40B4-BE49-F238E27FC236}">
                <a16:creationId xmlns:a16="http://schemas.microsoft.com/office/drawing/2014/main" id="{81B5679B-DEEC-0E1A-FD61-AC9DACD9C6B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91354" y="2735863"/>
            <a:ext cx="1071092" cy="1071092"/>
          </a:xfrm>
          <a:prstGeom prst="rect">
            <a:avLst/>
          </a:prstGeom>
        </p:spPr>
      </p:pic>
      <p:pic>
        <p:nvPicPr>
          <p:cNvPr id="16" name="Graphic 15">
            <a:extLst>
              <a:ext uri="{FF2B5EF4-FFF2-40B4-BE49-F238E27FC236}">
                <a16:creationId xmlns:a16="http://schemas.microsoft.com/office/drawing/2014/main" id="{27E7BF86-FFEC-64B3-FA8C-804962DE37AF}"/>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58357" y="2088873"/>
            <a:ext cx="925793" cy="925793"/>
          </a:xfrm>
          <a:prstGeom prst="rect">
            <a:avLst/>
          </a:prstGeom>
        </p:spPr>
      </p:pic>
      <p:pic>
        <p:nvPicPr>
          <p:cNvPr id="17" name="Graphic 16">
            <a:extLst>
              <a:ext uri="{FF2B5EF4-FFF2-40B4-BE49-F238E27FC236}">
                <a16:creationId xmlns:a16="http://schemas.microsoft.com/office/drawing/2014/main" id="{CA3AE920-B960-EC4B-6047-061DA19682B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58350" y="3806955"/>
            <a:ext cx="1102564" cy="1102564"/>
          </a:xfrm>
          <a:prstGeom prst="rect">
            <a:avLst/>
          </a:prstGeom>
        </p:spPr>
      </p:pic>
    </p:spTree>
    <p:extLst>
      <p:ext uri="{BB962C8B-B14F-4D97-AF65-F5344CB8AC3E}">
        <p14:creationId xmlns:p14="http://schemas.microsoft.com/office/powerpoint/2010/main" val="954050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4F7C1-8250-556B-76C9-6F813D3644B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D464806-7176-2AA8-0264-5C1AD21FE912}"/>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C222DA44-DD2C-AE93-CCE8-57223C632295}"/>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A3E4EE07-0D60-F8E7-D15D-806CCC67B00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94E7835A-A20C-B387-7D15-5B9DD454CC1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841D2640-C772-F72F-CCC7-4EDC59537A4C}"/>
              </a:ext>
            </a:extLst>
          </p:cNvPr>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a:t>
            </a:r>
            <a:r>
              <a:rPr lang="en-US" dirty="0">
                <a:solidFill>
                  <a:schemeClr val="bg1"/>
                </a:solidFill>
                <a:latin typeface="Gotham Medium"/>
              </a:rPr>
              <a:t>11</a:t>
            </a:r>
          </a:p>
        </p:txBody>
      </p:sp>
      <p:sp>
        <p:nvSpPr>
          <p:cNvPr id="11" name="TextBox 10">
            <a:extLst>
              <a:ext uri="{FF2B5EF4-FFF2-40B4-BE49-F238E27FC236}">
                <a16:creationId xmlns:a16="http://schemas.microsoft.com/office/drawing/2014/main" id="{F920D522-6EDB-7F83-9AE2-108CCC7CF98A}"/>
              </a:ext>
              <a:ext uri="{C183D7F6-B498-43B3-948B-1728B52AA6E4}">
                <adec:decorative xmlns:adec="http://schemas.microsoft.com/office/drawing/2017/decorative" val="1"/>
              </a:ext>
            </a:extLst>
          </p:cNvPr>
          <p:cNvSpPr txBox="1"/>
          <p:nvPr/>
        </p:nvSpPr>
        <p:spPr>
          <a:xfrm>
            <a:off x="8323141" y="643722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57672DA-9051-8C4B-1F1D-215F438F8D30}"/>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7E3B857B-D87E-4943-0223-EC185493DABB}"/>
              </a:ext>
            </a:extLst>
          </p:cNvPr>
          <p:cNvSpPr/>
          <p:nvPr/>
        </p:nvSpPr>
        <p:spPr>
          <a:xfrm>
            <a:off x="2002971" y="1503485"/>
            <a:ext cx="7554686" cy="4636058"/>
          </a:xfrm>
          <a:prstGeom prst="wedgeRoundRectCallout">
            <a:avLst>
              <a:gd name="adj1" fmla="val 61988"/>
              <a:gd name="adj2" fmla="val 3310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solidFill>
                  <a:srgbClr val="C00000"/>
                </a:solidFill>
                <a:effectLst/>
                <a:latin typeface="Gotham Book"/>
                <a:ea typeface="Aptos" panose="020B0004020202020204" pitchFamily="34" charset="0"/>
                <a:cs typeface="Times New Roman" panose="02020603050405020304" pitchFamily="18" charset="0"/>
              </a:rPr>
              <a:t>There are a number of ways in which we can see evidence of Spanish influence from the Spanish Colonial era in Texas today. One example of this is in the popularity of traditional Mexican and Indigenous foods like ___________, which are a thin, flat food made from corn or flour. </a:t>
            </a:r>
            <a:endParaRPr kumimoji="0" lang="en-US" sz="6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8D3C506F-73E7-E6A4-C4C6-53D9C9EA53B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15751" y="4119272"/>
            <a:ext cx="1305015" cy="1305015"/>
          </a:xfrm>
          <a:prstGeom prst="rect">
            <a:avLst/>
          </a:prstGeom>
        </p:spPr>
      </p:pic>
    </p:spTree>
    <p:extLst>
      <p:ext uri="{BB962C8B-B14F-4D97-AF65-F5344CB8AC3E}">
        <p14:creationId xmlns:p14="http://schemas.microsoft.com/office/powerpoint/2010/main" val="328588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0A273-4A91-4CBF-1259-C684AFB35CE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3ED94FD-610D-0F3D-6C72-013DED2E357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05FDD231-9814-F7BB-16B7-14A23AD7867F}"/>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CB44FAF-4F51-060A-A6F4-09CE96CBBA8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A2F997A7-74F2-FF20-5D30-5C599B221D2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805A8099-32A4-EDF6-5366-FE4A7D194F73}"/>
              </a:ext>
            </a:extLst>
          </p:cNvPr>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2 1</a:t>
            </a:r>
          </a:p>
        </p:txBody>
      </p:sp>
      <p:sp>
        <p:nvSpPr>
          <p:cNvPr id="11" name="TextBox 10">
            <a:extLst>
              <a:ext uri="{FF2B5EF4-FFF2-40B4-BE49-F238E27FC236}">
                <a16:creationId xmlns:a16="http://schemas.microsoft.com/office/drawing/2014/main" id="{32D5E821-0471-E71E-8054-5E7511DC4656}"/>
              </a:ext>
              <a:ext uri="{C183D7F6-B498-43B3-948B-1728B52AA6E4}">
                <adec:decorative xmlns:adec="http://schemas.microsoft.com/office/drawing/2017/decorative" val="1"/>
              </a:ext>
            </a:extLst>
          </p:cNvPr>
          <p:cNvSpPr txBox="1"/>
          <p:nvPr/>
        </p:nvSpPr>
        <p:spPr>
          <a:xfrm>
            <a:off x="8334026" y="6475606"/>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62AC62D-FE97-4DB0-592B-F51DE2CF4539}"/>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97D5DFE3-1AA7-8E2C-6FAE-AA344C1BBDE4}"/>
              </a:ext>
            </a:extLst>
          </p:cNvPr>
          <p:cNvSpPr/>
          <p:nvPr/>
        </p:nvSpPr>
        <p:spPr>
          <a:xfrm>
            <a:off x="2002971" y="1503485"/>
            <a:ext cx="7554686" cy="4636058"/>
          </a:xfrm>
          <a:prstGeom prst="wedgeRoundRectCallout">
            <a:avLst>
              <a:gd name="adj1" fmla="val 61988"/>
              <a:gd name="adj2" fmla="val 3310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dirty="0">
                <a:solidFill>
                  <a:srgbClr val="DE0000"/>
                </a:solidFill>
                <a:effectLst/>
                <a:latin typeface="Gotham Book"/>
                <a:ea typeface="Aptos" panose="020B0004020202020204" pitchFamily="34" charset="0"/>
                <a:cs typeface="Times New Roman" panose="02020603050405020304" pitchFamily="18" charset="0"/>
              </a:rPr>
              <a:t>Another example is evident in a type of music called ___________, which blends Mexican, Spanish, German, and Czech styles of music.</a:t>
            </a:r>
            <a:endParaRPr kumimoji="0" lang="en-US" sz="13800" b="0" i="0" u="none" strike="noStrike" kern="1200" cap="none" spc="0" normalizeH="0" baseline="0" noProof="0" dirty="0">
              <a:ln>
                <a:noFill/>
              </a:ln>
              <a:solidFill>
                <a:srgbClr val="DE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2473B965-EB9D-E54D-54EB-1A5C36655F1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15751" y="4119272"/>
            <a:ext cx="1305015" cy="1305015"/>
          </a:xfrm>
          <a:prstGeom prst="rect">
            <a:avLst/>
          </a:prstGeom>
        </p:spPr>
      </p:pic>
    </p:spTree>
    <p:extLst>
      <p:ext uri="{BB962C8B-B14F-4D97-AF65-F5344CB8AC3E}">
        <p14:creationId xmlns:p14="http://schemas.microsoft.com/office/powerpoint/2010/main" val="2408754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805A1-6712-457E-D8AE-E66DA557595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DDA0BC5-A73E-7B13-462A-5B213AE7AC05}"/>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4A300174-C159-3CEA-A2EE-51FB3C9986C6}"/>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2ED05273-1918-E7A1-5196-3A934E1D9C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E8DF31-E737-9AFD-81D1-1301F970FDD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5165FE24-DC4C-46F9-2BB8-1C434AA1E5C3}"/>
              </a:ext>
            </a:extLst>
          </p:cNvPr>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3</a:t>
            </a:r>
            <a:r>
              <a:rPr lang="en-US" dirty="0">
                <a:latin typeface="Gotham Medium"/>
              </a:rPr>
              <a:t> </a:t>
            </a:r>
            <a:r>
              <a:rPr lang="en-US" dirty="0">
                <a:solidFill>
                  <a:schemeClr val="bg1"/>
                </a:solidFill>
                <a:latin typeface="Gotham Medium"/>
              </a:rPr>
              <a:t>1</a:t>
            </a:r>
          </a:p>
        </p:txBody>
      </p:sp>
      <p:sp>
        <p:nvSpPr>
          <p:cNvPr id="11" name="TextBox 10">
            <a:extLst>
              <a:ext uri="{FF2B5EF4-FFF2-40B4-BE49-F238E27FC236}">
                <a16:creationId xmlns:a16="http://schemas.microsoft.com/office/drawing/2014/main" id="{4F6896FE-60E0-161B-DB89-EF09809043C5}"/>
              </a:ext>
              <a:ext uri="{C183D7F6-B498-43B3-948B-1728B52AA6E4}">
                <adec:decorative xmlns:adec="http://schemas.microsoft.com/office/drawing/2017/decorative" val="1"/>
              </a:ext>
            </a:extLst>
          </p:cNvPr>
          <p:cNvSpPr txBox="1"/>
          <p:nvPr/>
        </p:nvSpPr>
        <p:spPr>
          <a:xfrm>
            <a:off x="8334026" y="6475606"/>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42900B2-8DC2-DFA7-C7B1-7CC0941E1391}"/>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EDB9BA69-DDEF-4C6D-A3C5-E85411AC2521}"/>
              </a:ext>
            </a:extLst>
          </p:cNvPr>
          <p:cNvSpPr/>
          <p:nvPr/>
        </p:nvSpPr>
        <p:spPr>
          <a:xfrm>
            <a:off x="2002971" y="1503485"/>
            <a:ext cx="7554686" cy="4636058"/>
          </a:xfrm>
          <a:prstGeom prst="wedgeRoundRectCallout">
            <a:avLst>
              <a:gd name="adj1" fmla="val 61988"/>
              <a:gd name="adj2" fmla="val 3310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000" dirty="0">
                <a:solidFill>
                  <a:srgbClr val="DE0000"/>
                </a:solidFill>
                <a:effectLst/>
                <a:latin typeface="Gotham Book"/>
                <a:ea typeface="Aptos" panose="020B0004020202020204" pitchFamily="34" charset="0"/>
                <a:cs typeface="Times New Roman" panose="02020603050405020304" pitchFamily="18" charset="0"/>
              </a:rPr>
              <a:t>__________ are another example of Spanish and Mexican culture in Texas today. These events include common vaquero and conquistador practices of roping, riding horses, and branding cattle. </a:t>
            </a:r>
            <a:endParaRPr kumimoji="0" lang="en-US" sz="41300" b="0" i="0" u="none" strike="noStrike" kern="1200" cap="none" spc="0" normalizeH="0" baseline="0" noProof="0" dirty="0">
              <a:ln>
                <a:noFill/>
              </a:ln>
              <a:solidFill>
                <a:srgbClr val="DE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18551D99-2810-2D64-B246-AD1B415762E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15751" y="4119272"/>
            <a:ext cx="1305015" cy="1305015"/>
          </a:xfrm>
          <a:prstGeom prst="rect">
            <a:avLst/>
          </a:prstGeom>
        </p:spPr>
      </p:pic>
    </p:spTree>
    <p:extLst>
      <p:ext uri="{BB962C8B-B14F-4D97-AF65-F5344CB8AC3E}">
        <p14:creationId xmlns:p14="http://schemas.microsoft.com/office/powerpoint/2010/main" val="3018895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EAAFC-6E04-DA23-B176-B9556B6BE07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A2CCEC0-231A-B254-E85B-378771D8C707}"/>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F353C179-C077-E2B6-3434-828B2F3F1691}"/>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2F50D30A-9751-017B-EFBF-F7279A3167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67005A20-C2D3-20D3-6D3B-59CE213ECF5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758B2293-5D56-21B7-CB8A-5D09E826EA8E}"/>
              </a:ext>
            </a:extLst>
          </p:cNvPr>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4</a:t>
            </a:r>
          </a:p>
        </p:txBody>
      </p:sp>
      <p:sp>
        <p:nvSpPr>
          <p:cNvPr id="11" name="TextBox 10">
            <a:extLst>
              <a:ext uri="{FF2B5EF4-FFF2-40B4-BE49-F238E27FC236}">
                <a16:creationId xmlns:a16="http://schemas.microsoft.com/office/drawing/2014/main" id="{23687120-7563-CD98-294A-FC0845FEFDBB}"/>
              </a:ext>
              <a:ext uri="{C183D7F6-B498-43B3-948B-1728B52AA6E4}">
                <adec:decorative xmlns:adec="http://schemas.microsoft.com/office/drawing/2017/decorative" val="1"/>
              </a:ext>
            </a:extLst>
          </p:cNvPr>
          <p:cNvSpPr txBox="1"/>
          <p:nvPr/>
        </p:nvSpPr>
        <p:spPr>
          <a:xfrm>
            <a:off x="8334026" y="6475606"/>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5DCAB87-2E78-65F4-EDE4-F3A7B087D41A}"/>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FE7083E2-713C-8466-BDFD-E7736EBC4419}"/>
              </a:ext>
            </a:extLst>
          </p:cNvPr>
          <p:cNvSpPr/>
          <p:nvPr/>
        </p:nvSpPr>
        <p:spPr>
          <a:xfrm>
            <a:off x="2002971" y="1503485"/>
            <a:ext cx="7924800" cy="4636058"/>
          </a:xfrm>
          <a:prstGeom prst="wedgeRoundRectCallout">
            <a:avLst>
              <a:gd name="adj1" fmla="val 61988"/>
              <a:gd name="adj2" fmla="val 3310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3400" dirty="0">
                <a:solidFill>
                  <a:srgbClr val="DE0000"/>
                </a:solidFill>
                <a:effectLst/>
                <a:latin typeface="Gotham Book"/>
                <a:ea typeface="Aptos" panose="020B0004020202020204" pitchFamily="34" charset="0"/>
                <a:cs typeface="Times New Roman" panose="02020603050405020304" pitchFamily="18" charset="0"/>
              </a:rPr>
              <a:t>A final example of Spanish Colonial influence in Texas today is that 30% of Texans today practice the __________ religion, which first came to Texas with the Spanish Mission Presidio System. In conclusion, evidence of Spanish influence from the Spanish </a:t>
            </a:r>
            <a:r>
              <a:rPr lang="en-US" sz="3400">
                <a:solidFill>
                  <a:srgbClr val="DE0000"/>
                </a:solidFill>
                <a:effectLst/>
                <a:latin typeface="Gotham Book"/>
                <a:ea typeface="Aptos" panose="020B0004020202020204" pitchFamily="34" charset="0"/>
                <a:cs typeface="Times New Roman" panose="02020603050405020304" pitchFamily="18" charset="0"/>
              </a:rPr>
              <a:t>Colonial era </a:t>
            </a:r>
            <a:r>
              <a:rPr lang="en-US" sz="3400" dirty="0">
                <a:solidFill>
                  <a:srgbClr val="DE0000"/>
                </a:solidFill>
                <a:effectLst/>
                <a:latin typeface="Gotham Book"/>
                <a:ea typeface="Aptos" panose="020B0004020202020204" pitchFamily="34" charset="0"/>
                <a:cs typeface="Times New Roman" panose="02020603050405020304" pitchFamily="18" charset="0"/>
              </a:rPr>
              <a:t>exists in many aspects of life in Texas Today. </a:t>
            </a:r>
            <a:endParaRPr kumimoji="0" lang="en-US" sz="3400" b="0" i="0" u="none" strike="noStrike" kern="1200" cap="none" spc="0" normalizeH="0" baseline="0" noProof="0" dirty="0">
              <a:ln>
                <a:noFill/>
              </a:ln>
              <a:solidFill>
                <a:srgbClr val="DE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1AFA030D-74F5-4CC3-E9B0-E45D9194E89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66472" y="4108386"/>
            <a:ext cx="1305015" cy="1305015"/>
          </a:xfrm>
          <a:prstGeom prst="rect">
            <a:avLst/>
          </a:prstGeom>
        </p:spPr>
      </p:pic>
    </p:spTree>
    <p:extLst>
      <p:ext uri="{BB962C8B-B14F-4D97-AF65-F5344CB8AC3E}">
        <p14:creationId xmlns:p14="http://schemas.microsoft.com/office/powerpoint/2010/main" val="3681221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273A66-C412-4C7D-2679-014E162606B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1" r="6795" b="-1484"/>
          <a:stretch/>
        </p:blipFill>
        <p:spPr>
          <a:xfrm>
            <a:off x="5879049" y="1986861"/>
            <a:ext cx="6292438" cy="4567608"/>
          </a:xfrm>
          <a:prstGeom prst="rect">
            <a:avLst/>
          </a:prstGeom>
        </p:spPr>
      </p:pic>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68501" y="861632"/>
            <a:ext cx="1502228" cy="1502228"/>
          </a:xfrm>
          <a:prstGeom prst="rect">
            <a:avLst/>
          </a:prstGeom>
        </p:spPr>
      </p:pic>
      <p:sp>
        <p:nvSpPr>
          <p:cNvPr id="13" name="Title 5">
            <a:extLst>
              <a:ext uri="{FF2B5EF4-FFF2-40B4-BE49-F238E27FC236}">
                <a16:creationId xmlns:a16="http://schemas.microsoft.com/office/drawing/2014/main" id="{C7C1053C-1C6E-2902-62C3-A089BB0FC2D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Warm-up</a:t>
            </a:r>
            <a:br>
              <a:rPr lang="en-US" sz="4400" dirty="0">
                <a:latin typeface="Gotham Medium"/>
              </a:rPr>
            </a:br>
            <a:r>
              <a:rPr lang="en-US" sz="3200" dirty="0">
                <a:solidFill>
                  <a:srgbClr val="C00000"/>
                </a:solidFill>
                <a:latin typeface="Gotham Medium"/>
              </a:rPr>
              <a:t>Follow the directions below to complete your warm-up </a:t>
            </a:r>
            <a:endParaRPr lang="en-US" sz="4400" dirty="0">
              <a:solidFill>
                <a:srgbClr val="C00000"/>
              </a:solidFill>
              <a:latin typeface="Gotham Medium"/>
            </a:endParaRPr>
          </a:p>
        </p:txBody>
      </p:sp>
      <p:sp>
        <p:nvSpPr>
          <p:cNvPr id="14" name="TextBox 13">
            <a:extLst>
              <a:ext uri="{FF2B5EF4-FFF2-40B4-BE49-F238E27FC236}">
                <a16:creationId xmlns:a16="http://schemas.microsoft.com/office/drawing/2014/main" id="{FFE36E1E-FB65-D52F-E365-F0452DB427B0}"/>
              </a:ext>
            </a:extLst>
          </p:cNvPr>
          <p:cNvSpPr txBox="1"/>
          <p:nvPr/>
        </p:nvSpPr>
        <p:spPr>
          <a:xfrm>
            <a:off x="3118506" y="2172590"/>
            <a:ext cx="4659086"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70C0"/>
                </a:solidFill>
                <a:latin typeface="Gotham Book"/>
                <a:cs typeface="Gisha" panose="020B0502040204020203" pitchFamily="34" charset="-79"/>
              </a:rPr>
              <a:t>Consider all the things you know that are popular or common in Texas Today.</a:t>
            </a:r>
          </a:p>
          <a:p>
            <a:pPr marL="285750" indent="-285750">
              <a:buFont typeface="Arial" panose="020B0604020202020204" pitchFamily="34" charset="0"/>
              <a:buChar char="•"/>
            </a:pPr>
            <a:r>
              <a:rPr lang="en-US" sz="3200" dirty="0">
                <a:solidFill>
                  <a:srgbClr val="00B050"/>
                </a:solidFill>
                <a:latin typeface="Gotham Book"/>
                <a:cs typeface="Gisha" panose="020B0502040204020203" pitchFamily="34" charset="-79"/>
              </a:rPr>
              <a:t>Complete your chart based on the items you have thought about.</a:t>
            </a:r>
          </a:p>
          <a:p>
            <a:pPr marL="285750" indent="-285750">
              <a:buFont typeface="Arial" panose="020B0604020202020204" pitchFamily="34" charset="0"/>
              <a:buChar char="•"/>
            </a:pPr>
            <a:r>
              <a:rPr lang="en-US" sz="3200" dirty="0">
                <a:solidFill>
                  <a:srgbClr val="7030A0"/>
                </a:solidFill>
                <a:latin typeface="Gotham Book"/>
                <a:cs typeface="Gisha" panose="020B0502040204020203" pitchFamily="34" charset="-79"/>
              </a:rPr>
              <a:t>Share your responses with a partner.</a:t>
            </a:r>
          </a:p>
        </p:txBody>
      </p:sp>
      <p:pic>
        <p:nvPicPr>
          <p:cNvPr id="15" name="Graphic 14">
            <a:extLst>
              <a:ext uri="{FF2B5EF4-FFF2-40B4-BE49-F238E27FC236}">
                <a16:creationId xmlns:a16="http://schemas.microsoft.com/office/drawing/2014/main" id="{AED1851A-4A55-44A9-EDC2-34726644A4F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25514" y="2050063"/>
            <a:ext cx="1071092" cy="1071092"/>
          </a:xfrm>
          <a:prstGeom prst="rect">
            <a:avLst/>
          </a:prstGeom>
        </p:spPr>
      </p:pic>
      <p:pic>
        <p:nvPicPr>
          <p:cNvPr id="16" name="Graphic 15">
            <a:extLst>
              <a:ext uri="{FF2B5EF4-FFF2-40B4-BE49-F238E27FC236}">
                <a16:creationId xmlns:a16="http://schemas.microsoft.com/office/drawing/2014/main" id="{E17151B6-0D72-AA6B-E8F6-11C2659C4E7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23492" y="3950330"/>
            <a:ext cx="925793" cy="925793"/>
          </a:xfrm>
          <a:prstGeom prst="rect">
            <a:avLst/>
          </a:prstGeom>
        </p:spPr>
      </p:pic>
      <p:pic>
        <p:nvPicPr>
          <p:cNvPr id="17" name="Graphic 16">
            <a:extLst>
              <a:ext uri="{FF2B5EF4-FFF2-40B4-BE49-F238E27FC236}">
                <a16:creationId xmlns:a16="http://schemas.microsoft.com/office/drawing/2014/main" id="{9B0B21E0-08A5-0252-AE2E-A349AEE842A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01884" y="5490043"/>
            <a:ext cx="842453" cy="842453"/>
          </a:xfrm>
          <a:prstGeom prst="rect">
            <a:avLst/>
          </a:prstGeom>
        </p:spPr>
      </p:pic>
    </p:spTree>
    <p:extLst>
      <p:ext uri="{BB962C8B-B14F-4D97-AF65-F5344CB8AC3E}">
        <p14:creationId xmlns:p14="http://schemas.microsoft.com/office/powerpoint/2010/main" val="2746851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2EB73-9222-B223-4FCB-8423B548BCB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C80BB99-7B3C-AA1A-EDAF-4AC46B16D948}"/>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8E147C8C-FA71-4F99-D972-E20B7A2F1CC8}"/>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036456D4-274D-9F9D-E00A-000F8E3CEA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B1B64720-6AFC-354C-EE43-3ED2771DCCA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9FB2B6A4-1639-1222-D59F-DCE9A21892FA}"/>
              </a:ext>
            </a:extLst>
          </p:cNvPr>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day 1</a:t>
            </a:r>
          </a:p>
        </p:txBody>
      </p:sp>
      <p:sp>
        <p:nvSpPr>
          <p:cNvPr id="11" name="TextBox 10">
            <a:extLst>
              <a:ext uri="{FF2B5EF4-FFF2-40B4-BE49-F238E27FC236}">
                <a16:creationId xmlns:a16="http://schemas.microsoft.com/office/drawing/2014/main" id="{2B8451F7-9BC7-7A4C-0763-B325A7841649}"/>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69B7BBD-2097-D11A-ED56-3E9622200A6A}"/>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E61BEFB9-8981-AD59-1705-2A38604B634E}"/>
              </a:ext>
            </a:extLst>
          </p:cNvPr>
          <p:cNvSpPr/>
          <p:nvPr/>
        </p:nvSpPr>
        <p:spPr>
          <a:xfrm>
            <a:off x="2318657" y="1275803"/>
            <a:ext cx="5791200" cy="2111830"/>
          </a:xfrm>
          <a:prstGeom prst="wedgeRoundRectCallout">
            <a:avLst>
              <a:gd name="adj1" fmla="val 74092"/>
              <a:gd name="adj2" fmla="val 40148"/>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thing I listed that is popular or common in Texas today is ______</a:t>
            </a:r>
          </a:p>
        </p:txBody>
      </p:sp>
      <p:pic>
        <p:nvPicPr>
          <p:cNvPr id="12" name="Graphic 11">
            <a:extLst>
              <a:ext uri="{FF2B5EF4-FFF2-40B4-BE49-F238E27FC236}">
                <a16:creationId xmlns:a16="http://schemas.microsoft.com/office/drawing/2014/main" id="{6E62CFDA-3A38-E9BD-7581-F2B4129E21E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7250" y="4629618"/>
            <a:ext cx="1305015" cy="1305015"/>
          </a:xfrm>
          <a:prstGeom prst="rect">
            <a:avLst/>
          </a:prstGeom>
        </p:spPr>
      </p:pic>
      <p:sp>
        <p:nvSpPr>
          <p:cNvPr id="3" name="Speech Bubble: Rectangle with Corners Rounded 2">
            <a:extLst>
              <a:ext uri="{FF2B5EF4-FFF2-40B4-BE49-F238E27FC236}">
                <a16:creationId xmlns:a16="http://schemas.microsoft.com/office/drawing/2014/main" id="{DE711A92-C8E4-901D-0065-5A692A700769}"/>
              </a:ext>
            </a:extLst>
          </p:cNvPr>
          <p:cNvSpPr/>
          <p:nvPr/>
        </p:nvSpPr>
        <p:spPr>
          <a:xfrm>
            <a:off x="5475514" y="3822803"/>
            <a:ext cx="5791200" cy="2111830"/>
          </a:xfrm>
          <a:prstGeom prst="wedgeRoundRectCallout">
            <a:avLst>
              <a:gd name="adj1" fmla="val -68577"/>
              <a:gd name="adj2" fmla="val 3344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This </a:t>
            </a:r>
            <a:r>
              <a:rPr lang="en-US" sz="4000" dirty="0">
                <a:solidFill>
                  <a:srgbClr val="C00000"/>
                </a:solidFill>
                <a:latin typeface="Calibri" panose="020F0502020204030204"/>
              </a:rPr>
              <a:t>might be connected to the Spanish Colonial era because _______</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3BC36758-BD4B-51AB-3624-3F4A606F050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48431" y="2007443"/>
            <a:ext cx="1305015" cy="1305015"/>
          </a:xfrm>
          <a:prstGeom prst="rect">
            <a:avLst/>
          </a:prstGeom>
        </p:spPr>
      </p:pic>
    </p:spTree>
    <p:extLst>
      <p:ext uri="{BB962C8B-B14F-4D97-AF65-F5344CB8AC3E}">
        <p14:creationId xmlns:p14="http://schemas.microsoft.com/office/powerpoint/2010/main" val="22400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249C6CF-D82E-6A81-8C47-DE04FB6BAFB5}"/>
              </a:ext>
            </a:extLst>
          </p:cNvPr>
          <p:cNvSpPr txBox="1"/>
          <p:nvPr/>
        </p:nvSpPr>
        <p:spPr>
          <a:xfrm>
            <a:off x="1415143" y="2130641"/>
            <a:ext cx="9229183"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u="none" strike="noStrike" kern="1200" cap="none" spc="0" normalizeH="0" baseline="0" noProof="0" dirty="0">
                <a:ln>
                  <a:noFill/>
                </a:ln>
                <a:solidFill>
                  <a:srgbClr val="C00000"/>
                </a:solidFill>
                <a:effectLst/>
                <a:uLnTx/>
                <a:uFillTx/>
                <a:latin typeface="Calibri" panose="020F0502020204030204"/>
                <a:ea typeface="+mn-ea"/>
                <a:cs typeface="+mn-cs"/>
              </a:rPr>
              <a:t>In what ways can we see evidence</a:t>
            </a:r>
            <a:r>
              <a:rPr lang="en-US" sz="5400" dirty="0">
                <a:solidFill>
                  <a:srgbClr val="C00000"/>
                </a:solidFill>
                <a:latin typeface="Calibri" panose="020F0502020204030204"/>
              </a:rPr>
              <a:t> of the Spanish Colonial era in our lives in Texas today? </a:t>
            </a:r>
            <a:endParaRPr kumimoji="0" lang="en-US" sz="5400" b="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00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In Today’s Lesson</a:t>
            </a: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BAA726-7C6B-8A90-68A7-A97674A4B6F6}"/>
              </a:ext>
            </a:extLst>
          </p:cNvPr>
          <p:cNvSpPr txBox="1"/>
          <p:nvPr/>
        </p:nvSpPr>
        <p:spPr>
          <a:xfrm>
            <a:off x="216457" y="1734224"/>
            <a:ext cx="11991740" cy="4185761"/>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8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3800" strike="noStrike" kern="1200" cap="none" spc="0" normalizeH="0" baseline="0" noProof="0" dirty="0">
                <a:ln>
                  <a:noFill/>
                </a:ln>
                <a:solidFill>
                  <a:srgbClr val="C00000"/>
                </a:solidFill>
                <a:effectLst/>
                <a:uLnTx/>
                <a:uFillTx/>
                <a:latin typeface="Calibri" panose="020F0502020204030204"/>
                <a:ea typeface="+mn-ea"/>
                <a:cs typeface="+mn-cs"/>
              </a:rPr>
              <a:t> examine eight elements of modern Texas culture that originated during the Spanish Colonial era.</a:t>
            </a:r>
            <a:endParaRPr kumimoji="0" lang="en-US" sz="38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8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3800" strike="noStrike" kern="1200" cap="none" spc="0" normalizeH="0" baseline="0" noProof="0" dirty="0">
                <a:ln>
                  <a:noFill/>
                </a:ln>
                <a:solidFill>
                  <a:srgbClr val="002060"/>
                </a:solidFill>
                <a:effectLst/>
                <a:uLnTx/>
                <a:uFillTx/>
                <a:latin typeface="Calibri" panose="020F0502020204030204"/>
                <a:ea typeface="+mn-ea"/>
                <a:cs typeface="+mn-cs"/>
              </a:rPr>
              <a:t> use flashcards to study these elements. I will complete a chart describing each element and its relation to the Spanish Colonial era. I will </a:t>
            </a:r>
            <a:r>
              <a:rPr lang="en-US" sz="3800" dirty="0">
                <a:solidFill>
                  <a:srgbClr val="002060"/>
                </a:solidFill>
                <a:latin typeface="Calibri" panose="020F0502020204030204"/>
              </a:rPr>
              <a:t>answer questions assessing </a:t>
            </a:r>
            <a:r>
              <a:rPr kumimoji="0" lang="en-US" sz="3800" strike="noStrike" kern="1200" cap="none" spc="0" normalizeH="0" baseline="0" noProof="0" dirty="0">
                <a:ln>
                  <a:noFill/>
                </a:ln>
                <a:solidFill>
                  <a:srgbClr val="002060"/>
                </a:solidFill>
                <a:effectLst/>
                <a:uLnTx/>
                <a:uFillTx/>
                <a:latin typeface="Calibri" panose="020F0502020204030204"/>
                <a:ea typeface="+mn-ea"/>
                <a:cs typeface="+mn-cs"/>
              </a:rPr>
              <a:t>my prior knowledge about the elements.  </a:t>
            </a:r>
            <a:endParaRPr kumimoji="0" lang="en-US" sz="38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97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74371" y="13062"/>
            <a:ext cx="10019836" cy="16089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a:rPr>
              <a:t>Spanish and Indigenous Influence in Texas Culture Today</a:t>
            </a:r>
          </a:p>
        </p:txBody>
      </p:sp>
      <p:sp>
        <p:nvSpPr>
          <p:cNvPr id="11" name="TextBox 10">
            <a:extLst>
              <a:ext uri="{C183D7F6-B498-43B3-948B-1728B52AA6E4}">
                <adec:decorative xmlns:adec="http://schemas.microsoft.com/office/drawing/2017/decorative" val="1"/>
              </a:ext>
            </a:extLst>
          </p:cNvPr>
          <p:cNvSpPr txBox="1"/>
          <p:nvPr/>
        </p:nvSpPr>
        <p:spPr>
          <a:xfrm>
            <a:off x="8323141"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Rectangle: Rounded Corners 1">
            <a:extLst>
              <a:ext uri="{FF2B5EF4-FFF2-40B4-BE49-F238E27FC236}">
                <a16:creationId xmlns:a16="http://schemas.microsoft.com/office/drawing/2014/main" id="{01909D7E-114A-E7DB-3157-C567F5AF7690}"/>
              </a:ext>
            </a:extLst>
          </p:cNvPr>
          <p:cNvSpPr/>
          <p:nvPr/>
        </p:nvSpPr>
        <p:spPr>
          <a:xfrm>
            <a:off x="2371697" y="2068286"/>
            <a:ext cx="8360228" cy="3657600"/>
          </a:xfrm>
          <a:prstGeom prst="roundRect">
            <a:avLst/>
          </a:prstGeom>
          <a:solidFill>
            <a:srgbClr val="DE0000"/>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Aft>
                <a:spcPts val="800"/>
              </a:spcAft>
            </a:pPr>
            <a:r>
              <a:rPr lang="en-US" sz="3200" b="1" kern="100" dirty="0">
                <a:effectLst/>
                <a:latin typeface="Gotham Book"/>
                <a:ea typeface="Aptos" panose="020B0004020202020204" pitchFamily="34" charset="0"/>
                <a:cs typeface="Times New Roman" panose="02020603050405020304" pitchFamily="18" charset="0"/>
              </a:rPr>
              <a:t>Directions</a:t>
            </a:r>
            <a:r>
              <a:rPr lang="en-US" sz="3200" kern="100" dirty="0">
                <a:effectLst/>
                <a:latin typeface="Gotham Book"/>
                <a:ea typeface="Aptos" panose="020B0004020202020204" pitchFamily="34" charset="0"/>
                <a:cs typeface="Times New Roman" panose="02020603050405020304" pitchFamily="18" charset="0"/>
              </a:rPr>
              <a:t>: There are eight flashcards that accompany this lesson. Each flashcard presents something that demonstrates an element of Spanish or Indigenous culture from the Spanish Colonial era that still influences Texas today. </a:t>
            </a:r>
          </a:p>
        </p:txBody>
      </p:sp>
    </p:spTree>
    <p:extLst>
      <p:ext uri="{BB962C8B-B14F-4D97-AF65-F5344CB8AC3E}">
        <p14:creationId xmlns:p14="http://schemas.microsoft.com/office/powerpoint/2010/main" val="699537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a:extLst>
            <a:ext uri="{FF2B5EF4-FFF2-40B4-BE49-F238E27FC236}">
              <a16:creationId xmlns:a16="http://schemas.microsoft.com/office/drawing/2014/main" id="{BD3CEF85-E428-D14B-185F-F66063B017E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EC7F12C-6C99-14D9-7DDE-55E5566A3D26}"/>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168726E0-EDAA-BB62-3B20-D2EDE85C2B9E}"/>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AD988357-D0A3-941C-6F2C-042B2335143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6B3D125D-1DF9-CA06-4FE4-AECAF8FA3C2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88ACC08D-9B44-C837-84CB-3BDD80FE46AF}"/>
              </a:ext>
            </a:extLst>
          </p:cNvPr>
          <p:cNvSpPr txBox="1">
            <a:spLocks noGrp="1"/>
          </p:cNvSpPr>
          <p:nvPr>
            <p:ph type="title"/>
          </p:nvPr>
        </p:nvSpPr>
        <p:spPr>
          <a:xfrm>
            <a:off x="1774371" y="13062"/>
            <a:ext cx="10019836" cy="16089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a:rPr>
              <a:t>Spanish and Indigenous Influence in Texas Culture Today  </a:t>
            </a:r>
            <a:r>
              <a:rPr lang="en-US" sz="5400" dirty="0">
                <a:solidFill>
                  <a:schemeClr val="bg1">
                    <a:lumMod val="95000"/>
                  </a:schemeClr>
                </a:solidFill>
                <a:latin typeface="Gotham Medium"/>
              </a:rPr>
              <a:t>2</a:t>
            </a:r>
          </a:p>
        </p:txBody>
      </p:sp>
      <p:sp>
        <p:nvSpPr>
          <p:cNvPr id="11" name="TextBox 10">
            <a:extLst>
              <a:ext uri="{FF2B5EF4-FFF2-40B4-BE49-F238E27FC236}">
                <a16:creationId xmlns:a16="http://schemas.microsoft.com/office/drawing/2014/main" id="{4A17AA9E-982C-5442-9425-7423631008E1}"/>
              </a:ext>
              <a:ext uri="{C183D7F6-B498-43B3-948B-1728B52AA6E4}">
                <adec:decorative xmlns:adec="http://schemas.microsoft.com/office/drawing/2017/decorative" val="1"/>
              </a:ext>
            </a:extLst>
          </p:cNvPr>
          <p:cNvSpPr txBox="1"/>
          <p:nvPr/>
        </p:nvSpPr>
        <p:spPr>
          <a:xfrm>
            <a:off x="8323141"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0FD0BBE-C0AA-6E28-D693-9F36EBB5E65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Rectangle: Rounded Corners 1">
            <a:extLst>
              <a:ext uri="{FF2B5EF4-FFF2-40B4-BE49-F238E27FC236}">
                <a16:creationId xmlns:a16="http://schemas.microsoft.com/office/drawing/2014/main" id="{CC1F335A-982D-F854-EB09-26C4C1AA409F}"/>
              </a:ext>
            </a:extLst>
          </p:cNvPr>
          <p:cNvSpPr/>
          <p:nvPr/>
        </p:nvSpPr>
        <p:spPr>
          <a:xfrm>
            <a:off x="2371697" y="2068286"/>
            <a:ext cx="8360228" cy="3657600"/>
          </a:xfrm>
          <a:prstGeom prst="roundRect">
            <a:avLst/>
          </a:prstGeom>
          <a:solidFill>
            <a:srgbClr val="DE0000"/>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Aft>
                <a:spcPts val="800"/>
              </a:spcAft>
            </a:pPr>
            <a:r>
              <a:rPr lang="en-US" sz="3600" kern="100" dirty="0">
                <a:latin typeface="Gotham Book"/>
                <a:ea typeface="Aptos" panose="020B0004020202020204" pitchFamily="34" charset="0"/>
                <a:cs typeface="Times New Roman" panose="02020603050405020304" pitchFamily="18" charset="0"/>
              </a:rPr>
              <a:t>Use the flashcards available to investigate and report on information for this assignment. Record your information in the chart on your assignment. </a:t>
            </a:r>
            <a:endParaRPr lang="en-US" sz="3600" kern="100" dirty="0">
              <a:effectLst/>
              <a:latin typeface="Gotham Book"/>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10551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42000" r="-3000" b="-42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2314304" y="13062"/>
            <a:ext cx="8240486" cy="17068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Medium"/>
              </a:rPr>
              <a:t>Share your responses</a:t>
            </a:r>
            <a:br>
              <a:rPr lang="en-US" sz="4500" dirty="0">
                <a:latin typeface="Gotham Medium"/>
              </a:rPr>
            </a:br>
            <a:r>
              <a:rPr lang="en-US" sz="6600" dirty="0">
                <a:solidFill>
                  <a:srgbClr val="C00000"/>
                </a:solidFill>
                <a:latin typeface="Gotham Medium"/>
              </a:rPr>
              <a:t>Question 1:</a:t>
            </a:r>
            <a:endParaRPr lang="en-US" sz="4400" dirty="0">
              <a:solidFill>
                <a:srgbClr val="C00000"/>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20339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46AC7AC-F4AA-4601-9EB0-2737AD6FFA2C}"/>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4B191777-323A-D2B3-7CF7-AC87DFBFE7D1}"/>
              </a:ext>
            </a:extLst>
          </p:cNvPr>
          <p:cNvSpPr/>
          <p:nvPr/>
        </p:nvSpPr>
        <p:spPr>
          <a:xfrm>
            <a:off x="1922419" y="1881564"/>
            <a:ext cx="7434127" cy="1024920"/>
          </a:xfrm>
          <a:prstGeom prst="wedgeRoundRectCallout">
            <a:avLst>
              <a:gd name="adj1" fmla="val 61532"/>
              <a:gd name="adj2" fmla="val 3583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I was already familiar with _______</a:t>
            </a:r>
          </a:p>
        </p:txBody>
      </p:sp>
      <p:sp>
        <p:nvSpPr>
          <p:cNvPr id="3" name="Speech Bubble: Rectangle with Corners Rounded 2">
            <a:extLst>
              <a:ext uri="{FF2B5EF4-FFF2-40B4-BE49-F238E27FC236}">
                <a16:creationId xmlns:a16="http://schemas.microsoft.com/office/drawing/2014/main" id="{092291E0-D3C8-E913-202F-DD1FECCA634F}"/>
              </a:ext>
            </a:extLst>
          </p:cNvPr>
          <p:cNvSpPr/>
          <p:nvPr/>
        </p:nvSpPr>
        <p:spPr>
          <a:xfrm>
            <a:off x="1922419" y="3428998"/>
            <a:ext cx="7434126" cy="870857"/>
          </a:xfrm>
          <a:prstGeom prst="wedgeRoundRectCallout">
            <a:avLst>
              <a:gd name="adj1" fmla="val 62557"/>
              <a:gd name="adj2" fmla="val 4096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I already knew that ______</a:t>
            </a:r>
          </a:p>
        </p:txBody>
      </p:sp>
      <p:sp>
        <p:nvSpPr>
          <p:cNvPr id="4" name="Speech Bubble: Rectangle with Corners Rounded 3">
            <a:extLst>
              <a:ext uri="{FF2B5EF4-FFF2-40B4-BE49-F238E27FC236}">
                <a16:creationId xmlns:a16="http://schemas.microsoft.com/office/drawing/2014/main" id="{9ED16328-5414-7BBE-2EB8-C9C867B40DB1}"/>
              </a:ext>
            </a:extLst>
          </p:cNvPr>
          <p:cNvSpPr/>
          <p:nvPr/>
        </p:nvSpPr>
        <p:spPr>
          <a:xfrm>
            <a:off x="1922419" y="4822369"/>
            <a:ext cx="7434126" cy="870857"/>
          </a:xfrm>
          <a:prstGeom prst="wedgeRoundRectCallout">
            <a:avLst>
              <a:gd name="adj1" fmla="val 62557"/>
              <a:gd name="adj2" fmla="val 4096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C00000"/>
                </a:solidFill>
                <a:latin typeface="Calibri" panose="020F0502020204030204"/>
              </a:rPr>
              <a:t>Something new I learned is _____</a:t>
            </a:r>
            <a:endPar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CC0D323C-CF0C-0379-BE7E-F28C564DB3E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53584" y="1766011"/>
            <a:ext cx="1152615" cy="1152615"/>
          </a:xfrm>
          <a:prstGeom prst="rect">
            <a:avLst/>
          </a:prstGeom>
        </p:spPr>
      </p:pic>
      <p:pic>
        <p:nvPicPr>
          <p:cNvPr id="13" name="Graphic 12">
            <a:extLst>
              <a:ext uri="{FF2B5EF4-FFF2-40B4-BE49-F238E27FC236}">
                <a16:creationId xmlns:a16="http://schemas.microsoft.com/office/drawing/2014/main" id="{E961A8A2-2529-7DAE-0517-05F4D42A571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53584" y="3417279"/>
            <a:ext cx="1152615" cy="1152615"/>
          </a:xfrm>
          <a:prstGeom prst="rect">
            <a:avLst/>
          </a:prstGeom>
        </p:spPr>
      </p:pic>
      <p:pic>
        <p:nvPicPr>
          <p:cNvPr id="14" name="Graphic 13">
            <a:extLst>
              <a:ext uri="{FF2B5EF4-FFF2-40B4-BE49-F238E27FC236}">
                <a16:creationId xmlns:a16="http://schemas.microsoft.com/office/drawing/2014/main" id="{94062FA7-91B6-58B1-5E9E-905BE321AC9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53584" y="5068547"/>
            <a:ext cx="1152615" cy="1152615"/>
          </a:xfrm>
          <a:prstGeom prst="rect">
            <a:avLst/>
          </a:prstGeom>
        </p:spPr>
      </p:pic>
    </p:spTree>
    <p:extLst>
      <p:ext uri="{BB962C8B-B14F-4D97-AF65-F5344CB8AC3E}">
        <p14:creationId xmlns:p14="http://schemas.microsoft.com/office/powerpoint/2010/main" val="1572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42000" r="-3000" b="-42000"/>
          </a:stretch>
        </a:blipFill>
        <a:effectLst/>
      </p:bgPr>
    </p:bg>
    <p:spTree>
      <p:nvGrpSpPr>
        <p:cNvPr id="1" name="">
          <a:extLst>
            <a:ext uri="{FF2B5EF4-FFF2-40B4-BE49-F238E27FC236}">
              <a16:creationId xmlns:a16="http://schemas.microsoft.com/office/drawing/2014/main" id="{C7774EFF-3745-C9F0-4152-124429DEBA7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76B6B96-3114-D214-DD6C-6B12E63491C1}"/>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F5949657-643E-7DCF-7694-8F6BEBA9383C}"/>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BC5627AE-3197-5CF4-B0D9-42F6BF1DEA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36D74755-4128-92A1-8018-F0882A4A285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9F9BF52E-BE74-0EDF-ECF6-FCF401561E94}"/>
              </a:ext>
            </a:extLst>
          </p:cNvPr>
          <p:cNvSpPr txBox="1">
            <a:spLocks noGrp="1"/>
          </p:cNvSpPr>
          <p:nvPr>
            <p:ph type="title"/>
          </p:nvPr>
        </p:nvSpPr>
        <p:spPr>
          <a:xfrm>
            <a:off x="2314304" y="13062"/>
            <a:ext cx="8240486" cy="17068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Medium"/>
              </a:rPr>
              <a:t>Share your responses</a:t>
            </a:r>
            <a:br>
              <a:rPr lang="en-US" sz="4500" dirty="0">
                <a:latin typeface="Gotham Medium"/>
              </a:rPr>
            </a:br>
            <a:r>
              <a:rPr lang="en-US" sz="6600" dirty="0">
                <a:solidFill>
                  <a:srgbClr val="C00000"/>
                </a:solidFill>
                <a:latin typeface="Gotham Medium"/>
              </a:rPr>
              <a:t>Question 2:</a:t>
            </a:r>
            <a:endParaRPr lang="en-US" sz="4400" dirty="0">
              <a:solidFill>
                <a:srgbClr val="C00000"/>
              </a:solidFill>
              <a:latin typeface="Gotham Medium"/>
            </a:endParaRPr>
          </a:p>
        </p:txBody>
      </p:sp>
      <p:sp>
        <p:nvSpPr>
          <p:cNvPr id="11" name="TextBox 10">
            <a:extLst>
              <a:ext uri="{FF2B5EF4-FFF2-40B4-BE49-F238E27FC236}">
                <a16:creationId xmlns:a16="http://schemas.microsoft.com/office/drawing/2014/main" id="{1A54E6CE-9940-28D5-B6EA-860BD9D6B7D3}"/>
              </a:ext>
              <a:ext uri="{C183D7F6-B498-43B3-948B-1728B52AA6E4}">
                <adec:decorative xmlns:adec="http://schemas.microsoft.com/office/drawing/2017/decorative" val="1"/>
              </a:ext>
            </a:extLst>
          </p:cNvPr>
          <p:cNvSpPr txBox="1"/>
          <p:nvPr/>
        </p:nvSpPr>
        <p:spPr>
          <a:xfrm>
            <a:off x="820339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A606D271-67D9-A32B-9B01-0279C6415961}"/>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BC1839F0-6CE4-B6F7-6176-0F00DBC04552}"/>
              </a:ext>
            </a:extLst>
          </p:cNvPr>
          <p:cNvSpPr/>
          <p:nvPr/>
        </p:nvSpPr>
        <p:spPr>
          <a:xfrm>
            <a:off x="2782391" y="2514191"/>
            <a:ext cx="5643152" cy="2340837"/>
          </a:xfrm>
          <a:prstGeom prst="wedgeRoundRectCallout">
            <a:avLst>
              <a:gd name="adj1" fmla="val 74071"/>
              <a:gd name="adj2" fmla="val 40022"/>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Calibri" panose="020F0502020204030204"/>
                <a:ea typeface="+mn-ea"/>
                <a:cs typeface="+mn-cs"/>
              </a:rPr>
              <a:t>I was not familiar with _______</a:t>
            </a:r>
          </a:p>
        </p:txBody>
      </p:sp>
      <p:pic>
        <p:nvPicPr>
          <p:cNvPr id="12" name="Graphic 11">
            <a:extLst>
              <a:ext uri="{FF2B5EF4-FFF2-40B4-BE49-F238E27FC236}">
                <a16:creationId xmlns:a16="http://schemas.microsoft.com/office/drawing/2014/main" id="{30C23DA6-4741-95FF-06BB-24D3E2BD937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78482" y="3682531"/>
            <a:ext cx="1152615" cy="1152615"/>
          </a:xfrm>
          <a:prstGeom prst="rect">
            <a:avLst/>
          </a:prstGeom>
        </p:spPr>
      </p:pic>
    </p:spTree>
    <p:extLst>
      <p:ext uri="{BB962C8B-B14F-4D97-AF65-F5344CB8AC3E}">
        <p14:creationId xmlns:p14="http://schemas.microsoft.com/office/powerpoint/2010/main" val="3119716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156</TotalTime>
  <Words>739</Words>
  <Application>Microsoft Office PowerPoint</Application>
  <PresentationFormat>Widescreen</PresentationFormat>
  <Paragraphs>57</Paragraphs>
  <Slides>16</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Aptos</vt:lpstr>
      <vt:lpstr>Aptos Display</vt:lpstr>
      <vt:lpstr>Arial</vt:lpstr>
      <vt:lpstr>Calibri</vt:lpstr>
      <vt:lpstr>Calibri Light</vt:lpstr>
      <vt:lpstr>Gotham Book</vt:lpstr>
      <vt:lpstr>Gotham Medium</vt:lpstr>
      <vt:lpstr>Office Theme</vt:lpstr>
      <vt:lpstr>1_Office Theme</vt:lpstr>
      <vt:lpstr>2_Office Theme</vt:lpstr>
      <vt:lpstr>Unit 3:  Spanish Colonial Era</vt:lpstr>
      <vt:lpstr>Warm-up Follow the directions below to complete your warm-up </vt:lpstr>
      <vt:lpstr>Share with the class: day 1</vt:lpstr>
      <vt:lpstr>Essential Question</vt:lpstr>
      <vt:lpstr>In Today’s Lesson</vt:lpstr>
      <vt:lpstr>Spanish and Indigenous Influence in Texas Culture Today</vt:lpstr>
      <vt:lpstr>Spanish and Indigenous Influence in Texas Culture Today  2</vt:lpstr>
      <vt:lpstr>Share your responses Question 1:</vt:lpstr>
      <vt:lpstr>Share your responses Question 2:</vt:lpstr>
      <vt:lpstr>Share your responses Question 3:</vt:lpstr>
      <vt:lpstr>Share your responses Question 4:</vt:lpstr>
      <vt:lpstr>Exit Ticket Follow the directions below to complete your exit ticket. </vt:lpstr>
      <vt:lpstr>Share with the class:11</vt:lpstr>
      <vt:lpstr>Share with the class: 2 1</vt:lpstr>
      <vt:lpstr>Share with the class: 3 1</vt:lpstr>
      <vt:lpstr>Share with the class: 4</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3</cp:revision>
  <dcterms:created xsi:type="dcterms:W3CDTF">2024-11-13T15:33:35Z</dcterms:created>
  <dcterms:modified xsi:type="dcterms:W3CDTF">2025-03-12T18:35:19Z</dcterms:modified>
</cp:coreProperties>
</file>