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3"/>
  </p:notesMasterIdLst>
  <p:sldIdLst>
    <p:sldId id="257" r:id="rId7"/>
    <p:sldId id="337" r:id="rId8"/>
    <p:sldId id="342" r:id="rId9"/>
    <p:sldId id="329" r:id="rId10"/>
    <p:sldId id="330" r:id="rId11"/>
    <p:sldId id="296" r:id="rId12"/>
    <p:sldId id="338" r:id="rId13"/>
    <p:sldId id="297" r:id="rId14"/>
    <p:sldId id="339" r:id="rId15"/>
    <p:sldId id="340" r:id="rId16"/>
    <p:sldId id="341" r:id="rId17"/>
    <p:sldId id="343" r:id="rId18"/>
    <p:sldId id="344" r:id="rId19"/>
    <p:sldId id="345" r:id="rId20"/>
    <p:sldId id="346" r:id="rId21"/>
    <p:sldId id="34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5EA6B-D662-4013-B1CD-98E607E62D09}" v="48" dt="2025-11-25T16:24:51.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1-25T16:24:54.919" v="21" actId="255"/>
      <pc:docMkLst>
        <pc:docMk/>
      </pc:docMkLst>
      <pc:sldChg chg="modSp mod">
        <pc:chgData name="Wilkinson, Ulises" userId="aece8d85-eb83-4e23-bf28-c30077cba893" providerId="ADAL" clId="{884F47B1-B553-4192-9126-1C112833296C}" dt="2025-11-25T16:16:50.071" v="10" actId="20577"/>
        <pc:sldMkLst>
          <pc:docMk/>
          <pc:sldMk cId="817006603" sldId="329"/>
        </pc:sldMkLst>
        <pc:spChg chg="mod">
          <ac:chgData name="Wilkinson, Ulises" userId="aece8d85-eb83-4e23-bf28-c30077cba893" providerId="ADAL" clId="{884F47B1-B553-4192-9126-1C112833296C}" dt="2025-11-25T16:16:50.071" v="10" actId="20577"/>
          <ac:spMkLst>
            <pc:docMk/>
            <pc:sldMk cId="817006603" sldId="329"/>
            <ac:spMk id="2" creationId="{0249C6CF-D82E-6A81-8C47-DE04FB6BAFB5}"/>
          </ac:spMkLst>
        </pc:spChg>
      </pc:sldChg>
      <pc:sldChg chg="modSp mod">
        <pc:chgData name="Wilkinson, Ulises" userId="aece8d85-eb83-4e23-bf28-c30077cba893" providerId="ADAL" clId="{884F47B1-B553-4192-9126-1C112833296C}" dt="2025-11-25T16:17:43.212" v="18" actId="114"/>
        <pc:sldMkLst>
          <pc:docMk/>
          <pc:sldMk cId="3784972111" sldId="330"/>
        </pc:sldMkLst>
        <pc:spChg chg="mod">
          <ac:chgData name="Wilkinson, Ulises" userId="aece8d85-eb83-4e23-bf28-c30077cba893" providerId="ADAL" clId="{884F47B1-B553-4192-9126-1C112833296C}" dt="2025-11-25T16:17:43.212" v="18" actId="114"/>
          <ac:spMkLst>
            <pc:docMk/>
            <pc:sldMk cId="3784972111" sldId="330"/>
            <ac:spMk id="4" creationId="{92BAA726-7C6B-8A90-68A7-A97674A4B6F6}"/>
          </ac:spMkLst>
        </pc:spChg>
        <pc:spChg chg="mod">
          <ac:chgData name="Wilkinson, Ulises" userId="aece8d85-eb83-4e23-bf28-c30077cba893" providerId="ADAL" clId="{884F47B1-B553-4192-9126-1C112833296C}" dt="2025-11-25T16:16:53.518" v="11"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1-25T16:16:06.785" v="2" actId="255"/>
        <pc:sldMkLst>
          <pc:docMk/>
          <pc:sldMk cId="2746851361" sldId="337"/>
        </pc:sldMkLst>
        <pc:spChg chg="mod">
          <ac:chgData name="Wilkinson, Ulises" userId="aece8d85-eb83-4e23-bf28-c30077cba893" providerId="ADAL" clId="{884F47B1-B553-4192-9126-1C112833296C}" dt="2025-11-25T16:15:51.934" v="0" actId="27636"/>
          <ac:spMkLst>
            <pc:docMk/>
            <pc:sldMk cId="2746851361" sldId="337"/>
            <ac:spMk id="13" creationId="{C7C1053C-1C6E-2902-62C3-A089BB0FC2D6}"/>
          </ac:spMkLst>
        </pc:spChg>
        <pc:spChg chg="mod">
          <ac:chgData name="Wilkinson, Ulises" userId="aece8d85-eb83-4e23-bf28-c30077cba893" providerId="ADAL" clId="{884F47B1-B553-4192-9126-1C112833296C}" dt="2025-11-25T16:16:06.785" v="2" actId="255"/>
          <ac:spMkLst>
            <pc:docMk/>
            <pc:sldMk cId="2746851361" sldId="337"/>
            <ac:spMk id="14" creationId="{FFE36E1E-FB65-D52F-E365-F0452DB427B0}"/>
          </ac:spMkLst>
        </pc:spChg>
      </pc:sldChg>
      <pc:sldChg chg="modSp mod">
        <pc:chgData name="Wilkinson, Ulises" userId="aece8d85-eb83-4e23-bf28-c30077cba893" providerId="ADAL" clId="{884F47B1-B553-4192-9126-1C112833296C}" dt="2025-11-25T16:16:36.558" v="7" actId="255"/>
        <pc:sldMkLst>
          <pc:docMk/>
          <pc:sldMk cId="224005472" sldId="342"/>
        </pc:sldMkLst>
        <pc:spChg chg="mod">
          <ac:chgData name="Wilkinson, Ulises" userId="aece8d85-eb83-4e23-bf28-c30077cba893" providerId="ADAL" clId="{884F47B1-B553-4192-9126-1C112833296C}" dt="2025-11-25T16:16:19.533" v="3" actId="255"/>
          <ac:spMkLst>
            <pc:docMk/>
            <pc:sldMk cId="224005472" sldId="342"/>
            <ac:spMk id="2" creationId="{E61BEFB9-8981-AD59-1705-2A38604B634E}"/>
          </ac:spMkLst>
        </pc:spChg>
        <pc:spChg chg="mod">
          <ac:chgData name="Wilkinson, Ulises" userId="aece8d85-eb83-4e23-bf28-c30077cba893" providerId="ADAL" clId="{884F47B1-B553-4192-9126-1C112833296C}" dt="2025-11-25T16:16:36.558" v="7" actId="255"/>
          <ac:spMkLst>
            <pc:docMk/>
            <pc:sldMk cId="224005472" sldId="342"/>
            <ac:spMk id="3" creationId="{DE711A92-C8E4-901D-0065-5A692A700769}"/>
          </ac:spMkLst>
        </pc:spChg>
      </pc:sldChg>
      <pc:sldChg chg="modSp mod">
        <pc:chgData name="Wilkinson, Ulises" userId="aece8d85-eb83-4e23-bf28-c30077cba893" providerId="ADAL" clId="{884F47B1-B553-4192-9126-1C112833296C}" dt="2025-11-25T16:23:44.118" v="19" actId="27636"/>
        <pc:sldMkLst>
          <pc:docMk/>
          <pc:sldMk cId="954050171" sldId="343"/>
        </pc:sldMkLst>
        <pc:spChg chg="mod">
          <ac:chgData name="Wilkinson, Ulises" userId="aece8d85-eb83-4e23-bf28-c30077cba893" providerId="ADAL" clId="{884F47B1-B553-4192-9126-1C112833296C}" dt="2025-11-25T16:23:44.118" v="19" actId="27636"/>
          <ac:spMkLst>
            <pc:docMk/>
            <pc:sldMk cId="954050171" sldId="343"/>
            <ac:spMk id="13" creationId="{7578E2D1-31CA-89C4-AB30-0F30E5FBC095}"/>
          </ac:spMkLst>
        </pc:spChg>
      </pc:sldChg>
      <pc:sldChg chg="modSp mod">
        <pc:chgData name="Wilkinson, Ulises" userId="aece8d85-eb83-4e23-bf28-c30077cba893" providerId="ADAL" clId="{884F47B1-B553-4192-9126-1C112833296C}" dt="2025-11-25T16:24:42.597" v="20" actId="255"/>
        <pc:sldMkLst>
          <pc:docMk/>
          <pc:sldMk cId="3018895376" sldId="346"/>
        </pc:sldMkLst>
        <pc:spChg chg="mod">
          <ac:chgData name="Wilkinson, Ulises" userId="aece8d85-eb83-4e23-bf28-c30077cba893" providerId="ADAL" clId="{884F47B1-B553-4192-9126-1C112833296C}" dt="2025-11-25T16:24:42.597" v="20" actId="255"/>
          <ac:spMkLst>
            <pc:docMk/>
            <pc:sldMk cId="3018895376" sldId="346"/>
            <ac:spMk id="2" creationId="{EDB9BA69-DDEF-4C6D-A3C5-E85411AC2521}"/>
          </ac:spMkLst>
        </pc:spChg>
      </pc:sldChg>
      <pc:sldChg chg="modSp mod">
        <pc:chgData name="Wilkinson, Ulises" userId="aece8d85-eb83-4e23-bf28-c30077cba893" providerId="ADAL" clId="{884F47B1-B553-4192-9126-1C112833296C}" dt="2025-11-25T16:24:54.919" v="21" actId="255"/>
        <pc:sldMkLst>
          <pc:docMk/>
          <pc:sldMk cId="3681221625" sldId="347"/>
        </pc:sldMkLst>
        <pc:spChg chg="mod">
          <ac:chgData name="Wilkinson, Ulises" userId="aece8d85-eb83-4e23-bf28-c30077cba893" providerId="ADAL" clId="{884F47B1-B553-4192-9126-1C112833296C}" dt="2025-11-25T16:24:54.919" v="21" actId="255"/>
          <ac:spMkLst>
            <pc:docMk/>
            <pc:sldMk cId="3681221625" sldId="347"/>
            <ac:spMk id="2" creationId="{FE7083E2-713C-8466-BDFD-E7736EBC44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BF34D-2A5C-40F9-8BF4-52918E5D8203}"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6852A-068D-4702-865C-F2747F8790CE}" type="slidenum">
              <a:rPr lang="en-US" smtClean="0"/>
              <a:t>‹#›</a:t>
            </a:fld>
            <a:endParaRPr lang="en-US"/>
          </a:p>
        </p:txBody>
      </p:sp>
    </p:spTree>
    <p:extLst>
      <p:ext uri="{BB962C8B-B14F-4D97-AF65-F5344CB8AC3E}">
        <p14:creationId xmlns:p14="http://schemas.microsoft.com/office/powerpoint/2010/main" val="269425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0196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Gotham Book"/>
                <a:ea typeface="Times New Roman" panose="02020603050405020304" pitchFamily="18" charset="0"/>
                <a:cs typeface="Times New Roman" panose="02020603050405020304" pitchFamily="18" charset="0"/>
              </a:rPr>
              <a:t>Informedia</a:t>
            </a:r>
            <a:r>
              <a:rPr lang="en-US" sz="1800" dirty="0">
                <a:effectLst/>
                <a:latin typeface="Gotham Book"/>
                <a:ea typeface="Times New Roman" panose="02020603050405020304" pitchFamily="18" charset="0"/>
                <a:cs typeface="Times New Roman" panose="02020603050405020304" pitchFamily="18" charset="0"/>
              </a:rPr>
              <a:t>. [Juan P. Moreno and his Tejano Band], photograph, [1997-07-31..1997-08-03];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https://texashistory.unt.edu/ark:/67531/metapth301962/</a:t>
            </a:r>
            <a:r>
              <a:rPr lang="en-US" sz="1800" dirty="0">
                <a:effectLst/>
                <a:latin typeface="Gotham Book"/>
                <a:ea typeface="Times New Roman" panose="02020603050405020304" pitchFamily="18" charset="0"/>
                <a:cs typeface="Times New Roman" panose="02020603050405020304" pitchFamily="18" charset="0"/>
              </a:rPr>
              <a:t>: accessed November 12, 2024),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UT San Antonio Libraries Special Collections.</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F55B-031D-9ACE-09D5-858760E89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0F5CB-3156-2D4F-5BC8-627B75727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30E456-F6C1-006A-C874-674DF5049093}"/>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9DA8CB49-9C3A-99A7-5ADB-A1B8CC8B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8894-75E4-B1DA-6A07-C536C0C2529F}"/>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4135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B308-2071-4398-63F1-49BB2850F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0D28D3-B4E2-9E58-95EE-A9CAB2A31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D4867-7ECE-0F9B-2F7B-54F524FC1998}"/>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7441861B-4FBB-C0E2-6F94-CEBB7E11B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AD388-587C-F616-3069-BBAA63A9B070}"/>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52718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6BB9BE-2B6F-3CA1-6410-028193A719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483BB-3452-8BC4-37C5-1A7BCA04D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1AD27-F6ED-0D70-96F3-F0F459B197BC}"/>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F582375D-4FB0-37A0-DC59-751FB2E4D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616D-E646-2109-F6A6-90D83095D447}"/>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29170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2180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6477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4463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4803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9974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09484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0275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325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349D-E623-2AC9-2B70-0633E3A49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107D0-A604-AA4D-656A-D485AC8E8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887FE-9E0D-71A6-47E8-8A12CAED9AA6}"/>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CA4FB50E-2681-36C4-C774-748E4D3F7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0CECE-3290-E311-3262-44000C1FE1F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313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6855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4642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71668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44850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4716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7185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86213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07973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11004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3751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A557-511F-FD26-6169-20BE3F4EC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50158-42B1-FF6F-9F5D-D106A8FA20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982CB-9596-FCFD-37F0-B7FB235B3D99}"/>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BDE15938-A03C-F7AD-6E2E-8266AA1D0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7861C-5738-3EAE-92A7-02ECB8502D5C}"/>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1203247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33302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3846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525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3454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24BA-C8E0-ECE5-6D9B-334857EDF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2A0EA-F5D9-CC94-DC7C-65727A0993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3309D-FD38-95D7-192A-7F455D1AD4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2042A-B490-A7C0-7461-F0C64272EF5B}"/>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6" name="Footer Placeholder 5">
            <a:extLst>
              <a:ext uri="{FF2B5EF4-FFF2-40B4-BE49-F238E27FC236}">
                <a16:creationId xmlns:a16="http://schemas.microsoft.com/office/drawing/2014/main" id="{7A9DFED5-886C-1A64-6844-851E9EEDB2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FD16F9-C0FD-344D-61D2-E19DAE078649}"/>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3762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F3D9-8DC2-B3CE-39F9-5A20AC98D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F752A-A8C2-661D-7CD2-1502F7604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87554-6EEE-B604-6874-DCC8DD2B6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FDEE4-6B18-1E41-8AC2-C52E21050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2EE27-A00F-D86F-A204-48C623ED4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3EFBB-DBB4-B3A3-6A02-CE3329B74223}"/>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8" name="Footer Placeholder 7">
            <a:extLst>
              <a:ext uri="{FF2B5EF4-FFF2-40B4-BE49-F238E27FC236}">
                <a16:creationId xmlns:a16="http://schemas.microsoft.com/office/drawing/2014/main" id="{E96677B7-5CE4-D22E-B0FB-F2B703F2E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4DEBB-C0BD-6B52-A15F-386D0FF6949E}"/>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0718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7ECF-00C2-25D0-D6FD-A9813AE7C9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A7B556-200B-C957-A4F0-7BD3E0B87571}"/>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4" name="Footer Placeholder 3">
            <a:extLst>
              <a:ext uri="{FF2B5EF4-FFF2-40B4-BE49-F238E27FC236}">
                <a16:creationId xmlns:a16="http://schemas.microsoft.com/office/drawing/2014/main" id="{AC2D153D-C2A8-D690-1855-A301FE599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47207-23F3-3D97-CBD0-5ECE03B85C7D}"/>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5329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22958-7AC7-7251-137A-290C1B3310AD}"/>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3" name="Footer Placeholder 2">
            <a:extLst>
              <a:ext uri="{FF2B5EF4-FFF2-40B4-BE49-F238E27FC236}">
                <a16:creationId xmlns:a16="http://schemas.microsoft.com/office/drawing/2014/main" id="{CE322454-B66F-FF1E-2AD8-8E15618033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ADED0-CA39-5C75-ADD6-0C0627BFF623}"/>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411249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1D3A-8CFB-3C56-7F56-F28B8EE59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A1356-0DFC-A887-0B3A-2364FB2FA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0202A-140D-0FCF-42E4-3ABCD0B95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D30E3-B47C-1EA8-7991-865F858EAE43}"/>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6" name="Footer Placeholder 5">
            <a:extLst>
              <a:ext uri="{FF2B5EF4-FFF2-40B4-BE49-F238E27FC236}">
                <a16:creationId xmlns:a16="http://schemas.microsoft.com/office/drawing/2014/main" id="{1A3A1AA8-F081-774C-60C4-BDCACD70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A9F7A-BDE9-1D2B-AC77-A0F785804B84}"/>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75089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63CE-2B8B-759D-80C5-BF730254B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0362-1C73-2C0E-FB1C-59D026474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06AD2-5178-A9D5-CFBF-B7D41EBF0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60A30-7A53-B630-9ED6-3A366EF02239}"/>
              </a:ext>
            </a:extLst>
          </p:cNvPr>
          <p:cNvSpPr>
            <a:spLocks noGrp="1"/>
          </p:cNvSpPr>
          <p:nvPr>
            <p:ph type="dt" sz="half" idx="10"/>
          </p:nvPr>
        </p:nvSpPr>
        <p:spPr/>
        <p:txBody>
          <a:bodyPr/>
          <a:lstStyle/>
          <a:p>
            <a:fld id="{176ABD4D-5533-4A31-B7FE-FFABF186F616}" type="datetimeFigureOut">
              <a:rPr lang="en-US" smtClean="0"/>
              <a:t>11/25/2025</a:t>
            </a:fld>
            <a:endParaRPr lang="en-US"/>
          </a:p>
        </p:txBody>
      </p:sp>
      <p:sp>
        <p:nvSpPr>
          <p:cNvPr id="6" name="Footer Placeholder 5">
            <a:extLst>
              <a:ext uri="{FF2B5EF4-FFF2-40B4-BE49-F238E27FC236}">
                <a16:creationId xmlns:a16="http://schemas.microsoft.com/office/drawing/2014/main" id="{B9AD4B50-0539-80B9-93E7-482CA5190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4614C-5BC2-7349-C940-1AB14CF10888}"/>
              </a:ext>
            </a:extLst>
          </p:cNvPr>
          <p:cNvSpPr>
            <a:spLocks noGrp="1"/>
          </p:cNvSpPr>
          <p:nvPr>
            <p:ph type="sldNum" sz="quarter" idx="12"/>
          </p:nvPr>
        </p:nvSpPr>
        <p:spPr/>
        <p:txBody>
          <a:bodyPr/>
          <a:lstStyle/>
          <a:p>
            <a:fld id="{B3ACB33E-3087-49EB-8716-1B8202AF4251}" type="slidenum">
              <a:rPr lang="en-US" smtClean="0"/>
              <a:t>‹#›</a:t>
            </a:fld>
            <a:endParaRPr lang="en-US"/>
          </a:p>
        </p:txBody>
      </p:sp>
    </p:spTree>
    <p:extLst>
      <p:ext uri="{BB962C8B-B14F-4D97-AF65-F5344CB8AC3E}">
        <p14:creationId xmlns:p14="http://schemas.microsoft.com/office/powerpoint/2010/main" val="318549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30AD5-DB17-32A2-391F-20AB9AF5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926CB-3577-F6D5-3EA8-00686CC3B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EDD3F-2E04-97C2-1BAF-CE8B81B5E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6ABD4D-5533-4A31-B7FE-FFABF186F616}" type="datetimeFigureOut">
              <a:rPr lang="en-US" smtClean="0"/>
              <a:t>11/25/2025</a:t>
            </a:fld>
            <a:endParaRPr lang="en-US"/>
          </a:p>
        </p:txBody>
      </p:sp>
      <p:sp>
        <p:nvSpPr>
          <p:cNvPr id="5" name="Footer Placeholder 4">
            <a:extLst>
              <a:ext uri="{FF2B5EF4-FFF2-40B4-BE49-F238E27FC236}">
                <a16:creationId xmlns:a16="http://schemas.microsoft.com/office/drawing/2014/main" id="{5FD52336-876B-2532-CE02-86EA57E24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D78A9C-5BC8-F87E-C28E-E7CA4524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ACB33E-3087-49EB-8716-1B8202AF4251}" type="slidenum">
              <a:rPr lang="en-US" smtClean="0"/>
              <a:t>‹#›</a:t>
            </a:fld>
            <a:endParaRPr lang="en-US"/>
          </a:p>
        </p:txBody>
      </p:sp>
    </p:spTree>
    <p:extLst>
      <p:ext uri="{BB962C8B-B14F-4D97-AF65-F5344CB8AC3E}">
        <p14:creationId xmlns:p14="http://schemas.microsoft.com/office/powerpoint/2010/main" val="264048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11/25/2025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4282462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8574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6.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sv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imary view of object titled '[Juan P. Moreno and his Tejano Band]'.">
            <a:extLst>
              <a:ext uri="{FF2B5EF4-FFF2-40B4-BE49-F238E27FC236}">
                <a16:creationId xmlns:a16="http://schemas.microsoft.com/office/drawing/2014/main" id="{01C37D77-D9DB-83FD-4096-06EC21991763}"/>
              </a:ext>
            </a:extLst>
          </p:cNvPr>
          <p:cNvPicPr>
            <a:picLocks noChangeAspect="1"/>
          </p:cNvPicPr>
          <p:nvPr/>
        </p:nvPicPr>
        <p:blipFill>
          <a:blip r:embed="rId3" cstate="print">
            <a:extLst>
              <a:ext uri="{28A0092B-C50C-407E-A947-70E740481C1C}">
                <a14:useLocalDpi xmlns:a14="http://schemas.microsoft.com/office/drawing/2010/main" val="0"/>
              </a:ext>
            </a:extLst>
          </a:blip>
          <a:srcRect l="6451" r="8377"/>
          <a:stretch/>
        </p:blipFill>
        <p:spPr bwMode="auto">
          <a:xfrm>
            <a:off x="1" y="10"/>
            <a:ext cx="9669642" cy="6857990"/>
          </a:xfrm>
          <a:prstGeom prst="rect">
            <a:avLst/>
          </a:prstGeom>
          <a:noFill/>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42941" cy="3044782"/>
          </a:xfrm>
          <a:noFill/>
        </p:spPr>
        <p:txBody>
          <a:bodyPr>
            <a:normAutofit/>
          </a:bodyPr>
          <a:lstStyle/>
          <a:p>
            <a:pPr algn="l"/>
            <a:r>
              <a:rPr lang="en-US" sz="5200" b="1" i="1" dirty="0">
                <a:solidFill>
                  <a:schemeClr val="bg2">
                    <a:lumMod val="50000"/>
                  </a:schemeClr>
                </a:solidFill>
              </a:rPr>
              <a:t>Unidad 3: </a:t>
            </a:r>
            <a:br>
              <a:rPr lang="en-US" sz="5200" b="1" i="1" dirty="0"/>
            </a:br>
            <a:r>
              <a:rPr lang="en-US" sz="5200" b="1" dirty="0" err="1">
                <a:solidFill>
                  <a:srgbClr val="FF0000"/>
                </a:solidFill>
              </a:rPr>
              <a:t>Época</a:t>
            </a:r>
            <a:r>
              <a:rPr lang="en-US" sz="5200" b="1" dirty="0">
                <a:solidFill>
                  <a:srgbClr val="FF0000"/>
                </a:solidFill>
              </a:rPr>
              <a:t> colonial </a:t>
            </a:r>
            <a:r>
              <a:rPr lang="en-US" sz="5200" b="1" dirty="0" err="1">
                <a:solidFill>
                  <a:srgbClr val="FF0000"/>
                </a:solidFill>
              </a:rPr>
              <a:t>española</a:t>
            </a:r>
            <a:endParaRPr lang="en-US" sz="5200" b="1" dirty="0">
              <a:solidFill>
                <a:srgbClr val="FF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err="1">
                <a:solidFill>
                  <a:schemeClr val="bg2">
                    <a:lumMod val="50000"/>
                  </a:schemeClr>
                </a:solidFill>
              </a:rPr>
              <a:t>Lección</a:t>
            </a:r>
            <a:r>
              <a:rPr lang="en-US" sz="3600" b="1" i="1" dirty="0">
                <a:solidFill>
                  <a:schemeClr val="bg2">
                    <a:lumMod val="50000"/>
                  </a:schemeClr>
                </a:solidFill>
              </a:rPr>
              <a:t> 8: </a:t>
            </a:r>
          </a:p>
          <a:p>
            <a:pPr algn="l"/>
            <a:r>
              <a:rPr lang="en-US" sz="3600" b="1" i="1" dirty="0">
                <a:solidFill>
                  <a:srgbClr val="FF0000"/>
                </a:solidFill>
              </a:rPr>
              <a:t>Texas hoy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F6E9ABE3-EED0-D09D-3948-4C335342701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100337-FEEB-A46F-3FA1-7D4D5B9185E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CB6C2AB6-8662-BDFD-4A1A-758A903251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B08405-26B0-88A3-E9E3-B29C943AFF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B686EA-C225-ABF8-E89B-F073ECF4CDC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18E8F183-4B85-8A98-5881-2CA710ADD241}"/>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err="1">
                <a:latin typeface="Gotham Medium"/>
              </a:rPr>
              <a:t>Comparte</a:t>
            </a:r>
            <a:r>
              <a:rPr lang="en-US" sz="4500" dirty="0">
                <a:latin typeface="Gotham Medium"/>
              </a:rPr>
              <a:t> </a:t>
            </a:r>
            <a:r>
              <a:rPr lang="en-US" sz="4500" dirty="0" err="1">
                <a:latin typeface="Gotham Medium"/>
              </a:rPr>
              <a:t>tus</a:t>
            </a:r>
            <a:r>
              <a:rPr lang="en-US" sz="4500" dirty="0">
                <a:latin typeface="Gotham Medium"/>
              </a:rPr>
              <a:t> </a:t>
            </a:r>
            <a:r>
              <a:rPr lang="en-US" sz="4500" dirty="0" err="1">
                <a:latin typeface="Gotham Medium"/>
              </a:rPr>
              <a:t>respuestas</a:t>
            </a:r>
            <a:br>
              <a:rPr lang="en-US" sz="4500" dirty="0">
                <a:latin typeface="Gotham Medium"/>
              </a:rPr>
            </a:br>
            <a:r>
              <a:rPr lang="en-US" sz="6600" dirty="0" err="1">
                <a:solidFill>
                  <a:srgbClr val="C00000"/>
                </a:solidFill>
                <a:latin typeface="Gotham Medium"/>
              </a:rPr>
              <a:t>Pregunta</a:t>
            </a:r>
            <a:r>
              <a:rPr lang="en-US" sz="6600" dirty="0">
                <a:solidFill>
                  <a:srgbClr val="C00000"/>
                </a:solidFill>
                <a:latin typeface="Gotham Medium"/>
              </a:rPr>
              <a:t> 3:</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DC586CCF-6310-33FA-BD71-F800AABE7DF0}"/>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EDFA393-9CF3-A765-A66B-C7E605B9616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50039DF-23C8-BE87-C13D-EB0E91BB2E73}"/>
              </a:ext>
            </a:extLst>
          </p:cNvPr>
          <p:cNvSpPr/>
          <p:nvPr/>
        </p:nvSpPr>
        <p:spPr>
          <a:xfrm>
            <a:off x="2155372" y="2514191"/>
            <a:ext cx="6672942"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800" dirty="0">
                <a:solidFill>
                  <a:srgbClr val="C00000"/>
                </a:solidFill>
              </a:rPr>
              <a:t>Me </a:t>
            </a:r>
            <a:r>
              <a:rPr lang="en-US" sz="4800" dirty="0" err="1">
                <a:solidFill>
                  <a:srgbClr val="C00000"/>
                </a:solidFill>
              </a:rPr>
              <a:t>sorprendió</a:t>
            </a:r>
            <a:r>
              <a:rPr lang="en-US" sz="4800" dirty="0">
                <a:solidFill>
                  <a:srgbClr val="C00000"/>
                </a:solidFill>
              </a:rPr>
              <a:t> ________________ </a:t>
            </a:r>
            <a:r>
              <a:rPr lang="en-US" sz="4800" dirty="0" err="1">
                <a:solidFill>
                  <a:srgbClr val="C00000"/>
                </a:solidFill>
              </a:rPr>
              <a:t>porque</a:t>
            </a:r>
            <a:r>
              <a:rPr lang="en-US" sz="4800" dirty="0">
                <a:solidFill>
                  <a:srgbClr val="C00000"/>
                </a:solidFill>
              </a:rPr>
              <a:t> __________</a:t>
            </a:r>
            <a:endPar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02971E28-F4E2-F2DD-8E79-ED3BDC46947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158643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594C7B2C-C243-DD54-94A7-9427DCA7CFE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A09D513-8DEE-5DEA-B018-FA7EB5883B3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ED369ED0-C48A-F17C-02C2-57155CF9277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3715385-55A9-209F-C391-24AD711C95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48BBE5A-789C-E8F0-C309-830B1B0329A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F9910A2B-7EA3-8022-C4D8-EBDEBB81C8F2}"/>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err="1">
                <a:latin typeface="Gotham Medium"/>
              </a:rPr>
              <a:t>Comparte</a:t>
            </a:r>
            <a:r>
              <a:rPr lang="en-US" sz="4500" dirty="0">
                <a:latin typeface="Gotham Medium"/>
              </a:rPr>
              <a:t> </a:t>
            </a:r>
            <a:r>
              <a:rPr lang="en-US" sz="4500" dirty="0" err="1">
                <a:latin typeface="Gotham Medium"/>
              </a:rPr>
              <a:t>tus</a:t>
            </a:r>
            <a:r>
              <a:rPr lang="en-US" sz="4500" dirty="0">
                <a:latin typeface="Gotham Medium"/>
              </a:rPr>
              <a:t> </a:t>
            </a:r>
            <a:r>
              <a:rPr lang="en-US" sz="4500" dirty="0" err="1">
                <a:latin typeface="Gotham Medium"/>
              </a:rPr>
              <a:t>respuestas</a:t>
            </a:r>
            <a:br>
              <a:rPr lang="en-US" sz="4500" dirty="0">
                <a:latin typeface="Gotham Medium"/>
              </a:rPr>
            </a:br>
            <a:r>
              <a:rPr lang="en-US" sz="6600" dirty="0" err="1">
                <a:solidFill>
                  <a:srgbClr val="C00000"/>
                </a:solidFill>
                <a:latin typeface="Gotham Medium"/>
              </a:rPr>
              <a:t>Pregunta</a:t>
            </a:r>
            <a:r>
              <a:rPr lang="en-US" sz="6600" dirty="0">
                <a:solidFill>
                  <a:srgbClr val="C00000"/>
                </a:solidFill>
                <a:latin typeface="Gotham Medium"/>
              </a:rPr>
              <a:t> 4:</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C6FDCB44-5B14-53AD-0781-FB8B25BC0CA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B9F4A0-5F0E-7C6E-FB66-E95B0046D34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CD6D83-F703-611D-FEF6-1422889313CC}"/>
              </a:ext>
            </a:extLst>
          </p:cNvPr>
          <p:cNvSpPr/>
          <p:nvPr/>
        </p:nvSpPr>
        <p:spPr>
          <a:xfrm>
            <a:off x="2754087" y="2492010"/>
            <a:ext cx="5802085" cy="2623866"/>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800" dirty="0">
                <a:solidFill>
                  <a:srgbClr val="C00000"/>
                </a:solidFill>
              </a:rPr>
              <a:t>Una pregunta que tengo es __________</a:t>
            </a:r>
            <a:endPar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69D8F469-0E64-2F68-B3FE-8B7D6243B6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4790" y="3964941"/>
            <a:ext cx="1152615" cy="1152615"/>
          </a:xfrm>
          <a:prstGeom prst="rect">
            <a:avLst/>
          </a:prstGeom>
        </p:spPr>
      </p:pic>
    </p:spTree>
    <p:extLst>
      <p:ext uri="{BB962C8B-B14F-4D97-AF65-F5344CB8AC3E}">
        <p14:creationId xmlns:p14="http://schemas.microsoft.com/office/powerpoint/2010/main" val="348891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3607D-E183-27DD-A31B-B4D32854AF5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2F076CEB-327C-4636-CC0F-5FBD418398D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6225877" y="1986861"/>
            <a:ext cx="6292438" cy="4567608"/>
          </a:xfrm>
          <a:prstGeom prst="rect">
            <a:avLst/>
          </a:prstGeom>
        </p:spPr>
      </p:pic>
      <p:pic>
        <p:nvPicPr>
          <p:cNvPr id="6" name="Picture 5">
            <a:extLst>
              <a:ext uri="{FF2B5EF4-FFF2-40B4-BE49-F238E27FC236}">
                <a16:creationId xmlns:a16="http://schemas.microsoft.com/office/drawing/2014/main" id="{5B1C55AA-E8B1-A01B-84CA-045B0CAE8DF5}"/>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89B622F-4866-23DE-3CE1-C398236D8E8B}"/>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7648D456-0BD1-0AF5-087C-AC22FE917D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BD1F33A-1902-EF0E-E535-EB9E5C847D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FF2B5EF4-FFF2-40B4-BE49-F238E27FC236}">
                <a16:creationId xmlns:a16="http://schemas.microsoft.com/office/drawing/2014/main" id="{BD5C3618-DB0F-50AD-AFC8-57504EDBC09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32BB2C-2C62-CE45-E535-E30D412DE05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7547671-1012-71F0-5BFB-8358641620B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7578E2D1-31CA-89C4-AB30-0F30E5FBC095}"/>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Billete</a:t>
            </a:r>
            <a:r>
              <a:rPr lang="en-US" sz="7200" b="1" i="1" dirty="0">
                <a:latin typeface="Gotham Medium"/>
              </a:rPr>
              <a:t> de </a:t>
            </a:r>
            <a:r>
              <a:rPr lang="en-US" sz="7200" b="1" i="1" dirty="0" err="1">
                <a:latin typeface="Gotham Medium"/>
              </a:rPr>
              <a:t>salida</a:t>
            </a:r>
            <a:br>
              <a:rPr lang="en-US" sz="4400" dirty="0">
                <a:latin typeface="Gotham Medium"/>
              </a:rPr>
            </a:br>
            <a:r>
              <a:rPr lang="es-ES" sz="3200" dirty="0">
                <a:solidFill>
                  <a:srgbClr val="C00000"/>
                </a:solidFill>
                <a:latin typeface="Gotham Medium"/>
              </a:rPr>
              <a:t>Sigue las instrucciones a continuación para completar tu ticket de salida</a:t>
            </a:r>
            <a:r>
              <a:rPr lang="en-US" sz="3200" dirty="0">
                <a:solidFill>
                  <a:srgbClr val="C00000"/>
                </a:solidFill>
                <a:latin typeface="Gotham Medium"/>
              </a:rPr>
              <a:t>. </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32751E19-B83B-9697-AD18-6FE28A095AA8}"/>
              </a:ext>
            </a:extLst>
          </p:cNvPr>
          <p:cNvSpPr txBox="1"/>
          <p:nvPr/>
        </p:nvSpPr>
        <p:spPr>
          <a:xfrm>
            <a:off x="3118506" y="1913716"/>
            <a:ext cx="4659086" cy="3046988"/>
          </a:xfrm>
          <a:prstGeom prst="rect">
            <a:avLst/>
          </a:prstGeom>
          <a:noFill/>
        </p:spPr>
        <p:txBody>
          <a:bodyPr wrap="square" rtlCol="0">
            <a:spAutoFit/>
          </a:bodyPr>
          <a:lstStyle/>
          <a:p>
            <a:pPr marL="285750" lvl="0" indent="-285750">
              <a:buFont typeface="Arial" panose="020B0604020202020204" pitchFamily="34" charset="0"/>
              <a:buChar char="•"/>
              <a:defRPr/>
            </a:pPr>
            <a:r>
              <a:rPr lang="es-ES" sz="3200" dirty="0">
                <a:solidFill>
                  <a:srgbClr val="00B050"/>
                </a:solidFill>
                <a:latin typeface="Gotham Book"/>
                <a:cs typeface="Gisha" panose="020B0502040204020203" pitchFamily="34" charset="-79"/>
              </a:rPr>
              <a:t>Usa el banco de palabras para rellenar los huecos en la lectura de tu ticket de salida</a:t>
            </a:r>
            <a:r>
              <a:rPr kumimoji="0" lang="en-US" sz="3200" b="0" i="0" u="none" strike="noStrike" kern="1200" cap="none" spc="0" normalizeH="0" baseline="0" noProof="0" dirty="0">
                <a:ln>
                  <a:noFill/>
                </a:ln>
                <a:solidFill>
                  <a:srgbClr val="00B050"/>
                </a:solidFill>
                <a:effectLst/>
                <a:uLnTx/>
                <a:uFillTx/>
                <a:latin typeface="Gotham Book"/>
                <a:ea typeface="+mn-ea"/>
                <a:cs typeface="Gisha" panose="020B0502040204020203" pitchFamily="34" charset="-79"/>
              </a:rPr>
              <a:t>.</a:t>
            </a:r>
          </a:p>
          <a:p>
            <a:pPr marL="285750" lvl="0" indent="-285750">
              <a:buFont typeface="Arial" panose="020B0604020202020204" pitchFamily="34" charset="0"/>
              <a:buChar char="•"/>
              <a:defRPr/>
            </a:pPr>
            <a:r>
              <a:rPr lang="es-ES" sz="3200" dirty="0">
                <a:solidFill>
                  <a:schemeClr val="accent5">
                    <a:lumMod val="75000"/>
                  </a:schemeClr>
                </a:solidFill>
                <a:latin typeface="Gotham Book"/>
                <a:cs typeface="Gisha" panose="020B0502040204020203" pitchFamily="34" charset="-79"/>
              </a:rPr>
              <a:t>Comparte tus respuestas con un socio</a:t>
            </a:r>
            <a:r>
              <a:rPr kumimoji="0" lang="en-US" sz="3200" b="0" i="0" u="none" strike="noStrike" kern="1200" cap="none" spc="0" normalizeH="0" baseline="0" noProof="0" dirty="0">
                <a:ln>
                  <a:noFill/>
                </a:ln>
                <a:solidFill>
                  <a:schemeClr val="accent5">
                    <a:lumMod val="75000"/>
                  </a:schemeClr>
                </a:solidFill>
                <a:effectLst/>
                <a:uLnTx/>
                <a:uFillTx/>
                <a:latin typeface="Gotham Book"/>
                <a:ea typeface="+mn-ea"/>
                <a:cs typeface="Gisha" panose="020B0502040204020203" pitchFamily="34" charset="-79"/>
              </a:rPr>
              <a:t>.</a:t>
            </a:r>
          </a:p>
        </p:txBody>
      </p:sp>
      <p:pic>
        <p:nvPicPr>
          <p:cNvPr id="15" name="Graphic 14">
            <a:extLst>
              <a:ext uri="{FF2B5EF4-FFF2-40B4-BE49-F238E27FC236}">
                <a16:creationId xmlns:a16="http://schemas.microsoft.com/office/drawing/2014/main" id="{81B5679B-DEEC-0E1A-FD61-AC9DACD9C6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91354" y="2735863"/>
            <a:ext cx="1071092" cy="1071092"/>
          </a:xfrm>
          <a:prstGeom prst="rect">
            <a:avLst/>
          </a:prstGeom>
        </p:spPr>
      </p:pic>
      <p:pic>
        <p:nvPicPr>
          <p:cNvPr id="16" name="Graphic 15">
            <a:extLst>
              <a:ext uri="{FF2B5EF4-FFF2-40B4-BE49-F238E27FC236}">
                <a16:creationId xmlns:a16="http://schemas.microsoft.com/office/drawing/2014/main" id="{27E7BF86-FFEC-64B3-FA8C-804962DE37A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8357" y="2088873"/>
            <a:ext cx="925793" cy="925793"/>
          </a:xfrm>
          <a:prstGeom prst="rect">
            <a:avLst/>
          </a:prstGeom>
        </p:spPr>
      </p:pic>
      <p:pic>
        <p:nvPicPr>
          <p:cNvPr id="17" name="Graphic 16">
            <a:extLst>
              <a:ext uri="{FF2B5EF4-FFF2-40B4-BE49-F238E27FC236}">
                <a16:creationId xmlns:a16="http://schemas.microsoft.com/office/drawing/2014/main" id="{CA3AE920-B960-EC4B-6047-061DA19682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8350" y="3806955"/>
            <a:ext cx="1102564" cy="1102564"/>
          </a:xfrm>
          <a:prstGeom prst="rect">
            <a:avLst/>
          </a:prstGeom>
        </p:spPr>
      </p:pic>
    </p:spTree>
    <p:extLst>
      <p:ext uri="{BB962C8B-B14F-4D97-AF65-F5344CB8AC3E}">
        <p14:creationId xmlns:p14="http://schemas.microsoft.com/office/powerpoint/2010/main" val="95405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F7C1-8250-556B-76C9-6F813D3644B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D464806-7176-2AA8-0264-5C1AD21FE912}"/>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C222DA44-DD2C-AE93-CCE8-57223C632295}"/>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3E4EE07-0D60-F8E7-D15D-806CCC67B0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4E7835A-A20C-B387-7D15-5B9DD454CC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41D2640-C772-F72F-CCC7-4EDC59537A4C}"/>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clase:</a:t>
            </a:r>
            <a:r>
              <a:rPr lang="en-US" dirty="0">
                <a:solidFill>
                  <a:schemeClr val="bg1"/>
                </a:solidFill>
                <a:latin typeface="Gotham Medium"/>
              </a:rPr>
              <a:t>11</a:t>
            </a:r>
          </a:p>
        </p:txBody>
      </p:sp>
      <p:sp>
        <p:nvSpPr>
          <p:cNvPr id="11" name="TextBox 10">
            <a:extLst>
              <a:ext uri="{FF2B5EF4-FFF2-40B4-BE49-F238E27FC236}">
                <a16:creationId xmlns:a16="http://schemas.microsoft.com/office/drawing/2014/main" id="{F920D522-6EDB-7F83-9AE2-108CCC7CF98A}"/>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57672DA-9051-8C4B-1F1D-215F438F8D3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7E3B857B-D87E-4943-0223-EC185493DABB}"/>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s-ES" sz="3200" dirty="0">
                <a:solidFill>
                  <a:srgbClr val="C00000"/>
                </a:solidFill>
                <a:latin typeface="Gotham Book"/>
                <a:ea typeface="Aptos" panose="020B0004020202020204" pitchFamily="34" charset="0"/>
                <a:cs typeface="Times New Roman" panose="02020603050405020304" pitchFamily="18" charset="0"/>
              </a:rPr>
              <a:t>Hoy en día hay varias formas en las que podemos ver evidencia de la influencia española de la época colonial española en Texas. Un ejemplo de esto es la popularidad de los alimentos tradicionales mexicanos e indígenas como el ___________, que son alimentos finos y planos hechos de maíz o harina</a:t>
            </a:r>
            <a:r>
              <a:rPr lang="en-US" sz="3200" dirty="0">
                <a:solidFill>
                  <a:srgbClr val="C00000"/>
                </a:solidFill>
                <a:effectLst/>
                <a:latin typeface="Gotham Book"/>
                <a:ea typeface="Aptos" panose="020B0004020202020204" pitchFamily="34" charset="0"/>
                <a:cs typeface="Times New Roman" panose="02020603050405020304" pitchFamily="18" charset="0"/>
              </a:rPr>
              <a:t>. </a:t>
            </a:r>
            <a:endParaRPr kumimoji="0" lang="en-US" sz="6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8D3C506F-73E7-E6A4-C4C6-53D9C9EA53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28588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A273-4A91-4CBF-1259-C684AFB35C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3ED94FD-610D-0F3D-6C72-013DED2E357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05FDD231-9814-F7BB-16B7-14A23AD7867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CB44FAF-4F51-060A-A6F4-09CE96CBBA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2F997A7-74F2-FF20-5D30-5C599B221D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05A8099-32A4-EDF6-5366-FE4A7D194F7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2 1</a:t>
            </a:r>
          </a:p>
        </p:txBody>
      </p:sp>
      <p:sp>
        <p:nvSpPr>
          <p:cNvPr id="11" name="TextBox 10">
            <a:extLst>
              <a:ext uri="{FF2B5EF4-FFF2-40B4-BE49-F238E27FC236}">
                <a16:creationId xmlns:a16="http://schemas.microsoft.com/office/drawing/2014/main" id="{32D5E821-0471-E71E-8054-5E7511DC4656}"/>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2AC62D-FE97-4DB0-592B-F51DE2CF4539}"/>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97D5DFE3-1AA7-8E2C-6FAE-AA344C1BBDE4}"/>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s-ES" sz="4400" dirty="0">
                <a:solidFill>
                  <a:srgbClr val="DE0000"/>
                </a:solidFill>
                <a:latin typeface="Gotham Book"/>
                <a:ea typeface="Aptos" panose="020B0004020202020204" pitchFamily="34" charset="0"/>
                <a:cs typeface="Times New Roman" panose="02020603050405020304" pitchFamily="18" charset="0"/>
              </a:rPr>
              <a:t>Otro ejemplo es evidente en un tipo de música llamada ___________, que mezcla estilos mexicano, español, alemán y checo</a:t>
            </a:r>
            <a:r>
              <a:rPr lang="en-US" sz="4400" dirty="0">
                <a:solidFill>
                  <a:srgbClr val="DE0000"/>
                </a:solidFill>
                <a:effectLst/>
                <a:latin typeface="Gotham Book"/>
                <a:ea typeface="Aptos" panose="020B0004020202020204" pitchFamily="34" charset="0"/>
                <a:cs typeface="Times New Roman" panose="02020603050405020304" pitchFamily="18" charset="0"/>
              </a:rPr>
              <a:t>.</a:t>
            </a:r>
            <a:endParaRPr kumimoji="0" lang="en-US" sz="138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2473B965-EB9D-E54D-54EB-1A5C36655F1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240875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805A1-6712-457E-D8AE-E66DA557595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DDA0BC5-A73E-7B13-462A-5B213AE7AC05}"/>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4A300174-C159-3CEA-A2EE-51FB3C9986C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ED05273-1918-E7A1-5196-3A934E1D9C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E8DF31-E737-9AFD-81D1-1301F970FD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5165FE24-DC4C-46F9-2BB8-1C434AA1E5C3}"/>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3</a:t>
            </a:r>
            <a:r>
              <a:rPr lang="en-US" dirty="0">
                <a:latin typeface="Gotham Medium"/>
              </a:rPr>
              <a:t> </a:t>
            </a:r>
            <a:r>
              <a:rPr lang="en-US" dirty="0">
                <a:solidFill>
                  <a:schemeClr val="bg1"/>
                </a:solidFill>
                <a:latin typeface="Gotham Medium"/>
              </a:rPr>
              <a:t>1</a:t>
            </a:r>
          </a:p>
        </p:txBody>
      </p:sp>
      <p:sp>
        <p:nvSpPr>
          <p:cNvPr id="11" name="TextBox 10">
            <a:extLst>
              <a:ext uri="{FF2B5EF4-FFF2-40B4-BE49-F238E27FC236}">
                <a16:creationId xmlns:a16="http://schemas.microsoft.com/office/drawing/2014/main" id="{4F6896FE-60E0-161B-DB89-EF09809043C5}"/>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42900B2-8DC2-DFA7-C7B1-7CC0941E1391}"/>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DB9BA69-DDEF-4C6D-A3C5-E85411AC2521}"/>
              </a:ext>
            </a:extLst>
          </p:cNvPr>
          <p:cNvSpPr/>
          <p:nvPr/>
        </p:nvSpPr>
        <p:spPr>
          <a:xfrm>
            <a:off x="2002971" y="1503485"/>
            <a:ext cx="7554686"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s-ES" sz="3800" dirty="0">
                <a:solidFill>
                  <a:srgbClr val="DE0000"/>
                </a:solidFill>
                <a:latin typeface="Gotham Book"/>
                <a:ea typeface="Aptos" panose="020B0004020202020204" pitchFamily="34" charset="0"/>
                <a:cs typeface="Times New Roman" panose="02020603050405020304" pitchFamily="18" charset="0"/>
              </a:rPr>
              <a:t>__________ son otro ejemplo de la cultura española y mexicana en Texas hoy en día. Estos eventos incluyen prácticas comunes de vaqueros y conquistadores como el lazo, montar a caballo y marcar el ganado</a:t>
            </a:r>
            <a:r>
              <a:rPr lang="en-US" sz="4000" dirty="0">
                <a:solidFill>
                  <a:srgbClr val="DE0000"/>
                </a:solidFill>
                <a:effectLst/>
                <a:latin typeface="Gotham Book"/>
                <a:ea typeface="Aptos" panose="020B0004020202020204" pitchFamily="34" charset="0"/>
                <a:cs typeface="Times New Roman" panose="02020603050405020304" pitchFamily="18" charset="0"/>
              </a:rPr>
              <a:t>. </a:t>
            </a:r>
            <a:endParaRPr kumimoji="0" lang="en-US" sz="413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8551D99-2810-2D64-B246-AD1B415762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15751" y="4119272"/>
            <a:ext cx="1305015" cy="1305015"/>
          </a:xfrm>
          <a:prstGeom prst="rect">
            <a:avLst/>
          </a:prstGeom>
        </p:spPr>
      </p:pic>
    </p:spTree>
    <p:extLst>
      <p:ext uri="{BB962C8B-B14F-4D97-AF65-F5344CB8AC3E}">
        <p14:creationId xmlns:p14="http://schemas.microsoft.com/office/powerpoint/2010/main" val="30188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EAAFC-6E04-DA23-B176-B9556B6BE0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A2CCEC0-231A-B254-E85B-378771D8C707}"/>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F353C179-C077-E2B6-3434-828B2F3F169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2F50D30A-9751-017B-EFBF-F7279A3167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7005A20-C2D3-20D3-6D3B-59CE213ECF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758B2293-5D56-21B7-CB8A-5D09E826EA8E}"/>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4</a:t>
            </a:r>
          </a:p>
        </p:txBody>
      </p:sp>
      <p:sp>
        <p:nvSpPr>
          <p:cNvPr id="11" name="TextBox 10">
            <a:extLst>
              <a:ext uri="{FF2B5EF4-FFF2-40B4-BE49-F238E27FC236}">
                <a16:creationId xmlns:a16="http://schemas.microsoft.com/office/drawing/2014/main" id="{23687120-7563-CD98-294A-FC0845FEFDBB}"/>
              </a:ext>
              <a:ext uri="{C183D7F6-B498-43B3-948B-1728B52AA6E4}">
                <adec:decorative xmlns:adec="http://schemas.microsoft.com/office/drawing/2017/decorative" val="1"/>
              </a:ext>
            </a:extLst>
          </p:cNvPr>
          <p:cNvSpPr txBox="1"/>
          <p:nvPr/>
        </p:nvSpPr>
        <p:spPr>
          <a:xfrm>
            <a:off x="8334026" y="6475606"/>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5DCAB87-2E78-65F4-EDE4-F3A7B087D41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FE7083E2-713C-8466-BDFD-E7736EBC4419}"/>
              </a:ext>
            </a:extLst>
          </p:cNvPr>
          <p:cNvSpPr/>
          <p:nvPr/>
        </p:nvSpPr>
        <p:spPr>
          <a:xfrm>
            <a:off x="2002971" y="1503485"/>
            <a:ext cx="7924800" cy="4636058"/>
          </a:xfrm>
          <a:prstGeom prst="wedgeRoundRectCallout">
            <a:avLst>
              <a:gd name="adj1" fmla="val 61988"/>
              <a:gd name="adj2" fmla="val 331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es-ES" sz="3300" dirty="0">
                <a:solidFill>
                  <a:srgbClr val="DE0000"/>
                </a:solidFill>
                <a:latin typeface="Gotham Book"/>
                <a:ea typeface="Aptos" panose="020B0004020202020204" pitchFamily="34" charset="0"/>
                <a:cs typeface="Times New Roman" panose="02020603050405020304" pitchFamily="18" charset="0"/>
              </a:rPr>
              <a:t>Un último ejemplo de la influencia colonial española en Texas hoy es que el 30% de los texanos practican la religión __________, que llegó por primera vez a Texas con el Sistema de Presidios de Misión Española. En conclusión, existen evidencias de la influencia española de la época colonial española en muchos aspectos de la vida en Texas </a:t>
            </a:r>
            <a:r>
              <a:rPr lang="es-ES" sz="3300" dirty="0" err="1">
                <a:solidFill>
                  <a:srgbClr val="DE0000"/>
                </a:solidFill>
                <a:latin typeface="Gotham Book"/>
                <a:ea typeface="Aptos" panose="020B0004020202020204" pitchFamily="34" charset="0"/>
                <a:cs typeface="Times New Roman" panose="02020603050405020304" pitchFamily="18" charset="0"/>
              </a:rPr>
              <a:t>Today</a:t>
            </a:r>
            <a:r>
              <a:rPr lang="en-US" sz="3400" dirty="0">
                <a:solidFill>
                  <a:srgbClr val="DE0000"/>
                </a:solidFill>
                <a:effectLst/>
                <a:latin typeface="Gotham Book"/>
                <a:ea typeface="Aptos" panose="020B0004020202020204" pitchFamily="34" charset="0"/>
                <a:cs typeface="Times New Roman" panose="02020603050405020304" pitchFamily="18" charset="0"/>
              </a:rPr>
              <a:t>. </a:t>
            </a:r>
            <a:endParaRPr kumimoji="0" lang="en-US" sz="3400" b="0" i="0" u="none" strike="noStrike" kern="1200" cap="none" spc="0" normalizeH="0" baseline="0" noProof="0" dirty="0">
              <a:ln>
                <a:noFill/>
              </a:ln>
              <a:solidFill>
                <a:srgbClr val="DE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1AFA030D-74F5-4CC3-E9B0-E45D9194E89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6472" y="4108386"/>
            <a:ext cx="1305015" cy="1305015"/>
          </a:xfrm>
          <a:prstGeom prst="rect">
            <a:avLst/>
          </a:prstGeom>
        </p:spPr>
      </p:pic>
    </p:spTree>
    <p:extLst>
      <p:ext uri="{BB962C8B-B14F-4D97-AF65-F5344CB8AC3E}">
        <p14:creationId xmlns:p14="http://schemas.microsoft.com/office/powerpoint/2010/main" val="368122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273A66-C412-4C7D-2679-014E162606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 r="6795" b="-1484"/>
          <a:stretch/>
        </p:blipFill>
        <p:spPr>
          <a:xfrm>
            <a:off x="5879049" y="1986861"/>
            <a:ext cx="6292438" cy="4567608"/>
          </a:xfrm>
          <a:prstGeom prst="rect">
            <a:avLst/>
          </a:prstGeom>
        </p:spPr>
      </p:pic>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68501" y="861632"/>
            <a:ext cx="1502228" cy="1502228"/>
          </a:xfrm>
          <a:prstGeom prst="rect">
            <a:avLst/>
          </a:prstGeom>
        </p:spPr>
      </p:pic>
      <p:sp>
        <p:nvSpPr>
          <p:cNvPr id="13" name="Title 5">
            <a:extLst>
              <a:ext uri="{FF2B5EF4-FFF2-40B4-BE49-F238E27FC236}">
                <a16:creationId xmlns:a16="http://schemas.microsoft.com/office/drawing/2014/main" id="{C7C1053C-1C6E-2902-62C3-A089BB0FC2D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br>
              <a:rPr lang="en-US" sz="4400" dirty="0">
                <a:latin typeface="Gotham Medium"/>
              </a:rPr>
            </a:br>
            <a:r>
              <a:rPr lang="es-ES" sz="3200" dirty="0">
                <a:solidFill>
                  <a:srgbClr val="C00000"/>
                </a:solidFill>
                <a:latin typeface="Gotham Medium"/>
              </a:rPr>
              <a:t>Sigue las instrucciones de abajo para completar tu calentamiento</a:t>
            </a:r>
            <a:endParaRPr lang="en-US" sz="4400" dirty="0">
              <a:solidFill>
                <a:srgbClr val="C00000"/>
              </a:solidFill>
              <a:latin typeface="Gotham Medium"/>
            </a:endParaRPr>
          </a:p>
        </p:txBody>
      </p:sp>
      <p:sp>
        <p:nvSpPr>
          <p:cNvPr id="14" name="TextBox 13">
            <a:extLst>
              <a:ext uri="{FF2B5EF4-FFF2-40B4-BE49-F238E27FC236}">
                <a16:creationId xmlns:a16="http://schemas.microsoft.com/office/drawing/2014/main" id="{FFE36E1E-FB65-D52F-E365-F0452DB427B0}"/>
              </a:ext>
            </a:extLst>
          </p:cNvPr>
          <p:cNvSpPr txBox="1"/>
          <p:nvPr/>
        </p:nvSpPr>
        <p:spPr>
          <a:xfrm>
            <a:off x="3118506" y="2172590"/>
            <a:ext cx="4659086" cy="4385816"/>
          </a:xfrm>
          <a:prstGeom prst="rect">
            <a:avLst/>
          </a:prstGeom>
          <a:noFill/>
        </p:spPr>
        <p:txBody>
          <a:bodyPr wrap="square" rtlCol="0">
            <a:spAutoFit/>
          </a:bodyPr>
          <a:lstStyle/>
          <a:p>
            <a:pPr marL="285750" indent="-285750">
              <a:buFont typeface="Arial" panose="020B0604020202020204" pitchFamily="34" charset="0"/>
              <a:buChar char="•"/>
            </a:pPr>
            <a:r>
              <a:rPr lang="es-ES" sz="3100" dirty="0">
                <a:solidFill>
                  <a:srgbClr val="0070C0"/>
                </a:solidFill>
                <a:latin typeface="Gotham Book"/>
                <a:cs typeface="Gisha" panose="020B0502040204020203" pitchFamily="34" charset="-79"/>
              </a:rPr>
              <a:t>Considera todas las cosas que sabes que son populares o comunes en Texas </a:t>
            </a:r>
            <a:r>
              <a:rPr lang="es-ES" sz="3100" dirty="0" err="1">
                <a:solidFill>
                  <a:srgbClr val="0070C0"/>
                </a:solidFill>
                <a:latin typeface="Gotham Book"/>
                <a:cs typeface="Gisha" panose="020B0502040204020203" pitchFamily="34" charset="-79"/>
              </a:rPr>
              <a:t>Today</a:t>
            </a:r>
            <a:r>
              <a:rPr lang="en-US" sz="3100" dirty="0">
                <a:solidFill>
                  <a:srgbClr val="0070C0"/>
                </a:solidFill>
                <a:latin typeface="Gotham Book"/>
                <a:cs typeface="Gisha" panose="020B0502040204020203" pitchFamily="34" charset="-79"/>
              </a:rPr>
              <a:t>.</a:t>
            </a:r>
          </a:p>
          <a:p>
            <a:pPr marL="285750" indent="-285750">
              <a:buFont typeface="Arial" panose="020B0604020202020204" pitchFamily="34" charset="0"/>
              <a:buChar char="•"/>
            </a:pPr>
            <a:r>
              <a:rPr lang="es-ES" sz="3100" dirty="0">
                <a:solidFill>
                  <a:srgbClr val="00B050"/>
                </a:solidFill>
                <a:latin typeface="Gotham Book"/>
                <a:cs typeface="Gisha" panose="020B0502040204020203" pitchFamily="34" charset="-79"/>
              </a:rPr>
              <a:t>Completa tu gráfico basándote en los puntos en los que hayas pensado</a:t>
            </a:r>
            <a:r>
              <a:rPr lang="en-US" sz="3100" dirty="0">
                <a:solidFill>
                  <a:srgbClr val="00B050"/>
                </a:solidFill>
                <a:latin typeface="Gotham Book"/>
                <a:cs typeface="Gisha" panose="020B0502040204020203" pitchFamily="34" charset="-79"/>
              </a:rPr>
              <a:t>.</a:t>
            </a:r>
          </a:p>
          <a:p>
            <a:pPr marL="285750" indent="-285750">
              <a:buFont typeface="Arial" panose="020B0604020202020204" pitchFamily="34" charset="0"/>
              <a:buChar char="•"/>
            </a:pPr>
            <a:r>
              <a:rPr lang="es-ES" sz="3100" dirty="0">
                <a:solidFill>
                  <a:srgbClr val="7030A0"/>
                </a:solidFill>
                <a:latin typeface="Gotham Book"/>
                <a:cs typeface="Gisha" panose="020B0502040204020203" pitchFamily="34" charset="-79"/>
              </a:rPr>
              <a:t>Comparte tus respuestas con un socio</a:t>
            </a:r>
            <a:r>
              <a:rPr lang="en-US" sz="3100" dirty="0">
                <a:solidFill>
                  <a:srgbClr val="7030A0"/>
                </a:solidFill>
                <a:latin typeface="Gotham Book"/>
                <a:cs typeface="Gisha" panose="020B0502040204020203" pitchFamily="34" charset="-79"/>
              </a:rPr>
              <a:t>.</a:t>
            </a:r>
          </a:p>
        </p:txBody>
      </p:sp>
      <p:pic>
        <p:nvPicPr>
          <p:cNvPr id="15" name="Graphic 14">
            <a:extLst>
              <a:ext uri="{FF2B5EF4-FFF2-40B4-BE49-F238E27FC236}">
                <a16:creationId xmlns:a16="http://schemas.microsoft.com/office/drawing/2014/main" id="{AED1851A-4A55-44A9-EDC2-34726644A4F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5514" y="2050063"/>
            <a:ext cx="1071092" cy="1071092"/>
          </a:xfrm>
          <a:prstGeom prst="rect">
            <a:avLst/>
          </a:prstGeom>
        </p:spPr>
      </p:pic>
      <p:pic>
        <p:nvPicPr>
          <p:cNvPr id="16" name="Graphic 15">
            <a:extLst>
              <a:ext uri="{FF2B5EF4-FFF2-40B4-BE49-F238E27FC236}">
                <a16:creationId xmlns:a16="http://schemas.microsoft.com/office/drawing/2014/main" id="{E17151B6-0D72-AA6B-E8F6-11C2659C4E7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3492" y="3950330"/>
            <a:ext cx="925793" cy="925793"/>
          </a:xfrm>
          <a:prstGeom prst="rect">
            <a:avLst/>
          </a:prstGeom>
        </p:spPr>
      </p:pic>
      <p:pic>
        <p:nvPicPr>
          <p:cNvPr id="17" name="Graphic 16">
            <a:extLst>
              <a:ext uri="{FF2B5EF4-FFF2-40B4-BE49-F238E27FC236}">
                <a16:creationId xmlns:a16="http://schemas.microsoft.com/office/drawing/2014/main" id="{9B0B21E0-08A5-0252-AE2E-A349AEE842A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01884" y="5490043"/>
            <a:ext cx="842453" cy="842453"/>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EB73-9222-B223-4FCB-8423B548BC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C80BB99-7B3C-AA1A-EDAF-4AC46B16D948}"/>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8E147C8C-FA71-4F99-D972-E20B7A2F1CC8}"/>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036456D4-274D-9F9D-E00A-000F8E3CEA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B1B64720-6AFC-354C-EE43-3ED2771DCC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B2B6A4-1639-1222-D59F-DCE9A21892FA}"/>
              </a:ext>
            </a:extLst>
          </p:cNvPr>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day 1</a:t>
            </a:r>
          </a:p>
        </p:txBody>
      </p:sp>
      <p:sp>
        <p:nvSpPr>
          <p:cNvPr id="11" name="TextBox 10">
            <a:extLst>
              <a:ext uri="{FF2B5EF4-FFF2-40B4-BE49-F238E27FC236}">
                <a16:creationId xmlns:a16="http://schemas.microsoft.com/office/drawing/2014/main" id="{2B8451F7-9BC7-7A4C-0763-B325A784164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69B7BBD-2097-D11A-ED56-3E9622200A6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E61BEFB9-8981-AD59-1705-2A38604B634E}"/>
              </a:ext>
            </a:extLst>
          </p:cNvPr>
          <p:cNvSpPr/>
          <p:nvPr/>
        </p:nvSpPr>
        <p:spPr>
          <a:xfrm>
            <a:off x="2318657" y="1275803"/>
            <a:ext cx="5791200" cy="2111830"/>
          </a:xfrm>
          <a:prstGeom prst="wedgeRoundRectCallout">
            <a:avLst>
              <a:gd name="adj1" fmla="val 74092"/>
              <a:gd name="adj2" fmla="val 4014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dirty="0">
                <a:solidFill>
                  <a:srgbClr val="C00000"/>
                </a:solidFill>
              </a:rPr>
              <a:t>Una cosa que mencioné que es popular o común en Texas hoy en día es 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6E62CFDA-3A38-E9BD-7581-F2B4129E21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7250" y="4629618"/>
            <a:ext cx="1305015" cy="1305015"/>
          </a:xfrm>
          <a:prstGeom prst="rect">
            <a:avLst/>
          </a:prstGeom>
        </p:spPr>
      </p:pic>
      <p:sp>
        <p:nvSpPr>
          <p:cNvPr id="3" name="Speech Bubble: Rectangle with Corners Rounded 2">
            <a:extLst>
              <a:ext uri="{FF2B5EF4-FFF2-40B4-BE49-F238E27FC236}">
                <a16:creationId xmlns:a16="http://schemas.microsoft.com/office/drawing/2014/main" id="{DE711A92-C8E4-901D-0065-5A692A700769}"/>
              </a:ext>
            </a:extLst>
          </p:cNvPr>
          <p:cNvSpPr/>
          <p:nvPr/>
        </p:nvSpPr>
        <p:spPr>
          <a:xfrm>
            <a:off x="5475514" y="3822803"/>
            <a:ext cx="5791200" cy="2111830"/>
          </a:xfrm>
          <a:prstGeom prst="wedgeRoundRectCallout">
            <a:avLst>
              <a:gd name="adj1" fmla="val -68577"/>
              <a:gd name="adj2" fmla="val 3344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500" dirty="0">
                <a:solidFill>
                  <a:srgbClr val="C00000"/>
                </a:solidFill>
              </a:rPr>
              <a:t>Esto podría estar relacionado con la época colonial española porque _______</a:t>
            </a:r>
            <a:endParaRPr kumimoji="0" lang="en-US" sz="35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3BC36758-BD4B-51AB-3624-3F4A606F05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8431" y="2007443"/>
            <a:ext cx="1305015" cy="1305015"/>
          </a:xfrm>
          <a:prstGeom prst="rect">
            <a:avLst/>
          </a:prstGeom>
        </p:spPr>
      </p:pic>
    </p:spTree>
    <p:extLst>
      <p:ext uri="{BB962C8B-B14F-4D97-AF65-F5344CB8AC3E}">
        <p14:creationId xmlns:p14="http://schemas.microsoft.com/office/powerpoint/2010/main" val="22400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1415143" y="2130641"/>
            <a:ext cx="9229183" cy="3416320"/>
          </a:xfrm>
          <a:prstGeom prst="rect">
            <a:avLst/>
          </a:prstGeom>
          <a:noFill/>
        </p:spPr>
        <p:txBody>
          <a:bodyPr wrap="square" rtlCol="0">
            <a:spAutoFit/>
          </a:bodyPr>
          <a:lstStyle/>
          <a:p>
            <a:pPr lvl="0" algn="ctr">
              <a:defRPr/>
            </a:pPr>
            <a:r>
              <a:rPr lang="es-ES" sz="5400" dirty="0">
                <a:solidFill>
                  <a:srgbClr val="C00000"/>
                </a:solidFill>
              </a:rPr>
              <a:t>De qué maneras podemos ver evidencias de la era colonial española en nuestras vidas en Texas hoy en día</a:t>
            </a:r>
            <a:r>
              <a:rPr lang="en-US" sz="5400" dirty="0">
                <a:solidFill>
                  <a:srgbClr val="C00000"/>
                </a:solidFill>
                <a:latin typeface="Calibri" panose="020F0502020204030204"/>
              </a:rPr>
              <a:t>? </a:t>
            </a:r>
            <a:endPar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216457" y="1734224"/>
            <a:ext cx="11991740" cy="4770537"/>
          </a:xfrm>
          <a:prstGeom prst="rect">
            <a:avLst/>
          </a:prstGeom>
          <a:noFill/>
        </p:spPr>
        <p:txBody>
          <a:bodyPr wrap="square" rtlCol="0">
            <a:spAutoFit/>
          </a:bodyPr>
          <a:lstStyle/>
          <a:p>
            <a:pPr marL="914400" lvl="0" indent="-914400">
              <a:buFont typeface="+mj-lt"/>
              <a:buAutoNum type="arabicPeriod"/>
              <a:defRPr/>
            </a:pPr>
            <a:r>
              <a:rPr lang="es-ES" sz="3800" b="1" i="1" u="sng" dirty="0">
                <a:solidFill>
                  <a:srgbClr val="C00000"/>
                </a:solidFill>
              </a:rPr>
              <a:t>Examinaremos</a:t>
            </a:r>
            <a:r>
              <a:rPr lang="es-ES" sz="3800" dirty="0">
                <a:solidFill>
                  <a:srgbClr val="C00000"/>
                </a:solidFill>
              </a:rPr>
              <a:t> ocho elementos de la cultura moderna de Texas que se originaron durante la era colonial española</a:t>
            </a:r>
            <a:r>
              <a:rPr kumimoji="0" lang="en-US" sz="3800"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en-US" sz="38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3800" b="1" i="1" u="sng" dirty="0">
                <a:solidFill>
                  <a:srgbClr val="002060"/>
                </a:solidFill>
              </a:rPr>
              <a:t>Usaré</a:t>
            </a:r>
            <a:r>
              <a:rPr lang="es-ES" sz="3800" dirty="0">
                <a:solidFill>
                  <a:srgbClr val="002060"/>
                </a:solidFill>
              </a:rPr>
              <a:t> tarjetas didácticas para estudiar estos elementos. Completaré un cuadro describiendo cada elemento y su relación con la época colonial española. Responderé preguntas que evalúen mis conocimientos previos sobre los elementos</a:t>
            </a:r>
            <a:r>
              <a:rPr kumimoji="0" lang="en-US" sz="3800"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a:latin typeface="Gotham Medium"/>
              </a:rPr>
              <a:t>Influencia española e indígena en la cultura texana actual</a:t>
            </a:r>
            <a:endParaRPr lang="en-US" sz="5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01909D7E-114A-E7DB-3157-C567F5AF7690}"/>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3200" b="1" kern="100" dirty="0" err="1">
                <a:latin typeface="Gotham Book"/>
                <a:ea typeface="Aptos" panose="020B0004020202020204" pitchFamily="34" charset="0"/>
                <a:cs typeface="Times New Roman" panose="02020603050405020304" pitchFamily="18" charset="0"/>
              </a:rPr>
              <a:t>Indicaciones</a:t>
            </a:r>
            <a:r>
              <a:rPr lang="en-US" sz="3200" kern="100" dirty="0">
                <a:effectLst/>
                <a:latin typeface="Gotham Book"/>
                <a:ea typeface="Aptos" panose="020B0004020202020204" pitchFamily="34" charset="0"/>
                <a:cs typeface="Times New Roman" panose="02020603050405020304" pitchFamily="18" charset="0"/>
              </a:rPr>
              <a:t>: </a:t>
            </a:r>
            <a:r>
              <a:rPr lang="es-ES" sz="3200" kern="100" dirty="0">
                <a:latin typeface="Gotham Book"/>
                <a:ea typeface="Aptos" panose="020B0004020202020204" pitchFamily="34" charset="0"/>
                <a:cs typeface="Times New Roman" panose="02020603050405020304" pitchFamily="18" charset="0"/>
              </a:rPr>
              <a:t>Hay ocho tarjetas de estudio que acompañan esta lección. Cada tarjeta presenta algo que demuestra un elemento de la cultura española o indígena de la época colonial española que aún influye en Texas hoy en día</a:t>
            </a:r>
            <a:r>
              <a:rPr lang="en-US" sz="3200" kern="100" dirty="0">
                <a:effectLst/>
                <a:latin typeface="Gotham Book"/>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69953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a:extLst>
            <a:ext uri="{FF2B5EF4-FFF2-40B4-BE49-F238E27FC236}">
              <a16:creationId xmlns:a16="http://schemas.microsoft.com/office/drawing/2014/main" id="{BD3CEF85-E428-D14B-185F-F66063B017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EC7F12C-6C99-14D9-7DDE-55E5566A3D26}"/>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168726E0-EDAA-BB62-3B20-D2EDE85C2B9E}"/>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AD988357-D0A3-941C-6F2C-042B233514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B3D125D-1DF9-CA06-4FE4-AECAF8FA3C2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88ACC08D-9B44-C837-84CB-3BDD80FE46AF}"/>
              </a:ext>
            </a:extLst>
          </p:cNvPr>
          <p:cNvSpPr txBox="1">
            <a:spLocks noGrp="1"/>
          </p:cNvSpPr>
          <p:nvPr>
            <p:ph type="title"/>
          </p:nvPr>
        </p:nvSpPr>
        <p:spPr>
          <a:xfrm>
            <a:off x="1774371" y="13062"/>
            <a:ext cx="10019836" cy="16089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a:latin typeface="Gotham Medium"/>
              </a:rPr>
              <a:t>Influencia española e indígena en la cultura texana actual</a:t>
            </a:r>
            <a:r>
              <a:rPr lang="en-US" sz="5400" dirty="0">
                <a:solidFill>
                  <a:schemeClr val="bg1">
                    <a:lumMod val="95000"/>
                  </a:schemeClr>
                </a:solidFill>
                <a:latin typeface="Gotham Medium"/>
              </a:rPr>
              <a:t>2</a:t>
            </a:r>
          </a:p>
        </p:txBody>
      </p:sp>
      <p:sp>
        <p:nvSpPr>
          <p:cNvPr id="11" name="TextBox 10">
            <a:extLst>
              <a:ext uri="{FF2B5EF4-FFF2-40B4-BE49-F238E27FC236}">
                <a16:creationId xmlns:a16="http://schemas.microsoft.com/office/drawing/2014/main" id="{4A17AA9E-982C-5442-9425-7423631008E1}"/>
              </a:ext>
              <a:ext uri="{C183D7F6-B498-43B3-948B-1728B52AA6E4}">
                <adec:decorative xmlns:adec="http://schemas.microsoft.com/office/drawing/2017/decorative" val="1"/>
              </a:ext>
            </a:extLst>
          </p:cNvPr>
          <p:cNvSpPr txBox="1"/>
          <p:nvPr/>
        </p:nvSpPr>
        <p:spPr>
          <a:xfrm>
            <a:off x="8323141"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0FD0BBE-C0AA-6E28-D693-9F36EBB5E65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Rounded Corners 1">
            <a:extLst>
              <a:ext uri="{FF2B5EF4-FFF2-40B4-BE49-F238E27FC236}">
                <a16:creationId xmlns:a16="http://schemas.microsoft.com/office/drawing/2014/main" id="{CC1F335A-982D-F854-EB09-26C4C1AA409F}"/>
              </a:ext>
            </a:extLst>
          </p:cNvPr>
          <p:cNvSpPr/>
          <p:nvPr/>
        </p:nvSpPr>
        <p:spPr>
          <a:xfrm>
            <a:off x="2371697" y="2068286"/>
            <a:ext cx="8360228" cy="3657600"/>
          </a:xfrm>
          <a:prstGeom prst="roundRect">
            <a:avLst/>
          </a:prstGeom>
          <a:solidFill>
            <a:srgbClr val="DE0000"/>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s-ES" sz="3600" kern="100" dirty="0">
                <a:latin typeface="Gotham Book"/>
                <a:ea typeface="Aptos" panose="020B0004020202020204" pitchFamily="34" charset="0"/>
                <a:cs typeface="Times New Roman" panose="02020603050405020304" pitchFamily="18" charset="0"/>
              </a:rPr>
              <a:t>Utiliza las tarjetas de estudio disponibles para investigar e informar sobre la información de esta tarea. Registra tu información en el gráfico de tu asignación</a:t>
            </a:r>
            <a:r>
              <a:rPr lang="en-US" sz="3600" kern="100" dirty="0">
                <a:latin typeface="Gotham Book"/>
                <a:ea typeface="Aptos" panose="020B0004020202020204" pitchFamily="34" charset="0"/>
                <a:cs typeface="Times New Roman" panose="02020603050405020304" pitchFamily="18" charset="0"/>
              </a:rPr>
              <a:t>. </a:t>
            </a:r>
            <a:endParaRPr lang="en-US" sz="3600" kern="100" dirty="0">
              <a:effectLst/>
              <a:latin typeface="Gotham Book"/>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05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err="1">
                <a:latin typeface="Gotham Medium"/>
              </a:rPr>
              <a:t>Comparte</a:t>
            </a:r>
            <a:r>
              <a:rPr lang="en-US" sz="4500" dirty="0">
                <a:latin typeface="Gotham Medium"/>
              </a:rPr>
              <a:t> </a:t>
            </a:r>
            <a:r>
              <a:rPr lang="en-US" sz="4500" dirty="0" err="1">
                <a:latin typeface="Gotham Medium"/>
              </a:rPr>
              <a:t>tus</a:t>
            </a:r>
            <a:r>
              <a:rPr lang="en-US" sz="4500" dirty="0">
                <a:latin typeface="Gotham Medium"/>
              </a:rPr>
              <a:t> </a:t>
            </a:r>
            <a:r>
              <a:rPr lang="en-US" sz="4500" dirty="0" err="1">
                <a:latin typeface="Gotham Medium"/>
              </a:rPr>
              <a:t>respuestas</a:t>
            </a:r>
            <a:br>
              <a:rPr lang="en-US" sz="4500" dirty="0">
                <a:latin typeface="Gotham Medium"/>
              </a:rPr>
            </a:br>
            <a:r>
              <a:rPr lang="en-US" sz="6600" dirty="0" err="1">
                <a:solidFill>
                  <a:srgbClr val="C00000"/>
                </a:solidFill>
                <a:latin typeface="Gotham Medium"/>
              </a:rPr>
              <a:t>Pregunta</a:t>
            </a:r>
            <a:r>
              <a:rPr lang="en-US" sz="6600" dirty="0">
                <a:solidFill>
                  <a:srgbClr val="C00000"/>
                </a:solidFill>
                <a:latin typeface="Gotham Medium"/>
              </a:rPr>
              <a:t> 1:</a:t>
            </a:r>
            <a:endParaRPr lang="en-US" sz="4400" dirty="0">
              <a:solidFill>
                <a:srgbClr val="C00000"/>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46AC7AC-F4AA-4601-9EB0-2737AD6FFA2C}"/>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4B191777-323A-D2B3-7CF7-AC87DFBFE7D1}"/>
              </a:ext>
            </a:extLst>
          </p:cNvPr>
          <p:cNvSpPr/>
          <p:nvPr/>
        </p:nvSpPr>
        <p:spPr>
          <a:xfrm>
            <a:off x="1922419" y="1881564"/>
            <a:ext cx="7434127" cy="1024920"/>
          </a:xfrm>
          <a:prstGeom prst="wedgeRoundRectCallout">
            <a:avLst>
              <a:gd name="adj1" fmla="val 61532"/>
              <a:gd name="adj2" fmla="val 3583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srgbClr val="C00000"/>
                </a:solidFill>
              </a:rPr>
              <a:t>Ya </a:t>
            </a:r>
            <a:r>
              <a:rPr lang="en-US" sz="3600" dirty="0" err="1">
                <a:solidFill>
                  <a:srgbClr val="C00000"/>
                </a:solidFill>
              </a:rPr>
              <a:t>conocía</a:t>
            </a:r>
            <a:r>
              <a:rPr lang="en-US" sz="3600" dirty="0">
                <a:solidFill>
                  <a:srgbClr val="C00000"/>
                </a:solidFill>
              </a:rPr>
              <a:t> 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092291E0-D3C8-E913-202F-DD1FECCA634F}"/>
              </a:ext>
            </a:extLst>
          </p:cNvPr>
          <p:cNvSpPr/>
          <p:nvPr/>
        </p:nvSpPr>
        <p:spPr>
          <a:xfrm>
            <a:off x="1922419" y="3428998"/>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C00000"/>
                </a:solidFill>
              </a:rPr>
              <a:t>Ya lo </a:t>
            </a:r>
            <a:r>
              <a:rPr lang="en-US" sz="4000" dirty="0" err="1">
                <a:solidFill>
                  <a:srgbClr val="C00000"/>
                </a:solidFill>
              </a:rPr>
              <a:t>sabía</a:t>
            </a:r>
            <a:r>
              <a:rPr lang="en-US" sz="4000" dirty="0">
                <a:solidFill>
                  <a:srgbClr val="C00000"/>
                </a:solidFill>
              </a:rPr>
              <a:t> 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9ED16328-5414-7BBE-2EB8-C9C867B40DB1}"/>
              </a:ext>
            </a:extLst>
          </p:cNvPr>
          <p:cNvSpPr/>
          <p:nvPr/>
        </p:nvSpPr>
        <p:spPr>
          <a:xfrm>
            <a:off x="1922419" y="4822369"/>
            <a:ext cx="7434126" cy="870857"/>
          </a:xfrm>
          <a:prstGeom prst="wedgeRoundRectCallout">
            <a:avLst>
              <a:gd name="adj1" fmla="val 62557"/>
              <a:gd name="adj2" fmla="val 4096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rPr>
              <a:t>Algo nuevo que aprendí es 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CC0D323C-CF0C-0379-BE7E-F28C564DB3E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1766011"/>
            <a:ext cx="1152615" cy="1152615"/>
          </a:xfrm>
          <a:prstGeom prst="rect">
            <a:avLst/>
          </a:prstGeom>
        </p:spPr>
      </p:pic>
      <p:pic>
        <p:nvPicPr>
          <p:cNvPr id="13" name="Graphic 12">
            <a:extLst>
              <a:ext uri="{FF2B5EF4-FFF2-40B4-BE49-F238E27FC236}">
                <a16:creationId xmlns:a16="http://schemas.microsoft.com/office/drawing/2014/main" id="{E961A8A2-2529-7DAE-0517-05F4D42A5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3417279"/>
            <a:ext cx="1152615" cy="1152615"/>
          </a:xfrm>
          <a:prstGeom prst="rect">
            <a:avLst/>
          </a:prstGeom>
        </p:spPr>
      </p:pic>
      <p:pic>
        <p:nvPicPr>
          <p:cNvPr id="14" name="Graphic 13">
            <a:extLst>
              <a:ext uri="{FF2B5EF4-FFF2-40B4-BE49-F238E27FC236}">
                <a16:creationId xmlns:a16="http://schemas.microsoft.com/office/drawing/2014/main" id="{94062FA7-91B6-58B1-5E9E-905BE321AC9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53584" y="5068547"/>
            <a:ext cx="1152615" cy="1152615"/>
          </a:xfrm>
          <a:prstGeom prst="rect">
            <a:avLst/>
          </a:prstGeom>
        </p:spPr>
      </p:pic>
    </p:spTree>
    <p:extLst>
      <p:ext uri="{BB962C8B-B14F-4D97-AF65-F5344CB8AC3E}">
        <p14:creationId xmlns:p14="http://schemas.microsoft.com/office/powerpoint/2010/main" val="1572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42000" r="-3000" b="-42000"/>
          </a:stretch>
        </a:blipFill>
        <a:effectLst/>
      </p:bgPr>
    </p:bg>
    <p:spTree>
      <p:nvGrpSpPr>
        <p:cNvPr id="1" name="">
          <a:extLst>
            <a:ext uri="{FF2B5EF4-FFF2-40B4-BE49-F238E27FC236}">
              <a16:creationId xmlns:a16="http://schemas.microsoft.com/office/drawing/2014/main" id="{C7774EFF-3745-C9F0-4152-124429DEBA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6B6B96-3114-D214-DD6C-6B12E63491C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F5949657-643E-7DCF-7694-8F6BEBA9383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BC5627AE-3197-5CF4-B0D9-42F6BF1DEA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6D74755-4128-92A1-8018-F0882A4A28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9F9BF52E-BE74-0EDF-ECF6-FCF401561E94}"/>
              </a:ext>
            </a:extLst>
          </p:cNvPr>
          <p:cNvSpPr txBox="1">
            <a:spLocks noGrp="1"/>
          </p:cNvSpPr>
          <p:nvPr>
            <p:ph type="title"/>
          </p:nvPr>
        </p:nvSpPr>
        <p:spPr>
          <a:xfrm>
            <a:off x="2314304" y="13062"/>
            <a:ext cx="8240486" cy="17068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err="1">
                <a:latin typeface="Gotham Medium"/>
              </a:rPr>
              <a:t>Comparte</a:t>
            </a:r>
            <a:r>
              <a:rPr lang="en-US" sz="4500" dirty="0">
                <a:latin typeface="Gotham Medium"/>
              </a:rPr>
              <a:t> </a:t>
            </a:r>
            <a:r>
              <a:rPr lang="en-US" sz="4500" dirty="0" err="1">
                <a:latin typeface="Gotham Medium"/>
              </a:rPr>
              <a:t>tus</a:t>
            </a:r>
            <a:r>
              <a:rPr lang="en-US" sz="4500" dirty="0">
                <a:latin typeface="Gotham Medium"/>
              </a:rPr>
              <a:t> </a:t>
            </a:r>
            <a:r>
              <a:rPr lang="en-US" sz="4500" dirty="0" err="1">
                <a:latin typeface="Gotham Medium"/>
              </a:rPr>
              <a:t>respuestas</a:t>
            </a:r>
            <a:br>
              <a:rPr lang="en-US" sz="4500" dirty="0">
                <a:latin typeface="Gotham Medium"/>
              </a:rPr>
            </a:br>
            <a:r>
              <a:rPr lang="en-US" sz="6600" dirty="0" err="1">
                <a:solidFill>
                  <a:srgbClr val="C00000"/>
                </a:solidFill>
                <a:latin typeface="Gotham Medium"/>
              </a:rPr>
              <a:t>Pregunta</a:t>
            </a:r>
            <a:r>
              <a:rPr lang="en-US" sz="6600" dirty="0">
                <a:solidFill>
                  <a:srgbClr val="C00000"/>
                </a:solidFill>
                <a:latin typeface="Gotham Medium"/>
              </a:rPr>
              <a:t> 2:</a:t>
            </a:r>
            <a:endParaRPr lang="en-US" sz="4400" dirty="0">
              <a:solidFill>
                <a:srgbClr val="C00000"/>
              </a:solidFill>
              <a:latin typeface="Gotham Medium"/>
            </a:endParaRPr>
          </a:p>
        </p:txBody>
      </p:sp>
      <p:sp>
        <p:nvSpPr>
          <p:cNvPr id="11" name="TextBox 10">
            <a:extLst>
              <a:ext uri="{FF2B5EF4-FFF2-40B4-BE49-F238E27FC236}">
                <a16:creationId xmlns:a16="http://schemas.microsoft.com/office/drawing/2014/main" id="{1A54E6CE-9940-28D5-B6EA-860BD9D6B7D3}"/>
              </a:ex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606D271-67D9-A32B-9B01-0279C6415961}"/>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BC1839F0-6CE4-B6F7-6176-0F00DBC04552}"/>
              </a:ext>
            </a:extLst>
          </p:cNvPr>
          <p:cNvSpPr/>
          <p:nvPr/>
        </p:nvSpPr>
        <p:spPr>
          <a:xfrm>
            <a:off x="2782391" y="2514191"/>
            <a:ext cx="5643152" cy="2340837"/>
          </a:xfrm>
          <a:prstGeom prst="wedgeRoundRectCallout">
            <a:avLst>
              <a:gd name="adj1" fmla="val 74071"/>
              <a:gd name="adj2" fmla="val 4002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800" dirty="0">
                <a:solidFill>
                  <a:srgbClr val="C00000"/>
                </a:solidFill>
              </a:rPr>
              <a:t>No </a:t>
            </a:r>
            <a:r>
              <a:rPr lang="en-US" sz="4800" dirty="0" err="1">
                <a:solidFill>
                  <a:srgbClr val="C00000"/>
                </a:solidFill>
              </a:rPr>
              <a:t>estaba</a:t>
            </a:r>
            <a:r>
              <a:rPr lang="en-US" sz="4800" dirty="0">
                <a:solidFill>
                  <a:srgbClr val="C00000"/>
                </a:solidFill>
              </a:rPr>
              <a:t> </a:t>
            </a:r>
            <a:r>
              <a:rPr lang="en-US" sz="4800" dirty="0" err="1">
                <a:solidFill>
                  <a:srgbClr val="C00000"/>
                </a:solidFill>
              </a:rPr>
              <a:t>familiarizado</a:t>
            </a:r>
            <a:r>
              <a:rPr lang="en-US" sz="4800" dirty="0">
                <a:solidFill>
                  <a:srgbClr val="C00000"/>
                </a:solidFill>
              </a:rPr>
              <a:t> con _______</a:t>
            </a:r>
            <a:endPar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0C23DA6-4741-95FF-06BB-24D3E2BD937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8482" y="3682531"/>
            <a:ext cx="1152615" cy="1152615"/>
          </a:xfrm>
          <a:prstGeom prst="rect">
            <a:avLst/>
          </a:prstGeom>
        </p:spPr>
      </p:pic>
    </p:spTree>
    <p:extLst>
      <p:ext uri="{BB962C8B-B14F-4D97-AF65-F5344CB8AC3E}">
        <p14:creationId xmlns:p14="http://schemas.microsoft.com/office/powerpoint/2010/main" val="311971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73DF0-33AA-4232-97C9-42EE30738366}"/>
</file>

<file path=customXml/itemProps2.xml><?xml version="1.0" encoding="utf-8"?>
<ds:datastoreItem xmlns:ds="http://schemas.openxmlformats.org/officeDocument/2006/customXml" ds:itemID="{EE2FB052-13F4-4F4D-A948-949A10CD1C43}">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3.xml><?xml version="1.0" encoding="utf-8"?>
<ds:datastoreItem xmlns:ds="http://schemas.openxmlformats.org/officeDocument/2006/customXml" ds:itemID="{B1E29CAB-A0B9-4314-A098-E5F512749943}">
  <ds:schemaRefs>
    <ds:schemaRef ds:uri="http://schemas.microsoft.com/sharepoint/v3/contenttype/forms"/>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169</TotalTime>
  <Words>760</Words>
  <Application>Microsoft Office PowerPoint</Application>
  <PresentationFormat>Widescreen</PresentationFormat>
  <Paragraphs>57</Paragraphs>
  <Slides>16</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Unidad 3:  Época colonial española</vt:lpstr>
      <vt:lpstr>Calentamiento Sigue las instrucciones de abajo para completar tu calentamiento</vt:lpstr>
      <vt:lpstr>Comparte con la clase: day 1</vt:lpstr>
      <vt:lpstr>Pregunta esencial</vt:lpstr>
      <vt:lpstr>En la lección de hoy</vt:lpstr>
      <vt:lpstr>Influencia española e indígena en la cultura texana actual</vt:lpstr>
      <vt:lpstr>Influencia española e indígena en la cultura texana actual2</vt:lpstr>
      <vt:lpstr>Comparte tus respuestas Pregunta 1:</vt:lpstr>
      <vt:lpstr>Comparte tus respuestas Pregunta 2:</vt:lpstr>
      <vt:lpstr>Comparte tus respuestas Pregunta 3:</vt:lpstr>
      <vt:lpstr>Comparte tus respuestas Pregunta 4:</vt:lpstr>
      <vt:lpstr>Billete de salida Sigue las instrucciones a continuación para completar tu ticket de salida. </vt:lpstr>
      <vt:lpstr>Comparte con la clase:11</vt:lpstr>
      <vt:lpstr>Comparte con la clase: 2 1</vt:lpstr>
      <vt:lpstr>Comparte con la clase: 3 1</vt:lpstr>
      <vt:lpstr>Comparte con la clase: 4</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3</cp:revision>
  <dcterms:created xsi:type="dcterms:W3CDTF">2024-11-13T15:33:35Z</dcterms:created>
  <dcterms:modified xsi:type="dcterms:W3CDTF">2025-11-25T16:24:57Z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