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31" r:id="rId3"/>
    <p:sldId id="352" r:id="rId4"/>
    <p:sldId id="329" r:id="rId5"/>
    <p:sldId id="330" r:id="rId6"/>
    <p:sldId id="284" r:id="rId7"/>
    <p:sldId id="338" r:id="rId8"/>
    <p:sldId id="339" r:id="rId9"/>
    <p:sldId id="340" r:id="rId10"/>
    <p:sldId id="343" r:id="rId11"/>
    <p:sldId id="344" r:id="rId12"/>
    <p:sldId id="349" r:id="rId13"/>
    <p:sldId id="351" r:id="rId14"/>
    <p:sldId id="353" r:id="rId15"/>
    <p:sldId id="354" r:id="rId16"/>
    <p:sldId id="296"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5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C3502-5540-4897-8874-A7FE96437EE7}"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C63E4-27F4-4B67-9A27-B32E0E8ED613}" type="slidenum">
              <a:rPr lang="en-US" smtClean="0"/>
              <a:t>‹#›</a:t>
            </a:fld>
            <a:endParaRPr lang="en-US"/>
          </a:p>
        </p:txBody>
      </p:sp>
    </p:spTree>
    <p:extLst>
      <p:ext uri="{BB962C8B-B14F-4D97-AF65-F5344CB8AC3E}">
        <p14:creationId xmlns:p14="http://schemas.microsoft.com/office/powerpoint/2010/main" val="349359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pictures/item/202163068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pictures/item/202163068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collections.nypl.org/items/2ad9f290-c606-012f-d1cb-58d385a7bc3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dc85153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rule_of_the_shorter_term" TargetMode="External"/><Relationship Id="rId13" Type="http://schemas.openxmlformats.org/officeDocument/2006/relationships/hyperlink" Target="https://commons.wikimedia.org/wiki/Template:PD-Russia" TargetMode="External"/><Relationship Id="rId3" Type="http://schemas.openxmlformats.org/officeDocument/2006/relationships/hyperlink" Target="https://www.reddit.com/r/BattlePaintings/comments/ezf5z3/war_on_the_plains_george_catlin_1834_a_comanche/" TargetMode="External"/><Relationship Id="rId7" Type="http://schemas.openxmlformats.org/officeDocument/2006/relationships/hyperlink" Target="https://commons.wikimedia.org/wiki/Commons:Copyright_tags/Country-specific_tags#United_States_of_America" TargetMode="External"/><Relationship Id="rId12" Type="http://schemas.openxmlformats.org/officeDocument/2006/relationships/hyperlink" Target="https://en.wikipedia.org/wiki/Rehabilitation_(Sovie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List_of_countries%27_copyright_lengths" TargetMode="External"/><Relationship Id="rId11" Type="http://schemas.openxmlformats.org/officeDocument/2006/relationships/hyperlink" Target="https://en.wikipedia.org/wiki/Eastern_Front_(World_War_II)" TargetMode="External"/><Relationship Id="rId5" Type="http://schemas.openxmlformats.org/officeDocument/2006/relationships/hyperlink" Target="https://en.wikipedia.org/wiki/public_domain" TargetMode="External"/><Relationship Id="rId10" Type="http://schemas.openxmlformats.org/officeDocument/2006/relationships/hyperlink" Target="https://commons.wikimedia.org/wiki/Commons:Copyright_rules_by_territory/France" TargetMode="External"/><Relationship Id="rId4" Type="http://schemas.openxmlformats.org/officeDocument/2006/relationships/hyperlink" Target="https://en.wikipedia.org/wiki/en:George_Catlin" TargetMode="External"/><Relationship Id="rId9" Type="http://schemas.openxmlformats.org/officeDocument/2006/relationships/hyperlink" Target="https://en.wikipedia.org/wiki/World_War_I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“[Spanish Mission of the Alamo].” Library of Congress, January 1, 1970. </a:t>
            </a:r>
            <a:r>
              <a:rPr lang="en-US" sz="1800" b="0" i="0" u="sng" strike="noStrike" dirty="0">
                <a:solidFill>
                  <a:srgbClr val="1155CC"/>
                </a:solidFill>
                <a:effectLst/>
                <a:latin typeface="Times New Roman" panose="02020603050405020304" pitchFamily="18" charset="0"/>
                <a:hlinkClick r:id="rId3"/>
              </a:rPr>
              <a:t>https://www.loc.gov/pictures/item/2021630685/</a:t>
            </a:r>
            <a:r>
              <a:rPr lang="en-US" sz="1800" b="0" i="0" u="none" strike="noStrike" dirty="0">
                <a:solidFill>
                  <a:srgbClr val="242424"/>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15</a:t>
            </a:fld>
            <a:endParaRPr lang="en-US"/>
          </a:p>
        </p:txBody>
      </p:sp>
    </p:spTree>
    <p:extLst>
      <p:ext uri="{BB962C8B-B14F-4D97-AF65-F5344CB8AC3E}">
        <p14:creationId xmlns:p14="http://schemas.microsoft.com/office/powerpoint/2010/main" val="305089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42424"/>
                </a:solidFill>
                <a:effectLst/>
                <a:latin typeface="Times New Roman" panose="02020603050405020304" pitchFamily="18" charset="0"/>
              </a:rPr>
              <a:t>“[Spanish Mission of the Alamo].” Library of Congress, January 1, 1970. </a:t>
            </a:r>
            <a:r>
              <a:rPr lang="en-US" sz="1200" b="0" i="0" u="sng" strike="noStrike" dirty="0">
                <a:solidFill>
                  <a:srgbClr val="1155CC"/>
                </a:solidFill>
                <a:effectLst/>
                <a:latin typeface="Times New Roman" panose="02020603050405020304" pitchFamily="18" charset="0"/>
                <a:hlinkClick r:id="rId3"/>
              </a:rPr>
              <a:t>https://www.loc.gov/pictures/item/2021630685/</a:t>
            </a:r>
            <a:r>
              <a:rPr lang="en-US" sz="1200" b="0" i="0" u="none" strike="noStrike" dirty="0">
                <a:solidFill>
                  <a:srgbClr val="242424"/>
                </a:solidFill>
                <a:effectLst/>
                <a:latin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6</a:t>
            </a:fld>
            <a:endParaRPr lang="en-US"/>
          </a:p>
        </p:txBody>
      </p:sp>
    </p:spTree>
    <p:extLst>
      <p:ext uri="{BB962C8B-B14F-4D97-AF65-F5344CB8AC3E}">
        <p14:creationId xmlns:p14="http://schemas.microsoft.com/office/powerpoint/2010/main" val="267357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imes New Roman" panose="02020603050405020304" pitchFamily="18" charset="0"/>
              </a:rPr>
              <a:t>The Miriam and Ira D. Wallach Division of Art, Prints and Photographs: Print Collection, The New York Public Library. "Robert Cavalier de La Salle." New York Public Library Digital Collections. Accessed July 1, 2024. </a:t>
            </a:r>
            <a:r>
              <a:rPr lang="en-US" sz="1800" b="0" i="0" u="sng" strike="noStrike" dirty="0">
                <a:solidFill>
                  <a:srgbClr val="1155CC"/>
                </a:solidFill>
                <a:effectLst/>
                <a:latin typeface="Times New Roman" panose="02020603050405020304" pitchFamily="18" charset="0"/>
                <a:hlinkClick r:id="rId3"/>
              </a:rPr>
              <a:t>https://digitalcollections.nypl.org/items/2ad9f290-c606-012f-d1cb-58d385a7bc34</a:t>
            </a:r>
            <a:r>
              <a:rPr lang="en-US" sz="1800" b="0" i="0" u="none" strike="noStrike" dirty="0">
                <a:solidFill>
                  <a:srgbClr val="000000"/>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8</a:t>
            </a:fld>
            <a:endParaRPr lang="en-US"/>
          </a:p>
        </p:txBody>
      </p:sp>
    </p:spTree>
    <p:extLst>
      <p:ext uri="{BB962C8B-B14F-4D97-AF65-F5344CB8AC3E}">
        <p14:creationId xmlns:p14="http://schemas.microsoft.com/office/powerpoint/2010/main" val="142380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highlight>
                  <a:srgbClr val="F6F6F6"/>
                </a:highlight>
                <a:latin typeface="Open Sans" panose="020B0606030504020204" pitchFamily="34" charset="0"/>
              </a:rPr>
              <a:t>Lea, Philip, Active. </a:t>
            </a:r>
            <a:r>
              <a:rPr lang="en-US" b="0" i="1" dirty="0">
                <a:solidFill>
                  <a:srgbClr val="242424"/>
                </a:solidFill>
                <a:effectLst/>
                <a:highlight>
                  <a:srgbClr val="F6F6F6"/>
                </a:highlight>
                <a:latin typeface="Open Sans" panose="020B0606030504020204" pitchFamily="34" charset="0"/>
              </a:rPr>
              <a:t>North America divided into its III </a:t>
            </a:r>
            <a:r>
              <a:rPr lang="en-US" b="0" i="1" dirty="0" err="1">
                <a:solidFill>
                  <a:srgbClr val="242424"/>
                </a:solidFill>
                <a:effectLst/>
                <a:highlight>
                  <a:srgbClr val="F6F6F6"/>
                </a:highlight>
                <a:latin typeface="Open Sans" panose="020B0606030504020204" pitchFamily="34" charset="0"/>
              </a:rPr>
              <a:t>principall</a:t>
            </a:r>
            <a:r>
              <a:rPr lang="en-US" b="0" i="1" dirty="0">
                <a:solidFill>
                  <a:srgbClr val="242424"/>
                </a:solidFill>
                <a:effectLst/>
                <a:highlight>
                  <a:srgbClr val="F6F6F6"/>
                </a:highlight>
                <a:latin typeface="Open Sans" panose="020B0606030504020204" pitchFamily="34" charset="0"/>
              </a:rPr>
              <a:t> sic parts</a:t>
            </a:r>
            <a:r>
              <a:rPr lang="en-US" b="0" i="0" dirty="0">
                <a:solidFill>
                  <a:srgbClr val="242424"/>
                </a:solidFill>
                <a:effectLst/>
                <a:highlight>
                  <a:srgbClr val="F6F6F6"/>
                </a:highlight>
                <a:latin typeface="Open Sans" panose="020B0606030504020204" pitchFamily="34" charset="0"/>
              </a:rPr>
              <a:t>. [</a:t>
            </a:r>
            <a:r>
              <a:rPr lang="en-US" b="0" i="0" dirty="0" err="1">
                <a:solidFill>
                  <a:srgbClr val="242424"/>
                </a:solidFill>
                <a:effectLst/>
                <a:highlight>
                  <a:srgbClr val="F6F6F6"/>
                </a:highlight>
                <a:latin typeface="Open Sans" panose="020B0606030504020204" pitchFamily="34" charset="0"/>
              </a:rPr>
              <a:t>S.l</a:t>
            </a:r>
            <a:r>
              <a:rPr lang="en-US" b="0" i="0" dirty="0">
                <a:solidFill>
                  <a:srgbClr val="242424"/>
                </a:solidFill>
                <a:effectLst/>
                <a:highlight>
                  <a:srgbClr val="F6F6F6"/>
                </a:highlight>
                <a:latin typeface="Open Sans" panose="020B0606030504020204" pitchFamily="34" charset="0"/>
              </a:rPr>
              <a:t>, 1685] Map. https://www.loc.gov/item/99446209/.</a:t>
            </a:r>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9</a:t>
            </a:fld>
            <a:endParaRPr lang="en-US"/>
          </a:p>
        </p:txBody>
      </p:sp>
    </p:spTree>
    <p:extLst>
      <p:ext uri="{BB962C8B-B14F-4D97-AF65-F5344CB8AC3E}">
        <p14:creationId xmlns:p14="http://schemas.microsoft.com/office/powerpoint/2010/main" val="137763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Williams, Byrd M. (Byrd Moore), IV, 1951-. [Photograph of a Spanish mission], photograph, [1980,1990]; (</a:t>
            </a:r>
            <a:r>
              <a:rPr lang="en-US" b="0" i="0" u="none" strike="noStrike" dirty="0">
                <a:solidFill>
                  <a:srgbClr val="0277BD"/>
                </a:solidFill>
                <a:effectLst/>
                <a:highlight>
                  <a:srgbClr val="FFFFFF"/>
                </a:highlight>
                <a:latin typeface="Josefin Sans" pitchFamily="2" charset="0"/>
                <a:hlinkClick r:id="rId3"/>
              </a:rPr>
              <a:t>https://texashistory.unt.edu/ark:/67531/metadc851535/</a:t>
            </a:r>
            <a:r>
              <a:rPr lang="en-US" b="0" i="0" dirty="0">
                <a:solidFill>
                  <a:srgbClr val="757575"/>
                </a:solidFill>
                <a:effectLst/>
                <a:highlight>
                  <a:srgbClr val="FFFFFF"/>
                </a:highlight>
                <a:latin typeface="Josefin Sans" pitchFamily="2" charset="0"/>
              </a:rPr>
              <a:t>: accessed September 27,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10</a:t>
            </a:fld>
            <a:endParaRPr lang="en-US"/>
          </a:p>
        </p:txBody>
      </p:sp>
    </p:spTree>
    <p:extLst>
      <p:ext uri="{BB962C8B-B14F-4D97-AF65-F5344CB8AC3E}">
        <p14:creationId xmlns:p14="http://schemas.microsoft.com/office/powerpoint/2010/main" val="6254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English: </a:t>
            </a:r>
            <a:r>
              <a:rPr lang="en-US" dirty="0">
                <a:effectLst/>
              </a:rPr>
              <a:t>"War on the Plains," by George Catlin, 1834. A Comanche Lancer and an Osage warrior do battle on the plains.</a:t>
            </a:r>
          </a:p>
          <a:p>
            <a:r>
              <a:rPr lang="en-US" b="1" dirty="0">
                <a:effectLst/>
                <a:highlight>
                  <a:srgbClr val="CCCCFF"/>
                </a:highlight>
              </a:rPr>
              <a:t>Date</a:t>
            </a:r>
            <a:r>
              <a:rPr lang="en-US" dirty="0">
                <a:effectLst/>
              </a:rPr>
              <a:t>1834</a:t>
            </a:r>
            <a:r>
              <a:rPr lang="en-US" b="1" dirty="0">
                <a:effectLst/>
                <a:highlight>
                  <a:srgbClr val="CCCCFF"/>
                </a:highlight>
              </a:rPr>
              <a:t>Source</a:t>
            </a:r>
            <a:r>
              <a:rPr lang="en-US" u="none" strike="noStrike" dirty="0">
                <a:solidFill>
                  <a:srgbClr val="3366BB"/>
                </a:solidFill>
                <a:effectLst/>
                <a:hlinkClick r:id="rId3"/>
              </a:rPr>
              <a:t>https://www.reddit.com/r/BattlePaintings/comments/ezf5z3/war_on_the_plains_george_catlin_1834_a_comanche/</a:t>
            </a:r>
            <a:r>
              <a:rPr lang="en-US" b="1" dirty="0">
                <a:effectLst/>
                <a:highlight>
                  <a:srgbClr val="CCCCFF"/>
                </a:highlight>
              </a:rPr>
              <a:t>Author</a:t>
            </a:r>
            <a:r>
              <a:rPr lang="en-US" u="none" strike="noStrike" dirty="0">
                <a:solidFill>
                  <a:srgbClr val="3366BB"/>
                </a:solidFill>
                <a:effectLst/>
                <a:hlinkClick r:id="rId4" tooltip="w:en:George Catlin"/>
              </a:rPr>
              <a:t>George Catlin</a:t>
            </a:r>
            <a:r>
              <a:rPr lang="en-US" dirty="0">
                <a:effectLst/>
              </a:rPr>
              <a:t>  (1796–1872)     </a:t>
            </a:r>
          </a:p>
          <a:p>
            <a:r>
              <a:rPr lang="en-US" dirty="0">
                <a:effectLst/>
              </a:rPr>
              <a:t>This work is in the </a:t>
            </a:r>
            <a:r>
              <a:rPr lang="en-US" b="1" u="none" strike="noStrike" dirty="0">
                <a:solidFill>
                  <a:srgbClr val="3366BB"/>
                </a:solidFill>
                <a:effectLst/>
                <a:hlinkClick r:id="rId5" tooltip="en:public domain"/>
              </a:rPr>
              <a:t>public domain</a:t>
            </a:r>
            <a:r>
              <a:rPr lang="en-US" dirty="0">
                <a:effectLst/>
              </a:rPr>
              <a:t> in its country of origin and other countries and areas where the </a:t>
            </a:r>
            <a:r>
              <a:rPr lang="en-US" u="none" strike="noStrike" dirty="0">
                <a:solidFill>
                  <a:srgbClr val="3366BB"/>
                </a:solidFill>
                <a:effectLst/>
                <a:hlinkClick r:id="rId6" tooltip="w:List of countries' copyright lengths"/>
              </a:rPr>
              <a:t>copyright term</a:t>
            </a:r>
            <a:r>
              <a:rPr lang="en-US" dirty="0">
                <a:effectLst/>
              </a:rPr>
              <a:t> is the author's </a:t>
            </a:r>
            <a:r>
              <a:rPr lang="en-US" b="1" dirty="0">
                <a:effectLst/>
              </a:rPr>
              <a:t>life plus 70 years or fewer</a:t>
            </a:r>
            <a:r>
              <a:rPr lang="en-US" dirty="0">
                <a:effectLst/>
              </a:rPr>
              <a:t>.</a:t>
            </a:r>
          </a:p>
          <a:p>
            <a:r>
              <a:rPr lang="en-US" dirty="0"/>
              <a:t> You must also include a </a:t>
            </a:r>
            <a:r>
              <a:rPr lang="en-US" u="none" strike="noStrike" dirty="0">
                <a:solidFill>
                  <a:srgbClr val="0645AD"/>
                </a:solidFill>
                <a:effectLst/>
                <a:hlinkClick r:id="rId7" tooltip="Commons:Copyright tags/Country-specific tags"/>
              </a:rPr>
              <a:t>United States public domain tag</a:t>
            </a:r>
            <a:r>
              <a:rPr lang="en-US" dirty="0"/>
              <a:t> to indicate why this work is in the public domain in the United States. Note that a few countries have copyright terms longer than 70 years: Mexico has 100 years, Jamaica has 95 years, Colombia has 80 years, and Guatemala and Samoa have 75 years. This image may </a:t>
            </a:r>
            <a:r>
              <a:rPr lang="en-US" i="1" dirty="0"/>
              <a:t>not</a:t>
            </a:r>
            <a:r>
              <a:rPr lang="en-US" dirty="0"/>
              <a:t> be in the public domain in these countries, which moreover do </a:t>
            </a:r>
            <a:r>
              <a:rPr lang="en-US" i="1" dirty="0"/>
              <a:t>not</a:t>
            </a:r>
            <a:r>
              <a:rPr lang="en-US" dirty="0"/>
              <a:t> implement the </a:t>
            </a:r>
            <a:r>
              <a:rPr lang="en-US" u="none" strike="noStrike" dirty="0">
                <a:solidFill>
                  <a:srgbClr val="3366BB"/>
                </a:solidFill>
                <a:effectLst/>
                <a:hlinkClick r:id="rId8" tooltip="w:rule of the shorter term"/>
              </a:rPr>
              <a:t>rule of the shorter term</a:t>
            </a:r>
            <a:r>
              <a:rPr lang="en-US" dirty="0"/>
              <a:t>. Honduras has a general copyright term of 75 years, but it </a:t>
            </a:r>
            <a:r>
              <a:rPr lang="en-US" i="1" dirty="0"/>
              <a:t>does</a:t>
            </a:r>
            <a:r>
              <a:rPr lang="en-US" dirty="0"/>
              <a:t> implement the rule of the shorter term. Copyright may extend on works created by French who died for France in </a:t>
            </a:r>
            <a:r>
              <a:rPr lang="en-US" u="none" strike="noStrike" dirty="0">
                <a:solidFill>
                  <a:srgbClr val="3366BB"/>
                </a:solidFill>
                <a:effectLst/>
                <a:hlinkClick r:id="rId9" tooltip="w:World War II"/>
              </a:rPr>
              <a:t>World War II</a:t>
            </a:r>
            <a:r>
              <a:rPr lang="en-US" dirty="0"/>
              <a:t> (</a:t>
            </a:r>
            <a:r>
              <a:rPr lang="en-US" u="none" strike="noStrike" dirty="0">
                <a:solidFill>
                  <a:srgbClr val="0645AD"/>
                </a:solidFill>
                <a:effectLst/>
                <a:hlinkClick r:id="rId10" tooltip="Commons:Copyright rules by territory/France"/>
              </a:rPr>
              <a:t>more information</a:t>
            </a:r>
            <a:r>
              <a:rPr lang="en-US" dirty="0"/>
              <a:t>), Russians who served in </a:t>
            </a:r>
            <a:r>
              <a:rPr lang="en-US" u="none" strike="noStrike" dirty="0">
                <a:solidFill>
                  <a:srgbClr val="3366BB"/>
                </a:solidFill>
                <a:effectLst/>
                <a:hlinkClick r:id="rId11" tooltip="w:Eastern Front (World War II)"/>
              </a:rPr>
              <a:t>the Eastern Front of World War II</a:t>
            </a:r>
            <a:r>
              <a:rPr lang="en-US" dirty="0"/>
              <a:t> (known as the Great Patriotic War in Russia) and posthumously </a:t>
            </a:r>
            <a:r>
              <a:rPr lang="en-US" u="none" strike="noStrike" dirty="0">
                <a:solidFill>
                  <a:srgbClr val="3366BB"/>
                </a:solidFill>
                <a:effectLst/>
                <a:hlinkClick r:id="rId12" tooltip="w:Rehabilitation (Soviet)"/>
              </a:rPr>
              <a:t>rehabilitated</a:t>
            </a:r>
            <a:r>
              <a:rPr lang="en-US" dirty="0"/>
              <a:t> victims of Soviet repressions (</a:t>
            </a:r>
            <a:r>
              <a:rPr lang="en-US" u="none" strike="noStrike" dirty="0">
                <a:solidFill>
                  <a:srgbClr val="0645AD"/>
                </a:solidFill>
                <a:effectLst/>
                <a:hlinkClick r:id="rId13" tooltip="Template:PD-Russia"/>
              </a:rPr>
              <a:t>more information</a:t>
            </a:r>
            <a:r>
              <a:rPr lang="en-US" dirty="0"/>
              <a:t>).</a:t>
            </a:r>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11</a:t>
            </a:fld>
            <a:endParaRPr lang="en-US"/>
          </a:p>
        </p:txBody>
      </p:sp>
    </p:spTree>
    <p:extLst>
      <p:ext uri="{BB962C8B-B14F-4D97-AF65-F5344CB8AC3E}">
        <p14:creationId xmlns:p14="http://schemas.microsoft.com/office/powerpoint/2010/main" val="4928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12</a:t>
            </a:fld>
            <a:endParaRPr lang="en-US"/>
          </a:p>
        </p:txBody>
      </p:sp>
    </p:spTree>
    <p:extLst>
      <p:ext uri="{BB962C8B-B14F-4D97-AF65-F5344CB8AC3E}">
        <p14:creationId xmlns:p14="http://schemas.microsoft.com/office/powerpoint/2010/main" val="330125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13</a:t>
            </a:fld>
            <a:endParaRPr lang="en-US"/>
          </a:p>
        </p:txBody>
      </p:sp>
    </p:spTree>
    <p:extLst>
      <p:ext uri="{BB962C8B-B14F-4D97-AF65-F5344CB8AC3E}">
        <p14:creationId xmlns:p14="http://schemas.microsoft.com/office/powerpoint/2010/main" val="9080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14</a:t>
            </a:fld>
            <a:endParaRPr lang="en-US"/>
          </a:p>
        </p:txBody>
      </p:sp>
    </p:spTree>
    <p:extLst>
      <p:ext uri="{BB962C8B-B14F-4D97-AF65-F5344CB8AC3E}">
        <p14:creationId xmlns:p14="http://schemas.microsoft.com/office/powerpoint/2010/main" val="231438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8AE6-BFF9-B9B8-96F3-D3CECA89B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95B08D-DA4F-495F-CB72-67D171D84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56C1B1-D8D8-8EF2-A90E-CB1FFA287FD8}"/>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5" name="Footer Placeholder 4">
            <a:extLst>
              <a:ext uri="{FF2B5EF4-FFF2-40B4-BE49-F238E27FC236}">
                <a16:creationId xmlns:a16="http://schemas.microsoft.com/office/drawing/2014/main" id="{0CA9370C-934B-A143-F330-6E76250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EB81E-5B03-6840-BE1A-55F77985C723}"/>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92659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354F-74EA-6B66-F7D4-8701941BBF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C4A88-9D8F-5795-BFC0-772DDA04B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2CFFF-442B-BD69-43C7-9C9B19B13CE4}"/>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5" name="Footer Placeholder 4">
            <a:extLst>
              <a:ext uri="{FF2B5EF4-FFF2-40B4-BE49-F238E27FC236}">
                <a16:creationId xmlns:a16="http://schemas.microsoft.com/office/drawing/2014/main" id="{44FD117B-BF49-8669-F585-50E85C32A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05C11-3CBF-4EA7-A3A7-D4F58FEAD5BB}"/>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78745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A2960-3CE9-72A9-E769-F36DE83AB1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DC0551-98BC-CFCC-540D-93D361A7B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54B88-B3DA-2D8C-FE81-2C77DFA1305E}"/>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5" name="Footer Placeholder 4">
            <a:extLst>
              <a:ext uri="{FF2B5EF4-FFF2-40B4-BE49-F238E27FC236}">
                <a16:creationId xmlns:a16="http://schemas.microsoft.com/office/drawing/2014/main" id="{7C06682B-7043-75A0-6C21-761953BB3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9B46A-5F9B-3F27-B198-9190DE1B579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56992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EC46-7109-A7DB-8A39-11BA13E93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8FD0E-A549-DC2C-6F73-24F8B11EB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71D4D-5B86-83D9-7D3A-AD558D6D01E8}"/>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5" name="Footer Placeholder 4">
            <a:extLst>
              <a:ext uri="{FF2B5EF4-FFF2-40B4-BE49-F238E27FC236}">
                <a16:creationId xmlns:a16="http://schemas.microsoft.com/office/drawing/2014/main" id="{60DE9CB9-8603-1C0D-7D57-CDEAE24E7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BD62C-414C-D227-CE76-91AEFB69D141}"/>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20055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AB48-251C-7910-5342-36BD55B03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869E20-2618-E68C-A70B-42CB40EDEE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0B126A-DDF1-5C99-DA55-80ABBDF9DF9A}"/>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5" name="Footer Placeholder 4">
            <a:extLst>
              <a:ext uri="{FF2B5EF4-FFF2-40B4-BE49-F238E27FC236}">
                <a16:creationId xmlns:a16="http://schemas.microsoft.com/office/drawing/2014/main" id="{746F65A1-A9A1-1868-1523-8F9853510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F7C69-5322-1A77-6094-56A4E731378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9969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E46A-B953-968E-55BA-F6872668D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C767B-CE1E-1D44-04F1-9C7919AB6B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3292A6-228C-92A0-0F52-5E1A4DEA1A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9F39E2-86BC-C1FA-D5E7-A3E59EC2D481}"/>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6" name="Footer Placeholder 5">
            <a:extLst>
              <a:ext uri="{FF2B5EF4-FFF2-40B4-BE49-F238E27FC236}">
                <a16:creationId xmlns:a16="http://schemas.microsoft.com/office/drawing/2014/main" id="{083D65A4-1509-035C-97F8-DBB43C217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987C7-26AE-7066-04B5-7F4BAA17147E}"/>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78818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DEE7-9FB6-B429-0F41-4118DBB6FE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85C709-7B7F-FC2F-B077-D540AEDEF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555CF-F830-C059-BF27-8F0306700F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91D87-1E03-5A2C-BB10-F7DB83C6B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DDB6A-BEB7-F345-2CF7-345AD8919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9F39E-1826-ED04-6DA9-93A2344496B6}"/>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8" name="Footer Placeholder 7">
            <a:extLst>
              <a:ext uri="{FF2B5EF4-FFF2-40B4-BE49-F238E27FC236}">
                <a16:creationId xmlns:a16="http://schemas.microsoft.com/office/drawing/2014/main" id="{E315ED8F-2318-6DF9-25BA-7BDE62EDD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159F58-5EDE-1191-BF14-ACE3275BCFC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35432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8171-543E-F91A-1E08-FCB33CB14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CF93B-1A2F-7963-5CCA-77A055002DD5}"/>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4" name="Footer Placeholder 3">
            <a:extLst>
              <a:ext uri="{FF2B5EF4-FFF2-40B4-BE49-F238E27FC236}">
                <a16:creationId xmlns:a16="http://schemas.microsoft.com/office/drawing/2014/main" id="{4BC0217A-79ED-6B2B-F077-B79229846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7FC52-EA17-763D-8599-611F673D90DC}"/>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86619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4A3EA-6B3D-6449-6C4F-549AA95C37AA}"/>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3" name="Footer Placeholder 2">
            <a:extLst>
              <a:ext uri="{FF2B5EF4-FFF2-40B4-BE49-F238E27FC236}">
                <a16:creationId xmlns:a16="http://schemas.microsoft.com/office/drawing/2014/main" id="{4AE70770-7888-9503-5C5C-1F6FC9588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78E086-0053-F6B3-485B-F2831FEAECB1}"/>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21842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3612-6872-60E1-5962-C87987B23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D1DD8-6CEE-5F13-3EDA-34AE645E1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3F8C47-E858-501A-385E-84EE3E606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113ED-5A39-2306-DF74-375C5D8BB37F}"/>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6" name="Footer Placeholder 5">
            <a:extLst>
              <a:ext uri="{FF2B5EF4-FFF2-40B4-BE49-F238E27FC236}">
                <a16:creationId xmlns:a16="http://schemas.microsoft.com/office/drawing/2014/main" id="{98C47915-5D8A-38E2-DE25-7C005343C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AB275-3A8C-FA6D-0921-AE5ED94477CF}"/>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425776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F3AD-616B-F62F-5B5A-273663EB4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13DF42-644D-DE3D-42B0-5F914F6E3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A36147-57C2-368B-2F53-856631707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B6FA-3649-BEF4-EDD3-BD409F256425}"/>
              </a:ext>
            </a:extLst>
          </p:cNvPr>
          <p:cNvSpPr>
            <a:spLocks noGrp="1"/>
          </p:cNvSpPr>
          <p:nvPr>
            <p:ph type="dt" sz="half" idx="10"/>
          </p:nvPr>
        </p:nvSpPr>
        <p:spPr/>
        <p:txBody>
          <a:bodyPr/>
          <a:lstStyle/>
          <a:p>
            <a:fld id="{620D2A20-ED0E-455E-8108-C686AE5A8955}" type="datetimeFigureOut">
              <a:rPr lang="en-US" smtClean="0"/>
              <a:t>3/12/2025</a:t>
            </a:fld>
            <a:endParaRPr lang="en-US"/>
          </a:p>
        </p:txBody>
      </p:sp>
      <p:sp>
        <p:nvSpPr>
          <p:cNvPr id="6" name="Footer Placeholder 5">
            <a:extLst>
              <a:ext uri="{FF2B5EF4-FFF2-40B4-BE49-F238E27FC236}">
                <a16:creationId xmlns:a16="http://schemas.microsoft.com/office/drawing/2014/main" id="{CD2CC37D-B88D-C799-C884-224A92A6A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7D86A-6FFA-534D-38B2-AB113A68DC2A}"/>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56359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704B2-7AB6-80C8-BC7E-A717C98F0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2C752-E4D2-8CEF-A26C-375F8D73C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2640E-8D9D-CEEC-D763-818666B41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0D2A20-ED0E-455E-8108-C686AE5A8955}" type="datetimeFigureOut">
              <a:rPr lang="en-US" smtClean="0"/>
              <a:t>3/12/2025</a:t>
            </a:fld>
            <a:endParaRPr lang="en-US"/>
          </a:p>
        </p:txBody>
      </p:sp>
      <p:sp>
        <p:nvSpPr>
          <p:cNvPr id="5" name="Footer Placeholder 4">
            <a:extLst>
              <a:ext uri="{FF2B5EF4-FFF2-40B4-BE49-F238E27FC236}">
                <a16:creationId xmlns:a16="http://schemas.microsoft.com/office/drawing/2014/main" id="{9D2FCEE3-EBCD-6FED-A3A1-77C5CD598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533F38-B070-9DDC-6C31-953923FD7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275425-7C22-49A0-94AE-832BABFB072C}" type="slidenum">
              <a:rPr lang="en-US" smtClean="0"/>
              <a:t>‹#›</a:t>
            </a:fld>
            <a:endParaRPr lang="en-US"/>
          </a:p>
        </p:txBody>
      </p:sp>
    </p:spTree>
    <p:extLst>
      <p:ext uri="{BB962C8B-B14F-4D97-AF65-F5344CB8AC3E}">
        <p14:creationId xmlns:p14="http://schemas.microsoft.com/office/powerpoint/2010/main" val="18650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4.emf"/><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ece of art depicting a group of religious men dressed in the robes of friars or monks. They are holding bibles, a cross, and many have their hands held together in prayer. There are American Indians in the background dressed in various types of clothes from traditional Indigenous clothing to Spanish clothing. Some American Indians are praying while others are looking on. There is a small brick building the background. ">
            <a:extLst>
              <a:ext uri="{FF2B5EF4-FFF2-40B4-BE49-F238E27FC236}">
                <a16:creationId xmlns:a16="http://schemas.microsoft.com/office/drawing/2014/main" id="{1D244DFB-50A4-F760-2A78-322AFE580EC2}"/>
              </a:ext>
            </a:extLst>
          </p:cNvPr>
          <p:cNvPicPr>
            <a:picLocks noChangeAspect="1"/>
          </p:cNvPicPr>
          <p:nvPr/>
        </p:nvPicPr>
        <p:blipFill>
          <a:blip r:embed="rId3">
            <a:extLst>
              <a:ext uri="{28A0092B-C50C-407E-A947-70E740481C1C}">
                <a14:useLocalDpi xmlns:a14="http://schemas.microsoft.com/office/drawing/2010/main" val="0"/>
              </a:ext>
            </a:extLst>
          </a:blip>
          <a:srcRect l="6946" t="9091" r="20373" b="-1"/>
          <a:stretch/>
        </p:blipFill>
        <p:spPr bwMode="auto">
          <a:xfrm>
            <a:off x="3523488" y="10"/>
            <a:ext cx="8668512" cy="6857990"/>
          </a:xfrm>
          <a:prstGeom prst="rect">
            <a:avLst/>
          </a:prstGeom>
          <a:noFill/>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1" y="1122363"/>
            <a:ext cx="4023360" cy="3204134"/>
          </a:xfrm>
        </p:spPr>
        <p:txBody>
          <a:bodyPr anchor="b">
            <a:normAutofit/>
          </a:bodyPr>
          <a:lstStyle/>
          <a:p>
            <a:pPr algn="l"/>
            <a:r>
              <a:rPr lang="en-US" b="1" i="1" dirty="0">
                <a:solidFill>
                  <a:schemeClr val="tx1">
                    <a:lumMod val="75000"/>
                    <a:lumOff val="25000"/>
                  </a:schemeClr>
                </a:solidFill>
                <a:latin typeface="Gotham Book"/>
              </a:rPr>
              <a:t>Unit 3: </a:t>
            </a:r>
            <a:br>
              <a:rPr lang="en-US" b="1" i="1" dirty="0">
                <a:latin typeface="Gotham Book"/>
              </a:rPr>
            </a:br>
            <a:r>
              <a:rPr lang="en-US" b="1" dirty="0">
                <a:solidFill>
                  <a:srgbClr val="FA0000"/>
                </a:solidFill>
                <a:latin typeface="Gotham Book"/>
              </a:rPr>
              <a:t>The Spanish Colonial Era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0" y="4872922"/>
            <a:ext cx="4023359" cy="1208141"/>
          </a:xfrm>
        </p:spPr>
        <p:txBody>
          <a:bodyPr>
            <a:normAutofit/>
          </a:bodyPr>
          <a:lstStyle/>
          <a:p>
            <a:pPr algn="l"/>
            <a:r>
              <a:rPr lang="en-US" sz="3600" b="1" i="1" dirty="0">
                <a:solidFill>
                  <a:schemeClr val="tx1">
                    <a:lumMod val="75000"/>
                    <a:lumOff val="25000"/>
                  </a:schemeClr>
                </a:solidFill>
                <a:latin typeface="Gotham Book"/>
              </a:rPr>
              <a:t>Lesson 1: </a:t>
            </a:r>
          </a:p>
          <a:p>
            <a:pPr algn="l"/>
            <a:r>
              <a:rPr lang="en-US" sz="3600" b="1" i="1" dirty="0">
                <a:solidFill>
                  <a:srgbClr val="FA0000"/>
                </a:solidFill>
                <a:latin typeface="Gotham Book"/>
              </a:rPr>
              <a:t>The Big Picture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CB3AE2C-95F1-112D-B733-345AEB4E982A}"/>
              </a:ext>
              <a:ext uri="{C183D7F6-B498-43B3-948B-1728B52AA6E4}">
                <adec:decorative xmlns:adec="http://schemas.microsoft.com/office/drawing/2017/decorative" val="1"/>
              </a:ext>
            </a:extLst>
          </p:cNvPr>
          <p:cNvSpPr/>
          <p:nvPr/>
        </p:nvSpPr>
        <p:spPr>
          <a:xfrm>
            <a:off x="477980" y="489857"/>
            <a:ext cx="828306" cy="4120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Essential Ideas Reading </a:t>
            </a:r>
            <a:r>
              <a:rPr lang="en-US" sz="2800" b="1" i="1" dirty="0">
                <a:solidFill>
                  <a:schemeClr val="bg2">
                    <a:lumMod val="50000"/>
                  </a:schemeClr>
                </a:solidFill>
                <a:latin typeface="Gotham Medium"/>
              </a:rPr>
              <a:t>P</a:t>
            </a:r>
            <a:r>
              <a:rPr lang="en-US" sz="2800" i="1" dirty="0">
                <a:solidFill>
                  <a:schemeClr val="bg2">
                    <a:lumMod val="50000"/>
                  </a:schemeClr>
                </a:solidFill>
                <a:latin typeface="Gotham Medium"/>
              </a:rPr>
              <a:t>aragraph 3</a:t>
            </a:r>
            <a:endParaRPr lang="en-US" sz="4400" i="1" dirty="0">
              <a:solidFill>
                <a:schemeClr val="bg2">
                  <a:lumMod val="50000"/>
                </a:schemeClr>
              </a:solidFill>
              <a:latin typeface="Gotham Medium"/>
            </a:endParaRPr>
          </a:p>
        </p:txBody>
      </p:sp>
      <p:sp>
        <p:nvSpPr>
          <p:cNvPr id="4" name="Rectangle 3">
            <a:extLst>
              <a:ext uri="{FF2B5EF4-FFF2-40B4-BE49-F238E27FC236}">
                <a16:creationId xmlns:a16="http://schemas.microsoft.com/office/drawing/2014/main" id="{E4820264-6381-D296-229D-C0F15641BC5B}"/>
              </a:ext>
            </a:extLst>
          </p:cNvPr>
          <p:cNvSpPr/>
          <p:nvPr/>
        </p:nvSpPr>
        <p:spPr>
          <a:xfrm>
            <a:off x="2356121" y="1830056"/>
            <a:ext cx="4474029"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How did Spain plan to strengthen its claim to Texas?  </a:t>
            </a:r>
          </a:p>
        </p:txBody>
      </p:sp>
      <p:sp>
        <p:nvSpPr>
          <p:cNvPr id="13" name="Rectangle 12">
            <a:extLst>
              <a:ext uri="{FF2B5EF4-FFF2-40B4-BE49-F238E27FC236}">
                <a16:creationId xmlns:a16="http://schemas.microsoft.com/office/drawing/2014/main" id="{74A7C65D-0D56-A3E9-6FD1-7F349753DA3F}"/>
              </a:ext>
            </a:extLst>
          </p:cNvPr>
          <p:cNvSpPr/>
          <p:nvPr/>
        </p:nvSpPr>
        <p:spPr>
          <a:xfrm>
            <a:off x="2356121" y="3995059"/>
            <a:ext cx="4474028"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What two goals did Spain have for this plan? </a:t>
            </a:r>
          </a:p>
        </p:txBody>
      </p:sp>
      <p:sp>
        <p:nvSpPr>
          <p:cNvPr id="11" name="TextBox 10">
            <a:extLst>
              <a:ext uri="{C183D7F6-B498-43B3-948B-1728B52AA6E4}">
                <adec:decorative xmlns:adec="http://schemas.microsoft.com/office/drawing/2017/decorative" val="1"/>
              </a:ext>
            </a:extLst>
          </p:cNvPr>
          <p:cNvSpPr txBox="1"/>
          <p:nvPr/>
        </p:nvSpPr>
        <p:spPr>
          <a:xfrm>
            <a:off x="1679408" y="643722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4" name="Graphic 13">
            <a:extLst>
              <a:ext uri="{FF2B5EF4-FFF2-40B4-BE49-F238E27FC236}">
                <a16:creationId xmlns:a16="http://schemas.microsoft.com/office/drawing/2014/main" id="{BE064834-724A-1A1F-F2B6-9F938EE30A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654" y="3537859"/>
            <a:ext cx="914400" cy="914400"/>
          </a:xfrm>
          <a:prstGeom prst="rect">
            <a:avLst/>
          </a:prstGeom>
          <a:effectLst>
            <a:outerShdw blurRad="50800" dist="50800" dir="7860000" algn="ctr" rotWithShape="0">
              <a:srgbClr val="000000">
                <a:alpha val="43137"/>
              </a:srgbClr>
            </a:outerShdw>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pic>
        <p:nvPicPr>
          <p:cNvPr id="3076" name="Picture 4" descr="Photograph of a Spanish mission that has a large tower with a small cross on top of it. The entrance to the mission also has a cross above the doorway.">
            <a:extLst>
              <a:ext uri="{FF2B5EF4-FFF2-40B4-BE49-F238E27FC236}">
                <a16:creationId xmlns:a16="http://schemas.microsoft.com/office/drawing/2014/main" id="{CC9F9879-3950-6834-A803-1795DBA137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1317" y="108859"/>
            <a:ext cx="4556034" cy="56170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1123BEA-AFB2-518B-29C8-7CB5148C43B0}"/>
              </a:ext>
            </a:extLst>
          </p:cNvPr>
          <p:cNvSpPr txBox="1"/>
          <p:nvPr/>
        </p:nvSpPr>
        <p:spPr>
          <a:xfrm>
            <a:off x="7310385" y="5733478"/>
            <a:ext cx="4677140" cy="1015663"/>
          </a:xfrm>
          <a:prstGeom prst="rect">
            <a:avLst/>
          </a:prstGeom>
          <a:noFill/>
        </p:spPr>
        <p:txBody>
          <a:bodyPr wrap="square" rtlCol="0">
            <a:spAutoFit/>
          </a:bodyPr>
          <a:lstStyle/>
          <a:p>
            <a:pPr algn="ctr"/>
            <a:r>
              <a:rPr lang="en-US" sz="2000" i="1" dirty="0"/>
              <a:t>A Spanish mission in Texas</a:t>
            </a:r>
          </a:p>
          <a:p>
            <a:pPr algn="ctr"/>
            <a:r>
              <a:rPr lang="en-US" sz="2000" i="1" dirty="0"/>
              <a:t>The Portal to Texas History</a:t>
            </a:r>
          </a:p>
          <a:p>
            <a:pPr algn="ctr"/>
            <a:r>
              <a:rPr lang="en-US" sz="2000" i="1" dirty="0"/>
              <a:t>University of North Texas</a:t>
            </a:r>
          </a:p>
        </p:txBody>
      </p:sp>
    </p:spTree>
    <p:extLst>
      <p:ext uri="{BB962C8B-B14F-4D97-AF65-F5344CB8AC3E}">
        <p14:creationId xmlns:p14="http://schemas.microsoft.com/office/powerpoint/2010/main" val="90572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Essential Ideas Reading </a:t>
            </a:r>
            <a:r>
              <a:rPr lang="en-US" sz="2800" b="1" i="1" dirty="0">
                <a:solidFill>
                  <a:schemeClr val="bg2">
                    <a:lumMod val="50000"/>
                  </a:schemeClr>
                </a:solidFill>
                <a:latin typeface="Gotham Medium"/>
              </a:rPr>
              <a:t>P</a:t>
            </a:r>
            <a:r>
              <a:rPr lang="en-US" sz="2800" i="1" dirty="0">
                <a:solidFill>
                  <a:schemeClr val="bg2">
                    <a:lumMod val="50000"/>
                  </a:schemeClr>
                </a:solidFill>
                <a:latin typeface="Gotham Medium"/>
              </a:rPr>
              <a:t>aragraph 4</a:t>
            </a:r>
            <a:endParaRPr lang="en-US" sz="4400" i="1" dirty="0">
              <a:solidFill>
                <a:schemeClr val="bg2">
                  <a:lumMod val="50000"/>
                </a:schemeClr>
              </a:solidFill>
              <a:latin typeface="Gotham Medium"/>
            </a:endParaRPr>
          </a:p>
        </p:txBody>
      </p:sp>
      <p:sp>
        <p:nvSpPr>
          <p:cNvPr id="4" name="Rectangle 3">
            <a:extLst>
              <a:ext uri="{FF2B5EF4-FFF2-40B4-BE49-F238E27FC236}">
                <a16:creationId xmlns:a16="http://schemas.microsoft.com/office/drawing/2014/main" id="{E4820264-6381-D296-229D-C0F15641BC5B}"/>
              </a:ext>
            </a:extLst>
          </p:cNvPr>
          <p:cNvSpPr/>
          <p:nvPr/>
        </p:nvSpPr>
        <p:spPr>
          <a:xfrm>
            <a:off x="2209800" y="1775628"/>
            <a:ext cx="3690258" cy="3351543"/>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Explain one challenge facing Spain during the Spanish Colonial era.</a:t>
            </a:r>
          </a:p>
        </p:txBody>
      </p:sp>
      <p:sp>
        <p:nvSpPr>
          <p:cNvPr id="11" name="TextBox 10">
            <a:extLst>
              <a:ext uri="{C183D7F6-B498-43B3-948B-1728B52AA6E4}">
                <adec:decorative xmlns:adec="http://schemas.microsoft.com/office/drawing/2017/decorative" val="1"/>
              </a:ext>
            </a:extLst>
          </p:cNvPr>
          <p:cNvSpPr txBox="1"/>
          <p:nvPr/>
        </p:nvSpPr>
        <p:spPr>
          <a:xfrm>
            <a:off x="1716993"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sp>
        <p:nvSpPr>
          <p:cNvPr id="15" name="TextBox 14">
            <a:extLst>
              <a:ext uri="{FF2B5EF4-FFF2-40B4-BE49-F238E27FC236}">
                <a16:creationId xmlns:a16="http://schemas.microsoft.com/office/drawing/2014/main" id="{C019E246-558F-4ADA-271A-90B471F1FEC2}"/>
              </a:ext>
            </a:extLst>
          </p:cNvPr>
          <p:cNvSpPr txBox="1"/>
          <p:nvPr/>
        </p:nvSpPr>
        <p:spPr>
          <a:xfrm>
            <a:off x="6215743" y="5857217"/>
            <a:ext cx="5421082" cy="1015663"/>
          </a:xfrm>
          <a:prstGeom prst="rect">
            <a:avLst/>
          </a:prstGeom>
          <a:noFill/>
        </p:spPr>
        <p:txBody>
          <a:bodyPr wrap="square" rtlCol="0">
            <a:spAutoFit/>
          </a:bodyPr>
          <a:lstStyle/>
          <a:p>
            <a:pPr algn="ctr"/>
            <a:r>
              <a:rPr lang="en-US" sz="2000" i="1" dirty="0"/>
              <a:t>“War on the Plains” by George Catlin</a:t>
            </a:r>
          </a:p>
          <a:p>
            <a:pPr algn="ctr"/>
            <a:r>
              <a:rPr lang="en-US" sz="2000" i="1" dirty="0"/>
              <a:t>Wikimedia Commons</a:t>
            </a:r>
          </a:p>
          <a:p>
            <a:pPr algn="ctr"/>
            <a:endParaRPr lang="en-US" sz="2000" i="1" dirty="0"/>
          </a:p>
        </p:txBody>
      </p:sp>
      <p:pic>
        <p:nvPicPr>
          <p:cNvPr id="4098" name="Picture 2" descr="A painting of two American Indian men riding horses on the Plains. They are holding spears and appear to be fighting.">
            <a:extLst>
              <a:ext uri="{FF2B5EF4-FFF2-40B4-BE49-F238E27FC236}">
                <a16:creationId xmlns:a16="http://schemas.microsoft.com/office/drawing/2014/main" id="{3F73309F-0288-C8A2-3D34-A1B8428BE39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6224" r="21150"/>
          <a:stretch/>
        </p:blipFill>
        <p:spPr bwMode="auto">
          <a:xfrm>
            <a:off x="6106045" y="1650042"/>
            <a:ext cx="5812426" cy="407584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4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III: </a:t>
            </a:r>
            <a:r>
              <a:rPr lang="en-US" sz="5400" b="1" dirty="0">
                <a:solidFill>
                  <a:srgbClr val="C00000"/>
                </a:solidFill>
                <a:latin typeface="Gotham Medium"/>
              </a:rPr>
              <a:t>Vocabulary in Context</a:t>
            </a:r>
          </a:p>
        </p:txBody>
      </p:sp>
      <p:sp>
        <p:nvSpPr>
          <p:cNvPr id="10" name="TextBox 9">
            <a:extLst>
              <a:ext uri="{FF2B5EF4-FFF2-40B4-BE49-F238E27FC236}">
                <a16:creationId xmlns:a16="http://schemas.microsoft.com/office/drawing/2014/main" id="{893D2A72-F6EE-0EFD-BE97-4170C28372BF}"/>
              </a:ext>
            </a:extLst>
          </p:cNvPr>
          <p:cNvSpPr txBox="1"/>
          <p:nvPr/>
        </p:nvSpPr>
        <p:spPr>
          <a:xfrm>
            <a:off x="1741713" y="1219200"/>
            <a:ext cx="5018316"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rgbClr val="0070C0"/>
                </a:solidFill>
              </a:rPr>
              <a:t>Match the terms from the reading with their best definition within the context of the reading on the previous page.</a:t>
            </a:r>
          </a:p>
          <a:p>
            <a:pPr marL="571500" indent="-571500">
              <a:buFont typeface="Arial" panose="020B0604020202020204" pitchFamily="34" charset="0"/>
              <a:buChar char="•"/>
            </a:pPr>
            <a:r>
              <a:rPr lang="en-US" sz="3200" dirty="0">
                <a:solidFill>
                  <a:srgbClr val="7030A0"/>
                </a:solidFill>
              </a:rPr>
              <a:t>Reread portions of the reading passage to help complete this part of the work.  </a:t>
            </a:r>
          </a:p>
        </p:txBody>
      </p:sp>
      <p:pic>
        <p:nvPicPr>
          <p:cNvPr id="17" name="Picture 16" descr="An image of a book with various letters flying out of it to represent vocabulary">
            <a:extLst>
              <a:ext uri="{FF2B5EF4-FFF2-40B4-BE49-F238E27FC236}">
                <a16:creationId xmlns:a16="http://schemas.microsoft.com/office/drawing/2014/main" id="{FAB0CC16-0A32-975F-56EE-D6C149A974A5}"/>
              </a:ext>
            </a:extLst>
          </p:cNvPr>
          <p:cNvPicPr>
            <a:picLocks noChangeAspect="1"/>
          </p:cNvPicPr>
          <p:nvPr/>
        </p:nvPicPr>
        <p:blipFill>
          <a:blip r:embed="rId6"/>
          <a:stretch>
            <a:fillRect/>
          </a:stretch>
        </p:blipFill>
        <p:spPr>
          <a:xfrm>
            <a:off x="7170905" y="1426028"/>
            <a:ext cx="4383115" cy="4407877"/>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72592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IV: </a:t>
            </a:r>
            <a:r>
              <a:rPr lang="en-US" sz="5400" b="1" dirty="0">
                <a:solidFill>
                  <a:srgbClr val="C00000"/>
                </a:solidFill>
                <a:latin typeface="Gotham Medium"/>
              </a:rPr>
              <a:t>Comprehension Questions</a:t>
            </a:r>
          </a:p>
        </p:txBody>
      </p:sp>
      <p:sp>
        <p:nvSpPr>
          <p:cNvPr id="10" name="TextBox 9">
            <a:extLst>
              <a:ext uri="{FF2B5EF4-FFF2-40B4-BE49-F238E27FC236}">
                <a16:creationId xmlns:a16="http://schemas.microsoft.com/office/drawing/2014/main" id="{893D2A72-F6EE-0EFD-BE97-4170C28372BF}"/>
              </a:ext>
            </a:extLst>
          </p:cNvPr>
          <p:cNvSpPr txBox="1"/>
          <p:nvPr/>
        </p:nvSpPr>
        <p:spPr>
          <a:xfrm>
            <a:off x="1741713" y="1503485"/>
            <a:ext cx="4561116" cy="4524315"/>
          </a:xfrm>
          <a:prstGeom prst="rect">
            <a:avLst/>
          </a:prstGeom>
          <a:noFill/>
        </p:spPr>
        <p:txBody>
          <a:bodyPr wrap="square" rtlCol="0">
            <a:spAutoFit/>
          </a:bodyPr>
          <a:lstStyle/>
          <a:p>
            <a:pPr algn="ctr"/>
            <a:r>
              <a:rPr lang="en-US" sz="4800" dirty="0">
                <a:solidFill>
                  <a:srgbClr val="0070C0"/>
                </a:solidFill>
              </a:rPr>
              <a:t>Use the reading passage to answer the questions about the main ideas of this unit.</a:t>
            </a:r>
            <a:endParaRPr lang="en-US" sz="4800" dirty="0">
              <a:solidFill>
                <a:srgbClr val="7030A0"/>
              </a:solidFill>
            </a:endParaRPr>
          </a:p>
        </p:txBody>
      </p:sp>
      <p:pic>
        <p:nvPicPr>
          <p:cNvPr id="3" name="Picture 2" descr="Magnifying glass and question mark">
            <a:extLst>
              <a:ext uri="{FF2B5EF4-FFF2-40B4-BE49-F238E27FC236}">
                <a16:creationId xmlns:a16="http://schemas.microsoft.com/office/drawing/2014/main" id="{A6F623BE-1F8E-F34B-C66F-739587C17ADF}"/>
              </a:ext>
            </a:extLst>
          </p:cNvPr>
          <p:cNvPicPr>
            <a:picLocks noChangeAspect="1"/>
          </p:cNvPicPr>
          <p:nvPr/>
        </p:nvPicPr>
        <p:blipFill rotWithShape="1">
          <a:blip r:embed="rId6">
            <a:extLst>
              <a:ext uri="{28A0092B-C50C-407E-A947-70E740481C1C}">
                <a14:useLocalDpi xmlns:a14="http://schemas.microsoft.com/office/drawing/2010/main" val="0"/>
              </a:ext>
            </a:extLst>
          </a:blip>
          <a:srcRect l="23035" t="6508" r="20624" b="5237"/>
          <a:stretch/>
        </p:blipFill>
        <p:spPr>
          <a:xfrm>
            <a:off x="6841670" y="1703846"/>
            <a:ext cx="4679831" cy="412359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42694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741713" y="640463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13367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IV: </a:t>
            </a:r>
            <a:r>
              <a:rPr lang="en-US" sz="5400" b="1" dirty="0">
                <a:solidFill>
                  <a:srgbClr val="C00000"/>
                </a:solidFill>
                <a:latin typeface="Gotham Medium"/>
              </a:rPr>
              <a:t>Comprehension Questions</a:t>
            </a:r>
            <a:br>
              <a:rPr lang="en-US" sz="5400" b="1" dirty="0">
                <a:solidFill>
                  <a:srgbClr val="C00000"/>
                </a:solidFill>
                <a:latin typeface="Gotham Medium"/>
              </a:rPr>
            </a:br>
            <a:r>
              <a:rPr lang="en-US" sz="3600" b="1" dirty="0">
                <a:solidFill>
                  <a:srgbClr val="0070C0"/>
                </a:solidFill>
                <a:latin typeface="Gotham Medium"/>
              </a:rPr>
              <a:t>Share with the class</a:t>
            </a:r>
            <a:endParaRPr lang="en-US" sz="5400" b="1" dirty="0">
              <a:solidFill>
                <a:srgbClr val="0070C0"/>
              </a:solidFill>
              <a:latin typeface="Gotham Medium"/>
            </a:endParaRPr>
          </a:p>
        </p:txBody>
      </p:sp>
      <p:sp>
        <p:nvSpPr>
          <p:cNvPr id="2" name="Speech Bubble: Rectangle with Corners Rounded 1">
            <a:extLst>
              <a:ext uri="{FF2B5EF4-FFF2-40B4-BE49-F238E27FC236}">
                <a16:creationId xmlns:a16="http://schemas.microsoft.com/office/drawing/2014/main" id="{867DF119-A6B3-E2D6-22EC-AFF516CF9ACD}"/>
              </a:ext>
            </a:extLst>
          </p:cNvPr>
          <p:cNvSpPr/>
          <p:nvPr/>
        </p:nvSpPr>
        <p:spPr>
          <a:xfrm>
            <a:off x="2126912" y="1676401"/>
            <a:ext cx="6896562" cy="1336767"/>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Spain claimed to solidify its claim to Texas by ___________. </a:t>
            </a:r>
          </a:p>
        </p:txBody>
      </p:sp>
      <p:sp>
        <p:nvSpPr>
          <p:cNvPr id="12" name="Speech Bubble: Rectangle with Corners Rounded 11">
            <a:extLst>
              <a:ext uri="{FF2B5EF4-FFF2-40B4-BE49-F238E27FC236}">
                <a16:creationId xmlns:a16="http://schemas.microsoft.com/office/drawing/2014/main" id="{7925BBBF-F8EA-23AC-9252-C1C0D72130D3}"/>
              </a:ext>
            </a:extLst>
          </p:cNvPr>
          <p:cNvSpPr/>
          <p:nvPr/>
        </p:nvSpPr>
        <p:spPr>
          <a:xfrm>
            <a:off x="2126912" y="3305690"/>
            <a:ext cx="6896562" cy="1081253"/>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One goal for this plan was _____</a:t>
            </a:r>
          </a:p>
        </p:txBody>
      </p:sp>
      <p:sp>
        <p:nvSpPr>
          <p:cNvPr id="13" name="Speech Bubble: Rectangle with Corners Rounded 12">
            <a:extLst>
              <a:ext uri="{FF2B5EF4-FFF2-40B4-BE49-F238E27FC236}">
                <a16:creationId xmlns:a16="http://schemas.microsoft.com/office/drawing/2014/main" id="{F0CCF355-807E-BFCB-C9B5-F5277AE7A104}"/>
              </a:ext>
            </a:extLst>
          </p:cNvPr>
          <p:cNvSpPr/>
          <p:nvPr/>
        </p:nvSpPr>
        <p:spPr>
          <a:xfrm>
            <a:off x="2126912" y="4706464"/>
            <a:ext cx="6896562" cy="1378650"/>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A second goal for this plan was __________</a:t>
            </a:r>
          </a:p>
        </p:txBody>
      </p:sp>
      <p:pic>
        <p:nvPicPr>
          <p:cNvPr id="14" name="Graphic 13">
            <a:extLst>
              <a:ext uri="{FF2B5EF4-FFF2-40B4-BE49-F238E27FC236}">
                <a16:creationId xmlns:a16="http://schemas.microsoft.com/office/drawing/2014/main" id="{A6563C26-9FEE-28B2-8835-6E618AC17F9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02211" y="1634518"/>
            <a:ext cx="1239417" cy="1239417"/>
          </a:xfrm>
          <a:prstGeom prst="rect">
            <a:avLst/>
          </a:prstGeom>
        </p:spPr>
      </p:pic>
      <p:pic>
        <p:nvPicPr>
          <p:cNvPr id="15" name="Graphic 14">
            <a:extLst>
              <a:ext uri="{FF2B5EF4-FFF2-40B4-BE49-F238E27FC236}">
                <a16:creationId xmlns:a16="http://schemas.microsoft.com/office/drawing/2014/main" id="{A53654B5-593E-CFF6-8DB0-75483858E1D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0182" y="3147526"/>
            <a:ext cx="1239417" cy="1239417"/>
          </a:xfrm>
          <a:prstGeom prst="rect">
            <a:avLst/>
          </a:prstGeom>
        </p:spPr>
      </p:pic>
      <p:pic>
        <p:nvPicPr>
          <p:cNvPr id="16" name="Graphic 15">
            <a:extLst>
              <a:ext uri="{FF2B5EF4-FFF2-40B4-BE49-F238E27FC236}">
                <a16:creationId xmlns:a16="http://schemas.microsoft.com/office/drawing/2014/main" id="{91D70DBE-2650-9874-5B1E-CCD988684D9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8153" y="4660534"/>
            <a:ext cx="1239417" cy="1239417"/>
          </a:xfrm>
          <a:prstGeom prst="rect">
            <a:avLst/>
          </a:prstGeom>
        </p:spPr>
      </p:pic>
    </p:spTree>
    <p:extLst>
      <p:ext uri="{BB962C8B-B14F-4D97-AF65-F5344CB8AC3E}">
        <p14:creationId xmlns:p14="http://schemas.microsoft.com/office/powerpoint/2010/main" val="395685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741713" y="640463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13367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IV: </a:t>
            </a:r>
            <a:r>
              <a:rPr lang="en-US" sz="5400" b="1" dirty="0">
                <a:solidFill>
                  <a:srgbClr val="C00000"/>
                </a:solidFill>
                <a:latin typeface="Gotham Medium"/>
              </a:rPr>
              <a:t>Comprehension Questions</a:t>
            </a:r>
            <a:br>
              <a:rPr lang="en-US" sz="5400" b="1" dirty="0">
                <a:solidFill>
                  <a:srgbClr val="C00000"/>
                </a:solidFill>
                <a:latin typeface="Gotham Medium"/>
              </a:rPr>
            </a:br>
            <a:r>
              <a:rPr lang="en-US" sz="3600" b="1" dirty="0">
                <a:solidFill>
                  <a:srgbClr val="0070C0"/>
                </a:solidFill>
                <a:latin typeface="Gotham Medium"/>
              </a:rPr>
              <a:t>Share with the class </a:t>
            </a:r>
            <a:r>
              <a:rPr lang="en-US" sz="3600" b="1" dirty="0">
                <a:solidFill>
                  <a:schemeClr val="bg1"/>
                </a:solidFill>
                <a:latin typeface="Gotham Medium"/>
              </a:rPr>
              <a:t>2</a:t>
            </a:r>
            <a:endParaRPr lang="en-US" sz="5400" b="1" dirty="0">
              <a:solidFill>
                <a:schemeClr val="bg1"/>
              </a:solidFill>
              <a:latin typeface="Gotham Medium"/>
            </a:endParaRPr>
          </a:p>
        </p:txBody>
      </p:sp>
      <p:sp>
        <p:nvSpPr>
          <p:cNvPr id="2" name="Speech Bubble: Rectangle with Corners Rounded 1">
            <a:extLst>
              <a:ext uri="{FF2B5EF4-FFF2-40B4-BE49-F238E27FC236}">
                <a16:creationId xmlns:a16="http://schemas.microsoft.com/office/drawing/2014/main" id="{867DF119-A6B3-E2D6-22EC-AFF516CF9ACD}"/>
              </a:ext>
            </a:extLst>
          </p:cNvPr>
          <p:cNvSpPr/>
          <p:nvPr/>
        </p:nvSpPr>
        <p:spPr>
          <a:xfrm>
            <a:off x="2329542" y="1676401"/>
            <a:ext cx="6693931" cy="2198913"/>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struggle Spain faced during the Spanish Colonial era was ___________. </a:t>
            </a:r>
          </a:p>
        </p:txBody>
      </p:sp>
      <p:pic>
        <p:nvPicPr>
          <p:cNvPr id="15" name="Graphic 14">
            <a:extLst>
              <a:ext uri="{FF2B5EF4-FFF2-40B4-BE49-F238E27FC236}">
                <a16:creationId xmlns:a16="http://schemas.microsoft.com/office/drawing/2014/main" id="{A53654B5-593E-CFF6-8DB0-75483858E1D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0182" y="2537926"/>
            <a:ext cx="1239417" cy="1239417"/>
          </a:xfrm>
          <a:prstGeom prst="rect">
            <a:avLst/>
          </a:prstGeom>
        </p:spPr>
      </p:pic>
    </p:spTree>
    <p:extLst>
      <p:ext uri="{BB962C8B-B14F-4D97-AF65-F5344CB8AC3E}">
        <p14:creationId xmlns:p14="http://schemas.microsoft.com/office/powerpoint/2010/main" val="247564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600" y="13061"/>
            <a:ext cx="8802190"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latin typeface="Gotham Medium"/>
              </a:rPr>
              <a:t>Exit Ticket</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01886713-B252-0881-F64F-0D21FFFDAEDD}"/>
              </a:ext>
            </a:extLst>
          </p:cNvPr>
          <p:cNvSpPr txBox="1"/>
          <p:nvPr/>
        </p:nvSpPr>
        <p:spPr>
          <a:xfrm>
            <a:off x="3385456" y="1654629"/>
            <a:ext cx="8207829" cy="3847207"/>
          </a:xfrm>
          <a:prstGeom prst="rect">
            <a:avLst/>
          </a:prstGeom>
          <a:noFill/>
        </p:spPr>
        <p:txBody>
          <a:bodyPr wrap="square" rtlCol="0">
            <a:spAutoFit/>
          </a:bodyPr>
          <a:lstStyle/>
          <a:p>
            <a:r>
              <a:rPr lang="en-US" sz="3600" dirty="0">
                <a:solidFill>
                  <a:srgbClr val="C00000"/>
                </a:solidFill>
              </a:rPr>
              <a:t>Read each “Cause” statement on the left and each “Effect” statement on the right.</a:t>
            </a:r>
          </a:p>
          <a:p>
            <a:endParaRPr lang="en-US" sz="3200" dirty="0">
              <a:solidFill>
                <a:srgbClr val="C00000"/>
              </a:solidFill>
            </a:endParaRPr>
          </a:p>
          <a:p>
            <a:r>
              <a:rPr lang="en-US" sz="3600" dirty="0">
                <a:solidFill>
                  <a:srgbClr val="0070C0"/>
                </a:solidFill>
              </a:rPr>
              <a:t>Match each “Effect” statement with its correct “Cause” statement.</a:t>
            </a:r>
          </a:p>
          <a:p>
            <a:endParaRPr lang="en-US" sz="3200" dirty="0">
              <a:solidFill>
                <a:srgbClr val="C00000"/>
              </a:solidFill>
            </a:endParaRPr>
          </a:p>
          <a:p>
            <a:r>
              <a:rPr lang="en-US" sz="3600" dirty="0">
                <a:solidFill>
                  <a:schemeClr val="accent6">
                    <a:lumMod val="75000"/>
                  </a:schemeClr>
                </a:solidFill>
              </a:rPr>
              <a:t>Discuss your answers with a partner.</a:t>
            </a:r>
          </a:p>
        </p:txBody>
      </p:sp>
      <p:pic>
        <p:nvPicPr>
          <p:cNvPr id="3" name="Graphic 2">
            <a:extLst>
              <a:ext uri="{FF2B5EF4-FFF2-40B4-BE49-F238E27FC236}">
                <a16:creationId xmlns:a16="http://schemas.microsoft.com/office/drawing/2014/main" id="{60D8B489-9746-0439-5FF1-AE93881DA1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1969" y="1962978"/>
            <a:ext cx="1071092" cy="1071092"/>
          </a:xfrm>
          <a:prstGeom prst="rect">
            <a:avLst/>
          </a:prstGeom>
        </p:spPr>
      </p:pic>
      <p:pic>
        <p:nvPicPr>
          <p:cNvPr id="4" name="Graphic 3">
            <a:extLst>
              <a:ext uri="{FF2B5EF4-FFF2-40B4-BE49-F238E27FC236}">
                <a16:creationId xmlns:a16="http://schemas.microsoft.com/office/drawing/2014/main" id="{9BCEA40A-3329-38EA-3C80-DCA3AE7E615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1957" y="3455122"/>
            <a:ext cx="925793" cy="925793"/>
          </a:xfrm>
          <a:prstGeom prst="rect">
            <a:avLst/>
          </a:prstGeom>
        </p:spPr>
      </p:pic>
      <p:pic>
        <p:nvPicPr>
          <p:cNvPr id="12" name="Graphic 11">
            <a:extLst>
              <a:ext uri="{FF2B5EF4-FFF2-40B4-BE49-F238E27FC236}">
                <a16:creationId xmlns:a16="http://schemas.microsoft.com/office/drawing/2014/main" id="{1D0B665D-1FE0-0957-F05D-4455DA7B120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21782" y="4631762"/>
            <a:ext cx="842453" cy="842453"/>
          </a:xfrm>
          <a:prstGeom prst="rect">
            <a:avLst/>
          </a:prstGeom>
        </p:spPr>
      </p:pic>
    </p:spTree>
    <p:extLst>
      <p:ext uri="{BB962C8B-B14F-4D97-AF65-F5344CB8AC3E}">
        <p14:creationId xmlns:p14="http://schemas.microsoft.com/office/powerpoint/2010/main" val="69953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559171" y="13062"/>
            <a:ext cx="8616794"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chemeClr val="bg1"/>
                </a:solidFill>
                <a:latin typeface="Gotham Medium"/>
              </a:rPr>
              <a:t>Share with the class </a:t>
            </a:r>
            <a:r>
              <a:rPr lang="en-US" sz="6600" dirty="0">
                <a:solidFill>
                  <a:srgbClr val="CA4341"/>
                </a:solidFill>
                <a:latin typeface="Gotham Medium"/>
              </a:rPr>
              <a:t>2</a:t>
            </a:r>
          </a:p>
        </p:txBody>
      </p:sp>
      <p:sp>
        <p:nvSpPr>
          <p:cNvPr id="9" name="TextBox 8">
            <a:extLst>
              <a:ext uri="{C183D7F6-B498-43B3-948B-1728B52AA6E4}">
                <adec:decorative xmlns:adec="http://schemas.microsoft.com/office/drawing/2017/decorative" val="1"/>
              </a:ext>
            </a:extLst>
          </p:cNvPr>
          <p:cNvSpPr txBox="1"/>
          <p:nvPr/>
        </p:nvSpPr>
        <p:spPr>
          <a:xfrm>
            <a:off x="106146" y="6475409"/>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Speech Bubble: Rectangle with Corners Rounded 1">
            <a:extLst>
              <a:ext uri="{FF2B5EF4-FFF2-40B4-BE49-F238E27FC236}">
                <a16:creationId xmlns:a16="http://schemas.microsoft.com/office/drawing/2014/main" id="{3E468798-8AB8-2C6D-C07D-2F115181FFC9}"/>
              </a:ext>
            </a:extLst>
          </p:cNvPr>
          <p:cNvSpPr/>
          <p:nvPr/>
        </p:nvSpPr>
        <p:spPr>
          <a:xfrm>
            <a:off x="3102429" y="2144484"/>
            <a:ext cx="8436428" cy="2928259"/>
          </a:xfrm>
          <a:prstGeom prst="wedgeRoundRectCallout">
            <a:avLst>
              <a:gd name="adj1" fmla="val -73866"/>
              <a:gd name="adj2" fmla="val 32445"/>
              <a:gd name="adj3" fmla="val 16667"/>
            </a:avLst>
          </a:prstGeom>
          <a:solidFill>
            <a:srgbClr val="CA434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u="sng" dirty="0"/>
              <a:t>(Read the “Cause” statement”)</a:t>
            </a:r>
          </a:p>
          <a:p>
            <a:pPr algn="ctr"/>
            <a:r>
              <a:rPr lang="en-US" sz="4400" dirty="0">
                <a:solidFill>
                  <a:srgbClr val="FFFF00"/>
                </a:solidFill>
              </a:rPr>
              <a:t>This caused</a:t>
            </a:r>
          </a:p>
          <a:p>
            <a:pPr algn="ctr"/>
            <a:r>
              <a:rPr lang="en-US" sz="4400" u="sng" dirty="0"/>
              <a:t>(Read the “Effect” statement) </a:t>
            </a:r>
          </a:p>
        </p:txBody>
      </p:sp>
      <p:pic>
        <p:nvPicPr>
          <p:cNvPr id="3" name="Graphic 2">
            <a:extLst>
              <a:ext uri="{FF2B5EF4-FFF2-40B4-BE49-F238E27FC236}">
                <a16:creationId xmlns:a16="http://schemas.microsoft.com/office/drawing/2014/main" id="{4D5A0CA5-1169-92F9-4594-5EC6051837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8188" y="2950029"/>
            <a:ext cx="1445628" cy="1445628"/>
          </a:xfrm>
          <a:prstGeom prst="rect">
            <a:avLst/>
          </a:prstGeom>
        </p:spPr>
      </p:pic>
      <p:sp>
        <p:nvSpPr>
          <p:cNvPr id="4" name="TextBox 3">
            <a:extLst>
              <a:ext uri="{FF2B5EF4-FFF2-40B4-BE49-F238E27FC236}">
                <a16:creationId xmlns:a16="http://schemas.microsoft.com/office/drawing/2014/main" id="{0FB06C5A-A9D6-639B-D9B4-92CC1E779BD5}"/>
              </a:ext>
            </a:extLst>
          </p:cNvPr>
          <p:cNvSpPr txBox="1"/>
          <p:nvPr/>
        </p:nvSpPr>
        <p:spPr>
          <a:xfrm>
            <a:off x="3479240" y="5287985"/>
            <a:ext cx="7667731" cy="830997"/>
          </a:xfrm>
          <a:prstGeom prst="rect">
            <a:avLst/>
          </a:prstGeom>
          <a:noFill/>
        </p:spPr>
        <p:txBody>
          <a:bodyPr wrap="square" rtlCol="0">
            <a:spAutoFit/>
          </a:bodyPr>
          <a:lstStyle/>
          <a:p>
            <a:pPr algn="ctr"/>
            <a:r>
              <a:rPr lang="en-US" sz="2400" i="1" dirty="0"/>
              <a:t>You may need to add or adjust some words to make your response complete.</a:t>
            </a:r>
          </a:p>
        </p:txBody>
      </p:sp>
    </p:spTree>
    <p:extLst>
      <p:ext uri="{BB962C8B-B14F-4D97-AF65-F5344CB8AC3E}">
        <p14:creationId xmlns:p14="http://schemas.microsoft.com/office/powerpoint/2010/main" val="199405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2030" y="1614623"/>
            <a:ext cx="1208326" cy="1208326"/>
          </a:xfrm>
          <a:prstGeom prst="rect">
            <a:avLst/>
          </a:prstGeom>
        </p:spPr>
      </p:pic>
      <p:pic>
        <p:nvPicPr>
          <p:cNvPr id="18" name="Graphic 17">
            <a:extLst>
              <a:ext uri="{FF2B5EF4-FFF2-40B4-BE49-F238E27FC236}">
                <a16:creationId xmlns:a16="http://schemas.microsoft.com/office/drawing/2014/main" id="{63AF4B79-F379-0096-3505-6E7D150A172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0647" y="2637892"/>
            <a:ext cx="1071092" cy="1071092"/>
          </a:xfrm>
          <a:prstGeom prst="rect">
            <a:avLst/>
          </a:prstGeom>
        </p:spPr>
      </p:pic>
      <p:pic>
        <p:nvPicPr>
          <p:cNvPr id="19" name="Graphic 18">
            <a:extLst>
              <a:ext uri="{FF2B5EF4-FFF2-40B4-BE49-F238E27FC236}">
                <a16:creationId xmlns:a16="http://schemas.microsoft.com/office/drawing/2014/main" id="{43D88DCB-921F-5EA0-3AEE-B35307BB177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02030" y="3939009"/>
            <a:ext cx="925793" cy="925793"/>
          </a:xfrm>
          <a:prstGeom prst="rect">
            <a:avLst/>
          </a:prstGeom>
        </p:spPr>
      </p:pic>
      <p:pic>
        <p:nvPicPr>
          <p:cNvPr id="20" name="Graphic 19">
            <a:extLst>
              <a:ext uri="{FF2B5EF4-FFF2-40B4-BE49-F238E27FC236}">
                <a16:creationId xmlns:a16="http://schemas.microsoft.com/office/drawing/2014/main" id="{BB52FF5D-5ECF-C964-F23F-2F18131AB45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84966" y="5094827"/>
            <a:ext cx="842453" cy="842453"/>
          </a:xfrm>
          <a:prstGeom prst="rect">
            <a:avLst/>
          </a:prstGeom>
        </p:spPr>
      </p:pic>
      <p:sp>
        <p:nvSpPr>
          <p:cNvPr id="2" name="TextBox 1">
            <a:extLst>
              <a:ext uri="{FF2B5EF4-FFF2-40B4-BE49-F238E27FC236}">
                <a16:creationId xmlns:a16="http://schemas.microsoft.com/office/drawing/2014/main" id="{88341BF4-1597-FBCE-74F8-1523AE80D177}"/>
              </a:ext>
            </a:extLst>
          </p:cNvPr>
          <p:cNvSpPr txBox="1"/>
          <p:nvPr/>
        </p:nvSpPr>
        <p:spPr>
          <a:xfrm>
            <a:off x="3708134" y="1889936"/>
            <a:ext cx="7144924" cy="4339650"/>
          </a:xfrm>
          <a:prstGeom prst="rect">
            <a:avLst/>
          </a:prstGeom>
          <a:noFill/>
        </p:spPr>
        <p:txBody>
          <a:bodyPr wrap="square" rtlCol="0">
            <a:spAutoFit/>
          </a:bodyPr>
          <a:lstStyle/>
          <a:p>
            <a:pPr marL="514350" indent="-514350">
              <a:buFont typeface="+mj-lt"/>
              <a:buAutoNum type="arabicPeriod"/>
            </a:pPr>
            <a:r>
              <a:rPr lang="en-US" sz="3800" dirty="0">
                <a:solidFill>
                  <a:srgbClr val="FF0000"/>
                </a:solidFill>
              </a:rPr>
              <a:t>Read each scenario on the left.</a:t>
            </a:r>
          </a:p>
          <a:p>
            <a:pPr marL="514350" indent="-514350">
              <a:buFont typeface="+mj-lt"/>
              <a:buAutoNum type="arabicPeriod"/>
            </a:pPr>
            <a:endParaRPr lang="en-US" sz="1000" dirty="0">
              <a:solidFill>
                <a:srgbClr val="FF0000"/>
              </a:solidFill>
            </a:endParaRPr>
          </a:p>
          <a:p>
            <a:pPr marL="514350" indent="-514350">
              <a:buFont typeface="+mj-lt"/>
              <a:buAutoNum type="arabicPeriod"/>
            </a:pPr>
            <a:r>
              <a:rPr lang="en-US" sz="3800" dirty="0">
                <a:solidFill>
                  <a:schemeClr val="accent6">
                    <a:lumMod val="75000"/>
                  </a:schemeClr>
                </a:solidFill>
              </a:rPr>
              <a:t>Imagine how you would respond.</a:t>
            </a:r>
          </a:p>
          <a:p>
            <a:pPr marL="514350" indent="-514350">
              <a:buFont typeface="+mj-lt"/>
              <a:buAutoNum type="arabicPeriod"/>
            </a:pPr>
            <a:r>
              <a:rPr lang="en-US" sz="3800" dirty="0">
                <a:solidFill>
                  <a:srgbClr val="0070C0"/>
                </a:solidFill>
              </a:rPr>
              <a:t>Record your response on the right.</a:t>
            </a:r>
          </a:p>
          <a:p>
            <a:pPr marL="514350" indent="-514350">
              <a:buFont typeface="+mj-lt"/>
              <a:buAutoNum type="arabicPeriod"/>
            </a:pPr>
            <a:r>
              <a:rPr lang="en-US" sz="3800" dirty="0">
                <a:solidFill>
                  <a:srgbClr val="7030A0"/>
                </a:solidFill>
              </a:rPr>
              <a:t>Discuss your responses with a partner.</a:t>
            </a:r>
          </a:p>
        </p:txBody>
      </p:sp>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1day 1</a:t>
            </a:r>
          </a:p>
        </p:txBody>
      </p:sp>
      <p:sp>
        <p:nvSpPr>
          <p:cNvPr id="11" name="TextBox 10">
            <a:extLst>
              <a:ext uri="{C183D7F6-B498-43B3-948B-1728B52AA6E4}">
                <adec:decorative xmlns:adec="http://schemas.microsoft.com/office/drawing/2017/decorative" val="1"/>
              </a:ext>
            </a:extLst>
          </p:cNvPr>
          <p:cNvSpPr txBox="1"/>
          <p:nvPr/>
        </p:nvSpPr>
        <p:spPr>
          <a:xfrm>
            <a:off x="8312255" y="6467777"/>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Speech Bubble: Rectangle with Corners Rounded 2">
            <a:extLst>
              <a:ext uri="{FF2B5EF4-FFF2-40B4-BE49-F238E27FC236}">
                <a16:creationId xmlns:a16="http://schemas.microsoft.com/office/drawing/2014/main" id="{80B43A14-6692-85B9-EC43-6FAC64FB30B7}"/>
              </a:ext>
            </a:extLst>
          </p:cNvPr>
          <p:cNvSpPr/>
          <p:nvPr/>
        </p:nvSpPr>
        <p:spPr>
          <a:xfrm>
            <a:off x="2148683" y="1110345"/>
            <a:ext cx="6896562" cy="1097282"/>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When the Spanish men arrive, I would probably __________</a:t>
            </a: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91041" y="3886538"/>
            <a:ext cx="1239417" cy="1239417"/>
          </a:xfrm>
          <a:prstGeom prst="rect">
            <a:avLst/>
          </a:prstGeom>
        </p:spPr>
      </p:pic>
      <p:sp>
        <p:nvSpPr>
          <p:cNvPr id="2" name="Speech Bubble: Rectangle with Corners Rounded 1">
            <a:extLst>
              <a:ext uri="{FF2B5EF4-FFF2-40B4-BE49-F238E27FC236}">
                <a16:creationId xmlns:a16="http://schemas.microsoft.com/office/drawing/2014/main" id="{CF7373EA-CE54-959F-F825-7DD4E2710B6F}"/>
              </a:ext>
            </a:extLst>
          </p:cNvPr>
          <p:cNvSpPr/>
          <p:nvPr/>
        </p:nvSpPr>
        <p:spPr>
          <a:xfrm>
            <a:off x="3603172" y="2478576"/>
            <a:ext cx="8147493" cy="1103943"/>
          </a:xfrm>
          <a:prstGeom prst="wedgeRoundRectCallout">
            <a:avLst>
              <a:gd name="adj1" fmla="val -61887"/>
              <a:gd name="adj2" fmla="val 3447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When they offer to trade, I would probably_______</a:t>
            </a:r>
          </a:p>
        </p:txBody>
      </p:sp>
      <p:pic>
        <p:nvPicPr>
          <p:cNvPr id="4" name="Graphic 3">
            <a:extLst>
              <a:ext uri="{FF2B5EF4-FFF2-40B4-BE49-F238E27FC236}">
                <a16:creationId xmlns:a16="http://schemas.microsoft.com/office/drawing/2014/main" id="{C34FA934-405D-F523-7D7C-0757057726E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315" y="5313020"/>
            <a:ext cx="1106736" cy="1106736"/>
          </a:xfrm>
          <a:prstGeom prst="rect">
            <a:avLst/>
          </a:prstGeom>
        </p:spPr>
      </p:pic>
      <p:sp>
        <p:nvSpPr>
          <p:cNvPr id="16" name="Speech Bubble: Rectangle with Corners Rounded 15">
            <a:extLst>
              <a:ext uri="{FF2B5EF4-FFF2-40B4-BE49-F238E27FC236}">
                <a16:creationId xmlns:a16="http://schemas.microsoft.com/office/drawing/2014/main" id="{1171549A-3107-F5CC-0C1A-6D23F3A19130}"/>
              </a:ext>
            </a:extLst>
          </p:cNvPr>
          <p:cNvSpPr/>
          <p:nvPr/>
        </p:nvSpPr>
        <p:spPr>
          <a:xfrm>
            <a:off x="2108998" y="3853469"/>
            <a:ext cx="6896562" cy="1097282"/>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When they start building shelters,   I would probably __________</a:t>
            </a:r>
          </a:p>
        </p:txBody>
      </p:sp>
      <p:pic>
        <p:nvPicPr>
          <p:cNvPr id="17" name="Graphic 16">
            <a:extLst>
              <a:ext uri="{FF2B5EF4-FFF2-40B4-BE49-F238E27FC236}">
                <a16:creationId xmlns:a16="http://schemas.microsoft.com/office/drawing/2014/main" id="{7ED5E43E-8A1C-0ACB-7AD5-F08C1DDD130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99898" y="1120610"/>
            <a:ext cx="1239417" cy="1239417"/>
          </a:xfrm>
          <a:prstGeom prst="rect">
            <a:avLst/>
          </a:prstGeom>
        </p:spPr>
      </p:pic>
      <p:sp>
        <p:nvSpPr>
          <p:cNvPr id="18" name="Speech Bubble: Rectangle with Corners Rounded 17">
            <a:extLst>
              <a:ext uri="{FF2B5EF4-FFF2-40B4-BE49-F238E27FC236}">
                <a16:creationId xmlns:a16="http://schemas.microsoft.com/office/drawing/2014/main" id="{FFDCA4D6-43E5-D83A-8B1E-DE480ED373A7}"/>
              </a:ext>
            </a:extLst>
          </p:cNvPr>
          <p:cNvSpPr/>
          <p:nvPr/>
        </p:nvSpPr>
        <p:spPr>
          <a:xfrm>
            <a:off x="3603172" y="5244894"/>
            <a:ext cx="8147493" cy="1103943"/>
          </a:xfrm>
          <a:prstGeom prst="wedgeRoundRectCallout">
            <a:avLst>
              <a:gd name="adj1" fmla="val -61887"/>
              <a:gd name="adj2" fmla="val 3447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When they ask me to move into their shelters, I would probably_______</a:t>
            </a:r>
          </a:p>
        </p:txBody>
      </p:sp>
      <p:pic>
        <p:nvPicPr>
          <p:cNvPr id="19" name="Graphic 18">
            <a:extLst>
              <a:ext uri="{FF2B5EF4-FFF2-40B4-BE49-F238E27FC236}">
                <a16:creationId xmlns:a16="http://schemas.microsoft.com/office/drawing/2014/main" id="{878E9F08-84BA-6FA8-DF39-FFD2568B007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5214" y="2499025"/>
            <a:ext cx="1106736" cy="1106736"/>
          </a:xfrm>
          <a:prstGeom prst="rect">
            <a:avLst/>
          </a:prstGeom>
        </p:spPr>
      </p:pic>
    </p:spTree>
    <p:extLst>
      <p:ext uri="{BB962C8B-B14F-4D97-AF65-F5344CB8AC3E}">
        <p14:creationId xmlns:p14="http://schemas.microsoft.com/office/powerpoint/2010/main" val="201954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957943" y="2130641"/>
            <a:ext cx="1016725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rPr>
              <a:t>What are the defining characteristics and significant events of the Spanish Colonial era?</a:t>
            </a: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478971" y="1831085"/>
            <a:ext cx="11223172"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b="1" i="1"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identify key people, events, concepts, and major defining characteristics </a:t>
            </a:r>
            <a:r>
              <a:rPr lang="en-US" sz="4000" dirty="0">
                <a:solidFill>
                  <a:srgbClr val="C00000"/>
                </a:solidFill>
                <a:latin typeface="Calibri" panose="020F0502020204030204"/>
              </a:rPr>
              <a:t>of Unit 3, the Spanish Colonial era</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read a passage about the unit, determine the meaning of new vocabulary in context, and answer comprehension questions about each paragraph and the main idea.</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41705" y="-33425"/>
            <a:ext cx="10123715" cy="9013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latin typeface="Gotham Medium"/>
              </a:rPr>
              <a:t>Part I: </a:t>
            </a:r>
            <a:r>
              <a:rPr lang="en-US" sz="4800" b="1" dirty="0">
                <a:solidFill>
                  <a:srgbClr val="C00000"/>
                </a:solidFill>
                <a:latin typeface="Gotham Medium"/>
              </a:rPr>
              <a:t>Analyze  an Image</a:t>
            </a:r>
          </a:p>
        </p:txBody>
      </p:sp>
      <p:sp>
        <p:nvSpPr>
          <p:cNvPr id="11" name="TextBox 10">
            <a:extLst>
              <a:ext uri="{C183D7F6-B498-43B3-948B-1728B52AA6E4}">
                <adec:decorative xmlns:adec="http://schemas.microsoft.com/office/drawing/2017/decorative" val="1"/>
              </a:ext>
            </a:extLst>
          </p:cNvPr>
          <p:cNvSpPr txBox="1"/>
          <p:nvPr/>
        </p:nvSpPr>
        <p:spPr>
          <a:xfrm>
            <a:off x="8366687"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TextBox 2">
            <a:extLst>
              <a:ext uri="{FF2B5EF4-FFF2-40B4-BE49-F238E27FC236}">
                <a16:creationId xmlns:a16="http://schemas.microsoft.com/office/drawing/2014/main" id="{5DE300F7-5C7E-11D6-CD4B-3229E096414D}"/>
              </a:ext>
            </a:extLst>
          </p:cNvPr>
          <p:cNvSpPr txBox="1"/>
          <p:nvPr/>
        </p:nvSpPr>
        <p:spPr>
          <a:xfrm>
            <a:off x="1741697" y="751742"/>
            <a:ext cx="9579429" cy="954107"/>
          </a:xfrm>
          <a:prstGeom prst="rect">
            <a:avLst/>
          </a:prstGeom>
          <a:noFill/>
        </p:spPr>
        <p:txBody>
          <a:bodyPr wrap="square" rtlCol="0">
            <a:spAutoFit/>
          </a:bodyPr>
          <a:lstStyle/>
          <a:p>
            <a:r>
              <a:rPr lang="en-US" sz="2800" i="1" dirty="0">
                <a:solidFill>
                  <a:schemeClr val="bg2">
                    <a:lumMod val="25000"/>
                  </a:schemeClr>
                </a:solidFill>
              </a:rPr>
              <a:t>Look at the image on your worksheet, or enlarged here, to answer the questions.</a:t>
            </a:r>
          </a:p>
        </p:txBody>
      </p:sp>
      <p:pic>
        <p:nvPicPr>
          <p:cNvPr id="4" name="Picture 3" descr="A piece of art depicting a group of religious men dressed in the robes of friars or monks. They are holding bibles, a cross, and many have their hands held together in prayer. There are American Indians in the background dressed in various types of clothes from traditional Indigenous clothing to Spanish clothing. Some American Indians are praying while others are looking on. There is a small brick building the background. ">
            <a:extLst>
              <a:ext uri="{FF2B5EF4-FFF2-40B4-BE49-F238E27FC236}">
                <a16:creationId xmlns:a16="http://schemas.microsoft.com/office/drawing/2014/main" id="{2156DE4B-77C4-F5EA-1FA2-076E3C9505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361" y="1705849"/>
            <a:ext cx="7415839" cy="4698098"/>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85063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01370"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60CCA76C-173C-D6B8-A9C4-D452745278D3}"/>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latin typeface="Gotham Medium"/>
              </a:rPr>
              <a:t>Part II: </a:t>
            </a:r>
            <a:r>
              <a:rPr lang="en-US" sz="4800" b="1" dirty="0">
                <a:solidFill>
                  <a:srgbClr val="C00000"/>
                </a:solidFill>
                <a:latin typeface="Gotham Medium"/>
              </a:rPr>
              <a:t>Essential Ideas Reading Passage</a:t>
            </a:r>
          </a:p>
        </p:txBody>
      </p:sp>
      <p:sp>
        <p:nvSpPr>
          <p:cNvPr id="3" name="TextBox 2">
            <a:extLst>
              <a:ext uri="{FF2B5EF4-FFF2-40B4-BE49-F238E27FC236}">
                <a16:creationId xmlns:a16="http://schemas.microsoft.com/office/drawing/2014/main" id="{B9F34F28-3A25-2949-D3B4-B20C9CF4B68B}"/>
              </a:ext>
            </a:extLst>
          </p:cNvPr>
          <p:cNvSpPr txBox="1"/>
          <p:nvPr/>
        </p:nvSpPr>
        <p:spPr>
          <a:xfrm>
            <a:off x="2952604" y="2288990"/>
            <a:ext cx="6988628" cy="3785652"/>
          </a:xfrm>
          <a:prstGeom prst="rect">
            <a:avLst/>
          </a:prstGeom>
          <a:noFill/>
        </p:spPr>
        <p:txBody>
          <a:bodyPr wrap="square" rtlCol="0">
            <a:spAutoFit/>
          </a:bodyPr>
          <a:lstStyle/>
          <a:p>
            <a:pPr algn="ctr"/>
            <a:r>
              <a:rPr lang="en-US" sz="4800" dirty="0">
                <a:solidFill>
                  <a:srgbClr val="0070C0"/>
                </a:solidFill>
              </a:rPr>
              <a:t>After you read each paragraph, answer the question or questions presented on the following slides.</a:t>
            </a:r>
          </a:p>
        </p:txBody>
      </p:sp>
      <p:pic>
        <p:nvPicPr>
          <p:cNvPr id="12" name="Graphic 11">
            <a:extLst>
              <a:ext uri="{FF2B5EF4-FFF2-40B4-BE49-F238E27FC236}">
                <a16:creationId xmlns:a16="http://schemas.microsoft.com/office/drawing/2014/main" id="{9A839B38-D02F-5114-FAD6-73616E82859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3448" y="925286"/>
            <a:ext cx="1292825" cy="1292825"/>
          </a:xfrm>
          <a:prstGeom prst="rect">
            <a:avLst/>
          </a:prstGeom>
        </p:spPr>
      </p:pic>
      <p:pic>
        <p:nvPicPr>
          <p:cNvPr id="14" name="Graphic 13">
            <a:extLst>
              <a:ext uri="{FF2B5EF4-FFF2-40B4-BE49-F238E27FC236}">
                <a16:creationId xmlns:a16="http://schemas.microsoft.com/office/drawing/2014/main" id="{B20ABA10-1AEE-C6A1-B825-3BA75843F93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5515" y="925286"/>
            <a:ext cx="1071092" cy="1071092"/>
          </a:xfrm>
          <a:prstGeom prst="rect">
            <a:avLst/>
          </a:prstGeom>
        </p:spPr>
      </p:pic>
      <p:pic>
        <p:nvPicPr>
          <p:cNvPr id="17" name="Graphic 16">
            <a:extLst>
              <a:ext uri="{FF2B5EF4-FFF2-40B4-BE49-F238E27FC236}">
                <a16:creationId xmlns:a16="http://schemas.microsoft.com/office/drawing/2014/main" id="{61F8A9FE-CD80-984D-2BF4-A083D783FF7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54395" y="4028983"/>
            <a:ext cx="925793" cy="925793"/>
          </a:xfrm>
          <a:prstGeom prst="rect">
            <a:avLst/>
          </a:prstGeom>
        </p:spPr>
      </p:pic>
      <p:pic>
        <p:nvPicPr>
          <p:cNvPr id="18" name="Graphic 17">
            <a:extLst>
              <a:ext uri="{FF2B5EF4-FFF2-40B4-BE49-F238E27FC236}">
                <a16:creationId xmlns:a16="http://schemas.microsoft.com/office/drawing/2014/main" id="{3D0D5926-D0B1-268E-24B0-A6CBCBB3770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50272" y="1014360"/>
            <a:ext cx="978250" cy="978250"/>
          </a:xfrm>
          <a:prstGeom prst="rect">
            <a:avLst/>
          </a:prstGeom>
        </p:spPr>
      </p:pic>
    </p:spTree>
    <p:extLst>
      <p:ext uri="{BB962C8B-B14F-4D97-AF65-F5344CB8AC3E}">
        <p14:creationId xmlns:p14="http://schemas.microsoft.com/office/powerpoint/2010/main" val="105092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Essential Ideas Reading </a:t>
            </a:r>
            <a:r>
              <a:rPr lang="en-US" sz="2800" b="1" i="1" dirty="0">
                <a:solidFill>
                  <a:schemeClr val="bg2">
                    <a:lumMod val="50000"/>
                  </a:schemeClr>
                </a:solidFill>
                <a:latin typeface="Gotham Medium"/>
              </a:rPr>
              <a:t>P</a:t>
            </a:r>
            <a:r>
              <a:rPr lang="en-US" sz="2800" i="1" dirty="0">
                <a:solidFill>
                  <a:schemeClr val="bg2">
                    <a:lumMod val="50000"/>
                  </a:schemeClr>
                </a:solidFill>
                <a:latin typeface="Gotham Medium"/>
              </a:rPr>
              <a:t>aragraph 1</a:t>
            </a:r>
            <a:endParaRPr lang="en-US" sz="4400" i="1" dirty="0">
              <a:solidFill>
                <a:schemeClr val="bg2">
                  <a:lumMod val="50000"/>
                </a:schemeClr>
              </a:solidFill>
              <a:latin typeface="Gotham Medium"/>
            </a:endParaRPr>
          </a:p>
        </p:txBody>
      </p:sp>
      <p:sp>
        <p:nvSpPr>
          <p:cNvPr id="16" name="Rectangle 15">
            <a:extLst>
              <a:ext uri="{FF2B5EF4-FFF2-40B4-BE49-F238E27FC236}">
                <a16:creationId xmlns:a16="http://schemas.microsoft.com/office/drawing/2014/main" id="{B4A3D735-8806-ABAC-6125-92DF6F59870B}"/>
              </a:ext>
            </a:extLst>
          </p:cNvPr>
          <p:cNvSpPr/>
          <p:nvPr/>
        </p:nvSpPr>
        <p:spPr>
          <a:xfrm>
            <a:off x="2357308" y="1633693"/>
            <a:ext cx="4234543"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What caused Spain to turn its attention </a:t>
            </a:r>
            <a:r>
              <a:rPr lang="en-US" sz="3600" b="1" i="1" dirty="0">
                <a:solidFill>
                  <a:srgbClr val="C00000"/>
                </a:solidFill>
              </a:rPr>
              <a:t>away from </a:t>
            </a:r>
            <a:r>
              <a:rPr lang="en-US" sz="3600" i="1" dirty="0">
                <a:solidFill>
                  <a:srgbClr val="C00000"/>
                </a:solidFill>
              </a:rPr>
              <a:t>Texas?</a:t>
            </a:r>
          </a:p>
        </p:txBody>
      </p:sp>
      <p:sp>
        <p:nvSpPr>
          <p:cNvPr id="17" name="Rectangle 16">
            <a:extLst>
              <a:ext uri="{FF2B5EF4-FFF2-40B4-BE49-F238E27FC236}">
                <a16:creationId xmlns:a16="http://schemas.microsoft.com/office/drawing/2014/main" id="{9E698729-7FCF-54B7-7C23-727840DA5684}"/>
              </a:ext>
            </a:extLst>
          </p:cNvPr>
          <p:cNvSpPr/>
          <p:nvPr/>
        </p:nvSpPr>
        <p:spPr>
          <a:xfrm>
            <a:off x="2357308" y="3940632"/>
            <a:ext cx="4278086"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What caused Spain to turn its attention </a:t>
            </a:r>
            <a:r>
              <a:rPr lang="en-US" sz="3600" b="1" i="1" dirty="0">
                <a:solidFill>
                  <a:srgbClr val="C00000"/>
                </a:solidFill>
              </a:rPr>
              <a:t>back to </a:t>
            </a:r>
            <a:r>
              <a:rPr lang="en-US" sz="3600" i="1" dirty="0">
                <a:solidFill>
                  <a:srgbClr val="C00000"/>
                </a:solidFill>
              </a:rPr>
              <a:t>Texas?</a:t>
            </a:r>
          </a:p>
        </p:txBody>
      </p:sp>
      <p:sp>
        <p:nvSpPr>
          <p:cNvPr id="11" name="TextBox 10">
            <a:extLst>
              <a:ext uri="{C183D7F6-B498-43B3-948B-1728B52AA6E4}">
                <adec:decorative xmlns:adec="http://schemas.microsoft.com/office/drawing/2017/decorative" val="1"/>
              </a:ext>
            </a:extLst>
          </p:cNvPr>
          <p:cNvSpPr txBox="1"/>
          <p:nvPr/>
        </p:nvSpPr>
        <p:spPr>
          <a:xfrm>
            <a:off x="1660543"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4" name="Graphic 13">
            <a:extLst>
              <a:ext uri="{FF2B5EF4-FFF2-40B4-BE49-F238E27FC236}">
                <a16:creationId xmlns:a16="http://schemas.microsoft.com/office/drawing/2014/main" id="{BE064834-724A-1A1F-F2B6-9F938EE30A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654" y="3537859"/>
            <a:ext cx="914400" cy="914400"/>
          </a:xfrm>
          <a:prstGeom prst="rect">
            <a:avLst/>
          </a:prstGeom>
          <a:effectLst>
            <a:outerShdw blurRad="50800" dist="50800" dir="7860000" algn="ctr" rotWithShape="0">
              <a:srgbClr val="000000">
                <a:alpha val="43137"/>
              </a:srgbClr>
            </a:outerShdw>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pic>
        <p:nvPicPr>
          <p:cNvPr id="1026" name="Picture 2" descr="A portrait of Robert Cavalier de la Salle.">
            <a:extLst>
              <a:ext uri="{FF2B5EF4-FFF2-40B4-BE49-F238E27FC236}">
                <a16:creationId xmlns:a16="http://schemas.microsoft.com/office/drawing/2014/main" id="{46F91247-C3DE-AA76-1856-60B5A6675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3060" y="294221"/>
            <a:ext cx="3841556" cy="568133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A43C68C-E114-82F8-45AC-8B62224F6E7D}"/>
              </a:ext>
            </a:extLst>
          </p:cNvPr>
          <p:cNvSpPr txBox="1"/>
          <p:nvPr/>
        </p:nvSpPr>
        <p:spPr>
          <a:xfrm>
            <a:off x="7059380" y="5975558"/>
            <a:ext cx="4908916" cy="646331"/>
          </a:xfrm>
          <a:prstGeom prst="rect">
            <a:avLst/>
          </a:prstGeom>
          <a:noFill/>
        </p:spPr>
        <p:txBody>
          <a:bodyPr wrap="square" rtlCol="0">
            <a:spAutoFit/>
          </a:bodyPr>
          <a:lstStyle/>
          <a:p>
            <a:pPr algn="ctr"/>
            <a:r>
              <a:rPr lang="fr-FR" sz="1800" b="0" i="1" u="none" strike="noStrike" dirty="0">
                <a:solidFill>
                  <a:srgbClr val="000000"/>
                </a:solidFill>
                <a:effectLst/>
                <a:latin typeface="Times New Roman" panose="02020603050405020304" pitchFamily="18" charset="0"/>
              </a:rPr>
              <a:t>Robert Cavalier de La Salle.</a:t>
            </a:r>
          </a:p>
          <a:p>
            <a:pPr algn="ctr"/>
            <a:r>
              <a:rPr lang="fr-FR" i="1" dirty="0">
                <a:solidFill>
                  <a:srgbClr val="000000"/>
                </a:solidFill>
                <a:latin typeface="Times New Roman" panose="02020603050405020304" pitchFamily="18" charset="0"/>
              </a:rPr>
              <a:t>New York Public Library</a:t>
            </a:r>
            <a:endParaRPr lang="en-US" sz="2000" i="1" dirty="0"/>
          </a:p>
        </p:txBody>
      </p:sp>
    </p:spTree>
    <p:extLst>
      <p:ext uri="{BB962C8B-B14F-4D97-AF65-F5344CB8AC3E}">
        <p14:creationId xmlns:p14="http://schemas.microsoft.com/office/powerpoint/2010/main" val="139471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Essential Ideas Reading </a:t>
            </a:r>
            <a:r>
              <a:rPr lang="en-US" sz="2800" b="1" i="1" dirty="0">
                <a:solidFill>
                  <a:schemeClr val="bg2">
                    <a:lumMod val="50000"/>
                  </a:schemeClr>
                </a:solidFill>
                <a:latin typeface="Gotham Medium"/>
              </a:rPr>
              <a:t>P</a:t>
            </a:r>
            <a:r>
              <a:rPr lang="en-US" sz="2800" i="1" dirty="0">
                <a:solidFill>
                  <a:schemeClr val="bg2">
                    <a:lumMod val="50000"/>
                  </a:schemeClr>
                </a:solidFill>
                <a:latin typeface="Gotham Medium"/>
              </a:rPr>
              <a:t>aragraph 2</a:t>
            </a:r>
            <a:endParaRPr lang="en-US" sz="4400" i="1" dirty="0">
              <a:solidFill>
                <a:schemeClr val="bg2">
                  <a:lumMod val="50000"/>
                </a:schemeClr>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1600737" y="6388004"/>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1">
            <a:extLst>
              <a:ext uri="{FF2B5EF4-FFF2-40B4-BE49-F238E27FC236}">
                <a16:creationId xmlns:a16="http://schemas.microsoft.com/office/drawing/2014/main" id="{3C5C8CA3-9895-FE14-3488-2FB9BD9D062F}"/>
              </a:ext>
            </a:extLst>
          </p:cNvPr>
          <p:cNvSpPr/>
          <p:nvPr/>
        </p:nvSpPr>
        <p:spPr>
          <a:xfrm>
            <a:off x="2209800" y="1775628"/>
            <a:ext cx="3690257" cy="2937885"/>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rPr>
              <a:t>In what way was Texas still valuable to Spain? Explain</a:t>
            </a:r>
          </a:p>
        </p:txBody>
      </p:sp>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sp>
        <p:nvSpPr>
          <p:cNvPr id="4" name="TextBox 3">
            <a:extLst>
              <a:ext uri="{FF2B5EF4-FFF2-40B4-BE49-F238E27FC236}">
                <a16:creationId xmlns:a16="http://schemas.microsoft.com/office/drawing/2014/main" id="{59470D56-A7CA-EC0B-7485-3F7F637F59AB}"/>
              </a:ext>
            </a:extLst>
          </p:cNvPr>
          <p:cNvSpPr txBox="1"/>
          <p:nvPr/>
        </p:nvSpPr>
        <p:spPr>
          <a:xfrm>
            <a:off x="6640903" y="5998029"/>
            <a:ext cx="5368447" cy="707886"/>
          </a:xfrm>
          <a:prstGeom prst="rect">
            <a:avLst/>
          </a:prstGeom>
          <a:noFill/>
        </p:spPr>
        <p:txBody>
          <a:bodyPr wrap="square" rtlCol="0">
            <a:spAutoFit/>
          </a:bodyPr>
          <a:lstStyle/>
          <a:p>
            <a:pPr algn="ctr"/>
            <a:r>
              <a:rPr lang="en-US" sz="2000" i="1" dirty="0"/>
              <a:t>Map of North America, 1685</a:t>
            </a:r>
          </a:p>
          <a:p>
            <a:pPr algn="ctr"/>
            <a:r>
              <a:rPr lang="en-US" sz="2000" i="1" dirty="0"/>
              <a:t> Library of Congress</a:t>
            </a:r>
          </a:p>
        </p:txBody>
      </p:sp>
      <p:pic>
        <p:nvPicPr>
          <p:cNvPr id="15" name="Picture 14" descr="A drawing of what was known by the Europeans at the time of North America. Much of the central and western portion of the continent is left blank. ">
            <a:extLst>
              <a:ext uri="{FF2B5EF4-FFF2-40B4-BE49-F238E27FC236}">
                <a16:creationId xmlns:a16="http://schemas.microsoft.com/office/drawing/2014/main" id="{445FF9BF-66E1-9EC7-446B-238628D80B26}"/>
              </a:ext>
            </a:extLst>
          </p:cNvPr>
          <p:cNvPicPr>
            <a:picLocks noChangeAspect="1"/>
          </p:cNvPicPr>
          <p:nvPr/>
        </p:nvPicPr>
        <p:blipFill>
          <a:blip r:embed="rId8"/>
          <a:stretch>
            <a:fillRect/>
          </a:stretch>
        </p:blipFill>
        <p:spPr>
          <a:xfrm>
            <a:off x="6640903" y="1164770"/>
            <a:ext cx="5368447" cy="4760055"/>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12509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510</TotalTime>
  <Words>1187</Words>
  <Application>Microsoft Office PowerPoint</Application>
  <PresentationFormat>Widescreen</PresentationFormat>
  <Paragraphs>99</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Aptos Display</vt:lpstr>
      <vt:lpstr>Arial</vt:lpstr>
      <vt:lpstr>Calibri</vt:lpstr>
      <vt:lpstr>Gotham Book</vt:lpstr>
      <vt:lpstr>Gotham Medium</vt:lpstr>
      <vt:lpstr>Josefin Sans</vt:lpstr>
      <vt:lpstr>Open Sans</vt:lpstr>
      <vt:lpstr>Times New Roman</vt:lpstr>
      <vt:lpstr>Office Theme</vt:lpstr>
      <vt:lpstr>Unit 3:  The Spanish Colonial Era</vt:lpstr>
      <vt:lpstr>Warm-up: Follow the directions below to complete your warm-up </vt:lpstr>
      <vt:lpstr>Share with the class: 1day 1</vt:lpstr>
      <vt:lpstr>Essential Question</vt:lpstr>
      <vt:lpstr>In Today’s Lesson</vt:lpstr>
      <vt:lpstr>Part I: Analyze  an Image</vt:lpstr>
      <vt:lpstr>Part II: Essential Ideas Reading Passage</vt:lpstr>
      <vt:lpstr>Essential Ideas Reading Paragraph 1</vt:lpstr>
      <vt:lpstr>Essential Ideas Reading Paragraph 2</vt:lpstr>
      <vt:lpstr>Essential Ideas Reading Paragraph 3</vt:lpstr>
      <vt:lpstr>Essential Ideas Reading Paragraph 4</vt:lpstr>
      <vt:lpstr>Part III: Vocabulary in Context</vt:lpstr>
      <vt:lpstr>Part IV: Comprehension Questions</vt:lpstr>
      <vt:lpstr>Part IV: Comprehension Questions Share with the class</vt:lpstr>
      <vt:lpstr>Part IV: Comprehension Questions Share with the class 2</vt:lpstr>
      <vt:lpstr>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3</cp:revision>
  <dcterms:created xsi:type="dcterms:W3CDTF">2024-09-27T14:44:31Z</dcterms:created>
  <dcterms:modified xsi:type="dcterms:W3CDTF">2025-03-12T18:53:49Z</dcterms:modified>
</cp:coreProperties>
</file>