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25" r:id="rId2"/>
  </p:sldMasterIdLst>
  <p:notesMasterIdLst>
    <p:notesMasterId r:id="rId17"/>
  </p:notesMasterIdLst>
  <p:sldIdLst>
    <p:sldId id="257" r:id="rId3"/>
    <p:sldId id="331" r:id="rId4"/>
    <p:sldId id="337" r:id="rId5"/>
    <p:sldId id="329" r:id="rId6"/>
    <p:sldId id="330" r:id="rId7"/>
    <p:sldId id="275" r:id="rId8"/>
    <p:sldId id="296" r:id="rId9"/>
    <p:sldId id="270" r:id="rId10"/>
    <p:sldId id="342" r:id="rId11"/>
    <p:sldId id="343" r:id="rId12"/>
    <p:sldId id="345" r:id="rId13"/>
    <p:sldId id="349" r:id="rId14"/>
    <p:sldId id="346" r:id="rId15"/>
    <p:sldId id="3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6C169-ADCF-4E7F-A7EB-F50379478E4D}"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A1B98-CF19-4CCA-8200-6F6A99DB816D}" type="slidenum">
              <a:rPr lang="en-US" smtClean="0"/>
              <a:t>‹#›</a:t>
            </a:fld>
            <a:endParaRPr lang="en-US"/>
          </a:p>
        </p:txBody>
      </p:sp>
    </p:spTree>
    <p:extLst>
      <p:ext uri="{BB962C8B-B14F-4D97-AF65-F5344CB8AC3E}">
        <p14:creationId xmlns:p14="http://schemas.microsoft.com/office/powerpoint/2010/main" val="107200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62418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66199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Thrall, Homer S., 1819-1894. A Pictorial History of Texas, From the Earliest Visits of European Adventurers, to A.D. 1879., book, 1879; St. Louis, Missouri. (</a:t>
            </a:r>
            <a:r>
              <a:rPr lang="en-US" sz="1800" b="0" i="0" u="none" strike="noStrike" dirty="0">
                <a:solidFill>
                  <a:srgbClr val="0277BD"/>
                </a:solidFill>
                <a:effectLst/>
                <a:latin typeface="Arial" panose="020B0604020202020204" pitchFamily="34" charset="0"/>
                <a:hlinkClick r:id="rId3"/>
              </a:rPr>
              <a:t>https://texashistory.unt.edu/ark:/67531/metapth5828/</a:t>
            </a:r>
            <a:r>
              <a:rPr lang="en-US" sz="1800" b="0" i="0" u="none" strike="noStrike" dirty="0">
                <a:solidFill>
                  <a:srgbClr val="757575"/>
                </a:solidFill>
                <a:effectLst/>
                <a:latin typeface="Arial" panose="020B0604020202020204" pitchFamily="34" charset="0"/>
              </a:rPr>
              <a:t>: accessed October 16,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Blank Map of Texas. Wikimedia Commons. https://commons.wikimedia.org/wiki/File:Texas_blank_map.svg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2</a:t>
            </a:fld>
            <a:endParaRPr lang="en-US"/>
          </a:p>
        </p:txBody>
      </p:sp>
    </p:spTree>
    <p:extLst>
      <p:ext uri="{BB962C8B-B14F-4D97-AF65-F5344CB8AC3E}">
        <p14:creationId xmlns:p14="http://schemas.microsoft.com/office/powerpoint/2010/main" val="365860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Texas Parks and Wildlife Department. </a:t>
            </a:r>
            <a:r>
              <a:rPr lang="en-US" sz="1800" b="0" i="1" u="none" strike="noStrike" dirty="0">
                <a:solidFill>
                  <a:srgbClr val="242424"/>
                </a:solidFill>
                <a:effectLst/>
                <a:latin typeface="Times New Roman" panose="02020603050405020304" pitchFamily="18" charset="0"/>
              </a:rPr>
              <a:t>Mission Espiritu Santo at Goliad State Park</a:t>
            </a:r>
            <a:r>
              <a:rPr lang="en-US" sz="1800" b="0" i="0" u="none" strike="noStrike" dirty="0">
                <a:solidFill>
                  <a:srgbClr val="242424"/>
                </a:solidFill>
                <a:effectLst/>
                <a:latin typeface="Times New Roman" panose="02020603050405020304" pitchFamily="18" charset="0"/>
              </a:rPr>
              <a:t>. February 2008.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https://texashistory.unt.edu/ark:/67531/metapth624182/</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8</a:t>
            </a:fld>
            <a:endParaRPr lang="en-US"/>
          </a:p>
        </p:txBody>
      </p:sp>
    </p:spTree>
    <p:extLst>
      <p:ext uri="{BB962C8B-B14F-4D97-AF65-F5344CB8AC3E}">
        <p14:creationId xmlns:p14="http://schemas.microsoft.com/office/powerpoint/2010/main" val="188260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Location Map of North America. Cropped to show the desired area and edited to show the location of European exploration and colonization during the Spanish Colonial Era. </a:t>
            </a:r>
            <a:r>
              <a:rPr lang="en-US" sz="2800" b="0" i="0" dirty="0">
                <a:solidFill>
                  <a:srgbClr val="202122"/>
                </a:solidFill>
                <a:effectLst/>
                <a:latin typeface="Arial" panose="020B0604020202020204" pitchFamily="34" charset="0"/>
              </a:rPr>
              <a:t>This file is licensed under the </a:t>
            </a:r>
            <a:r>
              <a:rPr lang="en-US" sz="2800" b="0" i="0" u="none" strike="noStrike" dirty="0">
                <a:solidFill>
                  <a:srgbClr val="3366BB"/>
                </a:solidFill>
                <a:effectLst/>
                <a:latin typeface="Arial" panose="020B0604020202020204" pitchFamily="34" charset="0"/>
                <a:hlinkClick r:id="rId3" tooltip="w:en:Creative Commons"/>
              </a:rPr>
              <a:t>Creative Commons</a:t>
            </a:r>
            <a:r>
              <a:rPr lang="en-US" sz="2800" b="0" i="0" dirty="0">
                <a:solidFill>
                  <a:srgbClr val="202122"/>
                </a:solidFill>
                <a:effectLst/>
                <a:latin typeface="Arial" panose="020B0604020202020204" pitchFamily="34" charset="0"/>
              </a:rPr>
              <a:t> </a:t>
            </a:r>
            <a:r>
              <a:rPr lang="en-US" sz="2800" b="0" i="0" u="none" strike="noStrike" dirty="0">
                <a:solidFill>
                  <a:srgbClr val="3366BB"/>
                </a:solidFill>
                <a:effectLst/>
                <a:latin typeface="Arial" panose="020B0604020202020204" pitchFamily="34" charset="0"/>
                <a:hlinkClick r:id="rId4" tooltip="creativecommons:by-sa/3.0/deed.en"/>
              </a:rPr>
              <a:t>Attribution-Share Alike 3.0 </a:t>
            </a:r>
            <a:r>
              <a:rPr lang="en-US" sz="2800" b="0" i="0" u="none" strike="noStrike" dirty="0" err="1">
                <a:solidFill>
                  <a:srgbClr val="3366BB"/>
                </a:solidFill>
                <a:effectLst/>
                <a:latin typeface="Arial" panose="020B0604020202020204" pitchFamily="34" charset="0"/>
                <a:hlinkClick r:id="rId4" tooltip="creativecommons:by-sa/3.0/deed.en"/>
              </a:rPr>
              <a:t>Unported</a:t>
            </a:r>
            <a:r>
              <a:rPr lang="en-US" sz="2800" b="0" i="0" dirty="0">
                <a:solidFill>
                  <a:srgbClr val="202122"/>
                </a:solidFill>
                <a:effectLst/>
                <a:latin typeface="Arial" panose="020B0604020202020204" pitchFamily="34" charset="0"/>
              </a:rPr>
              <a:t> license. </a:t>
            </a:r>
            <a:r>
              <a:rPr lang="en-US" sz="1800" b="0" i="0" u="none" strike="noStrike" dirty="0">
                <a:solidFill>
                  <a:srgbClr val="000000"/>
                </a:solidFill>
                <a:effectLst/>
                <a:latin typeface="Arial" panose="020B0604020202020204" pitchFamily="34" charset="0"/>
              </a:rPr>
              <a:t>https://commons.wikimedia.org/wiki/File:North_America_laea_location_map.svg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10</a:t>
            </a:fld>
            <a:endParaRPr lang="en-US"/>
          </a:p>
        </p:txBody>
      </p:sp>
    </p:spTree>
    <p:extLst>
      <p:ext uri="{BB962C8B-B14F-4D97-AF65-F5344CB8AC3E}">
        <p14:creationId xmlns:p14="http://schemas.microsoft.com/office/powerpoint/2010/main" val="213914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Department of Transportation. El Camino Real de </a:t>
            </a:r>
            <a:r>
              <a:rPr lang="en-US" sz="1800" b="0" i="0" u="none" strike="noStrike" dirty="0" err="1">
                <a:solidFill>
                  <a:srgbClr val="757575"/>
                </a:solidFill>
                <a:effectLst/>
                <a:latin typeface="Arial" panose="020B0604020202020204" pitchFamily="34" charset="0"/>
              </a:rPr>
              <a:t>los</a:t>
            </a:r>
            <a:r>
              <a:rPr lang="en-US" sz="1800" b="0" i="0" u="none" strike="noStrike" dirty="0">
                <a:solidFill>
                  <a:srgbClr val="757575"/>
                </a:solidFill>
                <a:effectLst/>
                <a:latin typeface="Arial" panose="020B0604020202020204" pitchFamily="34" charset="0"/>
              </a:rPr>
              <a:t> </a:t>
            </a:r>
            <a:r>
              <a:rPr lang="en-US" sz="1800" b="0" i="0" u="none" strike="noStrike" dirty="0" err="1">
                <a:solidFill>
                  <a:srgbClr val="757575"/>
                </a:solidFill>
                <a:effectLst/>
                <a:latin typeface="Arial" panose="020B0604020202020204" pitchFamily="34" charset="0"/>
              </a:rPr>
              <a:t>Tejas</a:t>
            </a:r>
            <a:r>
              <a:rPr lang="en-US" sz="1800" b="0" i="0" u="none" strike="noStrike" dirty="0">
                <a:solidFill>
                  <a:srgbClr val="757575"/>
                </a:solidFill>
                <a:effectLst/>
                <a:latin typeface="Arial" panose="020B0604020202020204" pitchFamily="34" charset="0"/>
              </a:rPr>
              <a:t>: National Historic Trail, pamphlet, 200X; Austin, TX. (</a:t>
            </a:r>
            <a:r>
              <a:rPr lang="en-US" sz="1800" b="0" i="0" u="none" strike="noStrike" dirty="0">
                <a:solidFill>
                  <a:srgbClr val="0277BD"/>
                </a:solidFill>
                <a:effectLst/>
                <a:latin typeface="Arial" panose="020B0604020202020204" pitchFamily="34" charset="0"/>
                <a:hlinkClick r:id="rId3"/>
              </a:rPr>
              <a:t>https://texashistory.unt.edu/ark:/67531/metapth661997/</a:t>
            </a:r>
            <a:r>
              <a:rPr lang="en-US" sz="1800" b="0" i="0" u="none" strike="noStrike" dirty="0">
                <a:solidFill>
                  <a:srgbClr val="757575"/>
                </a:solidFill>
                <a:effectLst/>
                <a:latin typeface="Arial" panose="020B0604020202020204" pitchFamily="34" charset="0"/>
              </a:rPr>
              <a:t>: accessed October 25,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12</a:t>
            </a:fld>
            <a:endParaRPr lang="en-US"/>
          </a:p>
        </p:txBody>
      </p:sp>
    </p:spTree>
    <p:extLst>
      <p:ext uri="{BB962C8B-B14F-4D97-AF65-F5344CB8AC3E}">
        <p14:creationId xmlns:p14="http://schemas.microsoft.com/office/powerpoint/2010/main" val="381940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2/12/2025</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6218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2/12/2025</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84191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2/12/2025</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050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7995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1423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0257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8442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8938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1206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805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1591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2/12/2025</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543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710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839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944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2/12/2025</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166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2/12/2025</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3937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2/12/2025</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68732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2/12/2025</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71621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2/12/2025</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8389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2/12/2025</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3815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2/12/2025</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8838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2/12/2025</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7890567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3" r:id="rId6"/>
    <p:sldLayoutId id="2147483718" r:id="rId7"/>
    <p:sldLayoutId id="2147483714" r:id="rId8"/>
    <p:sldLayoutId id="2147483715" r:id="rId9"/>
    <p:sldLayoutId id="2147483716" r:id="rId10"/>
    <p:sldLayoutId id="2147483717"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1547595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3734014" cy="3566160"/>
          </a:xfrm>
        </p:spPr>
        <p:txBody>
          <a:bodyPr anchor="b">
            <a:normAutofit/>
          </a:bodyPr>
          <a:lstStyle/>
          <a:p>
            <a:pPr algn="l"/>
            <a:r>
              <a:rPr lang="en-US" sz="5400" b="1" i="1" dirty="0">
                <a:solidFill>
                  <a:schemeClr val="tx1">
                    <a:lumMod val="65000"/>
                    <a:lumOff val="35000"/>
                  </a:schemeClr>
                </a:solidFill>
                <a:latin typeface="Gotham book"/>
              </a:rPr>
              <a:t>Unit 3: </a:t>
            </a:r>
            <a:br>
              <a:rPr lang="en-US" sz="5400" b="1" i="1" dirty="0">
                <a:latin typeface="Gotham book"/>
              </a:rPr>
            </a:br>
            <a:r>
              <a:rPr lang="en-US" sz="5400" b="1" dirty="0">
                <a:solidFill>
                  <a:srgbClr val="EA0000"/>
                </a:solidFill>
                <a:latin typeface="Gotham book"/>
              </a:rPr>
              <a:t>The Spanish Colonial Era</a:t>
            </a:r>
          </a:p>
        </p:txBody>
      </p:sp>
      <p:sp>
        <p:nvSpPr>
          <p:cNvPr id="106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33636B-4197-CFFE-1DA2-3465E2BFEFB9}"/>
              </a:ext>
            </a:extLst>
          </p:cNvPr>
          <p:cNvSpPr txBox="1"/>
          <p:nvPr/>
        </p:nvSpPr>
        <p:spPr>
          <a:xfrm>
            <a:off x="890338" y="4615543"/>
            <a:ext cx="3734014" cy="1754326"/>
          </a:xfrm>
          <a:prstGeom prst="rect">
            <a:avLst/>
          </a:prstGeom>
          <a:noFill/>
        </p:spPr>
        <p:txBody>
          <a:bodyPr wrap="square" rtlCol="0">
            <a:spAutoFit/>
          </a:bodyPr>
          <a:lstStyle/>
          <a:p>
            <a:r>
              <a:rPr lang="en-US" sz="3600" i="1" dirty="0">
                <a:solidFill>
                  <a:schemeClr val="tx1">
                    <a:lumMod val="75000"/>
                    <a:lumOff val="25000"/>
                  </a:schemeClr>
                </a:solidFill>
                <a:latin typeface="Gotham Book"/>
              </a:rPr>
              <a:t>Lesson 5:</a:t>
            </a:r>
          </a:p>
          <a:p>
            <a:r>
              <a:rPr lang="en-US" sz="3600" dirty="0">
                <a:solidFill>
                  <a:srgbClr val="EA0000"/>
                </a:solidFill>
                <a:latin typeface="Gotham Book"/>
              </a:rPr>
              <a:t>The Mission Presidio System</a:t>
            </a:r>
          </a:p>
        </p:txBody>
      </p:sp>
      <p:pic>
        <p:nvPicPr>
          <p:cNvPr id="1026" name="Picture 2" descr="A drawing of the Mission Concepcion near San Antonio. ">
            <a:extLst>
              <a:ext uri="{FF2B5EF4-FFF2-40B4-BE49-F238E27FC236}">
                <a16:creationId xmlns:a16="http://schemas.microsoft.com/office/drawing/2014/main" id="{FBB7F670-562F-4C63-5D2D-8E14253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8"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3749" y="199485"/>
            <a:ext cx="1058017" cy="1150825"/>
          </a:xfrm>
          <a:prstGeom prst="rect">
            <a:avLst/>
          </a:prstGeom>
        </p:spPr>
      </p:pic>
      <p:sp>
        <p:nvSpPr>
          <p:cNvPr id="4" name="Title 5"/>
          <p:cNvSpPr>
            <a:spLocks noGrp="1"/>
          </p:cNvSpPr>
          <p:nvPr>
            <p:ph type="title"/>
          </p:nvPr>
        </p:nvSpPr>
        <p:spPr>
          <a:xfrm>
            <a:off x="1491344" y="84446"/>
            <a:ext cx="4169228" cy="2778497"/>
          </a:xfrm>
        </p:spPr>
        <p:txBody>
          <a:bodyPr>
            <a:normAutofit fontScale="90000"/>
          </a:bodyPr>
          <a:lstStyle/>
          <a:p>
            <a:pPr algn="ctr"/>
            <a:r>
              <a:rPr lang="en-US" sz="4900" dirty="0">
                <a:solidFill>
                  <a:srgbClr val="EA0000"/>
                </a:solidFill>
                <a:latin typeface="Gotham Medium"/>
              </a:rPr>
              <a:t>The First East Texas Mission</a:t>
            </a:r>
            <a:r>
              <a:rPr lang="en-US" sz="5400" dirty="0">
                <a:solidFill>
                  <a:srgbClr val="EA0000"/>
                </a:solidFill>
                <a:latin typeface="Gotham Medium"/>
              </a:rPr>
              <a:t>:</a:t>
            </a:r>
            <a:br>
              <a:rPr lang="en-US" sz="5400" dirty="0">
                <a:solidFill>
                  <a:srgbClr val="EA0000"/>
                </a:solidFill>
                <a:latin typeface="Gotham Medium"/>
              </a:rPr>
            </a:br>
            <a:r>
              <a:rPr lang="en-US" sz="5400" b="1" dirty="0">
                <a:solidFill>
                  <a:srgbClr val="EA0000"/>
                </a:solidFill>
                <a:latin typeface="Gotham Medium"/>
              </a:rPr>
              <a:t>San Francisco de los Tejas</a:t>
            </a:r>
          </a:p>
        </p:txBody>
      </p:sp>
      <p:sp>
        <p:nvSpPr>
          <p:cNvPr id="5" name="TextBox 4">
            <a:extLst>
              <a:ext uri="{C183D7F6-B498-43B3-948B-1728B52AA6E4}">
                <adec:decorative xmlns:adec="http://schemas.microsoft.com/office/drawing/2017/decorative" val="1"/>
              </a:ext>
            </a:extLst>
          </p:cNvPr>
          <p:cNvSpPr txBox="1"/>
          <p:nvPr/>
        </p:nvSpPr>
        <p:spPr>
          <a:xfrm>
            <a:off x="83013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0" name="Speech Bubble: Rectangle with Corners Rounded 4119">
            <a:extLst>
              <a:ext uri="{FF2B5EF4-FFF2-40B4-BE49-F238E27FC236}">
                <a16:creationId xmlns:a16="http://schemas.microsoft.com/office/drawing/2014/main" id="{1713ECE3-44C6-663B-5CB7-F0AA7E8C48F0}"/>
              </a:ext>
            </a:extLst>
          </p:cNvPr>
          <p:cNvSpPr/>
          <p:nvPr/>
        </p:nvSpPr>
        <p:spPr>
          <a:xfrm>
            <a:off x="289357" y="3037117"/>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map is ____</a:t>
            </a:r>
          </a:p>
        </p:txBody>
      </p:sp>
      <p:sp>
        <p:nvSpPr>
          <p:cNvPr id="4121" name="Speech Bubble: Rectangle with Corners Rounded 4120">
            <a:extLst>
              <a:ext uri="{FF2B5EF4-FFF2-40B4-BE49-F238E27FC236}">
                <a16:creationId xmlns:a16="http://schemas.microsoft.com/office/drawing/2014/main" id="{F96A1F50-8D4D-E7EB-BDB3-91C19FB00993}"/>
              </a:ext>
            </a:extLst>
          </p:cNvPr>
          <p:cNvSpPr/>
          <p:nvPr/>
        </p:nvSpPr>
        <p:spPr>
          <a:xfrm>
            <a:off x="1590357" y="4667320"/>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200" dirty="0">
                <a:solidFill>
                  <a:srgbClr val="C00000"/>
                </a:solidFill>
                <a:latin typeface="Calibri" panose="020F0502020204030204"/>
              </a:rPr>
              <a:t> about this map is 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119" name="Picture 4118" descr="A map showing European colonization of North America. The British colonies are shown on the east coast of North America in red. The French territory is shown in blue along the Mississippi River in central North America. The Viceroyalty of New Spain is shown in orange covering modern-day Mexico, New Mexico, Texas, Florida, and the Caribbean. The location of the first east Texas mission is shown along the border shared with French Louisiana. ">
            <a:extLst>
              <a:ext uri="{FF2B5EF4-FFF2-40B4-BE49-F238E27FC236}">
                <a16:creationId xmlns:a16="http://schemas.microsoft.com/office/drawing/2014/main" id="{DEDD8277-B975-A1EA-1A26-1573D68C1A5B}"/>
              </a:ext>
            </a:extLst>
          </p:cNvPr>
          <p:cNvPicPr>
            <a:picLocks noChangeAspect="1"/>
          </p:cNvPicPr>
          <p:nvPr/>
        </p:nvPicPr>
        <p:blipFill>
          <a:blip r:embed="rId4"/>
          <a:stretch>
            <a:fillRect/>
          </a:stretch>
        </p:blipFill>
        <p:spPr>
          <a:xfrm>
            <a:off x="6048084" y="199485"/>
            <a:ext cx="5840167" cy="5809429"/>
          </a:xfrm>
          <a:prstGeom prst="rect">
            <a:avLst/>
          </a:prstGeom>
          <a:effectLst>
            <a:outerShdw blurRad="50800" dist="50800" dir="7920000" algn="ctr" rotWithShape="0">
              <a:srgbClr val="000000">
                <a:alpha val="43137"/>
              </a:srgbClr>
            </a:outerShdw>
          </a:effectLst>
        </p:spPr>
      </p:pic>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5">
            <a:alphaModFix amt="24000"/>
          </a:blip>
          <a:srcRect l="19624" r="509" b="1646"/>
          <a:stretch/>
        </p:blipFill>
        <p:spPr>
          <a:xfrm rot="16200000">
            <a:off x="2667002" y="-2667002"/>
            <a:ext cx="6858000" cy="12192003"/>
          </a:xfrm>
          <a:prstGeom prst="rect">
            <a:avLst/>
          </a:prstGeom>
        </p:spPr>
      </p:pic>
      <p:pic>
        <p:nvPicPr>
          <p:cNvPr id="4122" name="Graphic 4121">
            <a:extLst>
              <a:ext uri="{FF2B5EF4-FFF2-40B4-BE49-F238E27FC236}">
                <a16:creationId xmlns:a16="http://schemas.microsoft.com/office/drawing/2014/main" id="{6476536C-714E-C9D0-A8C8-760684CED30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4843946"/>
            <a:ext cx="957943" cy="957943"/>
          </a:xfrm>
          <a:prstGeom prst="rect">
            <a:avLst/>
          </a:prstGeom>
        </p:spPr>
      </p:pic>
      <p:pic>
        <p:nvPicPr>
          <p:cNvPr id="4123" name="Graphic 4122">
            <a:extLst>
              <a:ext uri="{FF2B5EF4-FFF2-40B4-BE49-F238E27FC236}">
                <a16:creationId xmlns:a16="http://schemas.microsoft.com/office/drawing/2014/main" id="{29FEA861-E198-804E-3ED1-2D88AD02BFB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325325"/>
            <a:ext cx="1026493" cy="1026493"/>
          </a:xfrm>
          <a:prstGeom prst="rect">
            <a:avLst/>
          </a:prstGeom>
        </p:spPr>
      </p:pic>
    </p:spTree>
    <p:extLst>
      <p:ext uri="{BB962C8B-B14F-4D97-AF65-F5344CB8AC3E}">
        <p14:creationId xmlns:p14="http://schemas.microsoft.com/office/powerpoint/2010/main" val="284573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105101"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San Antonio</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13" y="1126052"/>
            <a:ext cx="6105101" cy="5747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70AD47">
                    <a:lumMod val="75000"/>
                  </a:srgbClr>
                </a:solidFill>
                <a:latin typeface="Calibri" panose="020F0502020204030204"/>
              </a:rPr>
              <a:t>Spain continued establishing missions in </a:t>
            </a:r>
            <a:r>
              <a:rPr lang="en-US" sz="2300" b="1" dirty="0">
                <a:solidFill>
                  <a:srgbClr val="70AD47">
                    <a:lumMod val="75000"/>
                  </a:srgbClr>
                </a:solidFill>
                <a:latin typeface="Calibri" panose="020F0502020204030204"/>
              </a:rPr>
              <a:t>east Texas</a:t>
            </a:r>
            <a:r>
              <a:rPr lang="en-US" sz="2300" dirty="0">
                <a:solidFill>
                  <a:srgbClr val="70AD47">
                    <a:lumMod val="75000"/>
                  </a:srgbClr>
                </a:solidFill>
                <a:latin typeface="Calibri" panose="020F0502020204030204"/>
              </a:rPr>
              <a:t>, despite their initial lack of success. The Spanish government really wanted to prevent the French from taking over that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0070C0"/>
                </a:solidFill>
                <a:latin typeface="Calibri" panose="020F0502020204030204"/>
              </a:rPr>
              <a:t>Spain’s attempts to settle east Texas presented a new problem: </a:t>
            </a:r>
            <a:r>
              <a:rPr lang="en-US" sz="2300" b="1" dirty="0">
                <a:solidFill>
                  <a:srgbClr val="0070C0"/>
                </a:solidFill>
                <a:latin typeface="Calibri" panose="020F0502020204030204"/>
              </a:rPr>
              <a:t>east Texas was incredibly far from the more populated areas of Mexico. </a:t>
            </a:r>
            <a:r>
              <a:rPr lang="en-US" sz="2300" dirty="0">
                <a:solidFill>
                  <a:srgbClr val="7030A0"/>
                </a:solidFill>
                <a:latin typeface="Calibri" panose="020F0502020204030204"/>
              </a:rPr>
              <a:t>Moving people and supplies from central Mexico to east Texas was a long and difficult task. </a:t>
            </a:r>
            <a:r>
              <a:rPr lang="en-US" sz="2300" b="1" dirty="0">
                <a:solidFill>
                  <a:srgbClr val="7030A0"/>
                </a:solidFill>
                <a:latin typeface="Calibri" panose="020F0502020204030204"/>
              </a:rPr>
              <a:t>Travelers needed a place to rest halfway through the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Calibri" panose="020F0502020204030204"/>
              </a:rPr>
              <a:t>In </a:t>
            </a:r>
            <a:r>
              <a:rPr lang="en-US" sz="2300" b="1" dirty="0">
                <a:solidFill>
                  <a:srgbClr val="FF0000"/>
                </a:solidFill>
                <a:latin typeface="Calibri" panose="020F0502020204030204"/>
              </a:rPr>
              <a:t>1718</a:t>
            </a:r>
            <a:r>
              <a:rPr lang="en-US" sz="2300" dirty="0">
                <a:solidFill>
                  <a:srgbClr val="FF0000"/>
                </a:solidFill>
                <a:latin typeface="Calibri" panose="020F0502020204030204"/>
              </a:rPr>
              <a:t>, Spain founded </a:t>
            </a:r>
            <a:r>
              <a:rPr lang="en-US" sz="2300" b="1" dirty="0">
                <a:solidFill>
                  <a:srgbClr val="FF0000"/>
                </a:solidFill>
                <a:latin typeface="Calibri" panose="020F0502020204030204"/>
              </a:rPr>
              <a:t>San Antonio </a:t>
            </a:r>
            <a:r>
              <a:rPr lang="en-US" sz="2300" dirty="0">
                <a:solidFill>
                  <a:srgbClr val="FF0000"/>
                </a:solidFill>
                <a:latin typeface="Calibri" panose="020F0502020204030204"/>
              </a:rPr>
              <a:t>as a midpoint on the route to the east Texas missions. The route became known as </a:t>
            </a:r>
            <a:r>
              <a:rPr lang="en-US" sz="2300" b="1" dirty="0">
                <a:solidFill>
                  <a:srgbClr val="FF0000"/>
                </a:solidFill>
                <a:latin typeface="Calibri" panose="020F0502020204030204"/>
              </a:rPr>
              <a:t>“El Camino Real” </a:t>
            </a:r>
            <a:r>
              <a:rPr lang="en-US" sz="2300" dirty="0">
                <a:solidFill>
                  <a:srgbClr val="FF0000"/>
                </a:solidFill>
                <a:latin typeface="Calibri" panose="020F0502020204030204"/>
              </a:rPr>
              <a:t>or the Royal Road. </a:t>
            </a: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2136969918"/>
              </p:ext>
            </p:extLst>
          </p:nvPr>
        </p:nvGraphicFramePr>
        <p:xfrm>
          <a:off x="7797752" y="203609"/>
          <a:ext cx="4091552"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700" dirty="0"/>
                        <a:t>Spain founded San Antonio in 1718 as a midpoint on the route to east Texas.</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3170956260"/>
              </p:ext>
            </p:extLst>
          </p:nvPr>
        </p:nvGraphicFramePr>
        <p:xfrm>
          <a:off x="7786563" y="2650068"/>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San Antonio will go on to become an important city in Texas history.</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3446622954"/>
              </p:ext>
            </p:extLst>
          </p:nvPr>
        </p:nvGraphicFramePr>
        <p:xfrm>
          <a:off x="7786563" y="4737627"/>
          <a:ext cx="4064000" cy="17347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300" dirty="0"/>
                        <a:t>Do you think Spain will establish missions in San Antonio too? </a:t>
                      </a:r>
                    </a:p>
                    <a:p>
                      <a:pPr algn="l"/>
                      <a:r>
                        <a:rPr lang="en-US" sz="2300" dirty="0"/>
                        <a:t>Why or why not? </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42518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305" y="210371"/>
            <a:ext cx="1058017" cy="1150825"/>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EADC318-5281-5C96-4E85-9CFD1F92CB8B}"/>
              </a:ext>
            </a:extLst>
          </p:cNvPr>
          <p:cNvSpPr>
            <a:spLocks noGrp="1"/>
          </p:cNvSpPr>
          <p:nvPr>
            <p:ph type="title"/>
          </p:nvPr>
        </p:nvSpPr>
        <p:spPr>
          <a:xfrm>
            <a:off x="1491344" y="84447"/>
            <a:ext cx="4169228" cy="1700810"/>
          </a:xfrm>
        </p:spPr>
        <p:txBody>
          <a:bodyPr>
            <a:normAutofit/>
          </a:bodyPr>
          <a:lstStyle/>
          <a:p>
            <a:pPr algn="ctr"/>
            <a:r>
              <a:rPr lang="en-US" sz="5400" b="1" dirty="0">
                <a:solidFill>
                  <a:srgbClr val="EA0000"/>
                </a:solidFill>
                <a:latin typeface="Gotham Medium"/>
              </a:rPr>
              <a:t>San Antonio</a:t>
            </a:r>
            <a:br>
              <a:rPr lang="en-US" sz="5400" dirty="0">
                <a:solidFill>
                  <a:srgbClr val="EA0000"/>
                </a:solidFill>
                <a:latin typeface="Gotham Medium"/>
              </a:rPr>
            </a:br>
            <a:r>
              <a:rPr lang="en-US" sz="4000" dirty="0">
                <a:solidFill>
                  <a:srgbClr val="EA0000"/>
                </a:solidFill>
                <a:latin typeface="Gotham Medium"/>
              </a:rPr>
              <a:t>&amp; El Camino Real        </a:t>
            </a:r>
            <a:endParaRPr lang="en-US" b="1" dirty="0">
              <a:solidFill>
                <a:srgbClr val="EA0000"/>
              </a:solidFill>
              <a:latin typeface="Gotham Medium"/>
            </a:endParaRPr>
          </a:p>
        </p:txBody>
      </p:sp>
      <p:sp>
        <p:nvSpPr>
          <p:cNvPr id="16" name="Speech Bubble: Rectangle with Corners Rounded 15">
            <a:extLst>
              <a:ext uri="{FF2B5EF4-FFF2-40B4-BE49-F238E27FC236}">
                <a16:creationId xmlns:a16="http://schemas.microsoft.com/office/drawing/2014/main" id="{792A4191-6E37-8752-F712-B2F650129FE9}"/>
              </a:ext>
            </a:extLst>
          </p:cNvPr>
          <p:cNvSpPr/>
          <p:nvPr/>
        </p:nvSpPr>
        <p:spPr>
          <a:xfrm>
            <a:off x="289357" y="2307773"/>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map is ____</a:t>
            </a:r>
          </a:p>
        </p:txBody>
      </p:sp>
      <p:sp>
        <p:nvSpPr>
          <p:cNvPr id="17" name="Speech Bubble: Rectangle with Corners Rounded 16">
            <a:extLst>
              <a:ext uri="{FF2B5EF4-FFF2-40B4-BE49-F238E27FC236}">
                <a16:creationId xmlns:a16="http://schemas.microsoft.com/office/drawing/2014/main" id="{2A26C212-8D4E-5846-2F7A-BC1D2D818E07}"/>
              </a:ext>
            </a:extLst>
          </p:cNvPr>
          <p:cNvSpPr/>
          <p:nvPr/>
        </p:nvSpPr>
        <p:spPr>
          <a:xfrm>
            <a:off x="1590357" y="3937976"/>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200" dirty="0">
                <a:solidFill>
                  <a:srgbClr val="C00000"/>
                </a:solidFill>
                <a:latin typeface="Calibri" panose="020F0502020204030204"/>
              </a:rPr>
              <a:t> about this map is 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A6A2DC76-3468-2FB4-0567-61011D76167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339" y="4114602"/>
            <a:ext cx="957943" cy="957943"/>
          </a:xfrm>
          <a:prstGeom prst="rect">
            <a:avLst/>
          </a:prstGeom>
        </p:spPr>
      </p:pic>
      <p:pic>
        <p:nvPicPr>
          <p:cNvPr id="19" name="Graphic 18">
            <a:extLst>
              <a:ext uri="{FF2B5EF4-FFF2-40B4-BE49-F238E27FC236}">
                <a16:creationId xmlns:a16="http://schemas.microsoft.com/office/drawing/2014/main" id="{BDB3C15C-F3C6-F311-9E3E-3A6B08CAC6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0732" y="2595981"/>
            <a:ext cx="1026493" cy="1026493"/>
          </a:xfrm>
          <a:prstGeom prst="rect">
            <a:avLst/>
          </a:prstGeom>
        </p:spPr>
      </p:pic>
      <p:pic>
        <p:nvPicPr>
          <p:cNvPr id="3" name="Picture 2" descr="A map of Texas showing the many routes of the Camino Real from the borders of present-day Mexico to the missions in east Texas and west Louisiana.">
            <a:extLst>
              <a:ext uri="{FF2B5EF4-FFF2-40B4-BE49-F238E27FC236}">
                <a16:creationId xmlns:a16="http://schemas.microsoft.com/office/drawing/2014/main" id="{3805D5DB-56D6-1D06-ECEA-B442BB8B1E6F}"/>
              </a:ext>
            </a:extLst>
          </p:cNvPr>
          <p:cNvPicPr>
            <a:picLocks noChangeAspect="1"/>
          </p:cNvPicPr>
          <p:nvPr/>
        </p:nvPicPr>
        <p:blipFill>
          <a:blip r:embed="rId7"/>
          <a:stretch>
            <a:fillRect/>
          </a:stretch>
        </p:blipFill>
        <p:spPr>
          <a:xfrm>
            <a:off x="5986023" y="947852"/>
            <a:ext cx="6032857" cy="452783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7590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exit ticket.</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4261" y="2201198"/>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910" y="4000982"/>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0250" y="5444012"/>
            <a:ext cx="925792" cy="925792"/>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65366" y="1759965"/>
            <a:ext cx="1208326" cy="1208326"/>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038885" y="1968598"/>
            <a:ext cx="439023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rPr>
              <a:t>Read the scenario and follow the instructions to complete the text message conversation.</a:t>
            </a:r>
          </a:p>
          <a:p>
            <a:pPr marL="285750" indent="-285750">
              <a:buFont typeface="Arial" panose="020B0604020202020204" pitchFamily="34" charset="0"/>
              <a:buChar char="•"/>
            </a:pPr>
            <a:r>
              <a:rPr lang="en-US" sz="3200" dirty="0">
                <a:solidFill>
                  <a:srgbClr val="0070C0"/>
                </a:solidFill>
              </a:rPr>
              <a:t>How would you respond to the Spanish governor of Texas?</a:t>
            </a:r>
            <a:endParaRPr lang="en-US" sz="3200" dirty="0">
              <a:solidFill>
                <a:srgbClr val="7030A0"/>
              </a:solidFill>
            </a:endParaRPr>
          </a:p>
          <a:p>
            <a:pPr marL="285750" indent="-285750">
              <a:buFont typeface="Arial" panose="020B0604020202020204" pitchFamily="34" charset="0"/>
              <a:buChar char="•"/>
            </a:pPr>
            <a:r>
              <a:rPr lang="en-US" sz="3200" dirty="0">
                <a:solidFill>
                  <a:schemeClr val="accent6">
                    <a:lumMod val="75000"/>
                  </a:schemeClr>
                </a:solidFill>
              </a:rPr>
              <a:t>Share your response with a partner.</a:t>
            </a:r>
          </a:p>
        </p:txBody>
      </p:sp>
      <p:pic>
        <p:nvPicPr>
          <p:cNvPr id="17" name="Picture 16" descr="An image of a text message conversation between the Spanish governor of Texas and you. He asks &quot;How's it going up there in east Texas?&quot; Your response message is blank. What would you say? How would he respond to you? &#10;">
            <a:extLst>
              <a:ext uri="{FF2B5EF4-FFF2-40B4-BE49-F238E27FC236}">
                <a16:creationId xmlns:a16="http://schemas.microsoft.com/office/drawing/2014/main" id="{C540B56F-14B2-B24C-368B-71CE9B846736}"/>
              </a:ext>
            </a:extLst>
          </p:cNvPr>
          <p:cNvPicPr>
            <a:picLocks noChangeAspect="1"/>
          </p:cNvPicPr>
          <p:nvPr/>
        </p:nvPicPr>
        <p:blipFill>
          <a:blip r:embed="rId15"/>
          <a:stretch>
            <a:fillRect/>
          </a:stretch>
        </p:blipFill>
        <p:spPr>
          <a:xfrm>
            <a:off x="7429123" y="2201198"/>
            <a:ext cx="4489348" cy="359956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0944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074169" y="1429109"/>
            <a:ext cx="6278094" cy="1502228"/>
          </a:xfrm>
          <a:prstGeom prst="wedgeRoundRectCallout">
            <a:avLst>
              <a:gd name="adj1" fmla="val 73859"/>
              <a:gd name="adj2" fmla="val 3924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My response to the governor would be, “____”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437" y="4175375"/>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969769" y="3820890"/>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His response would probably be, “________”</a:t>
            </a: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540" y="1732741"/>
            <a:ext cx="1180857" cy="1180857"/>
          </a:xfrm>
          <a:prstGeom prst="rect">
            <a:avLst/>
          </a:prstGeom>
        </p:spPr>
      </p:pic>
    </p:spTree>
    <p:extLst>
      <p:ext uri="{BB962C8B-B14F-4D97-AF65-F5344CB8AC3E}">
        <p14:creationId xmlns:p14="http://schemas.microsoft.com/office/powerpoint/2010/main" val="419902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2126" y="2914335"/>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2570" y="4269419"/>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8356" y="552735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4892" y="1759965"/>
            <a:ext cx="1208326" cy="1208326"/>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389971" y="2068817"/>
            <a:ext cx="4390238"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rPr>
              <a:t>Read and consider the scenario.</a:t>
            </a:r>
          </a:p>
          <a:p>
            <a:pPr marL="285750" indent="-285750">
              <a:buFont typeface="Arial" panose="020B0604020202020204" pitchFamily="34" charset="0"/>
              <a:buChar char="•"/>
            </a:pPr>
            <a:r>
              <a:rPr lang="en-US" sz="2800" dirty="0">
                <a:solidFill>
                  <a:srgbClr val="0070C0"/>
                </a:solidFill>
              </a:rPr>
              <a:t>Where would you establish the first Spanish mission in Texas?</a:t>
            </a:r>
          </a:p>
          <a:p>
            <a:pPr marL="285750" indent="-285750">
              <a:buFont typeface="Arial" panose="020B0604020202020204" pitchFamily="34" charset="0"/>
              <a:buChar char="•"/>
            </a:pPr>
            <a:r>
              <a:rPr lang="en-US" sz="2800" dirty="0">
                <a:solidFill>
                  <a:srgbClr val="7030A0"/>
                </a:solidFill>
              </a:rPr>
              <a:t>Circle the location on your map and explain your answer.</a:t>
            </a:r>
          </a:p>
          <a:p>
            <a:pPr marL="285750" indent="-285750">
              <a:buFont typeface="Arial" panose="020B0604020202020204" pitchFamily="34" charset="0"/>
              <a:buChar char="•"/>
            </a:pPr>
            <a:r>
              <a:rPr lang="en-US" sz="2800" dirty="0">
                <a:solidFill>
                  <a:schemeClr val="accent6">
                    <a:lumMod val="75000"/>
                  </a:schemeClr>
                </a:solidFill>
              </a:rPr>
              <a:t>Share your response with a partner</a:t>
            </a:r>
            <a:r>
              <a:rPr lang="en-US" dirty="0">
                <a:solidFill>
                  <a:schemeClr val="accent6">
                    <a:lumMod val="75000"/>
                  </a:schemeClr>
                </a:solidFill>
              </a:rPr>
              <a:t>.</a:t>
            </a:r>
          </a:p>
        </p:txBody>
      </p:sp>
      <p:pic>
        <p:nvPicPr>
          <p:cNvPr id="10" name="Picture 9" descr="A blank map of Texas and its surrounding areas. The map shows rivers, the present-day political borders, and the Gulf of Mexico.">
            <a:extLst>
              <a:ext uri="{FF2B5EF4-FFF2-40B4-BE49-F238E27FC236}">
                <a16:creationId xmlns:a16="http://schemas.microsoft.com/office/drawing/2014/main" id="{A6EA3726-4C43-A89F-F89E-172F1F09882D}"/>
              </a:ext>
            </a:extLst>
          </p:cNvPr>
          <p:cNvPicPr>
            <a:picLocks noChangeAspect="1"/>
          </p:cNvPicPr>
          <p:nvPr/>
        </p:nvPicPr>
        <p:blipFill>
          <a:blip r:embed="rId16"/>
          <a:srcRect l="884" b="979"/>
          <a:stretch/>
        </p:blipFill>
        <p:spPr>
          <a:xfrm>
            <a:off x="7914172" y="2068817"/>
            <a:ext cx="3882300" cy="383322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69D42807-9E42-27FE-FB3C-63422ECB11D4}"/>
              </a:ext>
            </a:extLst>
          </p:cNvPr>
          <p:cNvSpPr txBox="1"/>
          <p:nvPr/>
        </p:nvSpPr>
        <p:spPr>
          <a:xfrm>
            <a:off x="2046514" y="1115122"/>
            <a:ext cx="9742715" cy="1077218"/>
          </a:xfrm>
          <a:prstGeom prst="rect">
            <a:avLst/>
          </a:prstGeom>
          <a:noFill/>
        </p:spPr>
        <p:txBody>
          <a:bodyPr wrap="square" rtlCol="0">
            <a:spAutoFit/>
          </a:bodyPr>
          <a:lstStyle/>
          <a:p>
            <a:r>
              <a:rPr lang="en-US" sz="3200" dirty="0">
                <a:solidFill>
                  <a:srgbClr val="EA0000"/>
                </a:solidFill>
              </a:rPr>
              <a:t>Use cardinal directions to share your chosen location with the class </a:t>
            </a:r>
            <a:r>
              <a:rPr lang="en-US" sz="3200" b="1" dirty="0">
                <a:solidFill>
                  <a:srgbClr val="EA0000"/>
                </a:solidFill>
              </a:rPr>
              <a:t>(North, South, East, West, Northwest, etc.)</a:t>
            </a:r>
          </a:p>
        </p:txBody>
      </p:sp>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85904" y="2363860"/>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suggest Spain build its first mission in 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4169" y="4572004"/>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763590" y="4334175"/>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chose this location because _______</a:t>
            </a: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8290" y="2579614"/>
            <a:ext cx="1253516" cy="1253516"/>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642257" y="2130641"/>
            <a:ext cx="10918372"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srgbClr val="C00000"/>
                </a:solidFill>
                <a:latin typeface="Calibri" panose="020F0502020204030204"/>
              </a:rPr>
              <a:t>What was the Mission Presidio System? What were Spain’s goals for the system in Texas? What happened with the first missions in Texas? </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805543" y="1831085"/>
            <a:ext cx="10896600"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examine the beginning of the Mission Presidio System in Texas.</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three short passages, identify and record the key information, the significance of each reading, and answer a comprehension question for each passage.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6168"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42334" y="2505733"/>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2"/>
                </a:solidFill>
                <a:latin typeface="Gotham Medium"/>
              </a:rPr>
              <a:t>The Mission Presidio System</a:t>
            </a:r>
            <a:br>
              <a:rPr lang="en-US" dirty="0">
                <a:solidFill>
                  <a:schemeClr val="bg2"/>
                </a:solidFill>
                <a:latin typeface="Gotham Medium"/>
              </a:rPr>
            </a:br>
            <a:r>
              <a:rPr lang="en-US" sz="8900" dirty="0">
                <a:solidFill>
                  <a:schemeClr val="bg1"/>
                </a:solidFill>
                <a:latin typeface="Gotham Medium"/>
              </a:rPr>
              <a:t>Lesson</a:t>
            </a:r>
            <a:endParaRPr lang="en-US"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Gotham Medium"/>
              </a:rPr>
              <a:t>The Mission Presidio System</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1140969"/>
            <a:ext cx="5997819" cy="5640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In the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1500s</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Spain began establishing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missions</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in Central Mexico </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to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convert</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and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assimilate</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American Indians into the Spanish religion and culture. </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Spain established </a:t>
            </a:r>
            <a:r>
              <a:rPr kumimoji="0" lang="en-US" sz="2500" b="1" i="0" u="none" strike="noStrike" kern="1200" cap="none" spc="0" normalizeH="0" baseline="0" noProof="0" dirty="0">
                <a:ln>
                  <a:noFill/>
                </a:ln>
                <a:solidFill>
                  <a:srgbClr val="7030A0"/>
                </a:solidFill>
                <a:effectLst/>
                <a:uLnTx/>
                <a:uFillTx/>
                <a:latin typeface="Calibri" panose="020F0502020204030204"/>
                <a:ea typeface="+mn-ea"/>
                <a:cs typeface="+mn-cs"/>
              </a:rPr>
              <a:t>presidios</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 to protect those missions, and more importantly, to protect the resources around them, like </a:t>
            </a:r>
            <a:r>
              <a:rPr kumimoji="0" lang="en-US" sz="2500" b="1" i="0" u="none" strike="noStrike" kern="1200" cap="none" spc="0" normalizeH="0" baseline="0" noProof="0" dirty="0">
                <a:ln>
                  <a:noFill/>
                </a:ln>
                <a:solidFill>
                  <a:srgbClr val="7030A0"/>
                </a:solidFill>
                <a:effectLst/>
                <a:uLnTx/>
                <a:uFillTx/>
                <a:latin typeface="Calibri" panose="020F0502020204030204"/>
                <a:ea typeface="+mn-ea"/>
                <a:cs typeface="+mn-cs"/>
              </a:rPr>
              <a:t>silver mines</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rgbClr val="0070C0"/>
                </a:solidFill>
                <a:latin typeface="Calibri" panose="020F0502020204030204"/>
              </a:rPr>
              <a:t>In </a:t>
            </a:r>
            <a:r>
              <a:rPr lang="en-US" sz="2500" b="1" dirty="0">
                <a:solidFill>
                  <a:srgbClr val="0070C0"/>
                </a:solidFill>
                <a:latin typeface="Calibri" panose="020F0502020204030204"/>
              </a:rPr>
              <a:t>1690</a:t>
            </a:r>
            <a:r>
              <a:rPr lang="en-US" sz="2500" dirty="0">
                <a:solidFill>
                  <a:srgbClr val="0070C0"/>
                </a:solidFill>
                <a:latin typeface="Calibri" panose="020F0502020204030204"/>
              </a:rPr>
              <a:t>, Spain expanded the Mission Presidio System into Texas </a:t>
            </a:r>
            <a:r>
              <a:rPr lang="en-US" sz="2500" b="1" dirty="0">
                <a:solidFill>
                  <a:srgbClr val="0070C0"/>
                </a:solidFill>
                <a:latin typeface="Calibri" panose="020F0502020204030204"/>
              </a:rPr>
              <a:t>to strengthen its claim to the land</a:t>
            </a:r>
            <a:r>
              <a:rPr lang="en-US" sz="2500" dirty="0">
                <a:solidFill>
                  <a:srgbClr val="0070C0"/>
                </a:solidFill>
                <a:latin typeface="Calibri" panose="020F0502020204030204"/>
              </a:rPr>
              <a:t>, </a:t>
            </a:r>
            <a:r>
              <a:rPr lang="en-US" sz="2500" b="1" dirty="0">
                <a:solidFill>
                  <a:srgbClr val="0070C0"/>
                </a:solidFill>
                <a:latin typeface="Calibri" panose="020F0502020204030204"/>
              </a:rPr>
              <a:t>keep the French out of the region</a:t>
            </a:r>
            <a:r>
              <a:rPr lang="en-US" sz="2500" dirty="0">
                <a:solidFill>
                  <a:srgbClr val="0070C0"/>
                </a:solidFill>
                <a:latin typeface="Calibri" panose="020F0502020204030204"/>
              </a:rPr>
              <a:t>, and </a:t>
            </a:r>
            <a:r>
              <a:rPr lang="en-US" sz="2500" b="1" dirty="0">
                <a:solidFill>
                  <a:srgbClr val="0070C0"/>
                </a:solidFill>
                <a:latin typeface="Calibri" panose="020F0502020204030204"/>
              </a:rPr>
              <a:t>convert Texas Indians to Catholicism</a:t>
            </a:r>
            <a:r>
              <a:rPr lang="en-US" sz="2500" dirty="0">
                <a:solidFill>
                  <a:srgbClr val="0070C0"/>
                </a:solidFill>
                <a:latin typeface="Calibri" panose="020F0502020204030204"/>
              </a:rPr>
              <a:t>. </a:t>
            </a:r>
            <a:r>
              <a:rPr lang="en-US" sz="2500" dirty="0">
                <a:solidFill>
                  <a:srgbClr val="EA0000"/>
                </a:solidFill>
                <a:latin typeface="Calibri" panose="020F0502020204030204"/>
              </a:rPr>
              <a:t>The Texas missions struggled for nearly 100 years until Spain finally began ending the mission system in Texas in </a:t>
            </a:r>
            <a:r>
              <a:rPr lang="en-US" sz="2500" b="1" dirty="0">
                <a:solidFill>
                  <a:srgbClr val="EA0000"/>
                </a:solidFill>
                <a:latin typeface="Calibri" panose="020F0502020204030204"/>
              </a:rPr>
              <a:t>1794</a:t>
            </a:r>
            <a:r>
              <a:rPr lang="en-US" sz="2500" dirty="0">
                <a:solidFill>
                  <a:srgbClr val="EA0000"/>
                </a:solidFill>
                <a:latin typeface="Calibri" panose="020F0502020204030204"/>
              </a:rPr>
              <a:t>.  </a:t>
            </a:r>
            <a:endParaRPr kumimoji="0" lang="en-US" sz="2500" b="1" i="0" u="none" strike="noStrike" kern="1200" cap="none" spc="0" normalizeH="0" baseline="0" noProof="0" dirty="0">
              <a:ln>
                <a:noFill/>
              </a:ln>
              <a:solidFill>
                <a:srgbClr val="EA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1867282051"/>
              </p:ext>
            </p:extLst>
          </p:nvPr>
        </p:nvGraphicFramePr>
        <p:xfrm>
          <a:off x="7797752" y="203609"/>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800" dirty="0"/>
                        <a:t>Religious settlements to convert Indians and military forts to protect the land from the French.</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4079084239"/>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The Mission System failed to give Spain a strong presence in Texas.</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1320534257"/>
              </p:ext>
            </p:extLst>
          </p:nvPr>
        </p:nvGraphicFramePr>
        <p:xfrm>
          <a:off x="7786563" y="4737627"/>
          <a:ext cx="4064000" cy="13537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200" dirty="0"/>
                        <a:t>What is one reason for the mission system’s failure in Texas?</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0086" y="262579"/>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32652" y="1259489"/>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921094"/>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6995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78149"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5943" y="264318"/>
            <a:ext cx="1058017" cy="1150825"/>
          </a:xfrm>
          <a:prstGeom prst="rect">
            <a:avLst/>
          </a:prstGeom>
        </p:spPr>
      </p:pic>
      <p:sp>
        <p:nvSpPr>
          <p:cNvPr id="4" name="Title 5"/>
          <p:cNvSpPr>
            <a:spLocks noGrp="1"/>
          </p:cNvSpPr>
          <p:nvPr>
            <p:ph type="title"/>
          </p:nvPr>
        </p:nvSpPr>
        <p:spPr>
          <a:xfrm>
            <a:off x="1242123" y="-81362"/>
            <a:ext cx="4185291" cy="1643993"/>
          </a:xfrm>
        </p:spPr>
        <p:txBody>
          <a:bodyPr>
            <a:normAutofit/>
          </a:bodyPr>
          <a:lstStyle/>
          <a:p>
            <a:pPr algn="ctr"/>
            <a:r>
              <a:rPr lang="en-US" sz="4800" b="1" dirty="0">
                <a:solidFill>
                  <a:srgbClr val="EA0000"/>
                </a:solidFill>
                <a:latin typeface="Gotham Medium"/>
              </a:rPr>
              <a:t>A Spanish Mission</a:t>
            </a:r>
          </a:p>
        </p:txBody>
      </p:sp>
      <p:sp>
        <p:nvSpPr>
          <p:cNvPr id="5" name="TextBox 4">
            <a:extLst>
              <a:ext uri="{C183D7F6-B498-43B3-948B-1728B52AA6E4}">
                <adec:decorative xmlns:adec="http://schemas.microsoft.com/office/drawing/2017/decorative" val="1"/>
              </a:ext>
            </a:extLst>
          </p:cNvPr>
          <p:cNvSpPr txBox="1"/>
          <p:nvPr/>
        </p:nvSpPr>
        <p:spPr>
          <a:xfrm>
            <a:off x="834491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8" name="Picture 6" descr="A list of all the items in the mission floor plan including the church, foundations, quarters, workshop, convento, nature trail, forge, ruins of living quarters, hearth, and adobe-walled compound.">
            <a:extLst>
              <a:ext uri="{FF2B5EF4-FFF2-40B4-BE49-F238E27FC236}">
                <a16:creationId xmlns:a16="http://schemas.microsoft.com/office/drawing/2014/main" id="{BB1E0F47-9369-7436-A448-7E41EE412D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06" t="58480" r="12594" b="21587"/>
          <a:stretch/>
        </p:blipFill>
        <p:spPr bwMode="auto">
          <a:xfrm>
            <a:off x="68903" y="1634545"/>
            <a:ext cx="5574122" cy="175432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378D5B3-CA69-0C24-3515-DC02ECD508F2}"/>
              </a:ext>
            </a:extLst>
          </p:cNvPr>
          <p:cNvSpPr/>
          <p:nvPr/>
        </p:nvSpPr>
        <p:spPr>
          <a:xfrm>
            <a:off x="289357" y="3872287"/>
            <a:ext cx="4152014" cy="1037177"/>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mission is ____</a:t>
            </a:r>
          </a:p>
        </p:txBody>
      </p:sp>
      <p:sp>
        <p:nvSpPr>
          <p:cNvPr id="9" name="Speech Bubble: Rectangle with Corners Rounded 8">
            <a:extLst>
              <a:ext uri="{FF2B5EF4-FFF2-40B4-BE49-F238E27FC236}">
                <a16:creationId xmlns:a16="http://schemas.microsoft.com/office/drawing/2014/main" id="{8DF8F635-50A6-FB0B-E6E5-48CA0F3E7AD8}"/>
              </a:ext>
            </a:extLst>
          </p:cNvPr>
          <p:cNvSpPr/>
          <p:nvPr/>
        </p:nvSpPr>
        <p:spPr>
          <a:xfrm>
            <a:off x="1481498" y="5255151"/>
            <a:ext cx="4152014" cy="1069451"/>
          </a:xfrm>
          <a:prstGeom prst="wedgeRoundRectCallout">
            <a:avLst>
              <a:gd name="adj1" fmla="val -60913"/>
              <a:gd name="adj2" fmla="val 2525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000" dirty="0">
                <a:solidFill>
                  <a:srgbClr val="C00000"/>
                </a:solidFill>
                <a:latin typeface="Calibri" panose="020F0502020204030204"/>
              </a:rPr>
              <a:t> about this mission is 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6EA0F81-8E77-9780-21B2-FC861BE34A8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5333803"/>
            <a:ext cx="957943" cy="957943"/>
          </a:xfrm>
          <a:prstGeom prst="rect">
            <a:avLst/>
          </a:prstGeom>
        </p:spPr>
      </p:pic>
      <p:pic>
        <p:nvPicPr>
          <p:cNvPr id="11" name="Graphic 10">
            <a:extLst>
              <a:ext uri="{FF2B5EF4-FFF2-40B4-BE49-F238E27FC236}">
                <a16:creationId xmlns:a16="http://schemas.microsoft.com/office/drawing/2014/main" id="{759B2E00-7C09-564D-5F54-7E16A2759E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815182"/>
            <a:ext cx="1026493" cy="1026493"/>
          </a:xfrm>
          <a:prstGeom prst="rect">
            <a:avLst/>
          </a:prstGeom>
        </p:spPr>
      </p:pic>
      <p:pic>
        <p:nvPicPr>
          <p:cNvPr id="3076" name="Picture 4" descr="A drawing of the floorplan of Mission Espiritu Santo at Goliad State Park.&#10;The mission includes priests quarters and Indian quarters, a mission school workshop, a granary, a church, a convento, a forge, walls surrounding the mission and 2 bastions at opposite corners of the mission.">
            <a:extLst>
              <a:ext uri="{FF2B5EF4-FFF2-40B4-BE49-F238E27FC236}">
                <a16:creationId xmlns:a16="http://schemas.microsoft.com/office/drawing/2014/main" id="{74AB0D5D-E87A-C4BE-54EB-0DB08BA976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91" t="2221" r="11705" b="41777"/>
          <a:stretch/>
        </p:blipFill>
        <p:spPr bwMode="auto">
          <a:xfrm>
            <a:off x="5859110" y="264318"/>
            <a:ext cx="6129594" cy="531354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BD6EEB-D6A1-440E-2342-50A3F1AC3E1D}"/>
              </a:ext>
            </a:extLst>
          </p:cNvPr>
          <p:cNvSpPr txBox="1"/>
          <p:nvPr/>
        </p:nvSpPr>
        <p:spPr>
          <a:xfrm>
            <a:off x="5859110" y="5659229"/>
            <a:ext cx="6129594" cy="461665"/>
          </a:xfrm>
          <a:prstGeom prst="rect">
            <a:avLst/>
          </a:prstGeom>
          <a:noFill/>
        </p:spPr>
        <p:txBody>
          <a:bodyPr wrap="square" rtlCol="0">
            <a:spAutoFit/>
          </a:bodyPr>
          <a:lstStyle/>
          <a:p>
            <a:pPr algn="ctr"/>
            <a:r>
              <a:rPr lang="en-US" sz="2400" i="1" dirty="0"/>
              <a:t>The Portal to Texas History</a:t>
            </a:r>
          </a:p>
        </p:txBody>
      </p:sp>
    </p:spTree>
    <p:extLst>
      <p:ext uri="{BB962C8B-B14F-4D97-AF65-F5344CB8AC3E}">
        <p14:creationId xmlns:p14="http://schemas.microsoft.com/office/powerpoint/2010/main" val="22873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Gotham Medium"/>
              </a:rPr>
              <a:t>East Texas Missions</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992808"/>
            <a:ext cx="614865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The </a:t>
            </a:r>
            <a:r>
              <a:rPr kumimoji="0" lang="en-US" sz="23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French</a:t>
            </a:r>
            <a:r>
              <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began establishing settlements east of Texas in Louisiana during the late 1600s and early 1700s. </a:t>
            </a:r>
            <a:r>
              <a:rPr kumimoji="0" lang="en-US" sz="2300" b="1" i="0" u="none" strike="noStrike" kern="1200" cap="none" spc="0" normalizeH="0" baseline="0" noProof="0" dirty="0">
                <a:ln>
                  <a:noFill/>
                </a:ln>
                <a:solidFill>
                  <a:srgbClr val="0070C0"/>
                </a:solidFill>
                <a:effectLst/>
                <a:uLnTx/>
                <a:uFillTx/>
                <a:latin typeface="Calibri" panose="020F0502020204030204"/>
                <a:ea typeface="+mn-ea"/>
                <a:cs typeface="+mn-cs"/>
              </a:rPr>
              <a:t>In order to prevent the French from moving into east Texas</a:t>
            </a:r>
            <a:r>
              <a:rPr kumimoji="0" lang="en-US" sz="2300" b="0" i="0" u="none" strike="noStrike" kern="1200" cap="none" spc="0" normalizeH="0" baseline="0" noProof="0" dirty="0">
                <a:ln>
                  <a:noFill/>
                </a:ln>
                <a:solidFill>
                  <a:srgbClr val="0070C0"/>
                </a:solidFill>
                <a:effectLst/>
                <a:uLnTx/>
                <a:uFillTx/>
                <a:latin typeface="Calibri" panose="020F0502020204030204"/>
                <a:ea typeface="+mn-ea"/>
                <a:cs typeface="+mn-cs"/>
              </a:rPr>
              <a:t>, the Spanish decided to establish a mission there in 1690 among the powerful and wealthy </a:t>
            </a:r>
            <a:r>
              <a:rPr kumimoji="0" lang="en-US" sz="2300" b="1" i="0" u="none" strike="noStrike" kern="1200" cap="none" spc="0" normalizeH="0" baseline="0" noProof="0" dirty="0">
                <a:ln>
                  <a:noFill/>
                </a:ln>
                <a:solidFill>
                  <a:srgbClr val="0070C0"/>
                </a:solidFill>
                <a:effectLst/>
                <a:uLnTx/>
                <a:uFillTx/>
                <a:latin typeface="Calibri" panose="020F0502020204030204"/>
                <a:ea typeface="+mn-ea"/>
                <a:cs typeface="+mn-cs"/>
              </a:rPr>
              <a:t>Caddo Confederacy. </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The mission was called </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San Francisco de los Tejas. </a:t>
            </a:r>
            <a:r>
              <a:rPr lang="en-US" sz="2300" dirty="0">
                <a:solidFill>
                  <a:schemeClr val="accent2">
                    <a:lumMod val="75000"/>
                  </a:schemeClr>
                </a:solidFill>
                <a:latin typeface="Calibri" panose="020F0502020204030204"/>
              </a:rPr>
              <a:t>It was founded</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for the </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Tejas</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lang="en-US" sz="2300" dirty="0">
                <a:solidFill>
                  <a:schemeClr val="accent2">
                    <a:lumMod val="75000"/>
                  </a:schemeClr>
                </a:solidFill>
                <a:latin typeface="Calibri" panose="020F0502020204030204"/>
              </a:rPr>
              <a:t>Indians – a tribe within the Caddo Confederacy.</a:t>
            </a:r>
            <a:endPar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The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Caddo</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were interested in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trade</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with the Spanish. They were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interested in living in the missions or adopting the Spanish way of life</a:t>
            </a:r>
            <a:r>
              <a:rPr kumimoji="0" lang="en-US" sz="230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lang="en-US" sz="2300" dirty="0">
                <a:solidFill>
                  <a:srgbClr val="7030A0"/>
                </a:solidFill>
                <a:latin typeface="Calibri" panose="020F0502020204030204"/>
              </a:rPr>
              <a:t>When </a:t>
            </a:r>
            <a:r>
              <a:rPr lang="en-US" sz="2300" b="1" dirty="0">
                <a:solidFill>
                  <a:srgbClr val="7030A0"/>
                </a:solidFill>
                <a:latin typeface="Calibri" panose="020F0502020204030204"/>
              </a:rPr>
              <a:t>disease</a:t>
            </a:r>
            <a:r>
              <a:rPr lang="en-US" sz="2300" dirty="0">
                <a:solidFill>
                  <a:srgbClr val="7030A0"/>
                </a:solidFill>
                <a:latin typeface="Calibri" panose="020F0502020204030204"/>
              </a:rPr>
              <a:t> spread through the missions killing many Caddo people, the Caddo forced the missionaries to abandon the East Texas missions and leave the area in </a:t>
            </a:r>
            <a:r>
              <a:rPr lang="en-US" sz="2300" b="1" dirty="0">
                <a:solidFill>
                  <a:srgbClr val="7030A0"/>
                </a:solidFill>
                <a:latin typeface="Calibri" panose="020F0502020204030204"/>
              </a:rPr>
              <a:t>1693</a:t>
            </a:r>
            <a:r>
              <a:rPr lang="en-US" sz="2300" dirty="0">
                <a:solidFill>
                  <a:srgbClr val="7030A0"/>
                </a:solidFill>
                <a:latin typeface="Calibri" panose="020F0502020204030204"/>
              </a:rPr>
              <a:t>.</a:t>
            </a:r>
            <a:endParaRPr kumimoji="0" lang="en-US" sz="230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2221533293"/>
              </p:ext>
            </p:extLst>
          </p:nvPr>
        </p:nvGraphicFramePr>
        <p:xfrm>
          <a:off x="7797752" y="203609"/>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800" dirty="0"/>
                        <a:t>Spain established the first missions in East Texas to prevent the French from entering the region.</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566739750"/>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The Caddo drove out the Spanish because of disease and lack of interest. </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3046370056"/>
              </p:ext>
            </p:extLst>
          </p:nvPr>
        </p:nvGraphicFramePr>
        <p:xfrm>
          <a:off x="7786563" y="4737627"/>
          <a:ext cx="4064000" cy="168905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200" dirty="0"/>
                        <a:t>Who had more power in the region – the Caddo or the Spanish? Explain your answer.</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36493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hoVogueVTI">
  <a:themeElements>
    <a:clrScheme name="BohoVogue">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770</TotalTime>
  <Words>1268</Words>
  <Application>Microsoft Office PowerPoint</Application>
  <PresentationFormat>Widescreen</PresentationFormat>
  <Paragraphs>94</Paragraphs>
  <Slides>14</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Light</vt:lpstr>
      <vt:lpstr>Arial</vt:lpstr>
      <vt:lpstr>Calibri</vt:lpstr>
      <vt:lpstr>Calibri Light</vt:lpstr>
      <vt:lpstr>Gotham book</vt:lpstr>
      <vt:lpstr>Gotham book</vt:lpstr>
      <vt:lpstr>Gotham Medium</vt:lpstr>
      <vt:lpstr>Times New Roman</vt:lpstr>
      <vt:lpstr>Walbaum Display</vt:lpstr>
      <vt:lpstr>BohoVogueVTI</vt:lpstr>
      <vt:lpstr>Office Theme</vt:lpstr>
      <vt:lpstr>Unit 3:  The Spanish Colonial Era</vt:lpstr>
      <vt:lpstr>Warm-up Follow the directions below to complete your warm-up </vt:lpstr>
      <vt:lpstr>Share with the class: day 1</vt:lpstr>
      <vt:lpstr>Essential Questions</vt:lpstr>
      <vt:lpstr>In Today’s Lesson</vt:lpstr>
      <vt:lpstr>The Mission Presidio System Lesson</vt:lpstr>
      <vt:lpstr>The Mission Presidio System</vt:lpstr>
      <vt:lpstr>A Spanish Mission</vt:lpstr>
      <vt:lpstr>East Texas Missions</vt:lpstr>
      <vt:lpstr>The First East Texas Mission: San Francisco de los Tejas</vt:lpstr>
      <vt:lpstr>San Antonio</vt:lpstr>
      <vt:lpstr>San Antonio &amp; El Camino Real        </vt:lpstr>
      <vt:lpstr>Exit ticket Follow the directions below to complete your exit ticket.</vt:lpstr>
      <vt:lpstr>Share with the class: 2 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2024-10-23T14:40:35Z</dcterms:created>
  <dcterms:modified xsi:type="dcterms:W3CDTF">2025-02-12T18:20:06Z</dcterms:modified>
</cp:coreProperties>
</file>