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 id="2147483725" r:id="rId2"/>
  </p:sldMasterIdLst>
  <p:notesMasterIdLst>
    <p:notesMasterId r:id="rId17"/>
  </p:notesMasterIdLst>
  <p:sldIdLst>
    <p:sldId id="257" r:id="rId3"/>
    <p:sldId id="331" r:id="rId4"/>
    <p:sldId id="337" r:id="rId5"/>
    <p:sldId id="329" r:id="rId6"/>
    <p:sldId id="330" r:id="rId7"/>
    <p:sldId id="275" r:id="rId8"/>
    <p:sldId id="296" r:id="rId9"/>
    <p:sldId id="270" r:id="rId10"/>
    <p:sldId id="342" r:id="rId11"/>
    <p:sldId id="343" r:id="rId12"/>
    <p:sldId id="345" r:id="rId13"/>
    <p:sldId id="349" r:id="rId14"/>
    <p:sldId id="346" r:id="rId15"/>
    <p:sldId id="34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0000"/>
    <a:srgbClr val="D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48"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6C169-ADCF-4E7F-A7EB-F50379478E4D}"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5A1B98-CF19-4CCA-8200-6F6A99DB816D}" type="slidenum">
              <a:rPr lang="en-US" smtClean="0"/>
              <a:t>‹#›</a:t>
            </a:fld>
            <a:endParaRPr lang="en-US"/>
          </a:p>
        </p:txBody>
      </p:sp>
    </p:spTree>
    <p:extLst>
      <p:ext uri="{BB962C8B-B14F-4D97-AF65-F5344CB8AC3E}">
        <p14:creationId xmlns:p14="http://schemas.microsoft.com/office/powerpoint/2010/main" val="1072008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5828/"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62418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reativecommons.org/licenses/by-sa/3.0/deed.en"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xashistory.unt.edu/ark:/67531/metapth661997/"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757575"/>
                </a:solidFill>
                <a:effectLst/>
                <a:latin typeface="Arial" panose="020B0604020202020204" pitchFamily="34" charset="0"/>
              </a:rPr>
              <a:t>Thrall, Homer S., 1819-1894. A Pictorial History of Texas, From the Earliest Visits of European Adventurers, to A.D. 1879., book, 1879; St. Louis, Missouri. (</a:t>
            </a:r>
            <a:r>
              <a:rPr lang="en-US" sz="1800" b="0" i="0" u="none" strike="noStrike" dirty="0">
                <a:solidFill>
                  <a:srgbClr val="0277BD"/>
                </a:solidFill>
                <a:effectLst/>
                <a:latin typeface="Arial" panose="020B0604020202020204" pitchFamily="34" charset="0"/>
                <a:hlinkClick r:id="rId3"/>
              </a:rPr>
              <a:t>https://texashistory.unt.edu/ark:/67531/metapth5828/</a:t>
            </a:r>
            <a:r>
              <a:rPr lang="en-US" sz="1800" b="0" i="0" u="none" strike="noStrike" dirty="0">
                <a:solidFill>
                  <a:srgbClr val="757575"/>
                </a:solidFill>
                <a:effectLst/>
                <a:latin typeface="Arial" panose="020B0604020202020204" pitchFamily="34" charset="0"/>
              </a:rPr>
              <a:t>: accessed October 16, 2024), University of North Texas Libraries, The Portal to Texas History, </a:t>
            </a:r>
            <a:r>
              <a:rPr lang="en-US" sz="1800" b="0" i="0" u="none" strike="noStrike" dirty="0">
                <a:solidFill>
                  <a:srgbClr val="0277BD"/>
                </a:solidFill>
                <a:effectLst/>
                <a:latin typeface="Arial" panose="020B0604020202020204" pitchFamily="34" charset="0"/>
                <a:hlinkClick r:id="rId4"/>
              </a:rPr>
              <a:t>https://texashistory.unt.edu</a:t>
            </a:r>
            <a:r>
              <a:rPr lang="en-US" sz="1800" b="0" i="0" u="none" strike="noStrike" dirty="0">
                <a:solidFill>
                  <a:srgbClr val="757575"/>
                </a:solidFill>
                <a:effectLst/>
                <a:latin typeface="Arial" panose="020B0604020202020204" pitchFamily="34" charset="0"/>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Blank Map of Texas. Wikimedia Commons. https://commons.wikimedia.org/wiki/File:Texas_blank_map.svg</a:t>
            </a:r>
          </a:p>
          <a:p>
            <a:endParaRPr lang="en-US" dirty="0"/>
          </a:p>
        </p:txBody>
      </p:sp>
      <p:sp>
        <p:nvSpPr>
          <p:cNvPr id="4" name="Slide Number Placeholder 3"/>
          <p:cNvSpPr>
            <a:spLocks noGrp="1"/>
          </p:cNvSpPr>
          <p:nvPr>
            <p:ph type="sldNum" sz="quarter" idx="5"/>
          </p:nvPr>
        </p:nvSpPr>
        <p:spPr/>
        <p:txBody>
          <a:bodyPr/>
          <a:lstStyle/>
          <a:p>
            <a:fld id="{125A1B98-CF19-4CCA-8200-6F6A99DB816D}" type="slidenum">
              <a:rPr lang="en-US" smtClean="0"/>
              <a:t>2</a:t>
            </a:fld>
            <a:endParaRPr lang="en-US"/>
          </a:p>
        </p:txBody>
      </p:sp>
    </p:spTree>
    <p:extLst>
      <p:ext uri="{BB962C8B-B14F-4D97-AF65-F5344CB8AC3E}">
        <p14:creationId xmlns:p14="http://schemas.microsoft.com/office/powerpoint/2010/main" val="3658606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242424"/>
                </a:solidFill>
                <a:effectLst/>
                <a:latin typeface="Times New Roman" panose="02020603050405020304" pitchFamily="18" charset="0"/>
              </a:rPr>
              <a:t>Texas Parks and Wildlife Department. </a:t>
            </a:r>
            <a:r>
              <a:rPr lang="en-US" sz="1800" b="0" i="1" u="none" strike="noStrike" dirty="0">
                <a:solidFill>
                  <a:srgbClr val="242424"/>
                </a:solidFill>
                <a:effectLst/>
                <a:latin typeface="Times New Roman" panose="02020603050405020304" pitchFamily="18" charset="0"/>
              </a:rPr>
              <a:t>Mission Espiritu Santo at Goliad State Park</a:t>
            </a:r>
            <a:r>
              <a:rPr lang="en-US" sz="1800" b="0" i="0" u="none" strike="noStrike" dirty="0">
                <a:solidFill>
                  <a:srgbClr val="242424"/>
                </a:solidFill>
                <a:effectLst/>
                <a:latin typeface="Times New Roman" panose="02020603050405020304" pitchFamily="18" charset="0"/>
              </a:rPr>
              <a:t>. February 2008. The Portal to Texas History. </a:t>
            </a:r>
            <a:r>
              <a:rPr lang="en-US" sz="1800" b="0" i="0" u="sng" strike="noStrike" dirty="0">
                <a:solidFill>
                  <a:srgbClr val="1155CC"/>
                </a:solidFill>
                <a:effectLst/>
                <a:latin typeface="Times New Roman" panose="02020603050405020304" pitchFamily="18" charset="0"/>
                <a:hlinkClick r:id="rId3"/>
              </a:rPr>
              <a:t>https://texashistory.unt.edu/ark:/67531/metapth624182/</a:t>
            </a:r>
            <a:r>
              <a:rPr lang="en-US" sz="1800" b="0" i="0" u="none" strike="noStrike" dirty="0">
                <a:solidFill>
                  <a:srgbClr val="242424"/>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125A1B98-CF19-4CCA-8200-6F6A99DB816D}" type="slidenum">
              <a:rPr lang="en-US" smtClean="0"/>
              <a:t>8</a:t>
            </a:fld>
            <a:endParaRPr lang="en-US"/>
          </a:p>
        </p:txBody>
      </p:sp>
    </p:spTree>
    <p:extLst>
      <p:ext uri="{BB962C8B-B14F-4D97-AF65-F5344CB8AC3E}">
        <p14:creationId xmlns:p14="http://schemas.microsoft.com/office/powerpoint/2010/main" val="1882608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Location Map of North America. Cropped to show the desired area and edited to show the location of European exploration and colonization during the Spanish Colonial Era. </a:t>
            </a:r>
            <a:r>
              <a:rPr lang="en-US" sz="2800" b="0" i="0" dirty="0">
                <a:solidFill>
                  <a:srgbClr val="202122"/>
                </a:solidFill>
                <a:effectLst/>
                <a:latin typeface="Arial" panose="020B0604020202020204" pitchFamily="34" charset="0"/>
              </a:rPr>
              <a:t>This file is licensed under the </a:t>
            </a:r>
            <a:r>
              <a:rPr lang="en-US" sz="2800" b="0" i="0" u="none" strike="noStrike" dirty="0">
                <a:solidFill>
                  <a:srgbClr val="3366BB"/>
                </a:solidFill>
                <a:effectLst/>
                <a:latin typeface="Arial" panose="020B0604020202020204" pitchFamily="34" charset="0"/>
                <a:hlinkClick r:id="rId3" tooltip="w:en:Creative Commons"/>
              </a:rPr>
              <a:t>Creative Commons</a:t>
            </a:r>
            <a:r>
              <a:rPr lang="en-US" sz="2800" b="0" i="0" dirty="0">
                <a:solidFill>
                  <a:srgbClr val="202122"/>
                </a:solidFill>
                <a:effectLst/>
                <a:latin typeface="Arial" panose="020B0604020202020204" pitchFamily="34" charset="0"/>
              </a:rPr>
              <a:t> </a:t>
            </a:r>
            <a:r>
              <a:rPr lang="en-US" sz="2800" b="0" i="0" u="none" strike="noStrike" dirty="0">
                <a:solidFill>
                  <a:srgbClr val="3366BB"/>
                </a:solidFill>
                <a:effectLst/>
                <a:latin typeface="Arial" panose="020B0604020202020204" pitchFamily="34" charset="0"/>
                <a:hlinkClick r:id="rId4" tooltip="creativecommons:by-sa/3.0/deed.en"/>
              </a:rPr>
              <a:t>Attribution-Share Alike 3.0 </a:t>
            </a:r>
            <a:r>
              <a:rPr lang="en-US" sz="2800" b="0" i="0" u="none" strike="noStrike" dirty="0" err="1">
                <a:solidFill>
                  <a:srgbClr val="3366BB"/>
                </a:solidFill>
                <a:effectLst/>
                <a:latin typeface="Arial" panose="020B0604020202020204" pitchFamily="34" charset="0"/>
                <a:hlinkClick r:id="rId4" tooltip="creativecommons:by-sa/3.0/deed.en"/>
              </a:rPr>
              <a:t>Unported</a:t>
            </a:r>
            <a:r>
              <a:rPr lang="en-US" sz="2800" b="0" i="0" dirty="0">
                <a:solidFill>
                  <a:srgbClr val="202122"/>
                </a:solidFill>
                <a:effectLst/>
                <a:latin typeface="Arial" panose="020B0604020202020204" pitchFamily="34" charset="0"/>
              </a:rPr>
              <a:t> license. </a:t>
            </a:r>
            <a:r>
              <a:rPr lang="en-US" sz="1800" b="0" i="0" u="none" strike="noStrike" dirty="0">
                <a:solidFill>
                  <a:srgbClr val="000000"/>
                </a:solidFill>
                <a:effectLst/>
                <a:latin typeface="Arial" panose="020B0604020202020204" pitchFamily="34" charset="0"/>
              </a:rPr>
              <a:t>https://commons.wikimedia.org/wiki/File:North_America_laea_location_map.svg</a:t>
            </a:r>
          </a:p>
          <a:p>
            <a:endParaRPr lang="en-US" dirty="0"/>
          </a:p>
        </p:txBody>
      </p:sp>
      <p:sp>
        <p:nvSpPr>
          <p:cNvPr id="4" name="Slide Number Placeholder 3"/>
          <p:cNvSpPr>
            <a:spLocks noGrp="1"/>
          </p:cNvSpPr>
          <p:nvPr>
            <p:ph type="sldNum" sz="quarter" idx="5"/>
          </p:nvPr>
        </p:nvSpPr>
        <p:spPr/>
        <p:txBody>
          <a:bodyPr/>
          <a:lstStyle/>
          <a:p>
            <a:fld id="{125A1B98-CF19-4CCA-8200-6F6A99DB816D}" type="slidenum">
              <a:rPr lang="en-US" smtClean="0"/>
              <a:t>10</a:t>
            </a:fld>
            <a:endParaRPr lang="en-US"/>
          </a:p>
        </p:txBody>
      </p:sp>
    </p:spTree>
    <p:extLst>
      <p:ext uri="{BB962C8B-B14F-4D97-AF65-F5344CB8AC3E}">
        <p14:creationId xmlns:p14="http://schemas.microsoft.com/office/powerpoint/2010/main" val="213914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757575"/>
                </a:solidFill>
                <a:effectLst/>
                <a:latin typeface="Arial" panose="020B0604020202020204" pitchFamily="34" charset="0"/>
              </a:rPr>
              <a:t>Texas. Department of Transportation. El Camino Real de </a:t>
            </a:r>
            <a:r>
              <a:rPr lang="en-US" sz="1800" b="0" i="0" u="none" strike="noStrike" dirty="0" err="1">
                <a:solidFill>
                  <a:srgbClr val="757575"/>
                </a:solidFill>
                <a:effectLst/>
                <a:latin typeface="Arial" panose="020B0604020202020204" pitchFamily="34" charset="0"/>
              </a:rPr>
              <a:t>los</a:t>
            </a:r>
            <a:r>
              <a:rPr lang="en-US" sz="1800" b="0" i="0" u="none" strike="noStrike" dirty="0">
                <a:solidFill>
                  <a:srgbClr val="757575"/>
                </a:solidFill>
                <a:effectLst/>
                <a:latin typeface="Arial" panose="020B0604020202020204" pitchFamily="34" charset="0"/>
              </a:rPr>
              <a:t> </a:t>
            </a:r>
            <a:r>
              <a:rPr lang="en-US" sz="1800" b="0" i="0" u="none" strike="noStrike" dirty="0" err="1">
                <a:solidFill>
                  <a:srgbClr val="757575"/>
                </a:solidFill>
                <a:effectLst/>
                <a:latin typeface="Arial" panose="020B0604020202020204" pitchFamily="34" charset="0"/>
              </a:rPr>
              <a:t>Tejas</a:t>
            </a:r>
            <a:r>
              <a:rPr lang="en-US" sz="1800" b="0" i="0" u="none" strike="noStrike" dirty="0">
                <a:solidFill>
                  <a:srgbClr val="757575"/>
                </a:solidFill>
                <a:effectLst/>
                <a:latin typeface="Arial" panose="020B0604020202020204" pitchFamily="34" charset="0"/>
              </a:rPr>
              <a:t>: National Historic Trail, pamphlet, 200X; Austin, TX. (</a:t>
            </a:r>
            <a:r>
              <a:rPr lang="en-US" sz="1800" b="0" i="0" u="none" strike="noStrike" dirty="0">
                <a:solidFill>
                  <a:srgbClr val="0277BD"/>
                </a:solidFill>
                <a:effectLst/>
                <a:latin typeface="Arial" panose="020B0604020202020204" pitchFamily="34" charset="0"/>
                <a:hlinkClick r:id="rId3"/>
              </a:rPr>
              <a:t>https://texashistory.unt.edu/ark:/67531/metapth661997/</a:t>
            </a:r>
            <a:r>
              <a:rPr lang="en-US" sz="1800" b="0" i="0" u="none" strike="noStrike" dirty="0">
                <a:solidFill>
                  <a:srgbClr val="757575"/>
                </a:solidFill>
                <a:effectLst/>
                <a:latin typeface="Arial" panose="020B0604020202020204" pitchFamily="34" charset="0"/>
              </a:rPr>
              <a:t>: accessed October 25, 2024), University of North Texas Libraries, The Portal to Texas History, </a:t>
            </a:r>
            <a:r>
              <a:rPr lang="en-US" sz="1800" b="0" i="0" u="none" strike="noStrike" dirty="0">
                <a:solidFill>
                  <a:srgbClr val="0277BD"/>
                </a:solidFill>
                <a:effectLst/>
                <a:latin typeface="Arial" panose="020B0604020202020204" pitchFamily="34" charset="0"/>
                <a:hlinkClick r:id="rId4"/>
              </a:rPr>
              <a:t>https://texashistory.unt.edu</a:t>
            </a:r>
            <a:r>
              <a:rPr lang="en-US" sz="1800" b="0" i="0" u="none" strike="noStrike" dirty="0">
                <a:solidFill>
                  <a:srgbClr val="757575"/>
                </a:solidFill>
                <a:effectLst/>
                <a:latin typeface="Arial" panose="020B0604020202020204" pitchFamily="34" charset="0"/>
              </a:rPr>
              <a:t>; crediting UNT Libraries Government Documents Department.</a:t>
            </a:r>
            <a:endParaRPr lang="en-US" dirty="0"/>
          </a:p>
        </p:txBody>
      </p:sp>
      <p:sp>
        <p:nvSpPr>
          <p:cNvPr id="4" name="Slide Number Placeholder 3"/>
          <p:cNvSpPr>
            <a:spLocks noGrp="1"/>
          </p:cNvSpPr>
          <p:nvPr>
            <p:ph type="sldNum" sz="quarter" idx="5"/>
          </p:nvPr>
        </p:nvSpPr>
        <p:spPr/>
        <p:txBody>
          <a:bodyPr/>
          <a:lstStyle/>
          <a:p>
            <a:fld id="{125A1B98-CF19-4CCA-8200-6F6A99DB816D}" type="slidenum">
              <a:rPr lang="en-US" smtClean="0"/>
              <a:t>12</a:t>
            </a:fld>
            <a:endParaRPr lang="en-US"/>
          </a:p>
        </p:txBody>
      </p:sp>
    </p:spTree>
    <p:extLst>
      <p:ext uri="{BB962C8B-B14F-4D97-AF65-F5344CB8AC3E}">
        <p14:creationId xmlns:p14="http://schemas.microsoft.com/office/powerpoint/2010/main" val="3819408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D6F5-A9D4-C22B-732C-A31A172FB93C}"/>
              </a:ext>
            </a:extLst>
          </p:cNvPr>
          <p:cNvSpPr>
            <a:spLocks noGrp="1"/>
          </p:cNvSpPr>
          <p:nvPr>
            <p:ph type="ctrTitle"/>
          </p:nvPr>
        </p:nvSpPr>
        <p:spPr>
          <a:xfrm>
            <a:off x="1524000" y="1122363"/>
            <a:ext cx="9144000" cy="2209393"/>
          </a:xfrm>
        </p:spPr>
        <p:txBody>
          <a:bodyPr anchor="b">
            <a:normAutofit/>
          </a:bodyPr>
          <a:lstStyle>
            <a:lvl1pPr algn="ctr">
              <a:defRPr sz="3600"/>
            </a:lvl1pPr>
          </a:lstStyle>
          <a:p>
            <a:r>
              <a:rPr lang="en-US" dirty="0"/>
              <a:t>Click to edit Master title style</a:t>
            </a:r>
          </a:p>
        </p:txBody>
      </p:sp>
      <p:sp>
        <p:nvSpPr>
          <p:cNvPr id="3" name="Subtitle 2">
            <a:extLst>
              <a:ext uri="{FF2B5EF4-FFF2-40B4-BE49-F238E27FC236}">
                <a16:creationId xmlns:a16="http://schemas.microsoft.com/office/drawing/2014/main" id="{E11AFD6E-3459-290F-1147-F0C47ACEEA5B}"/>
              </a:ext>
            </a:extLst>
          </p:cNvPr>
          <p:cNvSpPr>
            <a:spLocks noGrp="1"/>
          </p:cNvSpPr>
          <p:nvPr>
            <p:ph type="subTitle" idx="1"/>
          </p:nvPr>
        </p:nvSpPr>
        <p:spPr>
          <a:xfrm>
            <a:off x="1524000" y="4346774"/>
            <a:ext cx="9144000" cy="1066890"/>
          </a:xfrm>
        </p:spPr>
        <p:txBody>
          <a:bodyPr anchor="t">
            <a:normAutofit/>
          </a:bodyPr>
          <a:lstStyle>
            <a:lvl1pPr marL="0" indent="0" algn="ctr">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54674D3-6FB9-5549-B0F2-FD61E82D1FF1}"/>
              </a:ext>
            </a:extLst>
          </p:cNvPr>
          <p:cNvSpPr>
            <a:spLocks noGrp="1"/>
          </p:cNvSpPr>
          <p:nvPr>
            <p:ph type="dt" sz="half" idx="10"/>
          </p:nvPr>
        </p:nvSpPr>
        <p:spPr/>
        <p:txBody>
          <a:bodyPr/>
          <a:lstStyle/>
          <a:p>
            <a:fld id="{1ECB5883-038C-4696-8E27-1811E470D6D4}" type="datetime1">
              <a:rPr lang="en-US" smtClean="0"/>
              <a:t>3/12/2025</a:t>
            </a:fld>
            <a:endParaRPr lang="en-US"/>
          </a:p>
        </p:txBody>
      </p:sp>
      <p:sp>
        <p:nvSpPr>
          <p:cNvPr id="5" name="Footer Placeholder 4">
            <a:extLst>
              <a:ext uri="{FF2B5EF4-FFF2-40B4-BE49-F238E27FC236}">
                <a16:creationId xmlns:a16="http://schemas.microsoft.com/office/drawing/2014/main" id="{AB239BBC-C979-2C77-493E-CF5498AEB5D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3813B7E-A51C-D9CD-2189-650A9D63BFF9}"/>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621855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90AE-F72C-4C2E-E2D0-7A8D7EEF08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41B46D-142E-8C8E-C4F4-B6B1586A6F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D92E3-36AD-2615-0166-6B73C34F10FA}"/>
              </a:ext>
            </a:extLst>
          </p:cNvPr>
          <p:cNvSpPr>
            <a:spLocks noGrp="1"/>
          </p:cNvSpPr>
          <p:nvPr>
            <p:ph type="dt" sz="half" idx="10"/>
          </p:nvPr>
        </p:nvSpPr>
        <p:spPr/>
        <p:txBody>
          <a:bodyPr/>
          <a:lstStyle/>
          <a:p>
            <a:fld id="{61E8A6D4-154B-4E4D-9001-7A6C328D243E}" type="datetime1">
              <a:rPr lang="en-US" smtClean="0"/>
              <a:t>3/12/2025</a:t>
            </a:fld>
            <a:endParaRPr lang="en-US"/>
          </a:p>
        </p:txBody>
      </p:sp>
      <p:sp>
        <p:nvSpPr>
          <p:cNvPr id="5" name="Footer Placeholder 4">
            <a:extLst>
              <a:ext uri="{FF2B5EF4-FFF2-40B4-BE49-F238E27FC236}">
                <a16:creationId xmlns:a16="http://schemas.microsoft.com/office/drawing/2014/main" id="{F10BFB69-319D-2284-2734-217160D396D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A6883B0-C775-5BD2-8EC6-A41D19BCA156}"/>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841916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040463-6D41-8D45-088A-540B0D18838A}"/>
              </a:ext>
            </a:extLst>
          </p:cNvPr>
          <p:cNvSpPr>
            <a:spLocks noGrp="1"/>
          </p:cNvSpPr>
          <p:nvPr>
            <p:ph type="title" orient="vert"/>
          </p:nvPr>
        </p:nvSpPr>
        <p:spPr>
          <a:xfrm>
            <a:off x="8724900" y="592281"/>
            <a:ext cx="2628900" cy="558468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5F2276-7F04-F3F7-E3CE-F81C8DC637DC}"/>
              </a:ext>
            </a:extLst>
          </p:cNvPr>
          <p:cNvSpPr>
            <a:spLocks noGrp="1"/>
          </p:cNvSpPr>
          <p:nvPr>
            <p:ph type="body" orient="vert" idx="1"/>
          </p:nvPr>
        </p:nvSpPr>
        <p:spPr>
          <a:xfrm>
            <a:off x="838200" y="592281"/>
            <a:ext cx="7734300" cy="55846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802BF-9E0C-3251-8FAE-81F07DB05344}"/>
              </a:ext>
            </a:extLst>
          </p:cNvPr>
          <p:cNvSpPr>
            <a:spLocks noGrp="1"/>
          </p:cNvSpPr>
          <p:nvPr>
            <p:ph type="dt" sz="half" idx="10"/>
          </p:nvPr>
        </p:nvSpPr>
        <p:spPr/>
        <p:txBody>
          <a:bodyPr/>
          <a:lstStyle/>
          <a:p>
            <a:fld id="{EF880999-9BD6-4929-BDEC-B84E21C16701}" type="datetime1">
              <a:rPr lang="en-US" smtClean="0"/>
              <a:t>3/12/2025</a:t>
            </a:fld>
            <a:endParaRPr lang="en-US"/>
          </a:p>
        </p:txBody>
      </p:sp>
      <p:sp>
        <p:nvSpPr>
          <p:cNvPr id="5" name="Footer Placeholder 4">
            <a:extLst>
              <a:ext uri="{FF2B5EF4-FFF2-40B4-BE49-F238E27FC236}">
                <a16:creationId xmlns:a16="http://schemas.microsoft.com/office/drawing/2014/main" id="{329F1754-5B8F-A9FA-E8B1-06E04CE283D5}"/>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F01E6A8-5139-ECD4-CC0C-32FFC6741000}"/>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2205053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57995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714237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402576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784423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889387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612068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918055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21591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55F0-A6D4-C39B-394F-0B16E9C9CE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D1860F-B260-57CE-E12B-2C94860319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45C9F-D94D-E5D3-B73A-20621FA536D5}"/>
              </a:ext>
            </a:extLst>
          </p:cNvPr>
          <p:cNvSpPr>
            <a:spLocks noGrp="1"/>
          </p:cNvSpPr>
          <p:nvPr>
            <p:ph type="dt" sz="half" idx="10"/>
          </p:nvPr>
        </p:nvSpPr>
        <p:spPr/>
        <p:txBody>
          <a:bodyPr/>
          <a:lstStyle/>
          <a:p>
            <a:fld id="{579F6069-8263-4296-913A-BC2234E8D32B}" type="datetime1">
              <a:rPr lang="en-US" smtClean="0"/>
              <a:t>3/12/2025</a:t>
            </a:fld>
            <a:endParaRPr lang="en-US"/>
          </a:p>
        </p:txBody>
      </p:sp>
      <p:sp>
        <p:nvSpPr>
          <p:cNvPr id="5" name="Footer Placeholder 4">
            <a:extLst>
              <a:ext uri="{FF2B5EF4-FFF2-40B4-BE49-F238E27FC236}">
                <a16:creationId xmlns:a16="http://schemas.microsoft.com/office/drawing/2014/main" id="{E5FAB243-BB42-966A-4708-15C9B11D6885}"/>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5C3A3BD-2CC5-03D3-4CD6-E31A55BA2D23}"/>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25430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87107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68396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3/12/2025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449448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8633-AC3B-E617-1C54-84932DDD72E5}"/>
              </a:ext>
            </a:extLst>
          </p:cNvPr>
          <p:cNvSpPr>
            <a:spLocks noGrp="1"/>
          </p:cNvSpPr>
          <p:nvPr>
            <p:ph type="title"/>
          </p:nvPr>
        </p:nvSpPr>
        <p:spPr>
          <a:xfrm>
            <a:off x="1474236" y="1514688"/>
            <a:ext cx="8584164" cy="3138875"/>
          </a:xfrm>
        </p:spPr>
        <p:txBody>
          <a:bodyPr anchor="b">
            <a:normAutofit/>
          </a:bodyPr>
          <a:lstStyle>
            <a:lvl1pPr>
              <a:defRPr sz="3600" cap="all" spc="300" baseline="0"/>
            </a:lvl1pPr>
          </a:lstStyle>
          <a:p>
            <a:r>
              <a:rPr lang="en-US" dirty="0"/>
              <a:t>Click to edit Master title style</a:t>
            </a:r>
          </a:p>
        </p:txBody>
      </p:sp>
      <p:sp>
        <p:nvSpPr>
          <p:cNvPr id="3" name="Text Placeholder 2">
            <a:extLst>
              <a:ext uri="{FF2B5EF4-FFF2-40B4-BE49-F238E27FC236}">
                <a16:creationId xmlns:a16="http://schemas.microsoft.com/office/drawing/2014/main" id="{CF68C242-ECAB-AEC3-7E9B-F9854AF31CD2}"/>
              </a:ext>
            </a:extLst>
          </p:cNvPr>
          <p:cNvSpPr>
            <a:spLocks noGrp="1"/>
          </p:cNvSpPr>
          <p:nvPr>
            <p:ph type="body" idx="1"/>
          </p:nvPr>
        </p:nvSpPr>
        <p:spPr>
          <a:xfrm>
            <a:off x="1474236" y="4963885"/>
            <a:ext cx="8584165" cy="1125765"/>
          </a:xfrm>
        </p:spPr>
        <p:txBody>
          <a:bodyPr>
            <a:normAutofit/>
          </a:bodyPr>
          <a:lstStyle>
            <a:lvl1pPr marL="0" indent="0">
              <a:buNone/>
              <a:defRPr sz="1600" cap="all" spc="300" baseline="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20D9B82-EEF4-2CD7-61FE-BAFB2B96D641}"/>
              </a:ext>
            </a:extLst>
          </p:cNvPr>
          <p:cNvSpPr>
            <a:spLocks noGrp="1"/>
          </p:cNvSpPr>
          <p:nvPr>
            <p:ph type="dt" sz="half" idx="10"/>
          </p:nvPr>
        </p:nvSpPr>
        <p:spPr/>
        <p:txBody>
          <a:bodyPr/>
          <a:lstStyle/>
          <a:p>
            <a:fld id="{BC9F5005-EC25-4FB9-B19B-2437F0B120D2}" type="datetime1">
              <a:rPr lang="en-US" smtClean="0"/>
              <a:t>3/12/2025</a:t>
            </a:fld>
            <a:endParaRPr lang="en-US"/>
          </a:p>
        </p:txBody>
      </p:sp>
      <p:sp>
        <p:nvSpPr>
          <p:cNvPr id="5" name="Footer Placeholder 4">
            <a:extLst>
              <a:ext uri="{FF2B5EF4-FFF2-40B4-BE49-F238E27FC236}">
                <a16:creationId xmlns:a16="http://schemas.microsoft.com/office/drawing/2014/main" id="{59A222B6-F7A8-70A5-B023-FCAD5D7C4BB1}"/>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E85D758-2E38-8A8D-75BC-667F6A23B95B}"/>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416615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0DFF-11BD-F5F4-35D4-1986ABBD3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5D1279-E9A9-702E-144D-61114B788E88}"/>
              </a:ext>
            </a:extLst>
          </p:cNvPr>
          <p:cNvSpPr>
            <a:spLocks noGrp="1"/>
          </p:cNvSpPr>
          <p:nvPr>
            <p:ph sz="half" idx="1"/>
          </p:nvPr>
        </p:nvSpPr>
        <p:spPr>
          <a:xfrm>
            <a:off x="877824" y="2159175"/>
            <a:ext cx="4977453" cy="401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84E624-7A76-56EC-FA0D-E2AA8EF9B951}"/>
              </a:ext>
            </a:extLst>
          </p:cNvPr>
          <p:cNvSpPr>
            <a:spLocks noGrp="1"/>
          </p:cNvSpPr>
          <p:nvPr>
            <p:ph sz="half" idx="2"/>
          </p:nvPr>
        </p:nvSpPr>
        <p:spPr>
          <a:xfrm>
            <a:off x="6328391" y="2159175"/>
            <a:ext cx="4985785" cy="401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9D7DF5-30AD-AE47-D516-5CEE82770734}"/>
              </a:ext>
            </a:extLst>
          </p:cNvPr>
          <p:cNvSpPr>
            <a:spLocks noGrp="1"/>
          </p:cNvSpPr>
          <p:nvPr>
            <p:ph type="dt" sz="half" idx="10"/>
          </p:nvPr>
        </p:nvSpPr>
        <p:spPr/>
        <p:txBody>
          <a:bodyPr/>
          <a:lstStyle/>
          <a:p>
            <a:fld id="{0B283B5C-2325-42FF-AF91-C1451D9D66CC}" type="datetime1">
              <a:rPr lang="en-US" smtClean="0"/>
              <a:t>3/12/2025</a:t>
            </a:fld>
            <a:endParaRPr lang="en-US"/>
          </a:p>
        </p:txBody>
      </p:sp>
      <p:sp>
        <p:nvSpPr>
          <p:cNvPr id="6" name="Footer Placeholder 5">
            <a:extLst>
              <a:ext uri="{FF2B5EF4-FFF2-40B4-BE49-F238E27FC236}">
                <a16:creationId xmlns:a16="http://schemas.microsoft.com/office/drawing/2014/main" id="{8B05C503-B649-B083-6341-F6E376AF8C72}"/>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E53EA35-CF5A-DB36-8B14-5C184B6F14D3}"/>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393736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A3D8-FDD9-329B-BCC6-BBF47F01BEE2}"/>
              </a:ext>
            </a:extLst>
          </p:cNvPr>
          <p:cNvSpPr>
            <a:spLocks noGrp="1"/>
          </p:cNvSpPr>
          <p:nvPr>
            <p:ph type="title"/>
          </p:nvPr>
        </p:nvSpPr>
        <p:spPr>
          <a:xfrm>
            <a:off x="881348" y="602671"/>
            <a:ext cx="10429303" cy="768928"/>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2EEF7DC-0699-CB3C-A7CB-39035D89A4A5}"/>
              </a:ext>
            </a:extLst>
          </p:cNvPr>
          <p:cNvSpPr>
            <a:spLocks noGrp="1"/>
          </p:cNvSpPr>
          <p:nvPr>
            <p:ph type="body" idx="1"/>
          </p:nvPr>
        </p:nvSpPr>
        <p:spPr>
          <a:xfrm>
            <a:off x="881349" y="1696325"/>
            <a:ext cx="4963538" cy="647700"/>
          </a:xfrm>
        </p:spPr>
        <p:txBody>
          <a:bodyPr anchor="b">
            <a:noAutofit/>
          </a:bodyPr>
          <a:lstStyle>
            <a:lvl1pPr marL="0" indent="0">
              <a:buNone/>
              <a:defRPr sz="1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252EB40-99E1-CCA4-BAFA-F51AA56CF295}"/>
              </a:ext>
            </a:extLst>
          </p:cNvPr>
          <p:cNvSpPr>
            <a:spLocks noGrp="1"/>
          </p:cNvSpPr>
          <p:nvPr>
            <p:ph sz="half" idx="2"/>
          </p:nvPr>
        </p:nvSpPr>
        <p:spPr>
          <a:xfrm>
            <a:off x="881349" y="2344025"/>
            <a:ext cx="4963538" cy="3833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8979BC-6B50-751D-D569-F360938B05C8}"/>
              </a:ext>
            </a:extLst>
          </p:cNvPr>
          <p:cNvSpPr>
            <a:spLocks noGrp="1"/>
          </p:cNvSpPr>
          <p:nvPr>
            <p:ph type="body" sz="quarter" idx="3"/>
          </p:nvPr>
        </p:nvSpPr>
        <p:spPr>
          <a:xfrm>
            <a:off x="6322669" y="1696325"/>
            <a:ext cx="4987982" cy="647700"/>
          </a:xfrm>
        </p:spPr>
        <p:txBody>
          <a:bodyPr anchor="b">
            <a:noAutofit/>
          </a:bodyPr>
          <a:lstStyle>
            <a:lvl1pPr marL="0" indent="0">
              <a:buNone/>
              <a:defRPr sz="1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A3A26F-230E-2D25-6BDC-6ECA00FAEFD5}"/>
              </a:ext>
            </a:extLst>
          </p:cNvPr>
          <p:cNvSpPr>
            <a:spLocks noGrp="1"/>
          </p:cNvSpPr>
          <p:nvPr>
            <p:ph sz="quarter" idx="4"/>
          </p:nvPr>
        </p:nvSpPr>
        <p:spPr>
          <a:xfrm>
            <a:off x="6322669" y="2344025"/>
            <a:ext cx="4987982" cy="38333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8182A01-DE7C-3BA4-96FF-CDEF2F608FCA}"/>
              </a:ext>
            </a:extLst>
          </p:cNvPr>
          <p:cNvSpPr>
            <a:spLocks noGrp="1"/>
          </p:cNvSpPr>
          <p:nvPr>
            <p:ph type="dt" sz="half" idx="10"/>
          </p:nvPr>
        </p:nvSpPr>
        <p:spPr/>
        <p:txBody>
          <a:bodyPr/>
          <a:lstStyle/>
          <a:p>
            <a:fld id="{0F88DB08-3B01-46DD-99F2-F6F6334EA669}" type="datetime1">
              <a:rPr lang="en-US" smtClean="0"/>
              <a:t>3/12/2025</a:t>
            </a:fld>
            <a:endParaRPr lang="en-US"/>
          </a:p>
        </p:txBody>
      </p:sp>
      <p:sp>
        <p:nvSpPr>
          <p:cNvPr id="8" name="Footer Placeholder 7">
            <a:extLst>
              <a:ext uri="{FF2B5EF4-FFF2-40B4-BE49-F238E27FC236}">
                <a16:creationId xmlns:a16="http://schemas.microsoft.com/office/drawing/2014/main" id="{6FCAA828-0166-8ECD-BCE8-654BEFDD7155}"/>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7690C0D2-459A-04AA-FD90-7687D2FE8A9D}"/>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168732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549F-FA71-857F-E02E-3CB63CE683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569611-F911-D3D4-B613-ACCDA56C45D2}"/>
              </a:ext>
            </a:extLst>
          </p:cNvPr>
          <p:cNvSpPr>
            <a:spLocks noGrp="1"/>
          </p:cNvSpPr>
          <p:nvPr>
            <p:ph type="dt" sz="half" idx="10"/>
          </p:nvPr>
        </p:nvSpPr>
        <p:spPr/>
        <p:txBody>
          <a:bodyPr/>
          <a:lstStyle/>
          <a:p>
            <a:fld id="{5892AC11-ACC3-4129-BBD7-C580BF1A4EE7}" type="datetime1">
              <a:rPr lang="en-US" smtClean="0"/>
              <a:t>3/12/2025</a:t>
            </a:fld>
            <a:endParaRPr lang="en-US"/>
          </a:p>
        </p:txBody>
      </p:sp>
      <p:sp>
        <p:nvSpPr>
          <p:cNvPr id="4" name="Footer Placeholder 3">
            <a:extLst>
              <a:ext uri="{FF2B5EF4-FFF2-40B4-BE49-F238E27FC236}">
                <a16:creationId xmlns:a16="http://schemas.microsoft.com/office/drawing/2014/main" id="{F6EA1961-0B6B-8FEB-F2CB-C42E90EF2DFD}"/>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F42AA80E-3139-9F1B-9C3E-2A76628CF4F8}"/>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716217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F54789-9F96-511A-0FB6-24F6A8418C72}"/>
              </a:ext>
            </a:extLst>
          </p:cNvPr>
          <p:cNvSpPr>
            <a:spLocks noGrp="1"/>
          </p:cNvSpPr>
          <p:nvPr>
            <p:ph type="dt" sz="half" idx="10"/>
          </p:nvPr>
        </p:nvSpPr>
        <p:spPr/>
        <p:txBody>
          <a:bodyPr/>
          <a:lstStyle/>
          <a:p>
            <a:fld id="{6D80F7F3-E406-44E2-93AF-674B3F1A2E51}" type="datetime1">
              <a:rPr lang="en-US" smtClean="0"/>
              <a:t>3/12/2025</a:t>
            </a:fld>
            <a:endParaRPr lang="en-US"/>
          </a:p>
        </p:txBody>
      </p:sp>
      <p:sp>
        <p:nvSpPr>
          <p:cNvPr id="3" name="Footer Placeholder 2">
            <a:extLst>
              <a:ext uri="{FF2B5EF4-FFF2-40B4-BE49-F238E27FC236}">
                <a16:creationId xmlns:a16="http://schemas.microsoft.com/office/drawing/2014/main" id="{8B780399-ADEF-8F74-9F59-6AD804C9393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95B6A34F-ABAB-9C4E-38A1-C6EEB944B97C}"/>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08389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E3917-2BF6-1CE2-F34B-49F0D09A1B91}"/>
              </a:ext>
            </a:extLst>
          </p:cNvPr>
          <p:cNvSpPr>
            <a:spLocks noGrp="1"/>
          </p:cNvSpPr>
          <p:nvPr>
            <p:ph type="title"/>
          </p:nvPr>
        </p:nvSpPr>
        <p:spPr>
          <a:xfrm>
            <a:off x="839788" y="807868"/>
            <a:ext cx="3640713" cy="2062594"/>
          </a:xfrm>
        </p:spPr>
        <p:txBody>
          <a:bodyPr anchor="t">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40815B8F-A9F3-8583-FFF1-175021F17AF0}"/>
              </a:ext>
            </a:extLst>
          </p:cNvPr>
          <p:cNvSpPr>
            <a:spLocks noGrp="1"/>
          </p:cNvSpPr>
          <p:nvPr>
            <p:ph idx="1"/>
          </p:nvPr>
        </p:nvSpPr>
        <p:spPr>
          <a:xfrm>
            <a:off x="5432898" y="807867"/>
            <a:ext cx="5922489" cy="505318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5D90AFF-A949-CE9E-6B94-C1B619612915}"/>
              </a:ext>
            </a:extLst>
          </p:cNvPr>
          <p:cNvSpPr>
            <a:spLocks noGrp="1"/>
          </p:cNvSpPr>
          <p:nvPr>
            <p:ph type="body" sz="half" idx="2"/>
          </p:nvPr>
        </p:nvSpPr>
        <p:spPr>
          <a:xfrm>
            <a:off x="839788" y="3000652"/>
            <a:ext cx="3640713" cy="28683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95267E-088F-FB9A-9469-551890F29F01}"/>
              </a:ext>
            </a:extLst>
          </p:cNvPr>
          <p:cNvSpPr>
            <a:spLocks noGrp="1"/>
          </p:cNvSpPr>
          <p:nvPr>
            <p:ph type="dt" sz="half" idx="10"/>
          </p:nvPr>
        </p:nvSpPr>
        <p:spPr/>
        <p:txBody>
          <a:bodyPr/>
          <a:lstStyle/>
          <a:p>
            <a:fld id="{2FB1DD93-7C9D-4E53-81F0-DDE57FEA7EDB}" type="datetime1">
              <a:rPr lang="en-US" smtClean="0"/>
              <a:t>3/12/2025</a:t>
            </a:fld>
            <a:endParaRPr lang="en-US"/>
          </a:p>
        </p:txBody>
      </p:sp>
      <p:sp>
        <p:nvSpPr>
          <p:cNvPr id="6" name="Footer Placeholder 5">
            <a:extLst>
              <a:ext uri="{FF2B5EF4-FFF2-40B4-BE49-F238E27FC236}">
                <a16:creationId xmlns:a16="http://schemas.microsoft.com/office/drawing/2014/main" id="{38EA3FFC-B3A6-C0B6-5DAE-70BE0D6FBD69}"/>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08D35F-BC2E-8D14-060F-449CBAF7C0D2}"/>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1938155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909ED-ED97-A3CE-5569-77B45F41450A}"/>
              </a:ext>
            </a:extLst>
          </p:cNvPr>
          <p:cNvSpPr>
            <a:spLocks noGrp="1"/>
          </p:cNvSpPr>
          <p:nvPr>
            <p:ph type="title"/>
          </p:nvPr>
        </p:nvSpPr>
        <p:spPr>
          <a:xfrm>
            <a:off x="839788" y="820881"/>
            <a:ext cx="3639312" cy="2062595"/>
          </a:xfrm>
        </p:spPr>
        <p:txBody>
          <a:bodyPr anchor="t">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0683BB3A-9E24-DE4C-9619-1502F1B6F389}"/>
              </a:ext>
            </a:extLst>
          </p:cNvPr>
          <p:cNvSpPr>
            <a:spLocks noGrp="1"/>
          </p:cNvSpPr>
          <p:nvPr>
            <p:ph type="pic" idx="1"/>
          </p:nvPr>
        </p:nvSpPr>
        <p:spPr>
          <a:xfrm>
            <a:off x="5247408" y="919595"/>
            <a:ext cx="6107979" cy="50136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B4CE1F-29E0-88BB-8489-E58236B8B17B}"/>
              </a:ext>
            </a:extLst>
          </p:cNvPr>
          <p:cNvSpPr>
            <a:spLocks noGrp="1"/>
          </p:cNvSpPr>
          <p:nvPr>
            <p:ph type="body" sz="half" idx="2"/>
          </p:nvPr>
        </p:nvSpPr>
        <p:spPr>
          <a:xfrm>
            <a:off x="839788" y="3000652"/>
            <a:ext cx="3643889" cy="28683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24B7212-6816-FFD1-50B2-58844AD38E26}"/>
              </a:ext>
            </a:extLst>
          </p:cNvPr>
          <p:cNvSpPr>
            <a:spLocks noGrp="1"/>
          </p:cNvSpPr>
          <p:nvPr>
            <p:ph type="dt" sz="half" idx="10"/>
          </p:nvPr>
        </p:nvSpPr>
        <p:spPr/>
        <p:txBody>
          <a:bodyPr/>
          <a:lstStyle/>
          <a:p>
            <a:fld id="{3DF7BC28-59DE-4F83-B4A1-497203279FAD}" type="datetime1">
              <a:rPr lang="en-US" smtClean="0"/>
              <a:t>3/12/2025</a:t>
            </a:fld>
            <a:endParaRPr lang="en-US"/>
          </a:p>
        </p:txBody>
      </p:sp>
      <p:sp>
        <p:nvSpPr>
          <p:cNvPr id="6" name="Footer Placeholder 5">
            <a:extLst>
              <a:ext uri="{FF2B5EF4-FFF2-40B4-BE49-F238E27FC236}">
                <a16:creationId xmlns:a16="http://schemas.microsoft.com/office/drawing/2014/main" id="{A2417744-5A24-B7B7-5FD6-E98E60832F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4CDA4D1-A71D-A7A6-3D0C-294E5D280BE8}"/>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488381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858A62-FE72-978B-BE71-05908D82E1A4}"/>
              </a:ext>
            </a:extLst>
          </p:cNvPr>
          <p:cNvSpPr/>
          <p:nvPr/>
        </p:nvSpPr>
        <p:spPr>
          <a:xfrm>
            <a:off x="0" y="0"/>
            <a:ext cx="12192000" cy="6860161"/>
          </a:xfrm>
          <a:prstGeom prst="rect">
            <a:avLst/>
          </a:prstGeom>
          <a:solidFill>
            <a:schemeClr val="bg2">
              <a:lumMod val="75000"/>
              <a:alpha val="15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5BFA14B7-4740-5D9F-6489-BAD00C3E0D68}"/>
              </a:ext>
            </a:extLst>
          </p:cNvPr>
          <p:cNvSpPr>
            <a:spLocks noGrp="1"/>
          </p:cNvSpPr>
          <p:nvPr>
            <p:ph type="title"/>
          </p:nvPr>
        </p:nvSpPr>
        <p:spPr>
          <a:xfrm>
            <a:off x="871108" y="588245"/>
            <a:ext cx="10449784" cy="126592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90487F-803F-C5AF-BD93-39C0FC738963}"/>
              </a:ext>
            </a:extLst>
          </p:cNvPr>
          <p:cNvSpPr>
            <a:spLocks noGrp="1"/>
          </p:cNvSpPr>
          <p:nvPr>
            <p:ph type="body" idx="1"/>
          </p:nvPr>
        </p:nvSpPr>
        <p:spPr>
          <a:xfrm>
            <a:off x="877824" y="2157984"/>
            <a:ext cx="10442448" cy="39038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86FCEF-4EDF-C2EF-7D81-FEFF7042F350}"/>
              </a:ext>
            </a:extLst>
          </p:cNvPr>
          <p:cNvSpPr>
            <a:spLocks noGrp="1"/>
          </p:cNvSpPr>
          <p:nvPr>
            <p:ph type="dt" sz="half" idx="2"/>
          </p:nvPr>
        </p:nvSpPr>
        <p:spPr>
          <a:xfrm>
            <a:off x="877824" y="6356350"/>
            <a:ext cx="2743200" cy="365125"/>
          </a:xfrm>
          <a:prstGeom prst="rect">
            <a:avLst/>
          </a:prstGeom>
        </p:spPr>
        <p:txBody>
          <a:bodyPr vert="horz" lIns="91440" tIns="45720" rIns="91440" bIns="45720" rtlCol="0" anchor="ctr"/>
          <a:lstStyle>
            <a:lvl1pPr algn="l">
              <a:defRPr sz="800" cap="all" spc="300" baseline="0">
                <a:solidFill>
                  <a:schemeClr val="tx2"/>
                </a:solidFill>
              </a:defRPr>
            </a:lvl1pPr>
          </a:lstStyle>
          <a:p>
            <a:fld id="{0BDC4764-F656-4735-9820-9886F8DF1D6A}" type="datetime1">
              <a:rPr lang="en-US" smtClean="0"/>
              <a:t>3/12/2025</a:t>
            </a:fld>
            <a:endParaRPr lang="en-US" dirty="0"/>
          </a:p>
        </p:txBody>
      </p:sp>
      <p:sp>
        <p:nvSpPr>
          <p:cNvPr id="5" name="Footer Placeholder 4">
            <a:extLst>
              <a:ext uri="{FF2B5EF4-FFF2-40B4-BE49-F238E27FC236}">
                <a16:creationId xmlns:a16="http://schemas.microsoft.com/office/drawing/2014/main" id="{9A4663BC-4D46-C74D-DDF2-9D25B4D96F9B}"/>
              </a:ext>
            </a:extLst>
          </p:cNvPr>
          <p:cNvSpPr>
            <a:spLocks noGrp="1"/>
          </p:cNvSpPr>
          <p:nvPr>
            <p:ph type="ftr" sz="quarter" idx="3"/>
          </p:nvPr>
        </p:nvSpPr>
        <p:spPr>
          <a:xfrm>
            <a:off x="7132320" y="6356350"/>
            <a:ext cx="4297680" cy="365125"/>
          </a:xfrm>
          <a:prstGeom prst="rect">
            <a:avLst/>
          </a:prstGeom>
        </p:spPr>
        <p:txBody>
          <a:bodyPr vert="horz" lIns="91440" tIns="45720" rIns="91440" bIns="45720" rtlCol="0" anchor="ctr"/>
          <a:lstStyle>
            <a:lvl1pPr algn="r">
              <a:defRPr sz="800" cap="all" spc="300" baseline="0">
                <a:solidFill>
                  <a:schemeClr val="tx2"/>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B71B4EAE-CB5C-D14B-77EF-7B155FA68353}"/>
              </a:ext>
            </a:extLst>
          </p:cNvPr>
          <p:cNvSpPr>
            <a:spLocks noGrp="1"/>
          </p:cNvSpPr>
          <p:nvPr>
            <p:ph type="sldNum" sz="quarter" idx="4"/>
          </p:nvPr>
        </p:nvSpPr>
        <p:spPr>
          <a:xfrm>
            <a:off x="11429999" y="6356350"/>
            <a:ext cx="521207" cy="365125"/>
          </a:xfrm>
          <a:prstGeom prst="rect">
            <a:avLst/>
          </a:prstGeom>
        </p:spPr>
        <p:txBody>
          <a:bodyPr vert="horz" lIns="91440" tIns="45720" rIns="91440" bIns="45720" rtlCol="0" anchor="ctr"/>
          <a:lstStyle>
            <a:lvl1pPr algn="r">
              <a:defRPr sz="1400">
                <a:solidFill>
                  <a:schemeClr val="tx2"/>
                </a:solidFill>
                <a:latin typeface="+mj-lt"/>
              </a:defRPr>
            </a:lvl1pPr>
          </a:lstStyle>
          <a:p>
            <a:fld id="{C68AC1EC-23E2-4F0E-A5A4-674EC8DB954E}" type="slidenum">
              <a:rPr lang="en-US" smtClean="0"/>
              <a:pPr/>
              <a:t>‹#›</a:t>
            </a:fld>
            <a:endParaRPr lang="en-US"/>
          </a:p>
        </p:txBody>
      </p:sp>
    </p:spTree>
    <p:extLst>
      <p:ext uri="{BB962C8B-B14F-4D97-AF65-F5344CB8AC3E}">
        <p14:creationId xmlns:p14="http://schemas.microsoft.com/office/powerpoint/2010/main" val="78905671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13" r:id="rId6"/>
    <p:sldLayoutId id="2147483718" r:id="rId7"/>
    <p:sldLayoutId id="2147483714" r:id="rId8"/>
    <p:sldLayoutId id="2147483715" r:id="rId9"/>
    <p:sldLayoutId id="2147483716" r:id="rId10"/>
    <p:sldLayoutId id="2147483717" r:id="rId11"/>
  </p:sldLayoutIdLst>
  <p:hf hdr="0"/>
  <p:txStyles>
    <p:titleStyle>
      <a:lvl1pPr algn="l" defTabSz="914400" rtl="0" eaLnBrk="1" latinLnBrk="0" hangingPunct="1">
        <a:lnSpc>
          <a:spcPct val="10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3/12/2025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215475953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11.sv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3.emf"/><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5.emf"/><Relationship Id="rId4" Type="http://schemas.openxmlformats.org/officeDocument/2006/relationships/image" Target="../media/image4.png"/><Relationship Id="rId9"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svg"/><Relationship Id="rId12"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emf"/><Relationship Id="rId9" Type="http://schemas.openxmlformats.org/officeDocument/2006/relationships/image" Target="../media/image8.png"/><Relationship Id="rId1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Layout" Target="../slideLayouts/slideLayout15.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Layout" Target="../slideLayouts/slideLayout15.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4.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5.emf"/><Relationship Id="rId4" Type="http://schemas.openxmlformats.org/officeDocument/2006/relationships/image" Target="../media/image4.png"/><Relationship Id="rId9"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5.emf"/><Relationship Id="rId4" Type="http://schemas.openxmlformats.org/officeDocument/2006/relationships/image" Target="../media/image4.png"/><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2" name="Rectangle 106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890338" y="640080"/>
            <a:ext cx="3734014" cy="3566160"/>
          </a:xfrm>
        </p:spPr>
        <p:txBody>
          <a:bodyPr anchor="b">
            <a:normAutofit/>
          </a:bodyPr>
          <a:lstStyle/>
          <a:p>
            <a:pPr algn="l"/>
            <a:r>
              <a:rPr lang="en-US" sz="5400" b="1" i="1" dirty="0">
                <a:solidFill>
                  <a:schemeClr val="tx1">
                    <a:lumMod val="65000"/>
                    <a:lumOff val="35000"/>
                  </a:schemeClr>
                </a:solidFill>
                <a:latin typeface="Gotham book"/>
              </a:rPr>
              <a:t>Unit 3: </a:t>
            </a:r>
            <a:br>
              <a:rPr lang="en-US" sz="5400" b="1" i="1" dirty="0">
                <a:latin typeface="Gotham book"/>
              </a:rPr>
            </a:br>
            <a:r>
              <a:rPr lang="en-US" sz="5400" b="1" dirty="0">
                <a:solidFill>
                  <a:srgbClr val="EA0000"/>
                </a:solidFill>
                <a:latin typeface="Gotham book"/>
              </a:rPr>
              <a:t>The Spanish Colonial Era</a:t>
            </a:r>
          </a:p>
        </p:txBody>
      </p:sp>
      <p:sp>
        <p:nvSpPr>
          <p:cNvPr id="106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A33636B-4197-CFFE-1DA2-3465E2BFEFB9}"/>
              </a:ext>
            </a:extLst>
          </p:cNvPr>
          <p:cNvSpPr txBox="1"/>
          <p:nvPr/>
        </p:nvSpPr>
        <p:spPr>
          <a:xfrm>
            <a:off x="890338" y="4615543"/>
            <a:ext cx="3734014" cy="1754326"/>
          </a:xfrm>
          <a:prstGeom prst="rect">
            <a:avLst/>
          </a:prstGeom>
          <a:noFill/>
        </p:spPr>
        <p:txBody>
          <a:bodyPr wrap="square" rtlCol="0">
            <a:spAutoFit/>
          </a:bodyPr>
          <a:lstStyle/>
          <a:p>
            <a:r>
              <a:rPr lang="en-US" sz="3600" i="1" dirty="0">
                <a:solidFill>
                  <a:schemeClr val="tx1">
                    <a:lumMod val="75000"/>
                    <a:lumOff val="25000"/>
                  </a:schemeClr>
                </a:solidFill>
                <a:latin typeface="Gotham Book"/>
              </a:rPr>
              <a:t>Lesson 5:</a:t>
            </a:r>
          </a:p>
          <a:p>
            <a:r>
              <a:rPr lang="en-US" sz="3600" dirty="0">
                <a:solidFill>
                  <a:srgbClr val="EA0000"/>
                </a:solidFill>
                <a:latin typeface="Gotham Book"/>
              </a:rPr>
              <a:t>The Mission Presidio System</a:t>
            </a:r>
          </a:p>
        </p:txBody>
      </p:sp>
      <p:pic>
        <p:nvPicPr>
          <p:cNvPr id="1026" name="Picture 2" descr="A drawing of the Mission Concepcion near San Antonio. ">
            <a:extLst>
              <a:ext uri="{FF2B5EF4-FFF2-40B4-BE49-F238E27FC236}">
                <a16:creationId xmlns:a16="http://schemas.microsoft.com/office/drawing/2014/main" id="{FBB7F670-562F-4C63-5D2D-8E1425356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48" r="2"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1339DD-DAFE-EF48-B3B7-588F4DDC807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3749" y="199485"/>
            <a:ext cx="1058017" cy="1150825"/>
          </a:xfrm>
          <a:prstGeom prst="rect">
            <a:avLst/>
          </a:prstGeom>
        </p:spPr>
      </p:pic>
      <p:sp>
        <p:nvSpPr>
          <p:cNvPr id="4" name="Title 5"/>
          <p:cNvSpPr>
            <a:spLocks noGrp="1"/>
          </p:cNvSpPr>
          <p:nvPr>
            <p:ph type="title"/>
          </p:nvPr>
        </p:nvSpPr>
        <p:spPr>
          <a:xfrm>
            <a:off x="1491344" y="84446"/>
            <a:ext cx="4169228" cy="2778497"/>
          </a:xfrm>
        </p:spPr>
        <p:txBody>
          <a:bodyPr>
            <a:normAutofit fontScale="90000"/>
          </a:bodyPr>
          <a:lstStyle/>
          <a:p>
            <a:pPr algn="ctr"/>
            <a:r>
              <a:rPr lang="en-US" sz="4900" dirty="0">
                <a:solidFill>
                  <a:srgbClr val="EA0000"/>
                </a:solidFill>
                <a:latin typeface="Gotham Medium"/>
              </a:rPr>
              <a:t>The First East Texas Mission</a:t>
            </a:r>
            <a:r>
              <a:rPr lang="en-US" sz="5400" dirty="0">
                <a:solidFill>
                  <a:srgbClr val="EA0000"/>
                </a:solidFill>
                <a:latin typeface="Gotham Medium"/>
              </a:rPr>
              <a:t>:</a:t>
            </a:r>
            <a:br>
              <a:rPr lang="en-US" sz="5400" dirty="0">
                <a:solidFill>
                  <a:srgbClr val="EA0000"/>
                </a:solidFill>
                <a:latin typeface="Gotham Medium"/>
              </a:rPr>
            </a:br>
            <a:r>
              <a:rPr lang="en-US" sz="5400" b="1" dirty="0">
                <a:solidFill>
                  <a:srgbClr val="EA0000"/>
                </a:solidFill>
                <a:latin typeface="Gotham Medium"/>
              </a:rPr>
              <a:t>San Francisco de los Tejas</a:t>
            </a:r>
          </a:p>
        </p:txBody>
      </p:sp>
      <p:sp>
        <p:nvSpPr>
          <p:cNvPr id="5" name="TextBox 4">
            <a:extLst>
              <a:ext uri="{C183D7F6-B498-43B3-948B-1728B52AA6E4}">
                <adec:decorative xmlns:adec="http://schemas.microsoft.com/office/drawing/2017/decorative" val="1"/>
              </a:ext>
            </a:extLst>
          </p:cNvPr>
          <p:cNvSpPr txBox="1"/>
          <p:nvPr/>
        </p:nvSpPr>
        <p:spPr>
          <a:xfrm>
            <a:off x="8301369"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20" name="Speech Bubble: Rectangle with Corners Rounded 4119">
            <a:extLst>
              <a:ext uri="{FF2B5EF4-FFF2-40B4-BE49-F238E27FC236}">
                <a16:creationId xmlns:a16="http://schemas.microsoft.com/office/drawing/2014/main" id="{1713ECE3-44C6-663B-5CB7-F0AA7E8C48F0}"/>
              </a:ext>
            </a:extLst>
          </p:cNvPr>
          <p:cNvSpPr/>
          <p:nvPr/>
        </p:nvSpPr>
        <p:spPr>
          <a:xfrm>
            <a:off x="289357" y="3037117"/>
            <a:ext cx="4152014" cy="1275804"/>
          </a:xfrm>
          <a:prstGeom prst="wedgeRoundRectCallout">
            <a:avLst>
              <a:gd name="adj1" fmla="val 60637"/>
              <a:gd name="adj2" fmla="val 35977"/>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One thing I notice about this map is ____</a:t>
            </a:r>
          </a:p>
        </p:txBody>
      </p:sp>
      <p:sp>
        <p:nvSpPr>
          <p:cNvPr id="4121" name="Speech Bubble: Rectangle with Corners Rounded 4120">
            <a:extLst>
              <a:ext uri="{FF2B5EF4-FFF2-40B4-BE49-F238E27FC236}">
                <a16:creationId xmlns:a16="http://schemas.microsoft.com/office/drawing/2014/main" id="{F96A1F50-8D4D-E7EB-BDB3-91C19FB00993}"/>
              </a:ext>
            </a:extLst>
          </p:cNvPr>
          <p:cNvSpPr/>
          <p:nvPr/>
        </p:nvSpPr>
        <p:spPr>
          <a:xfrm>
            <a:off x="1590357" y="4667320"/>
            <a:ext cx="4152014" cy="1275803"/>
          </a:xfrm>
          <a:prstGeom prst="wedgeRoundRectCallout">
            <a:avLst>
              <a:gd name="adj1" fmla="val -61700"/>
              <a:gd name="adj2" fmla="val 33785"/>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One question I have</a:t>
            </a:r>
            <a:r>
              <a:rPr lang="en-US" sz="3200" dirty="0">
                <a:solidFill>
                  <a:srgbClr val="C00000"/>
                </a:solidFill>
                <a:latin typeface="Calibri" panose="020F0502020204030204"/>
              </a:rPr>
              <a:t> about this map is ___</a:t>
            </a:r>
            <a:endPar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4119" name="Picture 4118" descr="A map showing European colonization of North America. The British colonies are shown on the east coast of North America in red. The French territory is shown in blue along the Mississippi River in central North America. The Viceroyalty of New Spain is shown in orange covering modern-day Mexico, New Mexico, Texas, Florida, and the Caribbean. The location of the first east Texas mission is shown along the border shared with French Louisiana. ">
            <a:extLst>
              <a:ext uri="{FF2B5EF4-FFF2-40B4-BE49-F238E27FC236}">
                <a16:creationId xmlns:a16="http://schemas.microsoft.com/office/drawing/2014/main" id="{DEDD8277-B975-A1EA-1A26-1573D68C1A5B}"/>
              </a:ext>
            </a:extLst>
          </p:cNvPr>
          <p:cNvPicPr>
            <a:picLocks noChangeAspect="1"/>
          </p:cNvPicPr>
          <p:nvPr/>
        </p:nvPicPr>
        <p:blipFill>
          <a:blip r:embed="rId4"/>
          <a:stretch>
            <a:fillRect/>
          </a:stretch>
        </p:blipFill>
        <p:spPr>
          <a:xfrm>
            <a:off x="6048084" y="199485"/>
            <a:ext cx="5840167" cy="5809429"/>
          </a:xfrm>
          <a:prstGeom prst="rect">
            <a:avLst/>
          </a:prstGeom>
          <a:effectLst>
            <a:outerShdw blurRad="50800" dist="50800" dir="7920000" algn="ctr" rotWithShape="0">
              <a:srgbClr val="000000">
                <a:alpha val="43137"/>
              </a:srgbClr>
            </a:outerShdw>
          </a:effectLst>
        </p:spPr>
      </p:pic>
      <p:pic>
        <p:nvPicPr>
          <p:cNvPr id="7" name="Picture 6">
            <a:extLst>
              <a:ext uri="{FF2B5EF4-FFF2-40B4-BE49-F238E27FC236}">
                <a16:creationId xmlns:a16="http://schemas.microsoft.com/office/drawing/2014/main" id="{A961A6BC-232E-BB4F-B267-847CAB319F70}"/>
              </a:ext>
              <a:ext uri="{C183D7F6-B498-43B3-948B-1728B52AA6E4}">
                <adec:decorative xmlns:adec="http://schemas.microsoft.com/office/drawing/2017/decorative" val="1"/>
              </a:ext>
            </a:extLst>
          </p:cNvPr>
          <p:cNvPicPr>
            <a:picLocks noChangeAspect="1"/>
          </p:cNvPicPr>
          <p:nvPr/>
        </p:nvPicPr>
        <p:blipFill rotWithShape="1">
          <a:blip r:embed="rId5">
            <a:alphaModFix amt="24000"/>
          </a:blip>
          <a:srcRect l="19624" r="509" b="1646"/>
          <a:stretch/>
        </p:blipFill>
        <p:spPr>
          <a:xfrm rot="16200000">
            <a:off x="2667002" y="-2667002"/>
            <a:ext cx="6858000" cy="12192003"/>
          </a:xfrm>
          <a:prstGeom prst="rect">
            <a:avLst/>
          </a:prstGeom>
        </p:spPr>
      </p:pic>
      <p:pic>
        <p:nvPicPr>
          <p:cNvPr id="4122" name="Graphic 4121">
            <a:extLst>
              <a:ext uri="{FF2B5EF4-FFF2-40B4-BE49-F238E27FC236}">
                <a16:creationId xmlns:a16="http://schemas.microsoft.com/office/drawing/2014/main" id="{6476536C-714E-C9D0-A8C8-760684CED30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339" y="4843946"/>
            <a:ext cx="957943" cy="957943"/>
          </a:xfrm>
          <a:prstGeom prst="rect">
            <a:avLst/>
          </a:prstGeom>
        </p:spPr>
      </p:pic>
      <p:pic>
        <p:nvPicPr>
          <p:cNvPr id="4123" name="Graphic 4122">
            <a:extLst>
              <a:ext uri="{FF2B5EF4-FFF2-40B4-BE49-F238E27FC236}">
                <a16:creationId xmlns:a16="http://schemas.microsoft.com/office/drawing/2014/main" id="{29FEA861-E198-804E-3ED1-2D88AD02BFB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30732" y="3325325"/>
            <a:ext cx="1026493" cy="1026493"/>
          </a:xfrm>
          <a:prstGeom prst="rect">
            <a:avLst/>
          </a:prstGeom>
        </p:spPr>
      </p:pic>
    </p:spTree>
    <p:extLst>
      <p:ext uri="{BB962C8B-B14F-4D97-AF65-F5344CB8AC3E}">
        <p14:creationId xmlns:p14="http://schemas.microsoft.com/office/powerpoint/2010/main" val="2845731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D2B12D-5F8D-53B8-7202-54ACB2D78A58}"/>
              </a:ext>
              <a:ext uri="{C183D7F6-B498-43B3-948B-1728B52AA6E4}">
                <adec:decorative xmlns:adec="http://schemas.microsoft.com/office/drawing/2017/decorative" val="1"/>
              </a:ext>
            </a:extLst>
          </p:cNvPr>
          <p:cNvSpPr/>
          <p:nvPr/>
        </p:nvSpPr>
        <p:spPr>
          <a:xfrm>
            <a:off x="8174006" y="481839"/>
            <a:ext cx="3494314" cy="5397282"/>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What do I need to write? </a:t>
            </a: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469530" y="-11258"/>
            <a:ext cx="6105101" cy="7302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latin typeface="Gotham Medium"/>
              </a:rPr>
              <a:t>San Antonio</a:t>
            </a:r>
          </a:p>
        </p:txBody>
      </p:sp>
      <p:sp>
        <p:nvSpPr>
          <p:cNvPr id="11" name="TextBox 10">
            <a:extLst>
              <a:ext uri="{C183D7F6-B498-43B3-948B-1728B52AA6E4}">
                <adec:decorative xmlns:adec="http://schemas.microsoft.com/office/drawing/2017/decorative" val="1"/>
              </a:ext>
            </a:extLst>
          </p:cNvPr>
          <p:cNvSpPr txBox="1"/>
          <p:nvPr/>
        </p:nvSpPr>
        <p:spPr>
          <a:xfrm>
            <a:off x="8391447" y="6514554"/>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TextBox 1">
            <a:extLst>
              <a:ext uri="{FF2B5EF4-FFF2-40B4-BE49-F238E27FC236}">
                <a16:creationId xmlns:a16="http://schemas.microsoft.com/office/drawing/2014/main" id="{98373CF0-3628-B816-F20D-2D48137C47D9}"/>
              </a:ext>
            </a:extLst>
          </p:cNvPr>
          <p:cNvSpPr txBox="1"/>
          <p:nvPr/>
        </p:nvSpPr>
        <p:spPr>
          <a:xfrm>
            <a:off x="1637913" y="1126052"/>
            <a:ext cx="6105101" cy="57477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a:solidFill>
                  <a:srgbClr val="70AD47">
                    <a:lumMod val="75000"/>
                  </a:srgbClr>
                </a:solidFill>
                <a:latin typeface="Calibri" panose="020F0502020204030204"/>
              </a:rPr>
              <a:t>Spain continued establishing missions in </a:t>
            </a:r>
            <a:r>
              <a:rPr lang="en-US" sz="2300" b="1" dirty="0">
                <a:solidFill>
                  <a:srgbClr val="70AD47">
                    <a:lumMod val="75000"/>
                  </a:srgbClr>
                </a:solidFill>
                <a:latin typeface="Calibri" panose="020F0502020204030204"/>
              </a:rPr>
              <a:t>east Texas</a:t>
            </a:r>
            <a:r>
              <a:rPr lang="en-US" sz="2300" dirty="0">
                <a:solidFill>
                  <a:srgbClr val="70AD47">
                    <a:lumMod val="75000"/>
                  </a:srgbClr>
                </a:solidFill>
                <a:latin typeface="Calibri" panose="020F0502020204030204"/>
              </a:rPr>
              <a:t>, despite their initial lack of success. The Spanish government really wanted to prevent the French from taking over that region.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rgbClr val="70AD47">
                  <a:lumMod val="75000"/>
                </a:srgbClr>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a:solidFill>
                  <a:srgbClr val="0070C0"/>
                </a:solidFill>
                <a:latin typeface="Calibri" panose="020F0502020204030204"/>
              </a:rPr>
              <a:t>Spain’s attempts to settle east Texas presented a new problem: </a:t>
            </a:r>
            <a:r>
              <a:rPr lang="en-US" sz="2300" b="1" dirty="0">
                <a:solidFill>
                  <a:srgbClr val="0070C0"/>
                </a:solidFill>
                <a:latin typeface="Calibri" panose="020F0502020204030204"/>
              </a:rPr>
              <a:t>east Texas was incredibly far from the more populated areas of Mexico. </a:t>
            </a:r>
            <a:r>
              <a:rPr lang="en-US" sz="2300" dirty="0">
                <a:solidFill>
                  <a:srgbClr val="7030A0"/>
                </a:solidFill>
                <a:latin typeface="Calibri" panose="020F0502020204030204"/>
              </a:rPr>
              <a:t>Moving people and supplies from central Mexico to east Texas was a long and difficult task. </a:t>
            </a:r>
            <a:r>
              <a:rPr lang="en-US" sz="2300" b="1" dirty="0">
                <a:solidFill>
                  <a:srgbClr val="7030A0"/>
                </a:solidFill>
                <a:latin typeface="Calibri" panose="020F0502020204030204"/>
              </a:rPr>
              <a:t>Travelers needed a place to rest halfway through the journey.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70AD47">
                  <a:lumMod val="75000"/>
                </a:srgbClr>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a:solidFill>
                  <a:srgbClr val="FF0000"/>
                </a:solidFill>
                <a:latin typeface="Calibri" panose="020F0502020204030204"/>
              </a:rPr>
              <a:t>In </a:t>
            </a:r>
            <a:r>
              <a:rPr lang="en-US" sz="2300" b="1" dirty="0">
                <a:solidFill>
                  <a:srgbClr val="FF0000"/>
                </a:solidFill>
                <a:latin typeface="Calibri" panose="020F0502020204030204"/>
              </a:rPr>
              <a:t>1718</a:t>
            </a:r>
            <a:r>
              <a:rPr lang="en-US" sz="2300" dirty="0">
                <a:solidFill>
                  <a:srgbClr val="FF0000"/>
                </a:solidFill>
                <a:latin typeface="Calibri" panose="020F0502020204030204"/>
              </a:rPr>
              <a:t>, Spain founded </a:t>
            </a:r>
            <a:r>
              <a:rPr lang="en-US" sz="2300" b="1" dirty="0">
                <a:solidFill>
                  <a:srgbClr val="FF0000"/>
                </a:solidFill>
                <a:latin typeface="Calibri" panose="020F0502020204030204"/>
              </a:rPr>
              <a:t>San Antonio </a:t>
            </a:r>
            <a:r>
              <a:rPr lang="en-US" sz="2300" dirty="0">
                <a:solidFill>
                  <a:srgbClr val="FF0000"/>
                </a:solidFill>
                <a:latin typeface="Calibri" panose="020F0502020204030204"/>
              </a:rPr>
              <a:t>as a midpoint on the route to the east Texas missions. The route became known as </a:t>
            </a:r>
            <a:r>
              <a:rPr lang="en-US" sz="2300" b="1" dirty="0">
                <a:solidFill>
                  <a:srgbClr val="FF0000"/>
                </a:solidFill>
                <a:latin typeface="Calibri" panose="020F0502020204030204"/>
              </a:rPr>
              <a:t>“El Camino Real” </a:t>
            </a:r>
            <a:r>
              <a:rPr lang="en-US" sz="2300" dirty="0">
                <a:solidFill>
                  <a:srgbClr val="FF0000"/>
                </a:solidFill>
                <a:latin typeface="Calibri" panose="020F0502020204030204"/>
              </a:rPr>
              <a:t>or the Royal Road. </a:t>
            </a:r>
          </a:p>
        </p:txBody>
      </p:sp>
      <p:graphicFrame>
        <p:nvGraphicFramePr>
          <p:cNvPr id="3" name="Table 2">
            <a:extLst>
              <a:ext uri="{FF2B5EF4-FFF2-40B4-BE49-F238E27FC236}">
                <a16:creationId xmlns:a16="http://schemas.microsoft.com/office/drawing/2014/main" id="{8B9BF0E4-7EAD-D3DB-BCD7-972433176508}"/>
              </a:ext>
            </a:extLst>
          </p:cNvPr>
          <p:cNvGraphicFramePr>
            <a:graphicFrameLocks noGrp="1"/>
          </p:cNvGraphicFramePr>
          <p:nvPr>
            <p:extLst>
              <p:ext uri="{D42A27DB-BD31-4B8C-83A1-F6EECF244321}">
                <p14:modId xmlns:p14="http://schemas.microsoft.com/office/powerpoint/2010/main" val="2136969918"/>
              </p:ext>
            </p:extLst>
          </p:nvPr>
        </p:nvGraphicFramePr>
        <p:xfrm>
          <a:off x="7797752" y="203609"/>
          <a:ext cx="4091552" cy="2200227"/>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2">
                  <a:extLst>
                    <a:ext uri="{9D8B030D-6E8A-4147-A177-3AD203B41FA5}">
                      <a16:colId xmlns:a16="http://schemas.microsoft.com/office/drawing/2014/main" val="985832744"/>
                    </a:ext>
                  </a:extLst>
                </a:gridCol>
              </a:tblGrid>
              <a:tr h="597204">
                <a:tc>
                  <a:txBody>
                    <a:bodyPr/>
                    <a:lstStyle/>
                    <a:p>
                      <a:pPr algn="ctr"/>
                      <a:r>
                        <a:rPr lang="en-US" sz="3200" dirty="0"/>
                        <a:t>Key Information</a:t>
                      </a:r>
                    </a:p>
                  </a:txBody>
                  <a:tcPr/>
                </a:tc>
                <a:extLst>
                  <a:ext uri="{0D108BD9-81ED-4DB2-BD59-A6C34878D82A}">
                    <a16:rowId xmlns:a16="http://schemas.microsoft.com/office/drawing/2014/main" val="3836395769"/>
                  </a:ext>
                </a:extLst>
              </a:tr>
              <a:tr h="1603023">
                <a:tc>
                  <a:txBody>
                    <a:bodyPr/>
                    <a:lstStyle/>
                    <a:p>
                      <a:pPr marL="0" indent="0">
                        <a:buFont typeface="Arial" panose="020B0604020202020204" pitchFamily="34" charset="0"/>
                        <a:buNone/>
                      </a:pPr>
                      <a:r>
                        <a:rPr lang="en-US" sz="2700" dirty="0"/>
                        <a:t>Spain founded San Antonio in 1718 as a midpoint on the route to east Texas.</a:t>
                      </a:r>
                    </a:p>
                  </a:txBody>
                  <a:tcPr/>
                </a:tc>
                <a:extLst>
                  <a:ext uri="{0D108BD9-81ED-4DB2-BD59-A6C34878D82A}">
                    <a16:rowId xmlns:a16="http://schemas.microsoft.com/office/drawing/2014/main" val="3580396997"/>
                  </a:ext>
                </a:extLst>
              </a:tr>
            </a:tbl>
          </a:graphicData>
        </a:graphic>
      </p:graphicFrame>
      <p:graphicFrame>
        <p:nvGraphicFramePr>
          <p:cNvPr id="4" name="Table 3">
            <a:extLst>
              <a:ext uri="{FF2B5EF4-FFF2-40B4-BE49-F238E27FC236}">
                <a16:creationId xmlns:a16="http://schemas.microsoft.com/office/drawing/2014/main" id="{59FCEEF4-2E7A-3C0E-25DD-F2E1A9307165}"/>
              </a:ext>
            </a:extLst>
          </p:cNvPr>
          <p:cNvGraphicFramePr>
            <a:graphicFrameLocks noGrp="1"/>
          </p:cNvGraphicFramePr>
          <p:nvPr>
            <p:extLst>
              <p:ext uri="{D42A27DB-BD31-4B8C-83A1-F6EECF244321}">
                <p14:modId xmlns:p14="http://schemas.microsoft.com/office/powerpoint/2010/main" val="3170956260"/>
              </p:ext>
            </p:extLst>
          </p:nvPr>
        </p:nvGraphicFramePr>
        <p:xfrm>
          <a:off x="7786563" y="2650068"/>
          <a:ext cx="4091553" cy="1859280"/>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3">
                  <a:extLst>
                    <a:ext uri="{9D8B030D-6E8A-4147-A177-3AD203B41FA5}">
                      <a16:colId xmlns:a16="http://schemas.microsoft.com/office/drawing/2014/main" val="516787571"/>
                    </a:ext>
                  </a:extLst>
                </a:gridCol>
              </a:tblGrid>
              <a:tr h="370840">
                <a:tc>
                  <a:txBody>
                    <a:bodyPr/>
                    <a:lstStyle/>
                    <a:p>
                      <a:pPr algn="ctr"/>
                      <a:r>
                        <a:rPr lang="en-US" sz="3200" dirty="0"/>
                        <a:t>Significance</a:t>
                      </a:r>
                    </a:p>
                  </a:txBody>
                  <a:tcPr/>
                </a:tc>
                <a:extLst>
                  <a:ext uri="{0D108BD9-81ED-4DB2-BD59-A6C34878D82A}">
                    <a16:rowId xmlns:a16="http://schemas.microsoft.com/office/drawing/2014/main" val="3187616621"/>
                  </a:ext>
                </a:extLst>
              </a:tr>
              <a:tr h="370840">
                <a:tc>
                  <a:txBody>
                    <a:bodyPr/>
                    <a:lstStyle/>
                    <a:p>
                      <a:r>
                        <a:rPr lang="en-US" sz="2600" dirty="0"/>
                        <a:t>San Antonio will go on to become an important city in Texas history.</a:t>
                      </a:r>
                    </a:p>
                  </a:txBody>
                  <a:tcPr/>
                </a:tc>
                <a:extLst>
                  <a:ext uri="{0D108BD9-81ED-4DB2-BD59-A6C34878D82A}">
                    <a16:rowId xmlns:a16="http://schemas.microsoft.com/office/drawing/2014/main" val="2637453561"/>
                  </a:ext>
                </a:extLst>
              </a:tr>
            </a:tbl>
          </a:graphicData>
        </a:graphic>
      </p:graphicFrame>
      <p:graphicFrame>
        <p:nvGraphicFramePr>
          <p:cNvPr id="12" name="Table 11">
            <a:extLst>
              <a:ext uri="{FF2B5EF4-FFF2-40B4-BE49-F238E27FC236}">
                <a16:creationId xmlns:a16="http://schemas.microsoft.com/office/drawing/2014/main" id="{12E497F1-E146-BB4C-8F6F-F8B1BF509FF8}"/>
              </a:ext>
            </a:extLst>
          </p:cNvPr>
          <p:cNvGraphicFramePr>
            <a:graphicFrameLocks noGrp="1"/>
          </p:cNvGraphicFramePr>
          <p:nvPr>
            <p:extLst>
              <p:ext uri="{D42A27DB-BD31-4B8C-83A1-F6EECF244321}">
                <p14:modId xmlns:p14="http://schemas.microsoft.com/office/powerpoint/2010/main" val="3446622954"/>
              </p:ext>
            </p:extLst>
          </p:nvPr>
        </p:nvGraphicFramePr>
        <p:xfrm>
          <a:off x="7786563" y="4737627"/>
          <a:ext cx="4064000" cy="1734779"/>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64000">
                  <a:extLst>
                    <a:ext uri="{9D8B030D-6E8A-4147-A177-3AD203B41FA5}">
                      <a16:colId xmlns:a16="http://schemas.microsoft.com/office/drawing/2014/main" val="1560003369"/>
                    </a:ext>
                  </a:extLst>
                </a:gridCol>
              </a:tblGrid>
              <a:tr h="591779">
                <a:tc>
                  <a:txBody>
                    <a:bodyPr/>
                    <a:lstStyle/>
                    <a:p>
                      <a:pPr algn="ctr"/>
                      <a:r>
                        <a:rPr lang="en-US" sz="3200" dirty="0"/>
                        <a:t>Essential Question</a:t>
                      </a:r>
                    </a:p>
                  </a:txBody>
                  <a:tcPr/>
                </a:tc>
                <a:extLst>
                  <a:ext uri="{0D108BD9-81ED-4DB2-BD59-A6C34878D82A}">
                    <a16:rowId xmlns:a16="http://schemas.microsoft.com/office/drawing/2014/main" val="2672338486"/>
                  </a:ext>
                </a:extLst>
              </a:tr>
              <a:tr h="742204">
                <a:tc>
                  <a:txBody>
                    <a:bodyPr/>
                    <a:lstStyle/>
                    <a:p>
                      <a:pPr algn="l"/>
                      <a:r>
                        <a:rPr lang="en-US" sz="2300" dirty="0"/>
                        <a:t>Do you think Spain will establish missions in San Antonio too? </a:t>
                      </a:r>
                    </a:p>
                    <a:p>
                      <a:pPr algn="l"/>
                      <a:r>
                        <a:rPr lang="en-US" sz="2300" dirty="0"/>
                        <a:t>Why or why not? </a:t>
                      </a:r>
                    </a:p>
                  </a:txBody>
                  <a:tcPr/>
                </a:tc>
                <a:extLst>
                  <a:ext uri="{0D108BD9-81ED-4DB2-BD59-A6C34878D82A}">
                    <a16:rowId xmlns:a16="http://schemas.microsoft.com/office/drawing/2014/main" val="1986572904"/>
                  </a:ext>
                </a:extLst>
              </a:tr>
            </a:tbl>
          </a:graphicData>
        </a:graphic>
      </p:graphicFrame>
      <p:pic>
        <p:nvPicPr>
          <p:cNvPr id="13" name="Graphic 12">
            <a:extLst>
              <a:ext uri="{FF2B5EF4-FFF2-40B4-BE49-F238E27FC236}">
                <a16:creationId xmlns:a16="http://schemas.microsoft.com/office/drawing/2014/main" id="{E9D1FB67-8A37-BDF6-2C04-8E299DD53F1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98943" y="273901"/>
            <a:ext cx="1208326" cy="1208326"/>
          </a:xfrm>
          <a:prstGeom prst="rect">
            <a:avLst/>
          </a:prstGeom>
        </p:spPr>
      </p:pic>
      <p:pic>
        <p:nvPicPr>
          <p:cNvPr id="25" name="Graphic 24">
            <a:extLst>
              <a:ext uri="{FF2B5EF4-FFF2-40B4-BE49-F238E27FC236}">
                <a16:creationId xmlns:a16="http://schemas.microsoft.com/office/drawing/2014/main" id="{C5FFFB78-1FA9-4D81-897C-7CB232C4A16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45693" y="1717274"/>
            <a:ext cx="925793" cy="925793"/>
          </a:xfrm>
          <a:prstGeom prst="rect">
            <a:avLst/>
          </a:prstGeom>
        </p:spPr>
      </p:pic>
      <p:pic>
        <p:nvPicPr>
          <p:cNvPr id="26" name="Graphic 25">
            <a:extLst>
              <a:ext uri="{FF2B5EF4-FFF2-40B4-BE49-F238E27FC236}">
                <a16:creationId xmlns:a16="http://schemas.microsoft.com/office/drawing/2014/main" id="{B76230F0-C1E7-44DB-4022-0E7D600E62DF}"/>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80809" y="3721188"/>
            <a:ext cx="925793" cy="925793"/>
          </a:xfrm>
          <a:prstGeom prst="rect">
            <a:avLst/>
          </a:prstGeom>
        </p:spPr>
      </p:pic>
      <p:pic>
        <p:nvPicPr>
          <p:cNvPr id="27" name="Graphic 26">
            <a:extLst>
              <a:ext uri="{FF2B5EF4-FFF2-40B4-BE49-F238E27FC236}">
                <a16:creationId xmlns:a16="http://schemas.microsoft.com/office/drawing/2014/main" id="{753E93DB-50B8-9B5F-9AE5-5741BDA92E0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66207" y="5544827"/>
            <a:ext cx="925793" cy="925793"/>
          </a:xfrm>
          <a:prstGeom prst="rect">
            <a:avLst/>
          </a:prstGeom>
        </p:spPr>
      </p:pic>
    </p:spTree>
    <p:extLst>
      <p:ext uri="{BB962C8B-B14F-4D97-AF65-F5344CB8AC3E}">
        <p14:creationId xmlns:p14="http://schemas.microsoft.com/office/powerpoint/2010/main" val="42518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80">
                                          <p:stCondLst>
                                            <p:cond delay="0"/>
                                          </p:stCondLst>
                                        </p:cTn>
                                        <p:tgtEl>
                                          <p:spTgt spid="25"/>
                                        </p:tgtEl>
                                      </p:cBhvr>
                                    </p:animEffect>
                                    <p:anim calcmode="lin" valueType="num">
                                      <p:cBhvr>
                                        <p:cTn id="25"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0" dur="26">
                                          <p:stCondLst>
                                            <p:cond delay="650"/>
                                          </p:stCondLst>
                                        </p:cTn>
                                        <p:tgtEl>
                                          <p:spTgt spid="25"/>
                                        </p:tgtEl>
                                      </p:cBhvr>
                                      <p:to x="100000" y="60000"/>
                                    </p:animScale>
                                    <p:animScale>
                                      <p:cBhvr>
                                        <p:cTn id="31" dur="166" decel="50000">
                                          <p:stCondLst>
                                            <p:cond delay="676"/>
                                          </p:stCondLst>
                                        </p:cTn>
                                        <p:tgtEl>
                                          <p:spTgt spid="25"/>
                                        </p:tgtEl>
                                      </p:cBhvr>
                                      <p:to x="100000" y="100000"/>
                                    </p:animScale>
                                    <p:animScale>
                                      <p:cBhvr>
                                        <p:cTn id="32" dur="26">
                                          <p:stCondLst>
                                            <p:cond delay="1312"/>
                                          </p:stCondLst>
                                        </p:cTn>
                                        <p:tgtEl>
                                          <p:spTgt spid="25"/>
                                        </p:tgtEl>
                                      </p:cBhvr>
                                      <p:to x="100000" y="80000"/>
                                    </p:animScale>
                                    <p:animScale>
                                      <p:cBhvr>
                                        <p:cTn id="33" dur="166" decel="50000">
                                          <p:stCondLst>
                                            <p:cond delay="1338"/>
                                          </p:stCondLst>
                                        </p:cTn>
                                        <p:tgtEl>
                                          <p:spTgt spid="25"/>
                                        </p:tgtEl>
                                      </p:cBhvr>
                                      <p:to x="100000" y="100000"/>
                                    </p:animScale>
                                    <p:animScale>
                                      <p:cBhvr>
                                        <p:cTn id="34" dur="26">
                                          <p:stCondLst>
                                            <p:cond delay="1642"/>
                                          </p:stCondLst>
                                        </p:cTn>
                                        <p:tgtEl>
                                          <p:spTgt spid="25"/>
                                        </p:tgtEl>
                                      </p:cBhvr>
                                      <p:to x="100000" y="90000"/>
                                    </p:animScale>
                                    <p:animScale>
                                      <p:cBhvr>
                                        <p:cTn id="35" dur="166" decel="50000">
                                          <p:stCondLst>
                                            <p:cond delay="1668"/>
                                          </p:stCondLst>
                                        </p:cTn>
                                        <p:tgtEl>
                                          <p:spTgt spid="25"/>
                                        </p:tgtEl>
                                      </p:cBhvr>
                                      <p:to x="100000" y="100000"/>
                                    </p:animScale>
                                    <p:animScale>
                                      <p:cBhvr>
                                        <p:cTn id="36" dur="26">
                                          <p:stCondLst>
                                            <p:cond delay="1808"/>
                                          </p:stCondLst>
                                        </p:cTn>
                                        <p:tgtEl>
                                          <p:spTgt spid="25"/>
                                        </p:tgtEl>
                                      </p:cBhvr>
                                      <p:to x="100000" y="95000"/>
                                    </p:animScale>
                                    <p:animScale>
                                      <p:cBhvr>
                                        <p:cTn id="37" dur="166" decel="50000">
                                          <p:stCondLst>
                                            <p:cond delay="1834"/>
                                          </p:stCondLst>
                                        </p:cTn>
                                        <p:tgtEl>
                                          <p:spTgt spid="25"/>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80">
                                          <p:stCondLst>
                                            <p:cond delay="0"/>
                                          </p:stCondLst>
                                        </p:cTn>
                                        <p:tgtEl>
                                          <p:spTgt spid="4"/>
                                        </p:tgtEl>
                                      </p:cBhvr>
                                    </p:animEffect>
                                    <p:anim calcmode="lin" valueType="num">
                                      <p:cBhvr>
                                        <p:cTn id="4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8" dur="26">
                                          <p:stCondLst>
                                            <p:cond delay="650"/>
                                          </p:stCondLst>
                                        </p:cTn>
                                        <p:tgtEl>
                                          <p:spTgt spid="4"/>
                                        </p:tgtEl>
                                      </p:cBhvr>
                                      <p:to x="100000" y="60000"/>
                                    </p:animScale>
                                    <p:animScale>
                                      <p:cBhvr>
                                        <p:cTn id="49" dur="166" decel="50000">
                                          <p:stCondLst>
                                            <p:cond delay="676"/>
                                          </p:stCondLst>
                                        </p:cTn>
                                        <p:tgtEl>
                                          <p:spTgt spid="4"/>
                                        </p:tgtEl>
                                      </p:cBhvr>
                                      <p:to x="100000" y="100000"/>
                                    </p:animScale>
                                    <p:animScale>
                                      <p:cBhvr>
                                        <p:cTn id="50" dur="26">
                                          <p:stCondLst>
                                            <p:cond delay="1312"/>
                                          </p:stCondLst>
                                        </p:cTn>
                                        <p:tgtEl>
                                          <p:spTgt spid="4"/>
                                        </p:tgtEl>
                                      </p:cBhvr>
                                      <p:to x="100000" y="80000"/>
                                    </p:animScale>
                                    <p:animScale>
                                      <p:cBhvr>
                                        <p:cTn id="51" dur="166" decel="50000">
                                          <p:stCondLst>
                                            <p:cond delay="1338"/>
                                          </p:stCondLst>
                                        </p:cTn>
                                        <p:tgtEl>
                                          <p:spTgt spid="4"/>
                                        </p:tgtEl>
                                      </p:cBhvr>
                                      <p:to x="100000" y="100000"/>
                                    </p:animScale>
                                    <p:animScale>
                                      <p:cBhvr>
                                        <p:cTn id="52" dur="26">
                                          <p:stCondLst>
                                            <p:cond delay="1642"/>
                                          </p:stCondLst>
                                        </p:cTn>
                                        <p:tgtEl>
                                          <p:spTgt spid="4"/>
                                        </p:tgtEl>
                                      </p:cBhvr>
                                      <p:to x="100000" y="90000"/>
                                    </p:animScale>
                                    <p:animScale>
                                      <p:cBhvr>
                                        <p:cTn id="53" dur="166" decel="50000">
                                          <p:stCondLst>
                                            <p:cond delay="1668"/>
                                          </p:stCondLst>
                                        </p:cTn>
                                        <p:tgtEl>
                                          <p:spTgt spid="4"/>
                                        </p:tgtEl>
                                      </p:cBhvr>
                                      <p:to x="100000" y="100000"/>
                                    </p:animScale>
                                    <p:animScale>
                                      <p:cBhvr>
                                        <p:cTn id="54" dur="26">
                                          <p:stCondLst>
                                            <p:cond delay="1808"/>
                                          </p:stCondLst>
                                        </p:cTn>
                                        <p:tgtEl>
                                          <p:spTgt spid="4"/>
                                        </p:tgtEl>
                                      </p:cBhvr>
                                      <p:to x="100000" y="95000"/>
                                    </p:animScale>
                                    <p:animScale>
                                      <p:cBhvr>
                                        <p:cTn id="55" dur="166" decel="50000">
                                          <p:stCondLst>
                                            <p:cond delay="1834"/>
                                          </p:stCondLst>
                                        </p:cTn>
                                        <p:tgtEl>
                                          <p:spTgt spid="4"/>
                                        </p:tgtEl>
                                      </p:cBhvr>
                                      <p:to x="100000" y="100000"/>
                                    </p:animScale>
                                  </p:childTnLst>
                                </p:cTn>
                              </p:par>
                            </p:childTnLst>
                          </p:cTn>
                        </p:par>
                        <p:par>
                          <p:cTn id="56" fill="hold">
                            <p:stCondLst>
                              <p:cond delay="2000"/>
                            </p:stCondLst>
                            <p:childTnLst>
                              <p:par>
                                <p:cTn id="57" presetID="26" presetClass="entr" presetSubtype="0"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80">
                                          <p:stCondLst>
                                            <p:cond delay="0"/>
                                          </p:stCondLst>
                                        </p:cTn>
                                        <p:tgtEl>
                                          <p:spTgt spid="26"/>
                                        </p:tgtEl>
                                      </p:cBhvr>
                                    </p:animEffect>
                                    <p:anim calcmode="lin" valueType="num">
                                      <p:cBhvr>
                                        <p:cTn id="6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65" dur="26">
                                          <p:stCondLst>
                                            <p:cond delay="650"/>
                                          </p:stCondLst>
                                        </p:cTn>
                                        <p:tgtEl>
                                          <p:spTgt spid="26"/>
                                        </p:tgtEl>
                                      </p:cBhvr>
                                      <p:to x="100000" y="60000"/>
                                    </p:animScale>
                                    <p:animScale>
                                      <p:cBhvr>
                                        <p:cTn id="66" dur="166" decel="50000">
                                          <p:stCondLst>
                                            <p:cond delay="676"/>
                                          </p:stCondLst>
                                        </p:cTn>
                                        <p:tgtEl>
                                          <p:spTgt spid="26"/>
                                        </p:tgtEl>
                                      </p:cBhvr>
                                      <p:to x="100000" y="100000"/>
                                    </p:animScale>
                                    <p:animScale>
                                      <p:cBhvr>
                                        <p:cTn id="67" dur="26">
                                          <p:stCondLst>
                                            <p:cond delay="1312"/>
                                          </p:stCondLst>
                                        </p:cTn>
                                        <p:tgtEl>
                                          <p:spTgt spid="26"/>
                                        </p:tgtEl>
                                      </p:cBhvr>
                                      <p:to x="100000" y="80000"/>
                                    </p:animScale>
                                    <p:animScale>
                                      <p:cBhvr>
                                        <p:cTn id="68" dur="166" decel="50000">
                                          <p:stCondLst>
                                            <p:cond delay="1338"/>
                                          </p:stCondLst>
                                        </p:cTn>
                                        <p:tgtEl>
                                          <p:spTgt spid="26"/>
                                        </p:tgtEl>
                                      </p:cBhvr>
                                      <p:to x="100000" y="100000"/>
                                    </p:animScale>
                                    <p:animScale>
                                      <p:cBhvr>
                                        <p:cTn id="69" dur="26">
                                          <p:stCondLst>
                                            <p:cond delay="1642"/>
                                          </p:stCondLst>
                                        </p:cTn>
                                        <p:tgtEl>
                                          <p:spTgt spid="26"/>
                                        </p:tgtEl>
                                      </p:cBhvr>
                                      <p:to x="100000" y="90000"/>
                                    </p:animScale>
                                    <p:animScale>
                                      <p:cBhvr>
                                        <p:cTn id="70" dur="166" decel="50000">
                                          <p:stCondLst>
                                            <p:cond delay="1668"/>
                                          </p:stCondLst>
                                        </p:cTn>
                                        <p:tgtEl>
                                          <p:spTgt spid="26"/>
                                        </p:tgtEl>
                                      </p:cBhvr>
                                      <p:to x="100000" y="100000"/>
                                    </p:animScale>
                                    <p:animScale>
                                      <p:cBhvr>
                                        <p:cTn id="71" dur="26">
                                          <p:stCondLst>
                                            <p:cond delay="1808"/>
                                          </p:stCondLst>
                                        </p:cTn>
                                        <p:tgtEl>
                                          <p:spTgt spid="26"/>
                                        </p:tgtEl>
                                      </p:cBhvr>
                                      <p:to x="100000" y="95000"/>
                                    </p:animScale>
                                    <p:animScale>
                                      <p:cBhvr>
                                        <p:cTn id="72" dur="166" decel="50000">
                                          <p:stCondLst>
                                            <p:cond delay="1834"/>
                                          </p:stCondLst>
                                        </p:cTn>
                                        <p:tgtEl>
                                          <p:spTgt spid="26"/>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down)">
                                      <p:cBhvr>
                                        <p:cTn id="77" dur="580">
                                          <p:stCondLst>
                                            <p:cond delay="0"/>
                                          </p:stCondLst>
                                        </p:cTn>
                                        <p:tgtEl>
                                          <p:spTgt spid="12"/>
                                        </p:tgtEl>
                                      </p:cBhvr>
                                    </p:animEffect>
                                    <p:anim calcmode="lin" valueType="num">
                                      <p:cBhvr>
                                        <p:cTn id="7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3" dur="26">
                                          <p:stCondLst>
                                            <p:cond delay="650"/>
                                          </p:stCondLst>
                                        </p:cTn>
                                        <p:tgtEl>
                                          <p:spTgt spid="12"/>
                                        </p:tgtEl>
                                      </p:cBhvr>
                                      <p:to x="100000" y="60000"/>
                                    </p:animScale>
                                    <p:animScale>
                                      <p:cBhvr>
                                        <p:cTn id="84" dur="166" decel="50000">
                                          <p:stCondLst>
                                            <p:cond delay="676"/>
                                          </p:stCondLst>
                                        </p:cTn>
                                        <p:tgtEl>
                                          <p:spTgt spid="12"/>
                                        </p:tgtEl>
                                      </p:cBhvr>
                                      <p:to x="100000" y="100000"/>
                                    </p:animScale>
                                    <p:animScale>
                                      <p:cBhvr>
                                        <p:cTn id="85" dur="26">
                                          <p:stCondLst>
                                            <p:cond delay="1312"/>
                                          </p:stCondLst>
                                        </p:cTn>
                                        <p:tgtEl>
                                          <p:spTgt spid="12"/>
                                        </p:tgtEl>
                                      </p:cBhvr>
                                      <p:to x="100000" y="80000"/>
                                    </p:animScale>
                                    <p:animScale>
                                      <p:cBhvr>
                                        <p:cTn id="86" dur="166" decel="50000">
                                          <p:stCondLst>
                                            <p:cond delay="1338"/>
                                          </p:stCondLst>
                                        </p:cTn>
                                        <p:tgtEl>
                                          <p:spTgt spid="12"/>
                                        </p:tgtEl>
                                      </p:cBhvr>
                                      <p:to x="100000" y="100000"/>
                                    </p:animScale>
                                    <p:animScale>
                                      <p:cBhvr>
                                        <p:cTn id="87" dur="26">
                                          <p:stCondLst>
                                            <p:cond delay="1642"/>
                                          </p:stCondLst>
                                        </p:cTn>
                                        <p:tgtEl>
                                          <p:spTgt spid="12"/>
                                        </p:tgtEl>
                                      </p:cBhvr>
                                      <p:to x="100000" y="90000"/>
                                    </p:animScale>
                                    <p:animScale>
                                      <p:cBhvr>
                                        <p:cTn id="88" dur="166" decel="50000">
                                          <p:stCondLst>
                                            <p:cond delay="1668"/>
                                          </p:stCondLst>
                                        </p:cTn>
                                        <p:tgtEl>
                                          <p:spTgt spid="12"/>
                                        </p:tgtEl>
                                      </p:cBhvr>
                                      <p:to x="100000" y="100000"/>
                                    </p:animScale>
                                    <p:animScale>
                                      <p:cBhvr>
                                        <p:cTn id="89" dur="26">
                                          <p:stCondLst>
                                            <p:cond delay="1808"/>
                                          </p:stCondLst>
                                        </p:cTn>
                                        <p:tgtEl>
                                          <p:spTgt spid="12"/>
                                        </p:tgtEl>
                                      </p:cBhvr>
                                      <p:to x="100000" y="95000"/>
                                    </p:animScale>
                                    <p:animScale>
                                      <p:cBhvr>
                                        <p:cTn id="90" dur="166" decel="50000">
                                          <p:stCondLst>
                                            <p:cond delay="1834"/>
                                          </p:stCondLst>
                                        </p:cTn>
                                        <p:tgtEl>
                                          <p:spTgt spid="12"/>
                                        </p:tgtEl>
                                      </p:cBhvr>
                                      <p:to x="100000" y="100000"/>
                                    </p:animScale>
                                  </p:childTnLst>
                                </p:cTn>
                              </p:par>
                            </p:childTnLst>
                          </p:cTn>
                        </p:par>
                        <p:par>
                          <p:cTn id="91" fill="hold">
                            <p:stCondLst>
                              <p:cond delay="2000"/>
                            </p:stCondLst>
                            <p:childTnLst>
                              <p:par>
                                <p:cTn id="92" presetID="26" presetClass="entr" presetSubtype="0" fill="hold"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80">
                                          <p:stCondLst>
                                            <p:cond delay="0"/>
                                          </p:stCondLst>
                                        </p:cTn>
                                        <p:tgtEl>
                                          <p:spTgt spid="27"/>
                                        </p:tgtEl>
                                      </p:cBhvr>
                                    </p:animEffect>
                                    <p:anim calcmode="lin" valueType="num">
                                      <p:cBhvr>
                                        <p:cTn id="95"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00" dur="26">
                                          <p:stCondLst>
                                            <p:cond delay="650"/>
                                          </p:stCondLst>
                                        </p:cTn>
                                        <p:tgtEl>
                                          <p:spTgt spid="27"/>
                                        </p:tgtEl>
                                      </p:cBhvr>
                                      <p:to x="100000" y="60000"/>
                                    </p:animScale>
                                    <p:animScale>
                                      <p:cBhvr>
                                        <p:cTn id="101" dur="166" decel="50000">
                                          <p:stCondLst>
                                            <p:cond delay="676"/>
                                          </p:stCondLst>
                                        </p:cTn>
                                        <p:tgtEl>
                                          <p:spTgt spid="27"/>
                                        </p:tgtEl>
                                      </p:cBhvr>
                                      <p:to x="100000" y="100000"/>
                                    </p:animScale>
                                    <p:animScale>
                                      <p:cBhvr>
                                        <p:cTn id="102" dur="26">
                                          <p:stCondLst>
                                            <p:cond delay="1312"/>
                                          </p:stCondLst>
                                        </p:cTn>
                                        <p:tgtEl>
                                          <p:spTgt spid="27"/>
                                        </p:tgtEl>
                                      </p:cBhvr>
                                      <p:to x="100000" y="80000"/>
                                    </p:animScale>
                                    <p:animScale>
                                      <p:cBhvr>
                                        <p:cTn id="103" dur="166" decel="50000">
                                          <p:stCondLst>
                                            <p:cond delay="1338"/>
                                          </p:stCondLst>
                                        </p:cTn>
                                        <p:tgtEl>
                                          <p:spTgt spid="27"/>
                                        </p:tgtEl>
                                      </p:cBhvr>
                                      <p:to x="100000" y="100000"/>
                                    </p:animScale>
                                    <p:animScale>
                                      <p:cBhvr>
                                        <p:cTn id="104" dur="26">
                                          <p:stCondLst>
                                            <p:cond delay="1642"/>
                                          </p:stCondLst>
                                        </p:cTn>
                                        <p:tgtEl>
                                          <p:spTgt spid="27"/>
                                        </p:tgtEl>
                                      </p:cBhvr>
                                      <p:to x="100000" y="90000"/>
                                    </p:animScale>
                                    <p:animScale>
                                      <p:cBhvr>
                                        <p:cTn id="105" dur="166" decel="50000">
                                          <p:stCondLst>
                                            <p:cond delay="1668"/>
                                          </p:stCondLst>
                                        </p:cTn>
                                        <p:tgtEl>
                                          <p:spTgt spid="27"/>
                                        </p:tgtEl>
                                      </p:cBhvr>
                                      <p:to x="100000" y="100000"/>
                                    </p:animScale>
                                    <p:animScale>
                                      <p:cBhvr>
                                        <p:cTn id="106" dur="26">
                                          <p:stCondLst>
                                            <p:cond delay="1808"/>
                                          </p:stCondLst>
                                        </p:cTn>
                                        <p:tgtEl>
                                          <p:spTgt spid="27"/>
                                        </p:tgtEl>
                                      </p:cBhvr>
                                      <p:to x="100000" y="95000"/>
                                    </p:animScale>
                                    <p:animScale>
                                      <p:cBhvr>
                                        <p:cTn id="107"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61A6BC-232E-BB4F-B267-847CAB319F70}"/>
              </a:ext>
              <a:ext uri="{C183D7F6-B498-43B3-948B-1728B52AA6E4}">
                <adec:decorative xmlns:adec="http://schemas.microsoft.com/office/drawing/2017/decorative" val="1"/>
              </a:ext>
            </a:extLst>
          </p:cNvPr>
          <p:cNvPicPr>
            <a:picLocks noChangeAspect="1"/>
          </p:cNvPicPr>
          <p:nvPr/>
        </p:nvPicPr>
        <p:blipFill rotWithShape="1">
          <a:blip r:embed="rId3">
            <a:alphaModFix amt="24000"/>
          </a:blip>
          <a:srcRect l="19624" r="509" b="1646"/>
          <a:stretch/>
        </p:blipFill>
        <p:spPr>
          <a:xfrm rot="16200000">
            <a:off x="2667002" y="-2667002"/>
            <a:ext cx="6858000" cy="12192003"/>
          </a:xfrm>
          <a:prstGeom prst="rect">
            <a:avLst/>
          </a:prstGeom>
        </p:spPr>
      </p:pic>
      <p:pic>
        <p:nvPicPr>
          <p:cNvPr id="8" name="Picture 7">
            <a:extLst>
              <a:ext uri="{FF2B5EF4-FFF2-40B4-BE49-F238E27FC236}">
                <a16:creationId xmlns:a16="http://schemas.microsoft.com/office/drawing/2014/main" id="{3A1339DD-DAFE-EF48-B3B7-588F4DDC807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98305" y="210371"/>
            <a:ext cx="1058017" cy="1150825"/>
          </a:xfrm>
          <a:prstGeom prst="rect">
            <a:avLst/>
          </a:prstGeom>
        </p:spPr>
      </p:pic>
      <p:sp>
        <p:nvSpPr>
          <p:cNvPr id="5" name="TextBox 4">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8EADC318-5281-5C96-4E85-9CFD1F92CB8B}"/>
              </a:ext>
            </a:extLst>
          </p:cNvPr>
          <p:cNvSpPr>
            <a:spLocks noGrp="1"/>
          </p:cNvSpPr>
          <p:nvPr>
            <p:ph type="title"/>
          </p:nvPr>
        </p:nvSpPr>
        <p:spPr>
          <a:xfrm>
            <a:off x="1491344" y="84447"/>
            <a:ext cx="4169228" cy="1700810"/>
          </a:xfrm>
        </p:spPr>
        <p:txBody>
          <a:bodyPr>
            <a:normAutofit/>
          </a:bodyPr>
          <a:lstStyle/>
          <a:p>
            <a:pPr algn="ctr"/>
            <a:r>
              <a:rPr lang="en-US" sz="5400" b="1" dirty="0">
                <a:solidFill>
                  <a:srgbClr val="EA0000"/>
                </a:solidFill>
                <a:latin typeface="Gotham Medium"/>
              </a:rPr>
              <a:t>San Antonio</a:t>
            </a:r>
            <a:br>
              <a:rPr lang="en-US" sz="5400" dirty="0">
                <a:solidFill>
                  <a:srgbClr val="EA0000"/>
                </a:solidFill>
                <a:latin typeface="Gotham Medium"/>
              </a:rPr>
            </a:br>
            <a:r>
              <a:rPr lang="en-US" sz="4000" dirty="0">
                <a:solidFill>
                  <a:srgbClr val="EA0000"/>
                </a:solidFill>
                <a:latin typeface="Gotham Medium"/>
              </a:rPr>
              <a:t>&amp; El Camino Real        </a:t>
            </a:r>
            <a:endParaRPr lang="en-US" b="1" dirty="0">
              <a:solidFill>
                <a:srgbClr val="EA0000"/>
              </a:solidFill>
              <a:latin typeface="Gotham Medium"/>
            </a:endParaRPr>
          </a:p>
        </p:txBody>
      </p:sp>
      <p:sp>
        <p:nvSpPr>
          <p:cNvPr id="16" name="Speech Bubble: Rectangle with Corners Rounded 15">
            <a:extLst>
              <a:ext uri="{FF2B5EF4-FFF2-40B4-BE49-F238E27FC236}">
                <a16:creationId xmlns:a16="http://schemas.microsoft.com/office/drawing/2014/main" id="{792A4191-6E37-8752-F712-B2F650129FE9}"/>
              </a:ext>
            </a:extLst>
          </p:cNvPr>
          <p:cNvSpPr/>
          <p:nvPr/>
        </p:nvSpPr>
        <p:spPr>
          <a:xfrm>
            <a:off x="289357" y="2307773"/>
            <a:ext cx="4152014" cy="1275804"/>
          </a:xfrm>
          <a:prstGeom prst="wedgeRoundRectCallout">
            <a:avLst>
              <a:gd name="adj1" fmla="val 60637"/>
              <a:gd name="adj2" fmla="val 35977"/>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One thing I notice about this map is ____</a:t>
            </a:r>
          </a:p>
        </p:txBody>
      </p:sp>
      <p:sp>
        <p:nvSpPr>
          <p:cNvPr id="17" name="Speech Bubble: Rectangle with Corners Rounded 16">
            <a:extLst>
              <a:ext uri="{FF2B5EF4-FFF2-40B4-BE49-F238E27FC236}">
                <a16:creationId xmlns:a16="http://schemas.microsoft.com/office/drawing/2014/main" id="{2A26C212-8D4E-5846-2F7A-BC1D2D818E07}"/>
              </a:ext>
            </a:extLst>
          </p:cNvPr>
          <p:cNvSpPr/>
          <p:nvPr/>
        </p:nvSpPr>
        <p:spPr>
          <a:xfrm>
            <a:off x="1590357" y="3937976"/>
            <a:ext cx="4152014" cy="1275803"/>
          </a:xfrm>
          <a:prstGeom prst="wedgeRoundRectCallout">
            <a:avLst>
              <a:gd name="adj1" fmla="val -61700"/>
              <a:gd name="adj2" fmla="val 33785"/>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One question I have</a:t>
            </a:r>
            <a:r>
              <a:rPr lang="en-US" sz="3200" dirty="0">
                <a:solidFill>
                  <a:srgbClr val="C00000"/>
                </a:solidFill>
                <a:latin typeface="Calibri" panose="020F0502020204030204"/>
              </a:rPr>
              <a:t> about this map is ___</a:t>
            </a:r>
            <a:endPar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8" name="Graphic 17">
            <a:extLst>
              <a:ext uri="{FF2B5EF4-FFF2-40B4-BE49-F238E27FC236}">
                <a16:creationId xmlns:a16="http://schemas.microsoft.com/office/drawing/2014/main" id="{A6A2DC76-3468-2FB4-0567-61011D76167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1339" y="4114602"/>
            <a:ext cx="957943" cy="957943"/>
          </a:xfrm>
          <a:prstGeom prst="rect">
            <a:avLst/>
          </a:prstGeom>
        </p:spPr>
      </p:pic>
      <p:pic>
        <p:nvPicPr>
          <p:cNvPr id="19" name="Graphic 18">
            <a:extLst>
              <a:ext uri="{FF2B5EF4-FFF2-40B4-BE49-F238E27FC236}">
                <a16:creationId xmlns:a16="http://schemas.microsoft.com/office/drawing/2014/main" id="{BDB3C15C-F3C6-F311-9E3E-3A6B08CAC6B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30732" y="2595981"/>
            <a:ext cx="1026493" cy="1026493"/>
          </a:xfrm>
          <a:prstGeom prst="rect">
            <a:avLst/>
          </a:prstGeom>
        </p:spPr>
      </p:pic>
      <p:pic>
        <p:nvPicPr>
          <p:cNvPr id="3" name="Picture 2" descr="A map of Texas showing the many routes of the Camino Real from the borders of present-day Mexico to the missions in east Texas and west Louisiana.">
            <a:extLst>
              <a:ext uri="{FF2B5EF4-FFF2-40B4-BE49-F238E27FC236}">
                <a16:creationId xmlns:a16="http://schemas.microsoft.com/office/drawing/2014/main" id="{3805D5DB-56D6-1D06-ECEA-B442BB8B1E6F}"/>
              </a:ext>
            </a:extLst>
          </p:cNvPr>
          <p:cNvPicPr>
            <a:picLocks noChangeAspect="1"/>
          </p:cNvPicPr>
          <p:nvPr/>
        </p:nvPicPr>
        <p:blipFill>
          <a:blip r:embed="rId7"/>
          <a:stretch>
            <a:fillRect/>
          </a:stretch>
        </p:blipFill>
        <p:spPr>
          <a:xfrm>
            <a:off x="5986023" y="947852"/>
            <a:ext cx="6032857" cy="4527831"/>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1759094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EECFAD41-918E-2261-1C88-B4109F7DB9E6}"/>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a:latin typeface="Gotham Medium"/>
              </a:rPr>
              <a:t>Exit ticket</a:t>
            </a:r>
            <a:br>
              <a:rPr lang="en-US" sz="4400" dirty="0">
                <a:latin typeface="Gotham Medium"/>
              </a:rPr>
            </a:br>
            <a:r>
              <a:rPr lang="en-US" sz="3200" dirty="0">
                <a:latin typeface="Gotham Medium"/>
              </a:rPr>
              <a:t>Follow the directions below to complete your exit ticket.</a:t>
            </a:r>
            <a:endParaRPr lang="en-US" sz="4400" dirty="0">
              <a:latin typeface="Gotham Medium"/>
            </a:endParaRPr>
          </a:p>
        </p:txBody>
      </p:sp>
      <p:pic>
        <p:nvPicPr>
          <p:cNvPr id="12" name="Graphic 11">
            <a:extLst>
              <a:ext uri="{FF2B5EF4-FFF2-40B4-BE49-F238E27FC236}">
                <a16:creationId xmlns:a16="http://schemas.microsoft.com/office/drawing/2014/main" id="{A7FB14EC-9765-C65A-4600-465342A1886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94261" y="2201198"/>
            <a:ext cx="1071092" cy="1071092"/>
          </a:xfrm>
          <a:prstGeom prst="rect">
            <a:avLst/>
          </a:prstGeom>
        </p:spPr>
      </p:pic>
      <p:pic>
        <p:nvPicPr>
          <p:cNvPr id="13" name="Graphic 12">
            <a:extLst>
              <a:ext uri="{FF2B5EF4-FFF2-40B4-BE49-F238E27FC236}">
                <a16:creationId xmlns:a16="http://schemas.microsoft.com/office/drawing/2014/main" id="{8B77A946-B432-2AE7-5FB4-37EFE1AC0E8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6910" y="4000982"/>
            <a:ext cx="925793" cy="925793"/>
          </a:xfrm>
          <a:prstGeom prst="rect">
            <a:avLst/>
          </a:prstGeom>
        </p:spPr>
      </p:pic>
      <p:pic>
        <p:nvPicPr>
          <p:cNvPr id="14" name="Graphic 13">
            <a:extLst>
              <a:ext uri="{FF2B5EF4-FFF2-40B4-BE49-F238E27FC236}">
                <a16:creationId xmlns:a16="http://schemas.microsoft.com/office/drawing/2014/main" id="{2D281543-8E2E-BBFC-8D1D-C4FE068F8957}"/>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50250" y="5444012"/>
            <a:ext cx="925792" cy="925792"/>
          </a:xfrm>
          <a:prstGeom prst="rect">
            <a:avLst/>
          </a:prstGeom>
        </p:spPr>
      </p:pic>
      <p:sp>
        <p:nvSpPr>
          <p:cNvPr id="16" name="TextBox 15">
            <a:extLst>
              <a:ext uri="{FF2B5EF4-FFF2-40B4-BE49-F238E27FC236}">
                <a16:creationId xmlns:a16="http://schemas.microsoft.com/office/drawing/2014/main" id="{8EB8FA34-7FF9-DE22-BEC1-74D62E19C0A3}"/>
              </a:ext>
            </a:extLst>
          </p:cNvPr>
          <p:cNvSpPr txBox="1"/>
          <p:nvPr/>
        </p:nvSpPr>
        <p:spPr>
          <a:xfrm>
            <a:off x="3038885" y="1968598"/>
            <a:ext cx="4390238"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FF0000"/>
                </a:solidFill>
              </a:rPr>
              <a:t>Read the scenario and follow the instructions to complete the text message conversation.</a:t>
            </a:r>
          </a:p>
          <a:p>
            <a:pPr marL="285750" indent="-285750">
              <a:buFont typeface="Arial" panose="020B0604020202020204" pitchFamily="34" charset="0"/>
              <a:buChar char="•"/>
            </a:pPr>
            <a:r>
              <a:rPr lang="en-US" sz="3200" dirty="0">
                <a:solidFill>
                  <a:srgbClr val="0070C0"/>
                </a:solidFill>
              </a:rPr>
              <a:t>How would you respond to the Spanish governor of Texas?</a:t>
            </a:r>
            <a:endParaRPr lang="en-US" sz="3200" dirty="0">
              <a:solidFill>
                <a:srgbClr val="7030A0"/>
              </a:solidFill>
            </a:endParaRPr>
          </a:p>
          <a:p>
            <a:pPr marL="285750" indent="-285750">
              <a:buFont typeface="Arial" panose="020B0604020202020204" pitchFamily="34" charset="0"/>
              <a:buChar char="•"/>
            </a:pPr>
            <a:r>
              <a:rPr lang="en-US" sz="3200" dirty="0">
                <a:solidFill>
                  <a:schemeClr val="accent6">
                    <a:lumMod val="75000"/>
                  </a:schemeClr>
                </a:solidFill>
              </a:rPr>
              <a:t>Share your response with a partner.</a:t>
            </a:r>
          </a:p>
        </p:txBody>
      </p:sp>
      <p:pic>
        <p:nvPicPr>
          <p:cNvPr id="17" name="Picture 16" descr="An image of a text message conversation between the Spanish governor of Texas and you. He asks &quot;How's it going up there in east Texas?&quot; Your response message is blank. What would you say? How would he respond to you? &#10;">
            <a:extLst>
              <a:ext uri="{FF2B5EF4-FFF2-40B4-BE49-F238E27FC236}">
                <a16:creationId xmlns:a16="http://schemas.microsoft.com/office/drawing/2014/main" id="{C540B56F-14B2-B24C-368B-71CE9B846736}"/>
              </a:ext>
            </a:extLst>
          </p:cNvPr>
          <p:cNvPicPr>
            <a:picLocks noChangeAspect="1"/>
          </p:cNvPicPr>
          <p:nvPr/>
        </p:nvPicPr>
        <p:blipFill>
          <a:blip r:embed="rId12"/>
          <a:stretch>
            <a:fillRect/>
          </a:stretch>
        </p:blipFill>
        <p:spPr>
          <a:xfrm>
            <a:off x="7429123" y="2201198"/>
            <a:ext cx="4489348" cy="3599568"/>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2809445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latin typeface="Gotham Medium"/>
              </a:rPr>
              <a:t>Share with the class: </a:t>
            </a:r>
            <a:r>
              <a:rPr lang="en-US" dirty="0">
                <a:solidFill>
                  <a:schemeClr val="bg1"/>
                </a:solidFill>
                <a:latin typeface="Gotham Medium"/>
              </a:rPr>
              <a:t>2</a:t>
            </a:r>
            <a:r>
              <a:rPr lang="en-US" dirty="0">
                <a:latin typeface="Gotham Medium"/>
              </a:rPr>
              <a:t> </a:t>
            </a:r>
            <a:r>
              <a:rPr lang="en-US" dirty="0">
                <a:solidFill>
                  <a:schemeClr val="bg1"/>
                </a:solidFill>
                <a:latin typeface="Gotham Medium"/>
              </a:rPr>
              <a:t>day 1</a:t>
            </a:r>
          </a:p>
        </p:txBody>
      </p:sp>
      <p:sp>
        <p:nvSpPr>
          <p:cNvPr id="11" name="TextBox 10">
            <a:extLst>
              <a:ext uri="{C183D7F6-B498-43B3-948B-1728B52AA6E4}">
                <adec:decorative xmlns:adec="http://schemas.microsoft.com/office/drawing/2017/decorative" val="1"/>
              </a:ext>
            </a:extLst>
          </p:cNvPr>
          <p:cNvSpPr txBox="1"/>
          <p:nvPr/>
        </p:nvSpPr>
        <p:spPr>
          <a:xfrm>
            <a:off x="8100448" y="643722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D57234F5-8DF5-E33B-7FA8-61126981F77B}"/>
              </a:ext>
            </a:extLst>
          </p:cNvPr>
          <p:cNvSpPr/>
          <p:nvPr/>
        </p:nvSpPr>
        <p:spPr>
          <a:xfrm>
            <a:off x="2074169" y="1429109"/>
            <a:ext cx="6278094" cy="1502228"/>
          </a:xfrm>
          <a:prstGeom prst="wedgeRoundRectCallout">
            <a:avLst>
              <a:gd name="adj1" fmla="val 73859"/>
              <a:gd name="adj2" fmla="val 39241"/>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My response to the governor would be, “____”</a:t>
            </a:r>
          </a:p>
        </p:txBody>
      </p:sp>
      <p:pic>
        <p:nvPicPr>
          <p:cNvPr id="12" name="Graphic 11">
            <a:extLst>
              <a:ext uri="{FF2B5EF4-FFF2-40B4-BE49-F238E27FC236}">
                <a16:creationId xmlns:a16="http://schemas.microsoft.com/office/drawing/2014/main" id="{3B037C67-8C5D-8A43-64C6-7F2903197EB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41437" y="4175375"/>
            <a:ext cx="1253516" cy="1253516"/>
          </a:xfrm>
          <a:prstGeom prst="rect">
            <a:avLst/>
          </a:prstGeom>
        </p:spPr>
      </p:pic>
      <p:sp>
        <p:nvSpPr>
          <p:cNvPr id="4" name="Speech Bubble: Rectangle with Corners Rounded 3">
            <a:extLst>
              <a:ext uri="{FF2B5EF4-FFF2-40B4-BE49-F238E27FC236}">
                <a16:creationId xmlns:a16="http://schemas.microsoft.com/office/drawing/2014/main" id="{B9960C17-148E-7E3E-F2A9-ED683CD3FC32}"/>
              </a:ext>
            </a:extLst>
          </p:cNvPr>
          <p:cNvSpPr/>
          <p:nvPr/>
        </p:nvSpPr>
        <p:spPr>
          <a:xfrm>
            <a:off x="4969769" y="3820890"/>
            <a:ext cx="5791200" cy="1502228"/>
          </a:xfrm>
          <a:prstGeom prst="wedgeRoundRectCallout">
            <a:avLst>
              <a:gd name="adj1" fmla="val -68201"/>
              <a:gd name="adj2" fmla="val 36413"/>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His response would probably be, “________”</a:t>
            </a:r>
          </a:p>
        </p:txBody>
      </p:sp>
      <p:pic>
        <p:nvPicPr>
          <p:cNvPr id="13" name="Graphic 12">
            <a:extLst>
              <a:ext uri="{FF2B5EF4-FFF2-40B4-BE49-F238E27FC236}">
                <a16:creationId xmlns:a16="http://schemas.microsoft.com/office/drawing/2014/main" id="{9B1B36ED-E5AA-EE13-F712-8F4D11EF980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70540" y="1732741"/>
            <a:ext cx="1180857" cy="1180857"/>
          </a:xfrm>
          <a:prstGeom prst="rect">
            <a:avLst/>
          </a:prstGeom>
        </p:spPr>
      </p:pic>
    </p:spTree>
    <p:extLst>
      <p:ext uri="{BB962C8B-B14F-4D97-AF65-F5344CB8AC3E}">
        <p14:creationId xmlns:p14="http://schemas.microsoft.com/office/powerpoint/2010/main" val="419902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2000"/>
            <a:lum/>
          </a:blip>
          <a:srcRect/>
          <a:stretch>
            <a:fillRect l="5000" t="-41000" r="-21000" b="-71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EECFAD41-918E-2261-1C88-B4109F7DB9E6}"/>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a:latin typeface="Gotham Medium"/>
              </a:rPr>
              <a:t>Warm-up</a:t>
            </a:r>
            <a:br>
              <a:rPr lang="en-US" sz="4400" dirty="0">
                <a:latin typeface="Gotham Medium"/>
              </a:rPr>
            </a:br>
            <a:r>
              <a:rPr lang="en-US" sz="3200" dirty="0">
                <a:latin typeface="Gotham Medium"/>
              </a:rPr>
              <a:t>Follow the directions below to complete your warm-up </a:t>
            </a:r>
            <a:endParaRPr lang="en-US" sz="4400" dirty="0">
              <a:latin typeface="Gotham Medium"/>
            </a:endParaRPr>
          </a:p>
        </p:txBody>
      </p:sp>
      <p:pic>
        <p:nvPicPr>
          <p:cNvPr id="12" name="Graphic 11">
            <a:extLst>
              <a:ext uri="{FF2B5EF4-FFF2-40B4-BE49-F238E27FC236}">
                <a16:creationId xmlns:a16="http://schemas.microsoft.com/office/drawing/2014/main" id="{A7FB14EC-9765-C65A-4600-465342A1886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62126" y="2914335"/>
            <a:ext cx="1071092" cy="1071092"/>
          </a:xfrm>
          <a:prstGeom prst="rect">
            <a:avLst/>
          </a:prstGeom>
        </p:spPr>
      </p:pic>
      <p:pic>
        <p:nvPicPr>
          <p:cNvPr id="13" name="Graphic 12">
            <a:extLst>
              <a:ext uri="{FF2B5EF4-FFF2-40B4-BE49-F238E27FC236}">
                <a16:creationId xmlns:a16="http://schemas.microsoft.com/office/drawing/2014/main" id="{8B77A946-B432-2AE7-5FB4-37EFE1AC0E8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32570" y="4269419"/>
            <a:ext cx="925793" cy="925793"/>
          </a:xfrm>
          <a:prstGeom prst="rect">
            <a:avLst/>
          </a:prstGeom>
        </p:spPr>
      </p:pic>
      <p:pic>
        <p:nvPicPr>
          <p:cNvPr id="14" name="Graphic 13">
            <a:extLst>
              <a:ext uri="{FF2B5EF4-FFF2-40B4-BE49-F238E27FC236}">
                <a16:creationId xmlns:a16="http://schemas.microsoft.com/office/drawing/2014/main" id="{2D281543-8E2E-BBFC-8D1D-C4FE068F8957}"/>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38356" y="5527350"/>
            <a:ext cx="842453" cy="842453"/>
          </a:xfrm>
          <a:prstGeom prst="rect">
            <a:avLst/>
          </a:prstGeom>
        </p:spPr>
      </p:pic>
      <p:pic>
        <p:nvPicPr>
          <p:cNvPr id="15" name="Graphic 14">
            <a:extLst>
              <a:ext uri="{FF2B5EF4-FFF2-40B4-BE49-F238E27FC236}">
                <a16:creationId xmlns:a16="http://schemas.microsoft.com/office/drawing/2014/main" id="{54B11518-A0E0-3AB0-725B-2BF7D58C3415}"/>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024892" y="1759965"/>
            <a:ext cx="1208326" cy="1208326"/>
          </a:xfrm>
          <a:prstGeom prst="rect">
            <a:avLst/>
          </a:prstGeom>
        </p:spPr>
      </p:pic>
      <p:sp>
        <p:nvSpPr>
          <p:cNvPr id="16" name="TextBox 15">
            <a:extLst>
              <a:ext uri="{FF2B5EF4-FFF2-40B4-BE49-F238E27FC236}">
                <a16:creationId xmlns:a16="http://schemas.microsoft.com/office/drawing/2014/main" id="{8EB8FA34-7FF9-DE22-BEC1-74D62E19C0A3}"/>
              </a:ext>
            </a:extLst>
          </p:cNvPr>
          <p:cNvSpPr txBox="1"/>
          <p:nvPr/>
        </p:nvSpPr>
        <p:spPr>
          <a:xfrm>
            <a:off x="3389971" y="2068817"/>
            <a:ext cx="4390238"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FF0000"/>
                </a:solidFill>
              </a:rPr>
              <a:t>Read and consider the scenario.</a:t>
            </a:r>
          </a:p>
          <a:p>
            <a:pPr marL="285750" indent="-285750">
              <a:buFont typeface="Arial" panose="020B0604020202020204" pitchFamily="34" charset="0"/>
              <a:buChar char="•"/>
            </a:pPr>
            <a:r>
              <a:rPr lang="en-US" sz="2800" dirty="0">
                <a:solidFill>
                  <a:srgbClr val="0070C0"/>
                </a:solidFill>
              </a:rPr>
              <a:t>Where would you establish the first Spanish mission in Texas?</a:t>
            </a:r>
          </a:p>
          <a:p>
            <a:pPr marL="285750" indent="-285750">
              <a:buFont typeface="Arial" panose="020B0604020202020204" pitchFamily="34" charset="0"/>
              <a:buChar char="•"/>
            </a:pPr>
            <a:r>
              <a:rPr lang="en-US" sz="2800" dirty="0">
                <a:solidFill>
                  <a:srgbClr val="7030A0"/>
                </a:solidFill>
              </a:rPr>
              <a:t>Circle the location on your map and explain your answer.</a:t>
            </a:r>
          </a:p>
          <a:p>
            <a:pPr marL="285750" indent="-285750">
              <a:buFont typeface="Arial" panose="020B0604020202020204" pitchFamily="34" charset="0"/>
              <a:buChar char="•"/>
            </a:pPr>
            <a:r>
              <a:rPr lang="en-US" sz="2800" dirty="0">
                <a:solidFill>
                  <a:schemeClr val="accent6">
                    <a:lumMod val="75000"/>
                  </a:schemeClr>
                </a:solidFill>
              </a:rPr>
              <a:t>Share your response with a partner</a:t>
            </a:r>
            <a:r>
              <a:rPr lang="en-US" dirty="0">
                <a:solidFill>
                  <a:schemeClr val="accent6">
                    <a:lumMod val="75000"/>
                  </a:schemeClr>
                </a:solidFill>
              </a:rPr>
              <a:t>.</a:t>
            </a:r>
          </a:p>
        </p:txBody>
      </p:sp>
      <p:pic>
        <p:nvPicPr>
          <p:cNvPr id="10" name="Picture 9" descr="A blank map of Texas and its surrounding areas. The map shows rivers, the present-day political borders, and the Gulf of Mexico.">
            <a:extLst>
              <a:ext uri="{FF2B5EF4-FFF2-40B4-BE49-F238E27FC236}">
                <a16:creationId xmlns:a16="http://schemas.microsoft.com/office/drawing/2014/main" id="{A6EA3726-4C43-A89F-F89E-172F1F09882D}"/>
              </a:ext>
            </a:extLst>
          </p:cNvPr>
          <p:cNvPicPr>
            <a:picLocks noChangeAspect="1"/>
          </p:cNvPicPr>
          <p:nvPr/>
        </p:nvPicPr>
        <p:blipFill>
          <a:blip r:embed="rId15"/>
          <a:srcRect l="884" b="979"/>
          <a:stretch/>
        </p:blipFill>
        <p:spPr>
          <a:xfrm>
            <a:off x="7914172" y="2068817"/>
            <a:ext cx="3882300" cy="3833221"/>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2038626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latin typeface="Gotham Medium"/>
              </a:rPr>
              <a:t>Share with the class: </a:t>
            </a:r>
            <a:r>
              <a:rPr lang="en-US" dirty="0">
                <a:solidFill>
                  <a:schemeClr val="bg1"/>
                </a:solidFill>
                <a:latin typeface="Gotham Medium"/>
              </a:rPr>
              <a:t>day 1</a:t>
            </a:r>
          </a:p>
        </p:txBody>
      </p:sp>
      <p:sp>
        <p:nvSpPr>
          <p:cNvPr id="11" name="TextBox 10">
            <a:extLst>
              <a:ext uri="{C183D7F6-B498-43B3-948B-1728B52AA6E4}">
                <adec:decorative xmlns:adec="http://schemas.microsoft.com/office/drawing/2017/decorative" val="1"/>
              </a:ext>
            </a:extLst>
          </p:cNvPr>
          <p:cNvSpPr txBox="1"/>
          <p:nvPr/>
        </p:nvSpPr>
        <p:spPr>
          <a:xfrm>
            <a:off x="8100448" y="643722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3" name="TextBox 2">
            <a:extLst>
              <a:ext uri="{FF2B5EF4-FFF2-40B4-BE49-F238E27FC236}">
                <a16:creationId xmlns:a16="http://schemas.microsoft.com/office/drawing/2014/main" id="{69D42807-9E42-27FE-FB3C-63422ECB11D4}"/>
              </a:ext>
            </a:extLst>
          </p:cNvPr>
          <p:cNvSpPr txBox="1"/>
          <p:nvPr/>
        </p:nvSpPr>
        <p:spPr>
          <a:xfrm>
            <a:off x="2046514" y="1115122"/>
            <a:ext cx="9742715" cy="1077218"/>
          </a:xfrm>
          <a:prstGeom prst="rect">
            <a:avLst/>
          </a:prstGeom>
          <a:noFill/>
        </p:spPr>
        <p:txBody>
          <a:bodyPr wrap="square" rtlCol="0">
            <a:spAutoFit/>
          </a:bodyPr>
          <a:lstStyle/>
          <a:p>
            <a:r>
              <a:rPr lang="en-US" sz="3200" dirty="0">
                <a:solidFill>
                  <a:srgbClr val="EA0000"/>
                </a:solidFill>
              </a:rPr>
              <a:t>Use cardinal directions to share your chosen location with the class </a:t>
            </a:r>
            <a:r>
              <a:rPr lang="en-US" sz="3200" b="1" dirty="0">
                <a:solidFill>
                  <a:srgbClr val="EA0000"/>
                </a:solidFill>
              </a:rPr>
              <a:t>(North, South, East, West, Northwest, etc.)</a:t>
            </a:r>
          </a:p>
        </p:txBody>
      </p:sp>
      <p:sp>
        <p:nvSpPr>
          <p:cNvPr id="2" name="Speech Bubble: Rectangle with Corners Rounded 1">
            <a:extLst>
              <a:ext uri="{FF2B5EF4-FFF2-40B4-BE49-F238E27FC236}">
                <a16:creationId xmlns:a16="http://schemas.microsoft.com/office/drawing/2014/main" id="{D57234F5-8DF5-E33B-7FA8-61126981F77B}"/>
              </a:ext>
            </a:extLst>
          </p:cNvPr>
          <p:cNvSpPr/>
          <p:nvPr/>
        </p:nvSpPr>
        <p:spPr>
          <a:xfrm>
            <a:off x="2185904" y="2363860"/>
            <a:ext cx="5791200" cy="1502228"/>
          </a:xfrm>
          <a:prstGeom prst="wedgeRoundRectCallout">
            <a:avLst>
              <a:gd name="adj1" fmla="val 79543"/>
              <a:gd name="adj2" fmla="val 42210"/>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I suggest Spain build its first mission in _______</a:t>
            </a:r>
          </a:p>
        </p:txBody>
      </p:sp>
      <p:pic>
        <p:nvPicPr>
          <p:cNvPr id="12" name="Graphic 11">
            <a:extLst>
              <a:ext uri="{FF2B5EF4-FFF2-40B4-BE49-F238E27FC236}">
                <a16:creationId xmlns:a16="http://schemas.microsoft.com/office/drawing/2014/main" id="{3B037C67-8C5D-8A43-64C6-7F2903197EB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74169" y="4572004"/>
            <a:ext cx="1253516" cy="1253516"/>
          </a:xfrm>
          <a:prstGeom prst="rect">
            <a:avLst/>
          </a:prstGeom>
        </p:spPr>
      </p:pic>
      <p:sp>
        <p:nvSpPr>
          <p:cNvPr id="4" name="Speech Bubble: Rectangle with Corners Rounded 3">
            <a:extLst>
              <a:ext uri="{FF2B5EF4-FFF2-40B4-BE49-F238E27FC236}">
                <a16:creationId xmlns:a16="http://schemas.microsoft.com/office/drawing/2014/main" id="{B9960C17-148E-7E3E-F2A9-ED683CD3FC32}"/>
              </a:ext>
            </a:extLst>
          </p:cNvPr>
          <p:cNvSpPr/>
          <p:nvPr/>
        </p:nvSpPr>
        <p:spPr>
          <a:xfrm>
            <a:off x="4763590" y="4334175"/>
            <a:ext cx="5791200" cy="1502228"/>
          </a:xfrm>
          <a:prstGeom prst="wedgeRoundRectCallout">
            <a:avLst>
              <a:gd name="adj1" fmla="val -68201"/>
              <a:gd name="adj2" fmla="val 36413"/>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I chose this location because _______</a:t>
            </a:r>
          </a:p>
        </p:txBody>
      </p:sp>
      <p:pic>
        <p:nvPicPr>
          <p:cNvPr id="13" name="Graphic 12">
            <a:extLst>
              <a:ext uri="{FF2B5EF4-FFF2-40B4-BE49-F238E27FC236}">
                <a16:creationId xmlns:a16="http://schemas.microsoft.com/office/drawing/2014/main" id="{9B1B36ED-E5AA-EE13-F712-8F4D11EF980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08290" y="2579614"/>
            <a:ext cx="1253516" cy="1253516"/>
          </a:xfrm>
          <a:prstGeom prst="rect">
            <a:avLst/>
          </a:prstGeom>
        </p:spPr>
      </p:pic>
    </p:spTree>
    <p:extLst>
      <p:ext uri="{BB962C8B-B14F-4D97-AF65-F5344CB8AC3E}">
        <p14:creationId xmlns:p14="http://schemas.microsoft.com/office/powerpoint/2010/main" val="274685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Essential Questions</a:t>
            </a:r>
          </a:p>
        </p:txBody>
      </p:sp>
      <p:sp>
        <p:nvSpPr>
          <p:cNvPr id="9" name="TextBox 8"/>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249C6CF-D82E-6A81-8C47-DE04FB6BAFB5}"/>
              </a:ext>
            </a:extLst>
          </p:cNvPr>
          <p:cNvSpPr txBox="1"/>
          <p:nvPr/>
        </p:nvSpPr>
        <p:spPr>
          <a:xfrm>
            <a:off x="642257" y="2130641"/>
            <a:ext cx="10918372"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i="1" dirty="0">
                <a:solidFill>
                  <a:srgbClr val="C00000"/>
                </a:solidFill>
                <a:latin typeface="Calibri" panose="020F0502020204030204"/>
              </a:rPr>
              <a:t>What was the Mission Presidio System? What were Spain’s goals for the system in Texas? What happened with the first missions in Texas? </a:t>
            </a:r>
            <a:endParaRPr kumimoji="0" lang="en-US" sz="5400" b="0"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006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In Today’s Lesson</a:t>
            </a:r>
          </a:p>
        </p:txBody>
      </p:sp>
      <p:sp>
        <p:nvSpPr>
          <p:cNvPr id="9" name="TextBox 8"/>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2BAA726-7C6B-8A90-68A7-A97674A4B6F6}"/>
              </a:ext>
            </a:extLst>
          </p:cNvPr>
          <p:cNvSpPr txBox="1"/>
          <p:nvPr/>
        </p:nvSpPr>
        <p:spPr>
          <a:xfrm>
            <a:off x="805543" y="1831085"/>
            <a:ext cx="10896600" cy="3785652"/>
          </a:xfrm>
          <a:prstGeom prst="rect">
            <a:avLst/>
          </a:prstGeom>
          <a:noFill/>
        </p:spPr>
        <p:txBody>
          <a:bodyPr wrap="square" rtlCol="0">
            <a:spAutoFit/>
          </a:bodyPr>
          <a:lstStyle/>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We will</a:t>
            </a:r>
            <a:r>
              <a:rPr kumimoji="0" lang="en-US" sz="4000" strike="noStrike" kern="1200" cap="none" spc="0" normalizeH="0" baseline="0" noProof="0" dirty="0">
                <a:ln>
                  <a:noFill/>
                </a:ln>
                <a:solidFill>
                  <a:srgbClr val="C00000"/>
                </a:solidFill>
                <a:effectLst/>
                <a:uLnTx/>
                <a:uFillTx/>
                <a:latin typeface="Calibri" panose="020F0502020204030204"/>
                <a:ea typeface="+mn-ea"/>
                <a:cs typeface="+mn-cs"/>
              </a:rPr>
              <a:t> examine the beginning of the Mission Presidio System in Texas.</a:t>
            </a:r>
            <a:endPar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002060"/>
                </a:solidFill>
                <a:effectLst/>
                <a:uLnTx/>
                <a:uFillTx/>
                <a:latin typeface="Calibri" panose="020F0502020204030204"/>
                <a:ea typeface="+mn-ea"/>
                <a:cs typeface="+mn-cs"/>
              </a:rPr>
              <a:t>I will</a:t>
            </a:r>
            <a:r>
              <a:rPr kumimoji="0" lang="en-US" sz="4000" strike="noStrike" kern="1200" cap="none" spc="0" normalizeH="0" baseline="0" noProof="0" dirty="0">
                <a:ln>
                  <a:noFill/>
                </a:ln>
                <a:solidFill>
                  <a:srgbClr val="002060"/>
                </a:solidFill>
                <a:effectLst/>
                <a:uLnTx/>
                <a:uFillTx/>
                <a:latin typeface="Calibri" panose="020F0502020204030204"/>
                <a:ea typeface="+mn-ea"/>
                <a:cs typeface="+mn-cs"/>
              </a:rPr>
              <a:t> read three short passages, identify and record the key information, the significance of each reading, and answer a comprehension question for each passage.  </a:t>
            </a:r>
            <a:endParaRPr kumimoji="0" lang="en-US" sz="40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97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67002" y="-2667002"/>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6168"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42334" y="2505733"/>
            <a:ext cx="1322782" cy="1346980"/>
          </a:xfrm>
          <a:prstGeom prst="rect">
            <a:avLst/>
          </a:prstGeom>
        </p:spPr>
      </p:pic>
      <p:sp>
        <p:nvSpPr>
          <p:cNvPr id="10" name="Title 5"/>
          <p:cNvSpPr txBox="1">
            <a:spLocks noGrp="1"/>
          </p:cNvSpPr>
          <p:nvPr>
            <p:ph type="title"/>
          </p:nvPr>
        </p:nvSpPr>
        <p:spPr>
          <a:xfrm>
            <a:off x="2174964" y="2248919"/>
            <a:ext cx="8240486" cy="201726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2"/>
                </a:solidFill>
                <a:latin typeface="Gotham Medium"/>
              </a:rPr>
              <a:t>The Mission Presidio System</a:t>
            </a:r>
            <a:br>
              <a:rPr lang="en-US" dirty="0">
                <a:solidFill>
                  <a:schemeClr val="bg2"/>
                </a:solidFill>
                <a:latin typeface="Gotham Medium"/>
              </a:rPr>
            </a:br>
            <a:r>
              <a:rPr lang="en-US" sz="8900" dirty="0">
                <a:solidFill>
                  <a:schemeClr val="bg1"/>
                </a:solidFill>
                <a:latin typeface="Gotham Medium"/>
              </a:rPr>
              <a:t>Lesson</a:t>
            </a:r>
            <a:endParaRPr lang="en-US" dirty="0">
              <a:solidFill>
                <a:schemeClr val="bg1"/>
              </a:solidFill>
              <a:latin typeface="Gotham Medium"/>
            </a:endParaRPr>
          </a:p>
        </p:txBody>
      </p:sp>
      <p:sp>
        <p:nvSpPr>
          <p:cNvPr id="11" name="TextBox 10"/>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787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D2B12D-5F8D-53B8-7202-54ACB2D78A58}"/>
              </a:ext>
              <a:ext uri="{C183D7F6-B498-43B3-948B-1728B52AA6E4}">
                <adec:decorative xmlns:adec="http://schemas.microsoft.com/office/drawing/2017/decorative" val="1"/>
              </a:ext>
            </a:extLst>
          </p:cNvPr>
          <p:cNvSpPr/>
          <p:nvPr/>
        </p:nvSpPr>
        <p:spPr>
          <a:xfrm>
            <a:off x="8174006" y="481839"/>
            <a:ext cx="3494314" cy="5397282"/>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What do I need to write? </a:t>
            </a: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469530" y="-11258"/>
            <a:ext cx="6273484" cy="7302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latin typeface="Gotham Medium"/>
              </a:rPr>
              <a:t>The Mission Presidio System</a:t>
            </a:r>
          </a:p>
        </p:txBody>
      </p:sp>
      <p:sp>
        <p:nvSpPr>
          <p:cNvPr id="11" name="TextBox 10">
            <a:extLst>
              <a:ext uri="{C183D7F6-B498-43B3-948B-1728B52AA6E4}">
                <adec:decorative xmlns:adec="http://schemas.microsoft.com/office/drawing/2017/decorative" val="1"/>
              </a:ext>
            </a:extLst>
          </p:cNvPr>
          <p:cNvSpPr txBox="1"/>
          <p:nvPr/>
        </p:nvSpPr>
        <p:spPr>
          <a:xfrm>
            <a:off x="8391447" y="6514554"/>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TextBox 1">
            <a:extLst>
              <a:ext uri="{FF2B5EF4-FFF2-40B4-BE49-F238E27FC236}">
                <a16:creationId xmlns:a16="http://schemas.microsoft.com/office/drawing/2014/main" id="{98373CF0-3628-B816-F20D-2D48137C47D9}"/>
              </a:ext>
            </a:extLst>
          </p:cNvPr>
          <p:cNvSpPr txBox="1"/>
          <p:nvPr/>
        </p:nvSpPr>
        <p:spPr>
          <a:xfrm>
            <a:off x="1637905" y="1140969"/>
            <a:ext cx="5997819" cy="56400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In the </a:t>
            </a:r>
            <a:r>
              <a:rPr kumimoji="0" lang="en-US" sz="25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1500s</a:t>
            </a:r>
            <a:r>
              <a:rPr kumimoji="0" lang="en-US" sz="25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Spain began establishing </a:t>
            </a:r>
            <a:r>
              <a:rPr kumimoji="0" lang="en-US" sz="25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missions</a:t>
            </a:r>
            <a:r>
              <a:rPr kumimoji="0" lang="en-US" sz="25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a:t>
            </a:r>
            <a:r>
              <a:rPr kumimoji="0" lang="en-US" sz="25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in Central Mexico </a:t>
            </a:r>
            <a:r>
              <a:rPr kumimoji="0" lang="en-US" sz="25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to </a:t>
            </a:r>
            <a:r>
              <a:rPr kumimoji="0" lang="en-US" sz="25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convert</a:t>
            </a:r>
            <a:r>
              <a:rPr kumimoji="0" lang="en-US" sz="25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and </a:t>
            </a:r>
            <a:r>
              <a:rPr kumimoji="0" lang="en-US" sz="25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assimilate</a:t>
            </a:r>
            <a:r>
              <a:rPr kumimoji="0" lang="en-US" sz="25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American Indians into the Spanish religion and culture. </a:t>
            </a:r>
            <a:r>
              <a:rPr kumimoji="0" lang="en-US" sz="2500" b="0" i="0" u="none" strike="noStrike" kern="1200" cap="none" spc="0" normalizeH="0" baseline="0" noProof="0" dirty="0">
                <a:ln>
                  <a:noFill/>
                </a:ln>
                <a:solidFill>
                  <a:srgbClr val="7030A0"/>
                </a:solidFill>
                <a:effectLst/>
                <a:uLnTx/>
                <a:uFillTx/>
                <a:latin typeface="Calibri" panose="020F0502020204030204"/>
                <a:ea typeface="+mn-ea"/>
                <a:cs typeface="+mn-cs"/>
              </a:rPr>
              <a:t>Spain established </a:t>
            </a:r>
            <a:r>
              <a:rPr kumimoji="0" lang="en-US" sz="2500" b="1" i="0" u="none" strike="noStrike" kern="1200" cap="none" spc="0" normalizeH="0" baseline="0" noProof="0" dirty="0">
                <a:ln>
                  <a:noFill/>
                </a:ln>
                <a:solidFill>
                  <a:srgbClr val="7030A0"/>
                </a:solidFill>
                <a:effectLst/>
                <a:uLnTx/>
                <a:uFillTx/>
                <a:latin typeface="Calibri" panose="020F0502020204030204"/>
                <a:ea typeface="+mn-ea"/>
                <a:cs typeface="+mn-cs"/>
              </a:rPr>
              <a:t>presidios</a:t>
            </a:r>
            <a:r>
              <a:rPr kumimoji="0" lang="en-US" sz="2500" b="0" i="0" u="none" strike="noStrike" kern="1200" cap="none" spc="0" normalizeH="0" baseline="0" noProof="0" dirty="0">
                <a:ln>
                  <a:noFill/>
                </a:ln>
                <a:solidFill>
                  <a:srgbClr val="7030A0"/>
                </a:solidFill>
                <a:effectLst/>
                <a:uLnTx/>
                <a:uFillTx/>
                <a:latin typeface="Calibri" panose="020F0502020204030204"/>
                <a:ea typeface="+mn-ea"/>
                <a:cs typeface="+mn-cs"/>
              </a:rPr>
              <a:t> to protect those missions, and more importantly, to protect the resources around them, like </a:t>
            </a:r>
            <a:r>
              <a:rPr kumimoji="0" lang="en-US" sz="2500" b="1" i="0" u="none" strike="noStrike" kern="1200" cap="none" spc="0" normalizeH="0" baseline="0" noProof="0" dirty="0">
                <a:ln>
                  <a:noFill/>
                </a:ln>
                <a:solidFill>
                  <a:srgbClr val="7030A0"/>
                </a:solidFill>
                <a:effectLst/>
                <a:uLnTx/>
                <a:uFillTx/>
                <a:latin typeface="Calibri" panose="020F0502020204030204"/>
                <a:ea typeface="+mn-ea"/>
                <a:cs typeface="+mn-cs"/>
              </a:rPr>
              <a:t>silver mines</a:t>
            </a:r>
            <a:r>
              <a:rPr kumimoji="0" lang="en-US" sz="2500" b="0" i="0" u="none" strike="noStrike" kern="1200" cap="none" spc="0" normalizeH="0" baseline="0" noProof="0" dirty="0">
                <a:ln>
                  <a:noFill/>
                </a:ln>
                <a:solidFill>
                  <a:srgbClr val="7030A0"/>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500" dirty="0">
                <a:solidFill>
                  <a:srgbClr val="0070C0"/>
                </a:solidFill>
                <a:latin typeface="Calibri" panose="020F0502020204030204"/>
              </a:rPr>
              <a:t>In </a:t>
            </a:r>
            <a:r>
              <a:rPr lang="en-US" sz="2500" b="1" dirty="0">
                <a:solidFill>
                  <a:srgbClr val="0070C0"/>
                </a:solidFill>
                <a:latin typeface="Calibri" panose="020F0502020204030204"/>
              </a:rPr>
              <a:t>1690</a:t>
            </a:r>
            <a:r>
              <a:rPr lang="en-US" sz="2500" dirty="0">
                <a:solidFill>
                  <a:srgbClr val="0070C0"/>
                </a:solidFill>
                <a:latin typeface="Calibri" panose="020F0502020204030204"/>
              </a:rPr>
              <a:t>, Spain expanded the Mission Presidio System into Texas </a:t>
            </a:r>
            <a:r>
              <a:rPr lang="en-US" sz="2500" b="1" dirty="0">
                <a:solidFill>
                  <a:srgbClr val="0070C0"/>
                </a:solidFill>
                <a:latin typeface="Calibri" panose="020F0502020204030204"/>
              </a:rPr>
              <a:t>to strengthen its claim to the land</a:t>
            </a:r>
            <a:r>
              <a:rPr lang="en-US" sz="2500" dirty="0">
                <a:solidFill>
                  <a:srgbClr val="0070C0"/>
                </a:solidFill>
                <a:latin typeface="Calibri" panose="020F0502020204030204"/>
              </a:rPr>
              <a:t>, </a:t>
            </a:r>
            <a:r>
              <a:rPr lang="en-US" sz="2500" b="1" dirty="0">
                <a:solidFill>
                  <a:srgbClr val="0070C0"/>
                </a:solidFill>
                <a:latin typeface="Calibri" panose="020F0502020204030204"/>
              </a:rPr>
              <a:t>keep the French out of the region</a:t>
            </a:r>
            <a:r>
              <a:rPr lang="en-US" sz="2500" dirty="0">
                <a:solidFill>
                  <a:srgbClr val="0070C0"/>
                </a:solidFill>
                <a:latin typeface="Calibri" panose="020F0502020204030204"/>
              </a:rPr>
              <a:t>, and </a:t>
            </a:r>
            <a:r>
              <a:rPr lang="en-US" sz="2500" b="1" dirty="0">
                <a:solidFill>
                  <a:srgbClr val="0070C0"/>
                </a:solidFill>
                <a:latin typeface="Calibri" panose="020F0502020204030204"/>
              </a:rPr>
              <a:t>convert Texas Indians to Catholicism</a:t>
            </a:r>
            <a:r>
              <a:rPr lang="en-US" sz="2500" dirty="0">
                <a:solidFill>
                  <a:srgbClr val="0070C0"/>
                </a:solidFill>
                <a:latin typeface="Calibri" panose="020F0502020204030204"/>
              </a:rPr>
              <a:t>. </a:t>
            </a:r>
            <a:r>
              <a:rPr lang="en-US" sz="2500" dirty="0">
                <a:solidFill>
                  <a:srgbClr val="EA0000"/>
                </a:solidFill>
                <a:latin typeface="Calibri" panose="020F0502020204030204"/>
              </a:rPr>
              <a:t>The Texas missions struggled for nearly 100 years until Spain finally began ending the mission system in Texas in </a:t>
            </a:r>
            <a:r>
              <a:rPr lang="en-US" sz="2500" b="1" dirty="0">
                <a:solidFill>
                  <a:srgbClr val="EA0000"/>
                </a:solidFill>
                <a:latin typeface="Calibri" panose="020F0502020204030204"/>
              </a:rPr>
              <a:t>1794</a:t>
            </a:r>
            <a:r>
              <a:rPr lang="en-US" sz="2500" dirty="0">
                <a:solidFill>
                  <a:srgbClr val="EA0000"/>
                </a:solidFill>
                <a:latin typeface="Calibri" panose="020F0502020204030204"/>
              </a:rPr>
              <a:t>.  </a:t>
            </a:r>
            <a:endParaRPr kumimoji="0" lang="en-US" sz="2500" b="1" i="0" u="none" strike="noStrike" kern="1200" cap="none" spc="0" normalizeH="0" baseline="0" noProof="0" dirty="0">
              <a:ln>
                <a:noFill/>
              </a:ln>
              <a:solidFill>
                <a:srgbClr val="EA0000"/>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8B9BF0E4-7EAD-D3DB-BCD7-972433176508}"/>
              </a:ext>
            </a:extLst>
          </p:cNvPr>
          <p:cNvGraphicFramePr>
            <a:graphicFrameLocks noGrp="1"/>
          </p:cNvGraphicFramePr>
          <p:nvPr>
            <p:extLst>
              <p:ext uri="{D42A27DB-BD31-4B8C-83A1-F6EECF244321}">
                <p14:modId xmlns:p14="http://schemas.microsoft.com/office/powerpoint/2010/main" val="1867282051"/>
              </p:ext>
            </p:extLst>
          </p:nvPr>
        </p:nvGraphicFramePr>
        <p:xfrm>
          <a:off x="7797752" y="203609"/>
          <a:ext cx="4091552" cy="2395524"/>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2">
                  <a:extLst>
                    <a:ext uri="{9D8B030D-6E8A-4147-A177-3AD203B41FA5}">
                      <a16:colId xmlns:a16="http://schemas.microsoft.com/office/drawing/2014/main" val="985832744"/>
                    </a:ext>
                  </a:extLst>
                </a:gridCol>
              </a:tblGrid>
              <a:tr h="597204">
                <a:tc>
                  <a:txBody>
                    <a:bodyPr/>
                    <a:lstStyle/>
                    <a:p>
                      <a:pPr algn="ctr"/>
                      <a:r>
                        <a:rPr lang="en-US" sz="3200" dirty="0"/>
                        <a:t>Key Information</a:t>
                      </a:r>
                    </a:p>
                  </a:txBody>
                  <a:tcPr/>
                </a:tc>
                <a:extLst>
                  <a:ext uri="{0D108BD9-81ED-4DB2-BD59-A6C34878D82A}">
                    <a16:rowId xmlns:a16="http://schemas.microsoft.com/office/drawing/2014/main" val="3836395769"/>
                  </a:ext>
                </a:extLst>
              </a:tr>
              <a:tr h="1603023">
                <a:tc>
                  <a:txBody>
                    <a:bodyPr/>
                    <a:lstStyle/>
                    <a:p>
                      <a:pPr marL="0" indent="0">
                        <a:buFont typeface="Arial" panose="020B0604020202020204" pitchFamily="34" charset="0"/>
                        <a:buNone/>
                      </a:pPr>
                      <a:r>
                        <a:rPr lang="en-US" sz="2800" dirty="0"/>
                        <a:t>Religious settlements to convert Indians and military forts to protect the land from the French.</a:t>
                      </a:r>
                    </a:p>
                  </a:txBody>
                  <a:tcPr/>
                </a:tc>
                <a:extLst>
                  <a:ext uri="{0D108BD9-81ED-4DB2-BD59-A6C34878D82A}">
                    <a16:rowId xmlns:a16="http://schemas.microsoft.com/office/drawing/2014/main" val="3580396997"/>
                  </a:ext>
                </a:extLst>
              </a:tr>
            </a:tbl>
          </a:graphicData>
        </a:graphic>
      </p:graphicFrame>
      <p:graphicFrame>
        <p:nvGraphicFramePr>
          <p:cNvPr id="4" name="Table 3">
            <a:extLst>
              <a:ext uri="{FF2B5EF4-FFF2-40B4-BE49-F238E27FC236}">
                <a16:creationId xmlns:a16="http://schemas.microsoft.com/office/drawing/2014/main" id="{59FCEEF4-2E7A-3C0E-25DD-F2E1A9307165}"/>
              </a:ext>
            </a:extLst>
          </p:cNvPr>
          <p:cNvGraphicFramePr>
            <a:graphicFrameLocks noGrp="1"/>
          </p:cNvGraphicFramePr>
          <p:nvPr>
            <p:extLst>
              <p:ext uri="{D42A27DB-BD31-4B8C-83A1-F6EECF244321}">
                <p14:modId xmlns:p14="http://schemas.microsoft.com/office/powerpoint/2010/main" val="4079084239"/>
              </p:ext>
            </p:extLst>
          </p:nvPr>
        </p:nvGraphicFramePr>
        <p:xfrm>
          <a:off x="7786563" y="2715384"/>
          <a:ext cx="4091553" cy="1859280"/>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3">
                  <a:extLst>
                    <a:ext uri="{9D8B030D-6E8A-4147-A177-3AD203B41FA5}">
                      <a16:colId xmlns:a16="http://schemas.microsoft.com/office/drawing/2014/main" val="516787571"/>
                    </a:ext>
                  </a:extLst>
                </a:gridCol>
              </a:tblGrid>
              <a:tr h="370840">
                <a:tc>
                  <a:txBody>
                    <a:bodyPr/>
                    <a:lstStyle/>
                    <a:p>
                      <a:pPr algn="ctr"/>
                      <a:r>
                        <a:rPr lang="en-US" sz="3200" dirty="0"/>
                        <a:t>Significance</a:t>
                      </a:r>
                    </a:p>
                  </a:txBody>
                  <a:tcPr/>
                </a:tc>
                <a:extLst>
                  <a:ext uri="{0D108BD9-81ED-4DB2-BD59-A6C34878D82A}">
                    <a16:rowId xmlns:a16="http://schemas.microsoft.com/office/drawing/2014/main" val="3187616621"/>
                  </a:ext>
                </a:extLst>
              </a:tr>
              <a:tr h="370840">
                <a:tc>
                  <a:txBody>
                    <a:bodyPr/>
                    <a:lstStyle/>
                    <a:p>
                      <a:r>
                        <a:rPr lang="en-US" sz="2600" dirty="0"/>
                        <a:t>The Mission System failed to give Spain a strong presence in Texas.</a:t>
                      </a:r>
                    </a:p>
                  </a:txBody>
                  <a:tcPr/>
                </a:tc>
                <a:extLst>
                  <a:ext uri="{0D108BD9-81ED-4DB2-BD59-A6C34878D82A}">
                    <a16:rowId xmlns:a16="http://schemas.microsoft.com/office/drawing/2014/main" val="2637453561"/>
                  </a:ext>
                </a:extLst>
              </a:tr>
            </a:tbl>
          </a:graphicData>
        </a:graphic>
      </p:graphicFrame>
      <p:graphicFrame>
        <p:nvGraphicFramePr>
          <p:cNvPr id="12" name="Table 11">
            <a:extLst>
              <a:ext uri="{FF2B5EF4-FFF2-40B4-BE49-F238E27FC236}">
                <a16:creationId xmlns:a16="http://schemas.microsoft.com/office/drawing/2014/main" id="{12E497F1-E146-BB4C-8F6F-F8B1BF509FF8}"/>
              </a:ext>
            </a:extLst>
          </p:cNvPr>
          <p:cNvGraphicFramePr>
            <a:graphicFrameLocks noGrp="1"/>
          </p:cNvGraphicFramePr>
          <p:nvPr>
            <p:extLst>
              <p:ext uri="{D42A27DB-BD31-4B8C-83A1-F6EECF244321}">
                <p14:modId xmlns:p14="http://schemas.microsoft.com/office/powerpoint/2010/main" val="1320534257"/>
              </p:ext>
            </p:extLst>
          </p:nvPr>
        </p:nvGraphicFramePr>
        <p:xfrm>
          <a:off x="7786563" y="4737627"/>
          <a:ext cx="4064000" cy="1353779"/>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64000">
                  <a:extLst>
                    <a:ext uri="{9D8B030D-6E8A-4147-A177-3AD203B41FA5}">
                      <a16:colId xmlns:a16="http://schemas.microsoft.com/office/drawing/2014/main" val="1560003369"/>
                    </a:ext>
                  </a:extLst>
                </a:gridCol>
              </a:tblGrid>
              <a:tr h="591779">
                <a:tc>
                  <a:txBody>
                    <a:bodyPr/>
                    <a:lstStyle/>
                    <a:p>
                      <a:pPr algn="ctr"/>
                      <a:r>
                        <a:rPr lang="en-US" sz="3200" dirty="0"/>
                        <a:t>Essential Question</a:t>
                      </a:r>
                    </a:p>
                  </a:txBody>
                  <a:tcPr/>
                </a:tc>
                <a:extLst>
                  <a:ext uri="{0D108BD9-81ED-4DB2-BD59-A6C34878D82A}">
                    <a16:rowId xmlns:a16="http://schemas.microsoft.com/office/drawing/2014/main" val="2672338486"/>
                  </a:ext>
                </a:extLst>
              </a:tr>
              <a:tr h="742204">
                <a:tc>
                  <a:txBody>
                    <a:bodyPr/>
                    <a:lstStyle/>
                    <a:p>
                      <a:pPr algn="l"/>
                      <a:r>
                        <a:rPr lang="en-US" sz="2200" dirty="0"/>
                        <a:t>What is one reason for the mission system’s failure in Texas?</a:t>
                      </a:r>
                    </a:p>
                  </a:txBody>
                  <a:tcPr/>
                </a:tc>
                <a:extLst>
                  <a:ext uri="{0D108BD9-81ED-4DB2-BD59-A6C34878D82A}">
                    <a16:rowId xmlns:a16="http://schemas.microsoft.com/office/drawing/2014/main" val="1986572904"/>
                  </a:ext>
                </a:extLst>
              </a:tr>
            </a:tbl>
          </a:graphicData>
        </a:graphic>
      </p:graphicFrame>
      <p:pic>
        <p:nvPicPr>
          <p:cNvPr id="13" name="Graphic 12">
            <a:extLst>
              <a:ext uri="{FF2B5EF4-FFF2-40B4-BE49-F238E27FC236}">
                <a16:creationId xmlns:a16="http://schemas.microsoft.com/office/drawing/2014/main" id="{E9D1FB67-8A37-BDF6-2C04-8E299DD53F1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90086" y="262579"/>
            <a:ext cx="1208326" cy="1208326"/>
          </a:xfrm>
          <a:prstGeom prst="rect">
            <a:avLst/>
          </a:prstGeom>
        </p:spPr>
      </p:pic>
      <p:pic>
        <p:nvPicPr>
          <p:cNvPr id="25" name="Graphic 24">
            <a:extLst>
              <a:ext uri="{FF2B5EF4-FFF2-40B4-BE49-F238E27FC236}">
                <a16:creationId xmlns:a16="http://schemas.microsoft.com/office/drawing/2014/main" id="{C5FFFB78-1FA9-4D81-897C-7CB232C4A16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32652" y="1259489"/>
            <a:ext cx="925793" cy="925793"/>
          </a:xfrm>
          <a:prstGeom prst="rect">
            <a:avLst/>
          </a:prstGeom>
        </p:spPr>
      </p:pic>
      <p:pic>
        <p:nvPicPr>
          <p:cNvPr id="26" name="Graphic 25">
            <a:extLst>
              <a:ext uri="{FF2B5EF4-FFF2-40B4-BE49-F238E27FC236}">
                <a16:creationId xmlns:a16="http://schemas.microsoft.com/office/drawing/2014/main" id="{B76230F0-C1E7-44DB-4022-0E7D600E62DF}"/>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80809" y="3921094"/>
            <a:ext cx="925793" cy="925793"/>
          </a:xfrm>
          <a:prstGeom prst="rect">
            <a:avLst/>
          </a:prstGeom>
        </p:spPr>
      </p:pic>
      <p:pic>
        <p:nvPicPr>
          <p:cNvPr id="27" name="Graphic 26">
            <a:extLst>
              <a:ext uri="{FF2B5EF4-FFF2-40B4-BE49-F238E27FC236}">
                <a16:creationId xmlns:a16="http://schemas.microsoft.com/office/drawing/2014/main" id="{753E93DB-50B8-9B5F-9AE5-5741BDA92E0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45694" y="5661586"/>
            <a:ext cx="925793" cy="925793"/>
          </a:xfrm>
          <a:prstGeom prst="rect">
            <a:avLst/>
          </a:prstGeom>
        </p:spPr>
      </p:pic>
    </p:spTree>
    <p:extLst>
      <p:ext uri="{BB962C8B-B14F-4D97-AF65-F5344CB8AC3E}">
        <p14:creationId xmlns:p14="http://schemas.microsoft.com/office/powerpoint/2010/main" val="69953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80">
                                          <p:stCondLst>
                                            <p:cond delay="0"/>
                                          </p:stCondLst>
                                        </p:cTn>
                                        <p:tgtEl>
                                          <p:spTgt spid="25"/>
                                        </p:tgtEl>
                                      </p:cBhvr>
                                    </p:animEffect>
                                    <p:anim calcmode="lin" valueType="num">
                                      <p:cBhvr>
                                        <p:cTn id="25"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0" dur="26">
                                          <p:stCondLst>
                                            <p:cond delay="650"/>
                                          </p:stCondLst>
                                        </p:cTn>
                                        <p:tgtEl>
                                          <p:spTgt spid="25"/>
                                        </p:tgtEl>
                                      </p:cBhvr>
                                      <p:to x="100000" y="60000"/>
                                    </p:animScale>
                                    <p:animScale>
                                      <p:cBhvr>
                                        <p:cTn id="31" dur="166" decel="50000">
                                          <p:stCondLst>
                                            <p:cond delay="676"/>
                                          </p:stCondLst>
                                        </p:cTn>
                                        <p:tgtEl>
                                          <p:spTgt spid="25"/>
                                        </p:tgtEl>
                                      </p:cBhvr>
                                      <p:to x="100000" y="100000"/>
                                    </p:animScale>
                                    <p:animScale>
                                      <p:cBhvr>
                                        <p:cTn id="32" dur="26">
                                          <p:stCondLst>
                                            <p:cond delay="1312"/>
                                          </p:stCondLst>
                                        </p:cTn>
                                        <p:tgtEl>
                                          <p:spTgt spid="25"/>
                                        </p:tgtEl>
                                      </p:cBhvr>
                                      <p:to x="100000" y="80000"/>
                                    </p:animScale>
                                    <p:animScale>
                                      <p:cBhvr>
                                        <p:cTn id="33" dur="166" decel="50000">
                                          <p:stCondLst>
                                            <p:cond delay="1338"/>
                                          </p:stCondLst>
                                        </p:cTn>
                                        <p:tgtEl>
                                          <p:spTgt spid="25"/>
                                        </p:tgtEl>
                                      </p:cBhvr>
                                      <p:to x="100000" y="100000"/>
                                    </p:animScale>
                                    <p:animScale>
                                      <p:cBhvr>
                                        <p:cTn id="34" dur="26">
                                          <p:stCondLst>
                                            <p:cond delay="1642"/>
                                          </p:stCondLst>
                                        </p:cTn>
                                        <p:tgtEl>
                                          <p:spTgt spid="25"/>
                                        </p:tgtEl>
                                      </p:cBhvr>
                                      <p:to x="100000" y="90000"/>
                                    </p:animScale>
                                    <p:animScale>
                                      <p:cBhvr>
                                        <p:cTn id="35" dur="166" decel="50000">
                                          <p:stCondLst>
                                            <p:cond delay="1668"/>
                                          </p:stCondLst>
                                        </p:cTn>
                                        <p:tgtEl>
                                          <p:spTgt spid="25"/>
                                        </p:tgtEl>
                                      </p:cBhvr>
                                      <p:to x="100000" y="100000"/>
                                    </p:animScale>
                                    <p:animScale>
                                      <p:cBhvr>
                                        <p:cTn id="36" dur="26">
                                          <p:stCondLst>
                                            <p:cond delay="1808"/>
                                          </p:stCondLst>
                                        </p:cTn>
                                        <p:tgtEl>
                                          <p:spTgt spid="25"/>
                                        </p:tgtEl>
                                      </p:cBhvr>
                                      <p:to x="100000" y="95000"/>
                                    </p:animScale>
                                    <p:animScale>
                                      <p:cBhvr>
                                        <p:cTn id="37" dur="166" decel="50000">
                                          <p:stCondLst>
                                            <p:cond delay="1834"/>
                                          </p:stCondLst>
                                        </p:cTn>
                                        <p:tgtEl>
                                          <p:spTgt spid="25"/>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80">
                                          <p:stCondLst>
                                            <p:cond delay="0"/>
                                          </p:stCondLst>
                                        </p:cTn>
                                        <p:tgtEl>
                                          <p:spTgt spid="4"/>
                                        </p:tgtEl>
                                      </p:cBhvr>
                                    </p:animEffect>
                                    <p:anim calcmode="lin" valueType="num">
                                      <p:cBhvr>
                                        <p:cTn id="4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8" dur="26">
                                          <p:stCondLst>
                                            <p:cond delay="650"/>
                                          </p:stCondLst>
                                        </p:cTn>
                                        <p:tgtEl>
                                          <p:spTgt spid="4"/>
                                        </p:tgtEl>
                                      </p:cBhvr>
                                      <p:to x="100000" y="60000"/>
                                    </p:animScale>
                                    <p:animScale>
                                      <p:cBhvr>
                                        <p:cTn id="49" dur="166" decel="50000">
                                          <p:stCondLst>
                                            <p:cond delay="676"/>
                                          </p:stCondLst>
                                        </p:cTn>
                                        <p:tgtEl>
                                          <p:spTgt spid="4"/>
                                        </p:tgtEl>
                                      </p:cBhvr>
                                      <p:to x="100000" y="100000"/>
                                    </p:animScale>
                                    <p:animScale>
                                      <p:cBhvr>
                                        <p:cTn id="50" dur="26">
                                          <p:stCondLst>
                                            <p:cond delay="1312"/>
                                          </p:stCondLst>
                                        </p:cTn>
                                        <p:tgtEl>
                                          <p:spTgt spid="4"/>
                                        </p:tgtEl>
                                      </p:cBhvr>
                                      <p:to x="100000" y="80000"/>
                                    </p:animScale>
                                    <p:animScale>
                                      <p:cBhvr>
                                        <p:cTn id="51" dur="166" decel="50000">
                                          <p:stCondLst>
                                            <p:cond delay="1338"/>
                                          </p:stCondLst>
                                        </p:cTn>
                                        <p:tgtEl>
                                          <p:spTgt spid="4"/>
                                        </p:tgtEl>
                                      </p:cBhvr>
                                      <p:to x="100000" y="100000"/>
                                    </p:animScale>
                                    <p:animScale>
                                      <p:cBhvr>
                                        <p:cTn id="52" dur="26">
                                          <p:stCondLst>
                                            <p:cond delay="1642"/>
                                          </p:stCondLst>
                                        </p:cTn>
                                        <p:tgtEl>
                                          <p:spTgt spid="4"/>
                                        </p:tgtEl>
                                      </p:cBhvr>
                                      <p:to x="100000" y="90000"/>
                                    </p:animScale>
                                    <p:animScale>
                                      <p:cBhvr>
                                        <p:cTn id="53" dur="166" decel="50000">
                                          <p:stCondLst>
                                            <p:cond delay="1668"/>
                                          </p:stCondLst>
                                        </p:cTn>
                                        <p:tgtEl>
                                          <p:spTgt spid="4"/>
                                        </p:tgtEl>
                                      </p:cBhvr>
                                      <p:to x="100000" y="100000"/>
                                    </p:animScale>
                                    <p:animScale>
                                      <p:cBhvr>
                                        <p:cTn id="54" dur="26">
                                          <p:stCondLst>
                                            <p:cond delay="1808"/>
                                          </p:stCondLst>
                                        </p:cTn>
                                        <p:tgtEl>
                                          <p:spTgt spid="4"/>
                                        </p:tgtEl>
                                      </p:cBhvr>
                                      <p:to x="100000" y="95000"/>
                                    </p:animScale>
                                    <p:animScale>
                                      <p:cBhvr>
                                        <p:cTn id="55" dur="166" decel="50000">
                                          <p:stCondLst>
                                            <p:cond delay="1834"/>
                                          </p:stCondLst>
                                        </p:cTn>
                                        <p:tgtEl>
                                          <p:spTgt spid="4"/>
                                        </p:tgtEl>
                                      </p:cBhvr>
                                      <p:to x="100000" y="100000"/>
                                    </p:animScale>
                                  </p:childTnLst>
                                </p:cTn>
                              </p:par>
                            </p:childTnLst>
                          </p:cTn>
                        </p:par>
                        <p:par>
                          <p:cTn id="56" fill="hold">
                            <p:stCondLst>
                              <p:cond delay="2000"/>
                            </p:stCondLst>
                            <p:childTnLst>
                              <p:par>
                                <p:cTn id="57" presetID="26" presetClass="entr" presetSubtype="0"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80">
                                          <p:stCondLst>
                                            <p:cond delay="0"/>
                                          </p:stCondLst>
                                        </p:cTn>
                                        <p:tgtEl>
                                          <p:spTgt spid="26"/>
                                        </p:tgtEl>
                                      </p:cBhvr>
                                    </p:animEffect>
                                    <p:anim calcmode="lin" valueType="num">
                                      <p:cBhvr>
                                        <p:cTn id="6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65" dur="26">
                                          <p:stCondLst>
                                            <p:cond delay="650"/>
                                          </p:stCondLst>
                                        </p:cTn>
                                        <p:tgtEl>
                                          <p:spTgt spid="26"/>
                                        </p:tgtEl>
                                      </p:cBhvr>
                                      <p:to x="100000" y="60000"/>
                                    </p:animScale>
                                    <p:animScale>
                                      <p:cBhvr>
                                        <p:cTn id="66" dur="166" decel="50000">
                                          <p:stCondLst>
                                            <p:cond delay="676"/>
                                          </p:stCondLst>
                                        </p:cTn>
                                        <p:tgtEl>
                                          <p:spTgt spid="26"/>
                                        </p:tgtEl>
                                      </p:cBhvr>
                                      <p:to x="100000" y="100000"/>
                                    </p:animScale>
                                    <p:animScale>
                                      <p:cBhvr>
                                        <p:cTn id="67" dur="26">
                                          <p:stCondLst>
                                            <p:cond delay="1312"/>
                                          </p:stCondLst>
                                        </p:cTn>
                                        <p:tgtEl>
                                          <p:spTgt spid="26"/>
                                        </p:tgtEl>
                                      </p:cBhvr>
                                      <p:to x="100000" y="80000"/>
                                    </p:animScale>
                                    <p:animScale>
                                      <p:cBhvr>
                                        <p:cTn id="68" dur="166" decel="50000">
                                          <p:stCondLst>
                                            <p:cond delay="1338"/>
                                          </p:stCondLst>
                                        </p:cTn>
                                        <p:tgtEl>
                                          <p:spTgt spid="26"/>
                                        </p:tgtEl>
                                      </p:cBhvr>
                                      <p:to x="100000" y="100000"/>
                                    </p:animScale>
                                    <p:animScale>
                                      <p:cBhvr>
                                        <p:cTn id="69" dur="26">
                                          <p:stCondLst>
                                            <p:cond delay="1642"/>
                                          </p:stCondLst>
                                        </p:cTn>
                                        <p:tgtEl>
                                          <p:spTgt spid="26"/>
                                        </p:tgtEl>
                                      </p:cBhvr>
                                      <p:to x="100000" y="90000"/>
                                    </p:animScale>
                                    <p:animScale>
                                      <p:cBhvr>
                                        <p:cTn id="70" dur="166" decel="50000">
                                          <p:stCondLst>
                                            <p:cond delay="1668"/>
                                          </p:stCondLst>
                                        </p:cTn>
                                        <p:tgtEl>
                                          <p:spTgt spid="26"/>
                                        </p:tgtEl>
                                      </p:cBhvr>
                                      <p:to x="100000" y="100000"/>
                                    </p:animScale>
                                    <p:animScale>
                                      <p:cBhvr>
                                        <p:cTn id="71" dur="26">
                                          <p:stCondLst>
                                            <p:cond delay="1808"/>
                                          </p:stCondLst>
                                        </p:cTn>
                                        <p:tgtEl>
                                          <p:spTgt spid="26"/>
                                        </p:tgtEl>
                                      </p:cBhvr>
                                      <p:to x="100000" y="95000"/>
                                    </p:animScale>
                                    <p:animScale>
                                      <p:cBhvr>
                                        <p:cTn id="72" dur="166" decel="50000">
                                          <p:stCondLst>
                                            <p:cond delay="1834"/>
                                          </p:stCondLst>
                                        </p:cTn>
                                        <p:tgtEl>
                                          <p:spTgt spid="26"/>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down)">
                                      <p:cBhvr>
                                        <p:cTn id="77" dur="580">
                                          <p:stCondLst>
                                            <p:cond delay="0"/>
                                          </p:stCondLst>
                                        </p:cTn>
                                        <p:tgtEl>
                                          <p:spTgt spid="12"/>
                                        </p:tgtEl>
                                      </p:cBhvr>
                                    </p:animEffect>
                                    <p:anim calcmode="lin" valueType="num">
                                      <p:cBhvr>
                                        <p:cTn id="7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3" dur="26">
                                          <p:stCondLst>
                                            <p:cond delay="650"/>
                                          </p:stCondLst>
                                        </p:cTn>
                                        <p:tgtEl>
                                          <p:spTgt spid="12"/>
                                        </p:tgtEl>
                                      </p:cBhvr>
                                      <p:to x="100000" y="60000"/>
                                    </p:animScale>
                                    <p:animScale>
                                      <p:cBhvr>
                                        <p:cTn id="84" dur="166" decel="50000">
                                          <p:stCondLst>
                                            <p:cond delay="676"/>
                                          </p:stCondLst>
                                        </p:cTn>
                                        <p:tgtEl>
                                          <p:spTgt spid="12"/>
                                        </p:tgtEl>
                                      </p:cBhvr>
                                      <p:to x="100000" y="100000"/>
                                    </p:animScale>
                                    <p:animScale>
                                      <p:cBhvr>
                                        <p:cTn id="85" dur="26">
                                          <p:stCondLst>
                                            <p:cond delay="1312"/>
                                          </p:stCondLst>
                                        </p:cTn>
                                        <p:tgtEl>
                                          <p:spTgt spid="12"/>
                                        </p:tgtEl>
                                      </p:cBhvr>
                                      <p:to x="100000" y="80000"/>
                                    </p:animScale>
                                    <p:animScale>
                                      <p:cBhvr>
                                        <p:cTn id="86" dur="166" decel="50000">
                                          <p:stCondLst>
                                            <p:cond delay="1338"/>
                                          </p:stCondLst>
                                        </p:cTn>
                                        <p:tgtEl>
                                          <p:spTgt spid="12"/>
                                        </p:tgtEl>
                                      </p:cBhvr>
                                      <p:to x="100000" y="100000"/>
                                    </p:animScale>
                                    <p:animScale>
                                      <p:cBhvr>
                                        <p:cTn id="87" dur="26">
                                          <p:stCondLst>
                                            <p:cond delay="1642"/>
                                          </p:stCondLst>
                                        </p:cTn>
                                        <p:tgtEl>
                                          <p:spTgt spid="12"/>
                                        </p:tgtEl>
                                      </p:cBhvr>
                                      <p:to x="100000" y="90000"/>
                                    </p:animScale>
                                    <p:animScale>
                                      <p:cBhvr>
                                        <p:cTn id="88" dur="166" decel="50000">
                                          <p:stCondLst>
                                            <p:cond delay="1668"/>
                                          </p:stCondLst>
                                        </p:cTn>
                                        <p:tgtEl>
                                          <p:spTgt spid="12"/>
                                        </p:tgtEl>
                                      </p:cBhvr>
                                      <p:to x="100000" y="100000"/>
                                    </p:animScale>
                                    <p:animScale>
                                      <p:cBhvr>
                                        <p:cTn id="89" dur="26">
                                          <p:stCondLst>
                                            <p:cond delay="1808"/>
                                          </p:stCondLst>
                                        </p:cTn>
                                        <p:tgtEl>
                                          <p:spTgt spid="12"/>
                                        </p:tgtEl>
                                      </p:cBhvr>
                                      <p:to x="100000" y="95000"/>
                                    </p:animScale>
                                    <p:animScale>
                                      <p:cBhvr>
                                        <p:cTn id="90" dur="166" decel="50000">
                                          <p:stCondLst>
                                            <p:cond delay="1834"/>
                                          </p:stCondLst>
                                        </p:cTn>
                                        <p:tgtEl>
                                          <p:spTgt spid="12"/>
                                        </p:tgtEl>
                                      </p:cBhvr>
                                      <p:to x="100000" y="100000"/>
                                    </p:animScale>
                                  </p:childTnLst>
                                </p:cTn>
                              </p:par>
                            </p:childTnLst>
                          </p:cTn>
                        </p:par>
                        <p:par>
                          <p:cTn id="91" fill="hold">
                            <p:stCondLst>
                              <p:cond delay="2000"/>
                            </p:stCondLst>
                            <p:childTnLst>
                              <p:par>
                                <p:cTn id="92" presetID="26" presetClass="entr" presetSubtype="0" fill="hold"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80">
                                          <p:stCondLst>
                                            <p:cond delay="0"/>
                                          </p:stCondLst>
                                        </p:cTn>
                                        <p:tgtEl>
                                          <p:spTgt spid="27"/>
                                        </p:tgtEl>
                                      </p:cBhvr>
                                    </p:animEffect>
                                    <p:anim calcmode="lin" valueType="num">
                                      <p:cBhvr>
                                        <p:cTn id="95"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00" dur="26">
                                          <p:stCondLst>
                                            <p:cond delay="650"/>
                                          </p:stCondLst>
                                        </p:cTn>
                                        <p:tgtEl>
                                          <p:spTgt spid="27"/>
                                        </p:tgtEl>
                                      </p:cBhvr>
                                      <p:to x="100000" y="60000"/>
                                    </p:animScale>
                                    <p:animScale>
                                      <p:cBhvr>
                                        <p:cTn id="101" dur="166" decel="50000">
                                          <p:stCondLst>
                                            <p:cond delay="676"/>
                                          </p:stCondLst>
                                        </p:cTn>
                                        <p:tgtEl>
                                          <p:spTgt spid="27"/>
                                        </p:tgtEl>
                                      </p:cBhvr>
                                      <p:to x="100000" y="100000"/>
                                    </p:animScale>
                                    <p:animScale>
                                      <p:cBhvr>
                                        <p:cTn id="102" dur="26">
                                          <p:stCondLst>
                                            <p:cond delay="1312"/>
                                          </p:stCondLst>
                                        </p:cTn>
                                        <p:tgtEl>
                                          <p:spTgt spid="27"/>
                                        </p:tgtEl>
                                      </p:cBhvr>
                                      <p:to x="100000" y="80000"/>
                                    </p:animScale>
                                    <p:animScale>
                                      <p:cBhvr>
                                        <p:cTn id="103" dur="166" decel="50000">
                                          <p:stCondLst>
                                            <p:cond delay="1338"/>
                                          </p:stCondLst>
                                        </p:cTn>
                                        <p:tgtEl>
                                          <p:spTgt spid="27"/>
                                        </p:tgtEl>
                                      </p:cBhvr>
                                      <p:to x="100000" y="100000"/>
                                    </p:animScale>
                                    <p:animScale>
                                      <p:cBhvr>
                                        <p:cTn id="104" dur="26">
                                          <p:stCondLst>
                                            <p:cond delay="1642"/>
                                          </p:stCondLst>
                                        </p:cTn>
                                        <p:tgtEl>
                                          <p:spTgt spid="27"/>
                                        </p:tgtEl>
                                      </p:cBhvr>
                                      <p:to x="100000" y="90000"/>
                                    </p:animScale>
                                    <p:animScale>
                                      <p:cBhvr>
                                        <p:cTn id="105" dur="166" decel="50000">
                                          <p:stCondLst>
                                            <p:cond delay="1668"/>
                                          </p:stCondLst>
                                        </p:cTn>
                                        <p:tgtEl>
                                          <p:spTgt spid="27"/>
                                        </p:tgtEl>
                                      </p:cBhvr>
                                      <p:to x="100000" y="100000"/>
                                    </p:animScale>
                                    <p:animScale>
                                      <p:cBhvr>
                                        <p:cTn id="106" dur="26">
                                          <p:stCondLst>
                                            <p:cond delay="1808"/>
                                          </p:stCondLst>
                                        </p:cTn>
                                        <p:tgtEl>
                                          <p:spTgt spid="27"/>
                                        </p:tgtEl>
                                      </p:cBhvr>
                                      <p:to x="100000" y="95000"/>
                                    </p:animScale>
                                    <p:animScale>
                                      <p:cBhvr>
                                        <p:cTn id="107"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61A6BC-232E-BB4F-B267-847CAB319F70}"/>
              </a:ext>
              <a:ext uri="{C183D7F6-B498-43B3-948B-1728B52AA6E4}">
                <adec:decorative xmlns:adec="http://schemas.microsoft.com/office/drawing/2017/decorative" val="1"/>
              </a:ext>
            </a:extLst>
          </p:cNvPr>
          <p:cNvPicPr>
            <a:picLocks noChangeAspect="1"/>
          </p:cNvPicPr>
          <p:nvPr/>
        </p:nvPicPr>
        <p:blipFill rotWithShape="1">
          <a:blip r:embed="rId3">
            <a:alphaModFix amt="24000"/>
          </a:blip>
          <a:srcRect l="19624" r="509" b="1646"/>
          <a:stretch/>
        </p:blipFill>
        <p:spPr>
          <a:xfrm rot="16200000">
            <a:off x="2678149" y="-2667001"/>
            <a:ext cx="6858000" cy="12192003"/>
          </a:xfrm>
          <a:prstGeom prst="rect">
            <a:avLst/>
          </a:prstGeom>
        </p:spPr>
      </p:pic>
      <p:pic>
        <p:nvPicPr>
          <p:cNvPr id="8" name="Picture 7">
            <a:extLst>
              <a:ext uri="{FF2B5EF4-FFF2-40B4-BE49-F238E27FC236}">
                <a16:creationId xmlns:a16="http://schemas.microsoft.com/office/drawing/2014/main" id="{3A1339DD-DAFE-EF48-B3B7-588F4DDC807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95943" y="264318"/>
            <a:ext cx="1058017" cy="1150825"/>
          </a:xfrm>
          <a:prstGeom prst="rect">
            <a:avLst/>
          </a:prstGeom>
        </p:spPr>
      </p:pic>
      <p:sp>
        <p:nvSpPr>
          <p:cNvPr id="4" name="Title 5"/>
          <p:cNvSpPr>
            <a:spLocks noGrp="1"/>
          </p:cNvSpPr>
          <p:nvPr>
            <p:ph type="title"/>
          </p:nvPr>
        </p:nvSpPr>
        <p:spPr>
          <a:xfrm>
            <a:off x="1242123" y="-81362"/>
            <a:ext cx="4185291" cy="1643993"/>
          </a:xfrm>
        </p:spPr>
        <p:txBody>
          <a:bodyPr>
            <a:normAutofit/>
          </a:bodyPr>
          <a:lstStyle/>
          <a:p>
            <a:pPr algn="ctr"/>
            <a:r>
              <a:rPr lang="en-US" sz="4800" b="1" dirty="0">
                <a:solidFill>
                  <a:srgbClr val="EA0000"/>
                </a:solidFill>
                <a:latin typeface="Gotham Medium"/>
              </a:rPr>
              <a:t>A Spanish Mission</a:t>
            </a:r>
          </a:p>
        </p:txBody>
      </p:sp>
      <p:sp>
        <p:nvSpPr>
          <p:cNvPr id="5" name="TextBox 4">
            <a:extLst>
              <a:ext uri="{C183D7F6-B498-43B3-948B-1728B52AA6E4}">
                <adec:decorative xmlns:adec="http://schemas.microsoft.com/office/drawing/2017/decorative" val="1"/>
              </a:ext>
            </a:extLst>
          </p:cNvPr>
          <p:cNvSpPr txBox="1"/>
          <p:nvPr/>
        </p:nvSpPr>
        <p:spPr>
          <a:xfrm>
            <a:off x="8344912"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78" name="Picture 6" descr="A list of all the items in the mission floor plan including the church, foundations, quarters, workshop, convento, nature trail, forge, ruins of living quarters, hearth, and adobe-walled compound.">
            <a:extLst>
              <a:ext uri="{FF2B5EF4-FFF2-40B4-BE49-F238E27FC236}">
                <a16:creationId xmlns:a16="http://schemas.microsoft.com/office/drawing/2014/main" id="{BB1E0F47-9369-7436-A448-7E41EE412DB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406" t="58480" r="12594" b="21587"/>
          <a:stretch/>
        </p:blipFill>
        <p:spPr bwMode="auto">
          <a:xfrm>
            <a:off x="68903" y="1634545"/>
            <a:ext cx="5574122" cy="1754326"/>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6378D5B3-CA69-0C24-3515-DC02ECD508F2}"/>
              </a:ext>
            </a:extLst>
          </p:cNvPr>
          <p:cNvSpPr/>
          <p:nvPr/>
        </p:nvSpPr>
        <p:spPr>
          <a:xfrm>
            <a:off x="289357" y="3872287"/>
            <a:ext cx="4152014" cy="1037177"/>
          </a:xfrm>
          <a:prstGeom prst="wedgeRoundRectCallout">
            <a:avLst>
              <a:gd name="adj1" fmla="val 60637"/>
              <a:gd name="adj2" fmla="val 35977"/>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C00000"/>
                </a:solidFill>
                <a:effectLst/>
                <a:uLnTx/>
                <a:uFillTx/>
                <a:latin typeface="Calibri" panose="020F0502020204030204"/>
                <a:ea typeface="+mn-ea"/>
                <a:cs typeface="+mn-cs"/>
              </a:rPr>
              <a:t>One thing I notice about this mission is ____</a:t>
            </a:r>
          </a:p>
        </p:txBody>
      </p:sp>
      <p:sp>
        <p:nvSpPr>
          <p:cNvPr id="9" name="Speech Bubble: Rectangle with Corners Rounded 8">
            <a:extLst>
              <a:ext uri="{FF2B5EF4-FFF2-40B4-BE49-F238E27FC236}">
                <a16:creationId xmlns:a16="http://schemas.microsoft.com/office/drawing/2014/main" id="{8DF8F635-50A6-FB0B-E6E5-48CA0F3E7AD8}"/>
              </a:ext>
            </a:extLst>
          </p:cNvPr>
          <p:cNvSpPr/>
          <p:nvPr/>
        </p:nvSpPr>
        <p:spPr>
          <a:xfrm>
            <a:off x="1481498" y="5255151"/>
            <a:ext cx="4152014" cy="1069451"/>
          </a:xfrm>
          <a:prstGeom prst="wedgeRoundRectCallout">
            <a:avLst>
              <a:gd name="adj1" fmla="val -60913"/>
              <a:gd name="adj2" fmla="val 25253"/>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C00000"/>
                </a:solidFill>
                <a:effectLst/>
                <a:uLnTx/>
                <a:uFillTx/>
                <a:latin typeface="Calibri" panose="020F0502020204030204"/>
                <a:ea typeface="+mn-ea"/>
                <a:cs typeface="+mn-cs"/>
              </a:rPr>
              <a:t>One question I have</a:t>
            </a:r>
            <a:r>
              <a:rPr lang="en-US" sz="3000" dirty="0">
                <a:solidFill>
                  <a:srgbClr val="C00000"/>
                </a:solidFill>
                <a:latin typeface="Calibri" panose="020F0502020204030204"/>
              </a:rPr>
              <a:t> about this mission is ___</a:t>
            </a:r>
            <a:endParaRPr kumimoji="0" lang="en-US" sz="3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0" name="Graphic 9">
            <a:extLst>
              <a:ext uri="{FF2B5EF4-FFF2-40B4-BE49-F238E27FC236}">
                <a16:creationId xmlns:a16="http://schemas.microsoft.com/office/drawing/2014/main" id="{06EA0F81-8E77-9780-21B2-FC861BE34A8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339" y="5333803"/>
            <a:ext cx="957943" cy="957943"/>
          </a:xfrm>
          <a:prstGeom prst="rect">
            <a:avLst/>
          </a:prstGeom>
        </p:spPr>
      </p:pic>
      <p:pic>
        <p:nvPicPr>
          <p:cNvPr id="11" name="Graphic 10">
            <a:extLst>
              <a:ext uri="{FF2B5EF4-FFF2-40B4-BE49-F238E27FC236}">
                <a16:creationId xmlns:a16="http://schemas.microsoft.com/office/drawing/2014/main" id="{759B2E00-7C09-564D-5F54-7E16A2759E1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30732" y="3815182"/>
            <a:ext cx="1026493" cy="1026493"/>
          </a:xfrm>
          <a:prstGeom prst="rect">
            <a:avLst/>
          </a:prstGeom>
        </p:spPr>
      </p:pic>
      <p:pic>
        <p:nvPicPr>
          <p:cNvPr id="3076" name="Picture 4" descr="A drawing of the floorplan of Mission Espiritu Santo at Goliad State Park.&#10;The mission includes priests quarters and Indian quarters, a mission school workshop, a granary, a church, a convento, a forge, walls surrounding the mission and 2 bastions at opposite corners of the mission.">
            <a:extLst>
              <a:ext uri="{FF2B5EF4-FFF2-40B4-BE49-F238E27FC236}">
                <a16:creationId xmlns:a16="http://schemas.microsoft.com/office/drawing/2014/main" id="{74AB0D5D-E87A-C4BE-54EB-0DB08BA9769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791" t="2221" r="11705" b="41777"/>
          <a:stretch/>
        </p:blipFill>
        <p:spPr bwMode="auto">
          <a:xfrm>
            <a:off x="5859110" y="264318"/>
            <a:ext cx="6129594" cy="531354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0BD6EEB-D6A1-440E-2342-50A3F1AC3E1D}"/>
              </a:ext>
            </a:extLst>
          </p:cNvPr>
          <p:cNvSpPr txBox="1"/>
          <p:nvPr/>
        </p:nvSpPr>
        <p:spPr>
          <a:xfrm>
            <a:off x="5859110" y="5659229"/>
            <a:ext cx="6129594" cy="461665"/>
          </a:xfrm>
          <a:prstGeom prst="rect">
            <a:avLst/>
          </a:prstGeom>
          <a:noFill/>
        </p:spPr>
        <p:txBody>
          <a:bodyPr wrap="square" rtlCol="0">
            <a:spAutoFit/>
          </a:bodyPr>
          <a:lstStyle/>
          <a:p>
            <a:pPr algn="ctr"/>
            <a:r>
              <a:rPr lang="en-US" sz="2400" i="1" dirty="0"/>
              <a:t>The Portal to Texas History</a:t>
            </a:r>
          </a:p>
        </p:txBody>
      </p:sp>
    </p:spTree>
    <p:extLst>
      <p:ext uri="{BB962C8B-B14F-4D97-AF65-F5344CB8AC3E}">
        <p14:creationId xmlns:p14="http://schemas.microsoft.com/office/powerpoint/2010/main" val="2287314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D2B12D-5F8D-53B8-7202-54ACB2D78A58}"/>
              </a:ext>
              <a:ext uri="{C183D7F6-B498-43B3-948B-1728B52AA6E4}">
                <adec:decorative xmlns:adec="http://schemas.microsoft.com/office/drawing/2017/decorative" val="1"/>
              </a:ext>
            </a:extLst>
          </p:cNvPr>
          <p:cNvSpPr/>
          <p:nvPr/>
        </p:nvSpPr>
        <p:spPr>
          <a:xfrm>
            <a:off x="8174006" y="481839"/>
            <a:ext cx="3494314" cy="5397282"/>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What do I need to write? </a:t>
            </a: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469530" y="-11258"/>
            <a:ext cx="6273484" cy="7302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latin typeface="Gotham Medium"/>
              </a:rPr>
              <a:t>East Texas Missions</a:t>
            </a:r>
          </a:p>
        </p:txBody>
      </p:sp>
      <p:sp>
        <p:nvSpPr>
          <p:cNvPr id="11" name="TextBox 10">
            <a:extLst>
              <a:ext uri="{C183D7F6-B498-43B3-948B-1728B52AA6E4}">
                <adec:decorative xmlns:adec="http://schemas.microsoft.com/office/drawing/2017/decorative" val="1"/>
              </a:ext>
            </a:extLst>
          </p:cNvPr>
          <p:cNvSpPr txBox="1"/>
          <p:nvPr/>
        </p:nvSpPr>
        <p:spPr>
          <a:xfrm>
            <a:off x="8391447" y="6514554"/>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TextBox 1">
            <a:extLst>
              <a:ext uri="{FF2B5EF4-FFF2-40B4-BE49-F238E27FC236}">
                <a16:creationId xmlns:a16="http://schemas.microsoft.com/office/drawing/2014/main" id="{98373CF0-3628-B816-F20D-2D48137C47D9}"/>
              </a:ext>
            </a:extLst>
          </p:cNvPr>
          <p:cNvSpPr txBox="1"/>
          <p:nvPr/>
        </p:nvSpPr>
        <p:spPr>
          <a:xfrm>
            <a:off x="1637905" y="992808"/>
            <a:ext cx="6148650"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The </a:t>
            </a:r>
            <a:r>
              <a:rPr kumimoji="0" lang="en-US" sz="23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French</a:t>
            </a:r>
            <a:r>
              <a:rPr kumimoji="0" lang="en-US" sz="23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began establishing settlements east of Texas in Louisiana during the late 1600s and early 1700s. </a:t>
            </a:r>
            <a:r>
              <a:rPr kumimoji="0" lang="en-US" sz="2300" b="1" i="0" u="none" strike="noStrike" kern="1200" cap="none" spc="0" normalizeH="0" baseline="0" noProof="0" dirty="0">
                <a:ln>
                  <a:noFill/>
                </a:ln>
                <a:solidFill>
                  <a:srgbClr val="0070C0"/>
                </a:solidFill>
                <a:effectLst/>
                <a:uLnTx/>
                <a:uFillTx/>
                <a:latin typeface="Calibri" panose="020F0502020204030204"/>
                <a:ea typeface="+mn-ea"/>
                <a:cs typeface="+mn-cs"/>
              </a:rPr>
              <a:t>In order to prevent the French from moving into east Texas</a:t>
            </a:r>
            <a:r>
              <a:rPr kumimoji="0" lang="en-US" sz="2300" b="0" i="0" u="none" strike="noStrike" kern="1200" cap="none" spc="0" normalizeH="0" baseline="0" noProof="0" dirty="0">
                <a:ln>
                  <a:noFill/>
                </a:ln>
                <a:solidFill>
                  <a:srgbClr val="0070C0"/>
                </a:solidFill>
                <a:effectLst/>
                <a:uLnTx/>
                <a:uFillTx/>
                <a:latin typeface="Calibri" panose="020F0502020204030204"/>
                <a:ea typeface="+mn-ea"/>
                <a:cs typeface="+mn-cs"/>
              </a:rPr>
              <a:t>, the Spanish decided to establish a mission there in 1690 among the powerful and wealthy </a:t>
            </a:r>
            <a:r>
              <a:rPr kumimoji="0" lang="en-US" sz="2300" b="1" i="0" u="none" strike="noStrike" kern="1200" cap="none" spc="0" normalizeH="0" baseline="0" noProof="0" dirty="0">
                <a:ln>
                  <a:noFill/>
                </a:ln>
                <a:solidFill>
                  <a:srgbClr val="0070C0"/>
                </a:solidFill>
                <a:effectLst/>
                <a:uLnTx/>
                <a:uFillTx/>
                <a:latin typeface="Calibri" panose="020F0502020204030204"/>
                <a:ea typeface="+mn-ea"/>
                <a:cs typeface="+mn-cs"/>
              </a:rPr>
              <a:t>Caddo Confederacy. </a:t>
            </a:r>
            <a:r>
              <a:rPr kumimoji="0" lang="en-US" sz="230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The mission was called </a:t>
            </a:r>
            <a:r>
              <a:rPr kumimoji="0" lang="en-US" sz="23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San Francisco de los Tejas. </a:t>
            </a:r>
            <a:r>
              <a:rPr lang="en-US" sz="2300" dirty="0">
                <a:solidFill>
                  <a:schemeClr val="accent2">
                    <a:lumMod val="75000"/>
                  </a:schemeClr>
                </a:solidFill>
                <a:latin typeface="Calibri" panose="020F0502020204030204"/>
              </a:rPr>
              <a:t>It was founded</a:t>
            </a:r>
            <a:r>
              <a:rPr kumimoji="0" lang="en-US" sz="23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a:t>
            </a:r>
            <a:r>
              <a:rPr kumimoji="0" lang="en-US" sz="230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for the </a:t>
            </a:r>
            <a:r>
              <a:rPr kumimoji="0" lang="en-US" sz="23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Tejas</a:t>
            </a:r>
            <a:r>
              <a:rPr kumimoji="0" lang="en-US" sz="230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a:t>
            </a:r>
            <a:r>
              <a:rPr lang="en-US" sz="2300" dirty="0">
                <a:solidFill>
                  <a:schemeClr val="accent2">
                    <a:lumMod val="75000"/>
                  </a:schemeClr>
                </a:solidFill>
                <a:latin typeface="Calibri" panose="020F0502020204030204"/>
              </a:rPr>
              <a:t>Indians – a tribe within the Caddo Confederacy.</a:t>
            </a:r>
            <a:endParaRPr kumimoji="0" lang="en-US" sz="23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rgbClr val="70AD47">
                  <a:lumMod val="75000"/>
                </a:srgbClr>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i="0" u="none" strike="noStrike" kern="1200" cap="none" spc="0" normalizeH="0" baseline="0" noProof="0" dirty="0">
                <a:ln>
                  <a:noFill/>
                </a:ln>
                <a:solidFill>
                  <a:srgbClr val="FF0000"/>
                </a:solidFill>
                <a:effectLst/>
                <a:uLnTx/>
                <a:uFillTx/>
                <a:latin typeface="Calibri" panose="020F0502020204030204"/>
                <a:ea typeface="+mn-ea"/>
                <a:cs typeface="+mn-cs"/>
              </a:rPr>
              <a:t>The </a:t>
            </a:r>
            <a:r>
              <a:rPr kumimoji="0" lang="en-US" sz="2300" b="1" i="0" u="none" strike="noStrike" kern="1200" cap="none" spc="0" normalizeH="0" baseline="0" noProof="0" dirty="0">
                <a:ln>
                  <a:noFill/>
                </a:ln>
                <a:solidFill>
                  <a:srgbClr val="FF0000"/>
                </a:solidFill>
                <a:effectLst/>
                <a:uLnTx/>
                <a:uFillTx/>
                <a:latin typeface="Calibri" panose="020F0502020204030204"/>
                <a:ea typeface="+mn-ea"/>
                <a:cs typeface="+mn-cs"/>
              </a:rPr>
              <a:t>Caddo</a:t>
            </a:r>
            <a:r>
              <a:rPr kumimoji="0" lang="en-US" sz="2300" i="0" u="none" strike="noStrike" kern="1200" cap="none" spc="0" normalizeH="0" baseline="0" noProof="0" dirty="0">
                <a:ln>
                  <a:noFill/>
                </a:ln>
                <a:solidFill>
                  <a:srgbClr val="FF0000"/>
                </a:solidFill>
                <a:effectLst/>
                <a:uLnTx/>
                <a:uFillTx/>
                <a:latin typeface="Calibri" panose="020F0502020204030204"/>
                <a:ea typeface="+mn-ea"/>
                <a:cs typeface="+mn-cs"/>
              </a:rPr>
              <a:t> were interested in </a:t>
            </a:r>
            <a:r>
              <a:rPr kumimoji="0" lang="en-US" sz="2300" b="1" i="0" u="none" strike="noStrike" kern="1200" cap="none" spc="0" normalizeH="0" baseline="0" noProof="0" dirty="0">
                <a:ln>
                  <a:noFill/>
                </a:ln>
                <a:solidFill>
                  <a:srgbClr val="FF0000"/>
                </a:solidFill>
                <a:effectLst/>
                <a:uLnTx/>
                <a:uFillTx/>
                <a:latin typeface="Calibri" panose="020F0502020204030204"/>
                <a:ea typeface="+mn-ea"/>
                <a:cs typeface="+mn-cs"/>
              </a:rPr>
              <a:t>trade</a:t>
            </a:r>
            <a:r>
              <a:rPr kumimoji="0" lang="en-US" sz="2300" i="0" u="none" strike="noStrike" kern="1200" cap="none" spc="0" normalizeH="0" baseline="0" noProof="0" dirty="0">
                <a:ln>
                  <a:noFill/>
                </a:ln>
                <a:solidFill>
                  <a:srgbClr val="FF0000"/>
                </a:solidFill>
                <a:effectLst/>
                <a:uLnTx/>
                <a:uFillTx/>
                <a:latin typeface="Calibri" panose="020F0502020204030204"/>
                <a:ea typeface="+mn-ea"/>
                <a:cs typeface="+mn-cs"/>
              </a:rPr>
              <a:t> with the Spanish. They were </a:t>
            </a:r>
            <a:r>
              <a:rPr kumimoji="0" lang="en-US" sz="2300" b="1" i="0" u="none" strike="noStrike" kern="1200" cap="none" spc="0" normalizeH="0" baseline="0" noProof="0" dirty="0">
                <a:ln>
                  <a:noFill/>
                </a:ln>
                <a:solidFill>
                  <a:srgbClr val="FF0000"/>
                </a:solidFill>
                <a:effectLst/>
                <a:uLnTx/>
                <a:uFillTx/>
                <a:latin typeface="Calibri" panose="020F0502020204030204"/>
                <a:ea typeface="+mn-ea"/>
                <a:cs typeface="+mn-cs"/>
              </a:rPr>
              <a:t>not</a:t>
            </a:r>
            <a:r>
              <a:rPr kumimoji="0" lang="en-US" sz="2300" i="0" u="none" strike="noStrike" kern="1200" cap="none" spc="0" normalizeH="0" baseline="0" noProof="0" dirty="0">
                <a:ln>
                  <a:noFill/>
                </a:ln>
                <a:solidFill>
                  <a:srgbClr val="FF0000"/>
                </a:solidFill>
                <a:effectLst/>
                <a:uLnTx/>
                <a:uFillTx/>
                <a:latin typeface="Calibri" panose="020F0502020204030204"/>
                <a:ea typeface="+mn-ea"/>
                <a:cs typeface="+mn-cs"/>
              </a:rPr>
              <a:t> interested in living in the missions or adopting the Spanish way of life</a:t>
            </a:r>
            <a:r>
              <a:rPr kumimoji="0" lang="en-US" sz="230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a:t>
            </a:r>
            <a:r>
              <a:rPr lang="en-US" sz="2300" dirty="0">
                <a:solidFill>
                  <a:srgbClr val="7030A0"/>
                </a:solidFill>
                <a:latin typeface="Calibri" panose="020F0502020204030204"/>
              </a:rPr>
              <a:t>When </a:t>
            </a:r>
            <a:r>
              <a:rPr lang="en-US" sz="2300" b="1" dirty="0">
                <a:solidFill>
                  <a:srgbClr val="7030A0"/>
                </a:solidFill>
                <a:latin typeface="Calibri" panose="020F0502020204030204"/>
              </a:rPr>
              <a:t>disease</a:t>
            </a:r>
            <a:r>
              <a:rPr lang="en-US" sz="2300" dirty="0">
                <a:solidFill>
                  <a:srgbClr val="7030A0"/>
                </a:solidFill>
                <a:latin typeface="Calibri" panose="020F0502020204030204"/>
              </a:rPr>
              <a:t> spread through the missions killing many Caddo people, the Caddo forced the missionaries to abandon the East Texas missions and leave the area in </a:t>
            </a:r>
            <a:r>
              <a:rPr lang="en-US" sz="2300" b="1" dirty="0">
                <a:solidFill>
                  <a:srgbClr val="7030A0"/>
                </a:solidFill>
                <a:latin typeface="Calibri" panose="020F0502020204030204"/>
              </a:rPr>
              <a:t>1693</a:t>
            </a:r>
            <a:r>
              <a:rPr lang="en-US" sz="2300" dirty="0">
                <a:solidFill>
                  <a:srgbClr val="7030A0"/>
                </a:solidFill>
                <a:latin typeface="Calibri" panose="020F0502020204030204"/>
              </a:rPr>
              <a:t>.</a:t>
            </a:r>
            <a:endParaRPr kumimoji="0" lang="en-US" sz="230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8B9BF0E4-7EAD-D3DB-BCD7-972433176508}"/>
              </a:ext>
            </a:extLst>
          </p:cNvPr>
          <p:cNvGraphicFramePr>
            <a:graphicFrameLocks noGrp="1"/>
          </p:cNvGraphicFramePr>
          <p:nvPr>
            <p:extLst>
              <p:ext uri="{D42A27DB-BD31-4B8C-83A1-F6EECF244321}">
                <p14:modId xmlns:p14="http://schemas.microsoft.com/office/powerpoint/2010/main" val="2221533293"/>
              </p:ext>
            </p:extLst>
          </p:nvPr>
        </p:nvGraphicFramePr>
        <p:xfrm>
          <a:off x="7797752" y="203609"/>
          <a:ext cx="4091552" cy="2395524"/>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2">
                  <a:extLst>
                    <a:ext uri="{9D8B030D-6E8A-4147-A177-3AD203B41FA5}">
                      <a16:colId xmlns:a16="http://schemas.microsoft.com/office/drawing/2014/main" val="985832744"/>
                    </a:ext>
                  </a:extLst>
                </a:gridCol>
              </a:tblGrid>
              <a:tr h="597204">
                <a:tc>
                  <a:txBody>
                    <a:bodyPr/>
                    <a:lstStyle/>
                    <a:p>
                      <a:pPr algn="ctr"/>
                      <a:r>
                        <a:rPr lang="en-US" sz="3200" dirty="0"/>
                        <a:t>Key Information</a:t>
                      </a:r>
                    </a:p>
                  </a:txBody>
                  <a:tcPr/>
                </a:tc>
                <a:extLst>
                  <a:ext uri="{0D108BD9-81ED-4DB2-BD59-A6C34878D82A}">
                    <a16:rowId xmlns:a16="http://schemas.microsoft.com/office/drawing/2014/main" val="3836395769"/>
                  </a:ext>
                </a:extLst>
              </a:tr>
              <a:tr h="1603023">
                <a:tc>
                  <a:txBody>
                    <a:bodyPr/>
                    <a:lstStyle/>
                    <a:p>
                      <a:pPr marL="0" indent="0">
                        <a:buFont typeface="Arial" panose="020B0604020202020204" pitchFamily="34" charset="0"/>
                        <a:buNone/>
                      </a:pPr>
                      <a:r>
                        <a:rPr lang="en-US" sz="2800" dirty="0"/>
                        <a:t>Spain established the first missions in East Texas to prevent the French from entering the region.</a:t>
                      </a:r>
                    </a:p>
                  </a:txBody>
                  <a:tcPr/>
                </a:tc>
                <a:extLst>
                  <a:ext uri="{0D108BD9-81ED-4DB2-BD59-A6C34878D82A}">
                    <a16:rowId xmlns:a16="http://schemas.microsoft.com/office/drawing/2014/main" val="3580396997"/>
                  </a:ext>
                </a:extLst>
              </a:tr>
            </a:tbl>
          </a:graphicData>
        </a:graphic>
      </p:graphicFrame>
      <p:graphicFrame>
        <p:nvGraphicFramePr>
          <p:cNvPr id="4" name="Table 3">
            <a:extLst>
              <a:ext uri="{FF2B5EF4-FFF2-40B4-BE49-F238E27FC236}">
                <a16:creationId xmlns:a16="http://schemas.microsoft.com/office/drawing/2014/main" id="{59FCEEF4-2E7A-3C0E-25DD-F2E1A9307165}"/>
              </a:ext>
            </a:extLst>
          </p:cNvPr>
          <p:cNvGraphicFramePr>
            <a:graphicFrameLocks noGrp="1"/>
          </p:cNvGraphicFramePr>
          <p:nvPr>
            <p:extLst>
              <p:ext uri="{D42A27DB-BD31-4B8C-83A1-F6EECF244321}">
                <p14:modId xmlns:p14="http://schemas.microsoft.com/office/powerpoint/2010/main" val="566739750"/>
              </p:ext>
            </p:extLst>
          </p:nvPr>
        </p:nvGraphicFramePr>
        <p:xfrm>
          <a:off x="7786563" y="2715384"/>
          <a:ext cx="4091553" cy="1859280"/>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91553">
                  <a:extLst>
                    <a:ext uri="{9D8B030D-6E8A-4147-A177-3AD203B41FA5}">
                      <a16:colId xmlns:a16="http://schemas.microsoft.com/office/drawing/2014/main" val="516787571"/>
                    </a:ext>
                  </a:extLst>
                </a:gridCol>
              </a:tblGrid>
              <a:tr h="370840">
                <a:tc>
                  <a:txBody>
                    <a:bodyPr/>
                    <a:lstStyle/>
                    <a:p>
                      <a:pPr algn="ctr"/>
                      <a:r>
                        <a:rPr lang="en-US" sz="3200" dirty="0"/>
                        <a:t>Significance</a:t>
                      </a:r>
                    </a:p>
                  </a:txBody>
                  <a:tcPr/>
                </a:tc>
                <a:extLst>
                  <a:ext uri="{0D108BD9-81ED-4DB2-BD59-A6C34878D82A}">
                    <a16:rowId xmlns:a16="http://schemas.microsoft.com/office/drawing/2014/main" val="3187616621"/>
                  </a:ext>
                </a:extLst>
              </a:tr>
              <a:tr h="370840">
                <a:tc>
                  <a:txBody>
                    <a:bodyPr/>
                    <a:lstStyle/>
                    <a:p>
                      <a:r>
                        <a:rPr lang="en-US" sz="2600" dirty="0"/>
                        <a:t>The Caddo drove out the Spanish because of disease and lack of interest. </a:t>
                      </a:r>
                    </a:p>
                  </a:txBody>
                  <a:tcPr/>
                </a:tc>
                <a:extLst>
                  <a:ext uri="{0D108BD9-81ED-4DB2-BD59-A6C34878D82A}">
                    <a16:rowId xmlns:a16="http://schemas.microsoft.com/office/drawing/2014/main" val="2637453561"/>
                  </a:ext>
                </a:extLst>
              </a:tr>
            </a:tbl>
          </a:graphicData>
        </a:graphic>
      </p:graphicFrame>
      <p:graphicFrame>
        <p:nvGraphicFramePr>
          <p:cNvPr id="12" name="Table 11">
            <a:extLst>
              <a:ext uri="{FF2B5EF4-FFF2-40B4-BE49-F238E27FC236}">
                <a16:creationId xmlns:a16="http://schemas.microsoft.com/office/drawing/2014/main" id="{12E497F1-E146-BB4C-8F6F-F8B1BF509FF8}"/>
              </a:ext>
            </a:extLst>
          </p:cNvPr>
          <p:cNvGraphicFramePr>
            <a:graphicFrameLocks noGrp="1"/>
          </p:cNvGraphicFramePr>
          <p:nvPr>
            <p:extLst>
              <p:ext uri="{D42A27DB-BD31-4B8C-83A1-F6EECF244321}">
                <p14:modId xmlns:p14="http://schemas.microsoft.com/office/powerpoint/2010/main" val="3046370056"/>
              </p:ext>
            </p:extLst>
          </p:nvPr>
        </p:nvGraphicFramePr>
        <p:xfrm>
          <a:off x="7786563" y="4737627"/>
          <a:ext cx="4064000" cy="1689059"/>
        </p:xfrm>
        <a:graphic>
          <a:graphicData uri="http://schemas.openxmlformats.org/drawingml/2006/table">
            <a:tbl>
              <a:tblPr firstRow="1" bandRow="1">
                <a:effectLst>
                  <a:outerShdw blurRad="50800" dist="50800" dir="7860000" algn="ctr" rotWithShape="0">
                    <a:srgbClr val="000000">
                      <a:alpha val="43137"/>
                    </a:srgbClr>
                  </a:outerShdw>
                </a:effectLst>
                <a:tableStyleId>{5C22544A-7EE6-4342-B048-85BDC9FD1C3A}</a:tableStyleId>
              </a:tblPr>
              <a:tblGrid>
                <a:gridCol w="4064000">
                  <a:extLst>
                    <a:ext uri="{9D8B030D-6E8A-4147-A177-3AD203B41FA5}">
                      <a16:colId xmlns:a16="http://schemas.microsoft.com/office/drawing/2014/main" val="1560003369"/>
                    </a:ext>
                  </a:extLst>
                </a:gridCol>
              </a:tblGrid>
              <a:tr h="591779">
                <a:tc>
                  <a:txBody>
                    <a:bodyPr/>
                    <a:lstStyle/>
                    <a:p>
                      <a:pPr algn="ctr"/>
                      <a:r>
                        <a:rPr lang="en-US" sz="3200" dirty="0"/>
                        <a:t>Essential Question</a:t>
                      </a:r>
                    </a:p>
                  </a:txBody>
                  <a:tcPr/>
                </a:tc>
                <a:extLst>
                  <a:ext uri="{0D108BD9-81ED-4DB2-BD59-A6C34878D82A}">
                    <a16:rowId xmlns:a16="http://schemas.microsoft.com/office/drawing/2014/main" val="2672338486"/>
                  </a:ext>
                </a:extLst>
              </a:tr>
              <a:tr h="742204">
                <a:tc>
                  <a:txBody>
                    <a:bodyPr/>
                    <a:lstStyle/>
                    <a:p>
                      <a:pPr algn="l"/>
                      <a:r>
                        <a:rPr lang="en-US" sz="2200" dirty="0"/>
                        <a:t>Who had more power in the region – the Caddo or the Spanish? Explain your answer.</a:t>
                      </a:r>
                    </a:p>
                  </a:txBody>
                  <a:tcPr/>
                </a:tc>
                <a:extLst>
                  <a:ext uri="{0D108BD9-81ED-4DB2-BD59-A6C34878D82A}">
                    <a16:rowId xmlns:a16="http://schemas.microsoft.com/office/drawing/2014/main" val="1986572904"/>
                  </a:ext>
                </a:extLst>
              </a:tr>
            </a:tbl>
          </a:graphicData>
        </a:graphic>
      </p:graphicFrame>
      <p:pic>
        <p:nvPicPr>
          <p:cNvPr id="13" name="Graphic 12">
            <a:extLst>
              <a:ext uri="{FF2B5EF4-FFF2-40B4-BE49-F238E27FC236}">
                <a16:creationId xmlns:a16="http://schemas.microsoft.com/office/drawing/2014/main" id="{E9D1FB67-8A37-BDF6-2C04-8E299DD53F1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98943" y="273901"/>
            <a:ext cx="1208326" cy="1208326"/>
          </a:xfrm>
          <a:prstGeom prst="rect">
            <a:avLst/>
          </a:prstGeom>
        </p:spPr>
      </p:pic>
      <p:pic>
        <p:nvPicPr>
          <p:cNvPr id="25" name="Graphic 24">
            <a:extLst>
              <a:ext uri="{FF2B5EF4-FFF2-40B4-BE49-F238E27FC236}">
                <a16:creationId xmlns:a16="http://schemas.microsoft.com/office/drawing/2014/main" id="{C5FFFB78-1FA9-4D81-897C-7CB232C4A16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45693" y="1717274"/>
            <a:ext cx="925793" cy="925793"/>
          </a:xfrm>
          <a:prstGeom prst="rect">
            <a:avLst/>
          </a:prstGeom>
        </p:spPr>
      </p:pic>
      <p:pic>
        <p:nvPicPr>
          <p:cNvPr id="26" name="Graphic 25">
            <a:extLst>
              <a:ext uri="{FF2B5EF4-FFF2-40B4-BE49-F238E27FC236}">
                <a16:creationId xmlns:a16="http://schemas.microsoft.com/office/drawing/2014/main" id="{B76230F0-C1E7-44DB-4022-0E7D600E62DF}"/>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80809" y="3721188"/>
            <a:ext cx="925793" cy="925793"/>
          </a:xfrm>
          <a:prstGeom prst="rect">
            <a:avLst/>
          </a:prstGeom>
        </p:spPr>
      </p:pic>
      <p:pic>
        <p:nvPicPr>
          <p:cNvPr id="27" name="Graphic 26">
            <a:extLst>
              <a:ext uri="{FF2B5EF4-FFF2-40B4-BE49-F238E27FC236}">
                <a16:creationId xmlns:a16="http://schemas.microsoft.com/office/drawing/2014/main" id="{753E93DB-50B8-9B5F-9AE5-5741BDA92E0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66207" y="5544827"/>
            <a:ext cx="925793" cy="925793"/>
          </a:xfrm>
          <a:prstGeom prst="rect">
            <a:avLst/>
          </a:prstGeom>
        </p:spPr>
      </p:pic>
    </p:spTree>
    <p:extLst>
      <p:ext uri="{BB962C8B-B14F-4D97-AF65-F5344CB8AC3E}">
        <p14:creationId xmlns:p14="http://schemas.microsoft.com/office/powerpoint/2010/main" val="364934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80">
                                          <p:stCondLst>
                                            <p:cond delay="0"/>
                                          </p:stCondLst>
                                        </p:cTn>
                                        <p:tgtEl>
                                          <p:spTgt spid="25"/>
                                        </p:tgtEl>
                                      </p:cBhvr>
                                    </p:animEffect>
                                    <p:anim calcmode="lin" valueType="num">
                                      <p:cBhvr>
                                        <p:cTn id="25"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30" dur="26">
                                          <p:stCondLst>
                                            <p:cond delay="650"/>
                                          </p:stCondLst>
                                        </p:cTn>
                                        <p:tgtEl>
                                          <p:spTgt spid="25"/>
                                        </p:tgtEl>
                                      </p:cBhvr>
                                      <p:to x="100000" y="60000"/>
                                    </p:animScale>
                                    <p:animScale>
                                      <p:cBhvr>
                                        <p:cTn id="31" dur="166" decel="50000">
                                          <p:stCondLst>
                                            <p:cond delay="676"/>
                                          </p:stCondLst>
                                        </p:cTn>
                                        <p:tgtEl>
                                          <p:spTgt spid="25"/>
                                        </p:tgtEl>
                                      </p:cBhvr>
                                      <p:to x="100000" y="100000"/>
                                    </p:animScale>
                                    <p:animScale>
                                      <p:cBhvr>
                                        <p:cTn id="32" dur="26">
                                          <p:stCondLst>
                                            <p:cond delay="1312"/>
                                          </p:stCondLst>
                                        </p:cTn>
                                        <p:tgtEl>
                                          <p:spTgt spid="25"/>
                                        </p:tgtEl>
                                      </p:cBhvr>
                                      <p:to x="100000" y="80000"/>
                                    </p:animScale>
                                    <p:animScale>
                                      <p:cBhvr>
                                        <p:cTn id="33" dur="166" decel="50000">
                                          <p:stCondLst>
                                            <p:cond delay="1338"/>
                                          </p:stCondLst>
                                        </p:cTn>
                                        <p:tgtEl>
                                          <p:spTgt spid="25"/>
                                        </p:tgtEl>
                                      </p:cBhvr>
                                      <p:to x="100000" y="100000"/>
                                    </p:animScale>
                                    <p:animScale>
                                      <p:cBhvr>
                                        <p:cTn id="34" dur="26">
                                          <p:stCondLst>
                                            <p:cond delay="1642"/>
                                          </p:stCondLst>
                                        </p:cTn>
                                        <p:tgtEl>
                                          <p:spTgt spid="25"/>
                                        </p:tgtEl>
                                      </p:cBhvr>
                                      <p:to x="100000" y="90000"/>
                                    </p:animScale>
                                    <p:animScale>
                                      <p:cBhvr>
                                        <p:cTn id="35" dur="166" decel="50000">
                                          <p:stCondLst>
                                            <p:cond delay="1668"/>
                                          </p:stCondLst>
                                        </p:cTn>
                                        <p:tgtEl>
                                          <p:spTgt spid="25"/>
                                        </p:tgtEl>
                                      </p:cBhvr>
                                      <p:to x="100000" y="100000"/>
                                    </p:animScale>
                                    <p:animScale>
                                      <p:cBhvr>
                                        <p:cTn id="36" dur="26">
                                          <p:stCondLst>
                                            <p:cond delay="1808"/>
                                          </p:stCondLst>
                                        </p:cTn>
                                        <p:tgtEl>
                                          <p:spTgt spid="25"/>
                                        </p:tgtEl>
                                      </p:cBhvr>
                                      <p:to x="100000" y="95000"/>
                                    </p:animScale>
                                    <p:animScale>
                                      <p:cBhvr>
                                        <p:cTn id="37" dur="166" decel="50000">
                                          <p:stCondLst>
                                            <p:cond delay="1834"/>
                                          </p:stCondLst>
                                        </p:cTn>
                                        <p:tgtEl>
                                          <p:spTgt spid="25"/>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80">
                                          <p:stCondLst>
                                            <p:cond delay="0"/>
                                          </p:stCondLst>
                                        </p:cTn>
                                        <p:tgtEl>
                                          <p:spTgt spid="4"/>
                                        </p:tgtEl>
                                      </p:cBhvr>
                                    </p:animEffect>
                                    <p:anim calcmode="lin" valueType="num">
                                      <p:cBhvr>
                                        <p:cTn id="4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8" dur="26">
                                          <p:stCondLst>
                                            <p:cond delay="650"/>
                                          </p:stCondLst>
                                        </p:cTn>
                                        <p:tgtEl>
                                          <p:spTgt spid="4"/>
                                        </p:tgtEl>
                                      </p:cBhvr>
                                      <p:to x="100000" y="60000"/>
                                    </p:animScale>
                                    <p:animScale>
                                      <p:cBhvr>
                                        <p:cTn id="49" dur="166" decel="50000">
                                          <p:stCondLst>
                                            <p:cond delay="676"/>
                                          </p:stCondLst>
                                        </p:cTn>
                                        <p:tgtEl>
                                          <p:spTgt spid="4"/>
                                        </p:tgtEl>
                                      </p:cBhvr>
                                      <p:to x="100000" y="100000"/>
                                    </p:animScale>
                                    <p:animScale>
                                      <p:cBhvr>
                                        <p:cTn id="50" dur="26">
                                          <p:stCondLst>
                                            <p:cond delay="1312"/>
                                          </p:stCondLst>
                                        </p:cTn>
                                        <p:tgtEl>
                                          <p:spTgt spid="4"/>
                                        </p:tgtEl>
                                      </p:cBhvr>
                                      <p:to x="100000" y="80000"/>
                                    </p:animScale>
                                    <p:animScale>
                                      <p:cBhvr>
                                        <p:cTn id="51" dur="166" decel="50000">
                                          <p:stCondLst>
                                            <p:cond delay="1338"/>
                                          </p:stCondLst>
                                        </p:cTn>
                                        <p:tgtEl>
                                          <p:spTgt spid="4"/>
                                        </p:tgtEl>
                                      </p:cBhvr>
                                      <p:to x="100000" y="100000"/>
                                    </p:animScale>
                                    <p:animScale>
                                      <p:cBhvr>
                                        <p:cTn id="52" dur="26">
                                          <p:stCondLst>
                                            <p:cond delay="1642"/>
                                          </p:stCondLst>
                                        </p:cTn>
                                        <p:tgtEl>
                                          <p:spTgt spid="4"/>
                                        </p:tgtEl>
                                      </p:cBhvr>
                                      <p:to x="100000" y="90000"/>
                                    </p:animScale>
                                    <p:animScale>
                                      <p:cBhvr>
                                        <p:cTn id="53" dur="166" decel="50000">
                                          <p:stCondLst>
                                            <p:cond delay="1668"/>
                                          </p:stCondLst>
                                        </p:cTn>
                                        <p:tgtEl>
                                          <p:spTgt spid="4"/>
                                        </p:tgtEl>
                                      </p:cBhvr>
                                      <p:to x="100000" y="100000"/>
                                    </p:animScale>
                                    <p:animScale>
                                      <p:cBhvr>
                                        <p:cTn id="54" dur="26">
                                          <p:stCondLst>
                                            <p:cond delay="1808"/>
                                          </p:stCondLst>
                                        </p:cTn>
                                        <p:tgtEl>
                                          <p:spTgt spid="4"/>
                                        </p:tgtEl>
                                      </p:cBhvr>
                                      <p:to x="100000" y="95000"/>
                                    </p:animScale>
                                    <p:animScale>
                                      <p:cBhvr>
                                        <p:cTn id="55" dur="166" decel="50000">
                                          <p:stCondLst>
                                            <p:cond delay="1834"/>
                                          </p:stCondLst>
                                        </p:cTn>
                                        <p:tgtEl>
                                          <p:spTgt spid="4"/>
                                        </p:tgtEl>
                                      </p:cBhvr>
                                      <p:to x="100000" y="100000"/>
                                    </p:animScale>
                                  </p:childTnLst>
                                </p:cTn>
                              </p:par>
                            </p:childTnLst>
                          </p:cTn>
                        </p:par>
                        <p:par>
                          <p:cTn id="56" fill="hold">
                            <p:stCondLst>
                              <p:cond delay="2000"/>
                            </p:stCondLst>
                            <p:childTnLst>
                              <p:par>
                                <p:cTn id="57" presetID="26" presetClass="entr" presetSubtype="0"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80">
                                          <p:stCondLst>
                                            <p:cond delay="0"/>
                                          </p:stCondLst>
                                        </p:cTn>
                                        <p:tgtEl>
                                          <p:spTgt spid="26"/>
                                        </p:tgtEl>
                                      </p:cBhvr>
                                    </p:animEffect>
                                    <p:anim calcmode="lin" valueType="num">
                                      <p:cBhvr>
                                        <p:cTn id="6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65" dur="26">
                                          <p:stCondLst>
                                            <p:cond delay="650"/>
                                          </p:stCondLst>
                                        </p:cTn>
                                        <p:tgtEl>
                                          <p:spTgt spid="26"/>
                                        </p:tgtEl>
                                      </p:cBhvr>
                                      <p:to x="100000" y="60000"/>
                                    </p:animScale>
                                    <p:animScale>
                                      <p:cBhvr>
                                        <p:cTn id="66" dur="166" decel="50000">
                                          <p:stCondLst>
                                            <p:cond delay="676"/>
                                          </p:stCondLst>
                                        </p:cTn>
                                        <p:tgtEl>
                                          <p:spTgt spid="26"/>
                                        </p:tgtEl>
                                      </p:cBhvr>
                                      <p:to x="100000" y="100000"/>
                                    </p:animScale>
                                    <p:animScale>
                                      <p:cBhvr>
                                        <p:cTn id="67" dur="26">
                                          <p:stCondLst>
                                            <p:cond delay="1312"/>
                                          </p:stCondLst>
                                        </p:cTn>
                                        <p:tgtEl>
                                          <p:spTgt spid="26"/>
                                        </p:tgtEl>
                                      </p:cBhvr>
                                      <p:to x="100000" y="80000"/>
                                    </p:animScale>
                                    <p:animScale>
                                      <p:cBhvr>
                                        <p:cTn id="68" dur="166" decel="50000">
                                          <p:stCondLst>
                                            <p:cond delay="1338"/>
                                          </p:stCondLst>
                                        </p:cTn>
                                        <p:tgtEl>
                                          <p:spTgt spid="26"/>
                                        </p:tgtEl>
                                      </p:cBhvr>
                                      <p:to x="100000" y="100000"/>
                                    </p:animScale>
                                    <p:animScale>
                                      <p:cBhvr>
                                        <p:cTn id="69" dur="26">
                                          <p:stCondLst>
                                            <p:cond delay="1642"/>
                                          </p:stCondLst>
                                        </p:cTn>
                                        <p:tgtEl>
                                          <p:spTgt spid="26"/>
                                        </p:tgtEl>
                                      </p:cBhvr>
                                      <p:to x="100000" y="90000"/>
                                    </p:animScale>
                                    <p:animScale>
                                      <p:cBhvr>
                                        <p:cTn id="70" dur="166" decel="50000">
                                          <p:stCondLst>
                                            <p:cond delay="1668"/>
                                          </p:stCondLst>
                                        </p:cTn>
                                        <p:tgtEl>
                                          <p:spTgt spid="26"/>
                                        </p:tgtEl>
                                      </p:cBhvr>
                                      <p:to x="100000" y="100000"/>
                                    </p:animScale>
                                    <p:animScale>
                                      <p:cBhvr>
                                        <p:cTn id="71" dur="26">
                                          <p:stCondLst>
                                            <p:cond delay="1808"/>
                                          </p:stCondLst>
                                        </p:cTn>
                                        <p:tgtEl>
                                          <p:spTgt spid="26"/>
                                        </p:tgtEl>
                                      </p:cBhvr>
                                      <p:to x="100000" y="95000"/>
                                    </p:animScale>
                                    <p:animScale>
                                      <p:cBhvr>
                                        <p:cTn id="72" dur="166" decel="50000">
                                          <p:stCondLst>
                                            <p:cond delay="1834"/>
                                          </p:stCondLst>
                                        </p:cTn>
                                        <p:tgtEl>
                                          <p:spTgt spid="26"/>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down)">
                                      <p:cBhvr>
                                        <p:cTn id="77" dur="580">
                                          <p:stCondLst>
                                            <p:cond delay="0"/>
                                          </p:stCondLst>
                                        </p:cTn>
                                        <p:tgtEl>
                                          <p:spTgt spid="12"/>
                                        </p:tgtEl>
                                      </p:cBhvr>
                                    </p:animEffect>
                                    <p:anim calcmode="lin" valueType="num">
                                      <p:cBhvr>
                                        <p:cTn id="7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3" dur="26">
                                          <p:stCondLst>
                                            <p:cond delay="650"/>
                                          </p:stCondLst>
                                        </p:cTn>
                                        <p:tgtEl>
                                          <p:spTgt spid="12"/>
                                        </p:tgtEl>
                                      </p:cBhvr>
                                      <p:to x="100000" y="60000"/>
                                    </p:animScale>
                                    <p:animScale>
                                      <p:cBhvr>
                                        <p:cTn id="84" dur="166" decel="50000">
                                          <p:stCondLst>
                                            <p:cond delay="676"/>
                                          </p:stCondLst>
                                        </p:cTn>
                                        <p:tgtEl>
                                          <p:spTgt spid="12"/>
                                        </p:tgtEl>
                                      </p:cBhvr>
                                      <p:to x="100000" y="100000"/>
                                    </p:animScale>
                                    <p:animScale>
                                      <p:cBhvr>
                                        <p:cTn id="85" dur="26">
                                          <p:stCondLst>
                                            <p:cond delay="1312"/>
                                          </p:stCondLst>
                                        </p:cTn>
                                        <p:tgtEl>
                                          <p:spTgt spid="12"/>
                                        </p:tgtEl>
                                      </p:cBhvr>
                                      <p:to x="100000" y="80000"/>
                                    </p:animScale>
                                    <p:animScale>
                                      <p:cBhvr>
                                        <p:cTn id="86" dur="166" decel="50000">
                                          <p:stCondLst>
                                            <p:cond delay="1338"/>
                                          </p:stCondLst>
                                        </p:cTn>
                                        <p:tgtEl>
                                          <p:spTgt spid="12"/>
                                        </p:tgtEl>
                                      </p:cBhvr>
                                      <p:to x="100000" y="100000"/>
                                    </p:animScale>
                                    <p:animScale>
                                      <p:cBhvr>
                                        <p:cTn id="87" dur="26">
                                          <p:stCondLst>
                                            <p:cond delay="1642"/>
                                          </p:stCondLst>
                                        </p:cTn>
                                        <p:tgtEl>
                                          <p:spTgt spid="12"/>
                                        </p:tgtEl>
                                      </p:cBhvr>
                                      <p:to x="100000" y="90000"/>
                                    </p:animScale>
                                    <p:animScale>
                                      <p:cBhvr>
                                        <p:cTn id="88" dur="166" decel="50000">
                                          <p:stCondLst>
                                            <p:cond delay="1668"/>
                                          </p:stCondLst>
                                        </p:cTn>
                                        <p:tgtEl>
                                          <p:spTgt spid="12"/>
                                        </p:tgtEl>
                                      </p:cBhvr>
                                      <p:to x="100000" y="100000"/>
                                    </p:animScale>
                                    <p:animScale>
                                      <p:cBhvr>
                                        <p:cTn id="89" dur="26">
                                          <p:stCondLst>
                                            <p:cond delay="1808"/>
                                          </p:stCondLst>
                                        </p:cTn>
                                        <p:tgtEl>
                                          <p:spTgt spid="12"/>
                                        </p:tgtEl>
                                      </p:cBhvr>
                                      <p:to x="100000" y="95000"/>
                                    </p:animScale>
                                    <p:animScale>
                                      <p:cBhvr>
                                        <p:cTn id="90" dur="166" decel="50000">
                                          <p:stCondLst>
                                            <p:cond delay="1834"/>
                                          </p:stCondLst>
                                        </p:cTn>
                                        <p:tgtEl>
                                          <p:spTgt spid="12"/>
                                        </p:tgtEl>
                                      </p:cBhvr>
                                      <p:to x="100000" y="100000"/>
                                    </p:animScale>
                                  </p:childTnLst>
                                </p:cTn>
                              </p:par>
                            </p:childTnLst>
                          </p:cTn>
                        </p:par>
                        <p:par>
                          <p:cTn id="91" fill="hold">
                            <p:stCondLst>
                              <p:cond delay="2000"/>
                            </p:stCondLst>
                            <p:childTnLst>
                              <p:par>
                                <p:cTn id="92" presetID="26" presetClass="entr" presetSubtype="0" fill="hold"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80">
                                          <p:stCondLst>
                                            <p:cond delay="0"/>
                                          </p:stCondLst>
                                        </p:cTn>
                                        <p:tgtEl>
                                          <p:spTgt spid="27"/>
                                        </p:tgtEl>
                                      </p:cBhvr>
                                    </p:animEffect>
                                    <p:anim calcmode="lin" valueType="num">
                                      <p:cBhvr>
                                        <p:cTn id="95"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00" dur="26">
                                          <p:stCondLst>
                                            <p:cond delay="650"/>
                                          </p:stCondLst>
                                        </p:cTn>
                                        <p:tgtEl>
                                          <p:spTgt spid="27"/>
                                        </p:tgtEl>
                                      </p:cBhvr>
                                      <p:to x="100000" y="60000"/>
                                    </p:animScale>
                                    <p:animScale>
                                      <p:cBhvr>
                                        <p:cTn id="101" dur="166" decel="50000">
                                          <p:stCondLst>
                                            <p:cond delay="676"/>
                                          </p:stCondLst>
                                        </p:cTn>
                                        <p:tgtEl>
                                          <p:spTgt spid="27"/>
                                        </p:tgtEl>
                                      </p:cBhvr>
                                      <p:to x="100000" y="100000"/>
                                    </p:animScale>
                                    <p:animScale>
                                      <p:cBhvr>
                                        <p:cTn id="102" dur="26">
                                          <p:stCondLst>
                                            <p:cond delay="1312"/>
                                          </p:stCondLst>
                                        </p:cTn>
                                        <p:tgtEl>
                                          <p:spTgt spid="27"/>
                                        </p:tgtEl>
                                      </p:cBhvr>
                                      <p:to x="100000" y="80000"/>
                                    </p:animScale>
                                    <p:animScale>
                                      <p:cBhvr>
                                        <p:cTn id="103" dur="166" decel="50000">
                                          <p:stCondLst>
                                            <p:cond delay="1338"/>
                                          </p:stCondLst>
                                        </p:cTn>
                                        <p:tgtEl>
                                          <p:spTgt spid="27"/>
                                        </p:tgtEl>
                                      </p:cBhvr>
                                      <p:to x="100000" y="100000"/>
                                    </p:animScale>
                                    <p:animScale>
                                      <p:cBhvr>
                                        <p:cTn id="104" dur="26">
                                          <p:stCondLst>
                                            <p:cond delay="1642"/>
                                          </p:stCondLst>
                                        </p:cTn>
                                        <p:tgtEl>
                                          <p:spTgt spid="27"/>
                                        </p:tgtEl>
                                      </p:cBhvr>
                                      <p:to x="100000" y="90000"/>
                                    </p:animScale>
                                    <p:animScale>
                                      <p:cBhvr>
                                        <p:cTn id="105" dur="166" decel="50000">
                                          <p:stCondLst>
                                            <p:cond delay="1668"/>
                                          </p:stCondLst>
                                        </p:cTn>
                                        <p:tgtEl>
                                          <p:spTgt spid="27"/>
                                        </p:tgtEl>
                                      </p:cBhvr>
                                      <p:to x="100000" y="100000"/>
                                    </p:animScale>
                                    <p:animScale>
                                      <p:cBhvr>
                                        <p:cTn id="106" dur="26">
                                          <p:stCondLst>
                                            <p:cond delay="1808"/>
                                          </p:stCondLst>
                                        </p:cTn>
                                        <p:tgtEl>
                                          <p:spTgt spid="27"/>
                                        </p:tgtEl>
                                      </p:cBhvr>
                                      <p:to x="100000" y="95000"/>
                                    </p:animScale>
                                    <p:animScale>
                                      <p:cBhvr>
                                        <p:cTn id="107"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ohoVogueVTI">
  <a:themeElements>
    <a:clrScheme name="BohoVogue">
      <a:dk1>
        <a:sysClr val="windowText" lastClr="000000"/>
      </a:dk1>
      <a:lt1>
        <a:sysClr val="window" lastClr="FFFFFF"/>
      </a:lt1>
      <a:dk2>
        <a:srgbClr val="35403A"/>
      </a:dk2>
      <a:lt2>
        <a:srgbClr val="F1EFEB"/>
      </a:lt2>
      <a:accent1>
        <a:srgbClr val="9E8B50"/>
      </a:accent1>
      <a:accent2>
        <a:srgbClr val="D5966B"/>
      </a:accent2>
      <a:accent3>
        <a:srgbClr val="9BA6BB"/>
      </a:accent3>
      <a:accent4>
        <a:srgbClr val="869880"/>
      </a:accent4>
      <a:accent5>
        <a:srgbClr val="588267"/>
      </a:accent5>
      <a:accent6>
        <a:srgbClr val="B89C46"/>
      </a:accent6>
      <a:hlink>
        <a:srgbClr val="C77138"/>
      </a:hlink>
      <a:folHlink>
        <a:srgbClr val="589374"/>
      </a:folHlink>
    </a:clrScheme>
    <a:fontScheme name="Walbaum Display_Aptos">
      <a:majorFont>
        <a:latin typeface="Walbaum Display"/>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ohoVogueVTI" id="{8022F7FC-316B-4DD9-B9EB-BB68CC0DFA6F}" vid="{544DD2C6-9D23-4092-AACF-F55CEAA658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771</TotalTime>
  <Words>1268</Words>
  <Application>Microsoft Office PowerPoint</Application>
  <PresentationFormat>Widescreen</PresentationFormat>
  <Paragraphs>94</Paragraphs>
  <Slides>14</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Aptos</vt:lpstr>
      <vt:lpstr>Aptos Light</vt:lpstr>
      <vt:lpstr>Arial</vt:lpstr>
      <vt:lpstr>Calibri</vt:lpstr>
      <vt:lpstr>Calibri Light</vt:lpstr>
      <vt:lpstr>Gotham Book</vt:lpstr>
      <vt:lpstr>Gotham Book</vt:lpstr>
      <vt:lpstr>Gotham Medium</vt:lpstr>
      <vt:lpstr>Times New Roman</vt:lpstr>
      <vt:lpstr>Walbaum Display</vt:lpstr>
      <vt:lpstr>BohoVogueVTI</vt:lpstr>
      <vt:lpstr>Office Theme</vt:lpstr>
      <vt:lpstr>Unit 3:  The Spanish Colonial Era</vt:lpstr>
      <vt:lpstr>Warm-up Follow the directions below to complete your warm-up </vt:lpstr>
      <vt:lpstr>Share with the class: day 1</vt:lpstr>
      <vt:lpstr>Essential Questions</vt:lpstr>
      <vt:lpstr>In Today’s Lesson</vt:lpstr>
      <vt:lpstr>The Mission Presidio System Lesson</vt:lpstr>
      <vt:lpstr>The Mission Presidio System</vt:lpstr>
      <vt:lpstr>A Spanish Mission</vt:lpstr>
      <vt:lpstr>East Texas Missions</vt:lpstr>
      <vt:lpstr>The First East Texas Mission: San Francisco de los Tejas</vt:lpstr>
      <vt:lpstr>San Antonio</vt:lpstr>
      <vt:lpstr>San Antonio &amp; El Camino Real        </vt:lpstr>
      <vt:lpstr>Exit ticket Follow the directions below to complete your exit ticket.</vt:lpstr>
      <vt:lpstr>Share with the class: 2 day 1</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6</cp:revision>
  <dcterms:created xsi:type="dcterms:W3CDTF">2024-10-23T14:40:35Z</dcterms:created>
  <dcterms:modified xsi:type="dcterms:W3CDTF">2025-03-12T18:59:13Z</dcterms:modified>
</cp:coreProperties>
</file>