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25" r:id="rId5"/>
  </p:sldMasterIdLst>
  <p:notesMasterIdLst>
    <p:notesMasterId r:id="rId20"/>
  </p:notesMasterIdLst>
  <p:sldIdLst>
    <p:sldId id="257" r:id="rId6"/>
    <p:sldId id="331" r:id="rId7"/>
    <p:sldId id="337" r:id="rId8"/>
    <p:sldId id="329" r:id="rId9"/>
    <p:sldId id="330" r:id="rId10"/>
    <p:sldId id="275" r:id="rId11"/>
    <p:sldId id="296" r:id="rId12"/>
    <p:sldId id="270" r:id="rId13"/>
    <p:sldId id="342" r:id="rId14"/>
    <p:sldId id="343" r:id="rId15"/>
    <p:sldId id="345" r:id="rId16"/>
    <p:sldId id="349" r:id="rId17"/>
    <p:sldId id="346" r:id="rId18"/>
    <p:sldId id="3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4F99D-F31F-42DE-8C0D-BD880F9A7F0F}" v="81" dt="2025-11-25T17:18:44.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5T17:18:47.725" v="103" actId="255"/>
      <pc:docMkLst>
        <pc:docMk/>
      </pc:docMkLst>
      <pc:sldChg chg="modSp">
        <pc:chgData name="Wilkinson, Ulises" userId="aece8d85-eb83-4e23-bf28-c30077cba893" providerId="ADAL" clId="{884F47B1-B553-4192-9126-1C112833296C}" dt="2025-11-25T16:52:34.627" v="0"/>
        <pc:sldMkLst>
          <pc:docMk/>
          <pc:sldMk cId="3688110141" sldId="257"/>
        </pc:sldMkLst>
        <pc:spChg chg="mod">
          <ac:chgData name="Wilkinson, Ulises" userId="aece8d85-eb83-4e23-bf28-c30077cba893" providerId="ADAL" clId="{884F47B1-B553-4192-9126-1C112833296C}" dt="2025-11-25T16:52:34.627" v="0"/>
          <ac:spMkLst>
            <pc:docMk/>
            <pc:sldMk cId="3688110141" sldId="257"/>
            <ac:spMk id="6" creationId="{4A33636B-4197-CFFE-1DA2-3465E2BFEFB9}"/>
          </ac:spMkLst>
        </pc:spChg>
      </pc:sldChg>
      <pc:sldChg chg="modSp mod">
        <pc:chgData name="Wilkinson, Ulises" userId="aece8d85-eb83-4e23-bf28-c30077cba893" providerId="ADAL" clId="{884F47B1-B553-4192-9126-1C112833296C}" dt="2025-11-25T16:59:57.446" v="23" actId="255"/>
        <pc:sldMkLst>
          <pc:docMk/>
          <pc:sldMk cId="1630787867" sldId="275"/>
        </pc:sldMkLst>
        <pc:spChg chg="mod">
          <ac:chgData name="Wilkinson, Ulises" userId="aece8d85-eb83-4e23-bf28-c30077cba893" providerId="ADAL" clId="{884F47B1-B553-4192-9126-1C112833296C}" dt="2025-11-25T16:59:57.446" v="23" actId="255"/>
          <ac:spMkLst>
            <pc:docMk/>
            <pc:sldMk cId="1630787867" sldId="275"/>
            <ac:spMk id="10" creationId="{00000000-0000-0000-0000-000000000000}"/>
          </ac:spMkLst>
        </pc:spChg>
      </pc:sldChg>
      <pc:sldChg chg="modSp mod">
        <pc:chgData name="Wilkinson, Ulises" userId="aece8d85-eb83-4e23-bf28-c30077cba893" providerId="ADAL" clId="{884F47B1-B553-4192-9126-1C112833296C}" dt="2025-11-25T17:03:59.678" v="52" actId="255"/>
        <pc:sldMkLst>
          <pc:docMk/>
          <pc:sldMk cId="699537045" sldId="296"/>
        </pc:sldMkLst>
        <pc:spChg chg="mod">
          <ac:chgData name="Wilkinson, Ulises" userId="aece8d85-eb83-4e23-bf28-c30077cba893" providerId="ADAL" clId="{884F47B1-B553-4192-9126-1C112833296C}" dt="2025-11-25T17:03:59.678" v="52" actId="255"/>
          <ac:spMkLst>
            <pc:docMk/>
            <pc:sldMk cId="699537045" sldId="296"/>
            <ac:spMk id="2" creationId="{98373CF0-3628-B816-F20D-2D48137C47D9}"/>
          </ac:spMkLst>
        </pc:spChg>
        <pc:spChg chg="mod">
          <ac:chgData name="Wilkinson, Ulises" userId="aece8d85-eb83-4e23-bf28-c30077cba893" providerId="ADAL" clId="{884F47B1-B553-4192-9126-1C112833296C}" dt="2025-11-25T17:00:07.142" v="25" actId="255"/>
          <ac:spMkLst>
            <pc:docMk/>
            <pc:sldMk cId="699537045" sldId="296"/>
            <ac:spMk id="10" creationId="{00000000-0000-0000-0000-000000000000}"/>
          </ac:spMkLst>
        </pc:spChg>
        <pc:graphicFrameChg chg="modGraphic">
          <ac:chgData name="Wilkinson, Ulises" userId="aece8d85-eb83-4e23-bf28-c30077cba893" providerId="ADAL" clId="{884F47B1-B553-4192-9126-1C112833296C}" dt="2025-11-25T17:00:37.020" v="27" actId="20577"/>
          <ac:graphicFrameMkLst>
            <pc:docMk/>
            <pc:sldMk cId="699537045" sldId="296"/>
            <ac:graphicFrameMk id="12" creationId="{12E497F1-E146-BB4C-8F6F-F8B1BF509FF8}"/>
          </ac:graphicFrameMkLst>
        </pc:graphicFrameChg>
      </pc:sldChg>
      <pc:sldChg chg="modSp mod">
        <pc:chgData name="Wilkinson, Ulises" userId="aece8d85-eb83-4e23-bf28-c30077cba893" providerId="ADAL" clId="{884F47B1-B553-4192-9126-1C112833296C}" dt="2025-11-25T16:54:05.050" v="14" actId="20577"/>
        <pc:sldMkLst>
          <pc:docMk/>
          <pc:sldMk cId="817006603" sldId="329"/>
        </pc:sldMkLst>
        <pc:spChg chg="mod">
          <ac:chgData name="Wilkinson, Ulises" userId="aece8d85-eb83-4e23-bf28-c30077cba893" providerId="ADAL" clId="{884F47B1-B553-4192-9126-1C112833296C}" dt="2025-11-25T16:54:05.050" v="14" actId="20577"/>
          <ac:spMkLst>
            <pc:docMk/>
            <pc:sldMk cId="817006603" sldId="329"/>
            <ac:spMk id="2" creationId="{0249C6CF-D82E-6A81-8C47-DE04FB6BAFB5}"/>
          </ac:spMkLst>
        </pc:spChg>
        <pc:spChg chg="mod">
          <ac:chgData name="Wilkinson, Ulises" userId="aece8d85-eb83-4e23-bf28-c30077cba893" providerId="ADAL" clId="{884F47B1-B553-4192-9126-1C112833296C}" dt="2025-11-25T16:53:50.668" v="10" actId="27636"/>
          <ac:spMkLst>
            <pc:docMk/>
            <pc:sldMk cId="817006603" sldId="329"/>
            <ac:spMk id="8" creationId="{00000000-0000-0000-0000-000000000000}"/>
          </ac:spMkLst>
        </pc:spChg>
      </pc:sldChg>
      <pc:sldChg chg="modSp mod">
        <pc:chgData name="Wilkinson, Ulises" userId="aece8d85-eb83-4e23-bf28-c30077cba893" providerId="ADAL" clId="{884F47B1-B553-4192-9126-1C112833296C}" dt="2025-11-25T16:59:43.907" v="21" actId="114"/>
        <pc:sldMkLst>
          <pc:docMk/>
          <pc:sldMk cId="3784972111" sldId="330"/>
        </pc:sldMkLst>
        <pc:spChg chg="mod">
          <ac:chgData name="Wilkinson, Ulises" userId="aece8d85-eb83-4e23-bf28-c30077cba893" providerId="ADAL" clId="{884F47B1-B553-4192-9126-1C112833296C}" dt="2025-11-25T16:59:43.907" v="21" actId="114"/>
          <ac:spMkLst>
            <pc:docMk/>
            <pc:sldMk cId="3784972111" sldId="330"/>
            <ac:spMk id="4" creationId="{92BAA726-7C6B-8A90-68A7-A97674A4B6F6}"/>
          </ac:spMkLst>
        </pc:spChg>
        <pc:spChg chg="mod">
          <ac:chgData name="Wilkinson, Ulises" userId="aece8d85-eb83-4e23-bf28-c30077cba893" providerId="ADAL" clId="{884F47B1-B553-4192-9126-1C112833296C}" dt="2025-11-25T16:59:27.367" v="15"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1-25T16:52:53.635" v="3" actId="20577"/>
        <pc:sldMkLst>
          <pc:docMk/>
          <pc:sldMk cId="2038626627" sldId="331"/>
        </pc:sldMkLst>
        <pc:spChg chg="mod">
          <ac:chgData name="Wilkinson, Ulises" userId="aece8d85-eb83-4e23-bf28-c30077cba893" providerId="ADAL" clId="{884F47B1-B553-4192-9126-1C112833296C}" dt="2025-11-25T16:52:44.617" v="1" actId="27636"/>
          <ac:spMkLst>
            <pc:docMk/>
            <pc:sldMk cId="2038626627" sldId="331"/>
            <ac:spMk id="4" creationId="{EECFAD41-918E-2261-1C88-B4109F7DB9E6}"/>
          </ac:spMkLst>
        </pc:spChg>
        <pc:spChg chg="mod">
          <ac:chgData name="Wilkinson, Ulises" userId="aece8d85-eb83-4e23-bf28-c30077cba893" providerId="ADAL" clId="{884F47B1-B553-4192-9126-1C112833296C}" dt="2025-11-25T16:52:53.635" v="3" actId="20577"/>
          <ac:spMkLst>
            <pc:docMk/>
            <pc:sldMk cId="2038626627" sldId="331"/>
            <ac:spMk id="16" creationId="{8EB8FA34-7FF9-DE22-BEC1-74D62E19C0A3}"/>
          </ac:spMkLst>
        </pc:spChg>
      </pc:sldChg>
      <pc:sldChg chg="modSp mod">
        <pc:chgData name="Wilkinson, Ulises" userId="aece8d85-eb83-4e23-bf28-c30077cba893" providerId="ADAL" clId="{884F47B1-B553-4192-9126-1C112833296C}" dt="2025-11-25T16:53:42.879" v="9" actId="255"/>
        <pc:sldMkLst>
          <pc:docMk/>
          <pc:sldMk cId="2746851361" sldId="337"/>
        </pc:sldMkLst>
        <pc:spChg chg="mod">
          <ac:chgData name="Wilkinson, Ulises" userId="aece8d85-eb83-4e23-bf28-c30077cba893" providerId="ADAL" clId="{884F47B1-B553-4192-9126-1C112833296C}" dt="2025-11-25T16:53:42.879" v="9" actId="255"/>
          <ac:spMkLst>
            <pc:docMk/>
            <pc:sldMk cId="2746851361" sldId="337"/>
            <ac:spMk id="2" creationId="{D57234F5-8DF5-E33B-7FA8-61126981F77B}"/>
          </ac:spMkLst>
        </pc:spChg>
        <pc:spChg chg="mod">
          <ac:chgData name="Wilkinson, Ulises" userId="aece8d85-eb83-4e23-bf28-c30077cba893" providerId="ADAL" clId="{884F47B1-B553-4192-9126-1C112833296C}" dt="2025-11-25T16:53:33.271" v="7" actId="255"/>
          <ac:spMkLst>
            <pc:docMk/>
            <pc:sldMk cId="2746851361" sldId="337"/>
            <ac:spMk id="3" creationId="{69D42807-9E42-27FE-FB3C-63422ECB11D4}"/>
          </ac:spMkLst>
        </pc:spChg>
      </pc:sldChg>
      <pc:sldChg chg="modSp mod">
        <pc:chgData name="Wilkinson, Ulises" userId="aece8d85-eb83-4e23-bf28-c30077cba893" providerId="ADAL" clId="{884F47B1-B553-4192-9126-1C112833296C}" dt="2025-11-25T17:08:57.322" v="67" actId="255"/>
        <pc:sldMkLst>
          <pc:docMk/>
          <pc:sldMk cId="3649342129" sldId="342"/>
        </pc:sldMkLst>
        <pc:spChg chg="mod">
          <ac:chgData name="Wilkinson, Ulises" userId="aece8d85-eb83-4e23-bf28-c30077cba893" providerId="ADAL" clId="{884F47B1-B553-4192-9126-1C112833296C}" dt="2025-11-25T17:08:57.322" v="67" actId="255"/>
          <ac:spMkLst>
            <pc:docMk/>
            <pc:sldMk cId="3649342129" sldId="342"/>
            <ac:spMk id="2" creationId="{98373CF0-3628-B816-F20D-2D48137C47D9}"/>
          </ac:spMkLst>
        </pc:spChg>
        <pc:graphicFrameChg chg="modGraphic">
          <ac:chgData name="Wilkinson, Ulises" userId="aece8d85-eb83-4e23-bf28-c30077cba893" providerId="ADAL" clId="{884F47B1-B553-4192-9126-1C112833296C}" dt="2025-11-25T17:01:06.980" v="31" actId="255"/>
          <ac:graphicFrameMkLst>
            <pc:docMk/>
            <pc:sldMk cId="3649342129" sldId="342"/>
            <ac:graphicFrameMk id="3" creationId="{8B9BF0E4-7EAD-D3DB-BCD7-972433176508}"/>
          </ac:graphicFrameMkLst>
        </pc:graphicFrameChg>
        <pc:graphicFrameChg chg="modGraphic">
          <ac:chgData name="Wilkinson, Ulises" userId="aece8d85-eb83-4e23-bf28-c30077cba893" providerId="ADAL" clId="{884F47B1-B553-4192-9126-1C112833296C}" dt="2025-11-25T17:01:25.409" v="33" actId="255"/>
          <ac:graphicFrameMkLst>
            <pc:docMk/>
            <pc:sldMk cId="3649342129" sldId="342"/>
            <ac:graphicFrameMk id="12" creationId="{12E497F1-E146-BB4C-8F6F-F8B1BF509FF8}"/>
          </ac:graphicFrameMkLst>
        </pc:graphicFrameChg>
      </pc:sldChg>
      <pc:sldChg chg="modSp mod">
        <pc:chgData name="Wilkinson, Ulises" userId="aece8d85-eb83-4e23-bf28-c30077cba893" providerId="ADAL" clId="{884F47B1-B553-4192-9126-1C112833296C}" dt="2025-11-25T17:09:57.543" v="77" actId="1076"/>
        <pc:sldMkLst>
          <pc:docMk/>
          <pc:sldMk cId="2845731584" sldId="343"/>
        </pc:sldMkLst>
        <pc:spChg chg="mod">
          <ac:chgData name="Wilkinson, Ulises" userId="aece8d85-eb83-4e23-bf28-c30077cba893" providerId="ADAL" clId="{884F47B1-B553-4192-9126-1C112833296C}" dt="2025-11-25T17:09:38.246" v="74" actId="255"/>
          <ac:spMkLst>
            <pc:docMk/>
            <pc:sldMk cId="2845731584" sldId="343"/>
            <ac:spMk id="4" creationId="{00000000-0000-0000-0000-000000000000}"/>
          </ac:spMkLst>
        </pc:spChg>
        <pc:spChg chg="mod">
          <ac:chgData name="Wilkinson, Ulises" userId="aece8d85-eb83-4e23-bf28-c30077cba893" providerId="ADAL" clId="{884F47B1-B553-4192-9126-1C112833296C}" dt="2025-11-25T17:09:47.374" v="75" actId="255"/>
          <ac:spMkLst>
            <pc:docMk/>
            <pc:sldMk cId="2845731584" sldId="343"/>
            <ac:spMk id="4121" creationId="{F96A1F50-8D4D-E7EB-BDB3-91C19FB00993}"/>
          </ac:spMkLst>
        </pc:spChg>
        <pc:picChg chg="mod">
          <ac:chgData name="Wilkinson, Ulises" userId="aece8d85-eb83-4e23-bf28-c30077cba893" providerId="ADAL" clId="{884F47B1-B553-4192-9126-1C112833296C}" dt="2025-11-25T17:09:57.543" v="77" actId="1076"/>
          <ac:picMkLst>
            <pc:docMk/>
            <pc:sldMk cId="2845731584" sldId="343"/>
            <ac:picMk id="7" creationId="{A961A6BC-232E-BB4F-B267-847CAB319F70}"/>
          </ac:picMkLst>
        </pc:picChg>
        <pc:picChg chg="mod">
          <ac:chgData name="Wilkinson, Ulises" userId="aece8d85-eb83-4e23-bf28-c30077cba893" providerId="ADAL" clId="{884F47B1-B553-4192-9126-1C112833296C}" dt="2025-11-25T17:09:17.227" v="72" actId="1076"/>
          <ac:picMkLst>
            <pc:docMk/>
            <pc:sldMk cId="2845731584" sldId="343"/>
            <ac:picMk id="4119" creationId="{DEDD8277-B975-A1EA-1A26-1573D68C1A5B}"/>
          </ac:picMkLst>
        </pc:picChg>
      </pc:sldChg>
      <pc:sldChg chg="modSp mod">
        <pc:chgData name="Wilkinson, Ulises" userId="aece8d85-eb83-4e23-bf28-c30077cba893" providerId="ADAL" clId="{884F47B1-B553-4192-9126-1C112833296C}" dt="2025-11-25T17:17:18.418" v="94" actId="255"/>
        <pc:sldMkLst>
          <pc:docMk/>
          <pc:sldMk cId="4251837080" sldId="345"/>
        </pc:sldMkLst>
        <pc:spChg chg="mod">
          <ac:chgData name="Wilkinson, Ulises" userId="aece8d85-eb83-4e23-bf28-c30077cba893" providerId="ADAL" clId="{884F47B1-B553-4192-9126-1C112833296C}" dt="2025-11-25T17:17:18.418" v="94" actId="255"/>
          <ac:spMkLst>
            <pc:docMk/>
            <pc:sldMk cId="4251837080" sldId="345"/>
            <ac:spMk id="2" creationId="{98373CF0-3628-B816-F20D-2D48137C47D9}"/>
          </ac:spMkLst>
        </pc:spChg>
        <pc:graphicFrameChg chg="modGraphic">
          <ac:chgData name="Wilkinson, Ulises" userId="aece8d85-eb83-4e23-bf28-c30077cba893" providerId="ADAL" clId="{884F47B1-B553-4192-9126-1C112833296C}" dt="2025-11-25T17:10:17.743" v="78" actId="255"/>
          <ac:graphicFrameMkLst>
            <pc:docMk/>
            <pc:sldMk cId="4251837080" sldId="345"/>
            <ac:graphicFrameMk id="3" creationId="{8B9BF0E4-7EAD-D3DB-BCD7-972433176508}"/>
          </ac:graphicFrameMkLst>
        </pc:graphicFrameChg>
        <pc:graphicFrameChg chg="modGraphic">
          <ac:chgData name="Wilkinson, Ulises" userId="aece8d85-eb83-4e23-bf28-c30077cba893" providerId="ADAL" clId="{884F47B1-B553-4192-9126-1C112833296C}" dt="2025-11-25T17:10:45.209" v="82" actId="255"/>
          <ac:graphicFrameMkLst>
            <pc:docMk/>
            <pc:sldMk cId="4251837080" sldId="345"/>
            <ac:graphicFrameMk id="4" creationId="{59FCEEF4-2E7A-3C0E-25DD-F2E1A9307165}"/>
          </ac:graphicFrameMkLst>
        </pc:graphicFrameChg>
        <pc:graphicFrameChg chg="modGraphic">
          <ac:chgData name="Wilkinson, Ulises" userId="aece8d85-eb83-4e23-bf28-c30077cba893" providerId="ADAL" clId="{884F47B1-B553-4192-9126-1C112833296C}" dt="2025-11-25T17:11:08.198" v="86" actId="255"/>
          <ac:graphicFrameMkLst>
            <pc:docMk/>
            <pc:sldMk cId="4251837080" sldId="345"/>
            <ac:graphicFrameMk id="12" creationId="{12E497F1-E146-BB4C-8F6F-F8B1BF509FF8}"/>
          </ac:graphicFrameMkLst>
        </pc:graphicFrameChg>
      </pc:sldChg>
      <pc:sldChg chg="modSp mod">
        <pc:chgData name="Wilkinson, Ulises" userId="aece8d85-eb83-4e23-bf28-c30077cba893" providerId="ADAL" clId="{884F47B1-B553-4192-9126-1C112833296C}" dt="2025-11-25T17:18:07.414" v="101" actId="20577"/>
        <pc:sldMkLst>
          <pc:docMk/>
          <pc:sldMk cId="2809445955" sldId="346"/>
        </pc:sldMkLst>
        <pc:spChg chg="mod">
          <ac:chgData name="Wilkinson, Ulises" userId="aece8d85-eb83-4e23-bf28-c30077cba893" providerId="ADAL" clId="{884F47B1-B553-4192-9126-1C112833296C}" dt="2025-11-25T17:17:52.099" v="96" actId="27636"/>
          <ac:spMkLst>
            <pc:docMk/>
            <pc:sldMk cId="2809445955" sldId="346"/>
            <ac:spMk id="4" creationId="{EECFAD41-918E-2261-1C88-B4109F7DB9E6}"/>
          </ac:spMkLst>
        </pc:spChg>
        <pc:spChg chg="mod">
          <ac:chgData name="Wilkinson, Ulises" userId="aece8d85-eb83-4e23-bf28-c30077cba893" providerId="ADAL" clId="{884F47B1-B553-4192-9126-1C112833296C}" dt="2025-11-25T17:18:07.414" v="101" actId="20577"/>
          <ac:spMkLst>
            <pc:docMk/>
            <pc:sldMk cId="2809445955" sldId="346"/>
            <ac:spMk id="16" creationId="{8EB8FA34-7FF9-DE22-BEC1-74D62E19C0A3}"/>
          </ac:spMkLst>
        </pc:spChg>
        <pc:picChg chg="mod">
          <ac:chgData name="Wilkinson, Ulises" userId="aece8d85-eb83-4e23-bf28-c30077cba893" providerId="ADAL" clId="{884F47B1-B553-4192-9126-1C112833296C}" dt="2025-11-25T17:17:56.750" v="98" actId="1076"/>
          <ac:picMkLst>
            <pc:docMk/>
            <pc:sldMk cId="2809445955" sldId="346"/>
            <ac:picMk id="17" creationId="{C540B56F-14B2-B24C-368B-71CE9B846736}"/>
          </ac:picMkLst>
        </pc:picChg>
      </pc:sldChg>
      <pc:sldChg chg="modSp mod">
        <pc:chgData name="Wilkinson, Ulises" userId="aece8d85-eb83-4e23-bf28-c30077cba893" providerId="ADAL" clId="{884F47B1-B553-4192-9126-1C112833296C}" dt="2025-11-25T17:18:47.725" v="103" actId="255"/>
        <pc:sldMkLst>
          <pc:docMk/>
          <pc:sldMk cId="4199025022" sldId="348"/>
        </pc:sldMkLst>
        <pc:spChg chg="mod">
          <ac:chgData name="Wilkinson, Ulises" userId="aece8d85-eb83-4e23-bf28-c30077cba893" providerId="ADAL" clId="{884F47B1-B553-4192-9126-1C112833296C}" dt="2025-11-25T17:18:47.725" v="103" actId="255"/>
          <ac:spMkLst>
            <pc:docMk/>
            <pc:sldMk cId="4199025022" sldId="348"/>
            <ac:spMk id="4" creationId="{B9960C17-148E-7E3E-F2A9-ED683CD3FC32}"/>
          </ac:spMkLst>
        </pc:spChg>
        <pc:spChg chg="mod">
          <ac:chgData name="Wilkinson, Ulises" userId="aece8d85-eb83-4e23-bf28-c30077cba893" providerId="ADAL" clId="{884F47B1-B553-4192-9126-1C112833296C}" dt="2025-11-25T17:18:28.732" v="102" actId="27636"/>
          <ac:spMkLst>
            <pc:docMk/>
            <pc:sldMk cId="4199025022" sldId="348"/>
            <ac:spMk id="10" creationId="{00000000-0000-0000-0000-000000000000}"/>
          </ac:spMkLst>
        </pc:spChg>
      </pc:sldChg>
      <pc:sldChg chg="modSp mod">
        <pc:chgData name="Wilkinson, Ulises" userId="aece8d85-eb83-4e23-bf28-c30077cba893" providerId="ADAL" clId="{884F47B1-B553-4192-9126-1C112833296C}" dt="2025-11-25T17:17:39.578" v="95" actId="255"/>
        <pc:sldMkLst>
          <pc:docMk/>
          <pc:sldMk cId="1759094463" sldId="349"/>
        </pc:sldMkLst>
        <pc:spChg chg="mod">
          <ac:chgData name="Wilkinson, Ulises" userId="aece8d85-eb83-4e23-bf28-c30077cba893" providerId="ADAL" clId="{884F47B1-B553-4192-9126-1C112833296C}" dt="2025-11-25T17:17:39.578" v="95" actId="255"/>
          <ac:spMkLst>
            <pc:docMk/>
            <pc:sldMk cId="1759094463" sldId="349"/>
            <ac:spMk id="17" creationId="{2A26C212-8D4E-5846-2F7A-BC1D2D818E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6C169-ADCF-4E7F-A7EB-F50379478E4D}"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A1B98-CF19-4CCA-8200-6F6A99DB816D}" type="slidenum">
              <a:rPr lang="en-US" smtClean="0"/>
              <a:t>‹#›</a:t>
            </a:fld>
            <a:endParaRPr lang="en-US"/>
          </a:p>
        </p:txBody>
      </p:sp>
    </p:spTree>
    <p:extLst>
      <p:ext uri="{BB962C8B-B14F-4D97-AF65-F5344CB8AC3E}">
        <p14:creationId xmlns:p14="http://schemas.microsoft.com/office/powerpoint/2010/main" val="107200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62418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66199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Thrall, Homer S., 1819-1894. A Pictorial History of Texas, From the Earliest Visits of European Adventurers, to A.D. 1879., book, 1879; St. Louis, Missouri. (</a:t>
            </a:r>
            <a:r>
              <a:rPr lang="en-US" sz="1800" b="0" i="0" u="none" strike="noStrike" dirty="0">
                <a:solidFill>
                  <a:srgbClr val="0277BD"/>
                </a:solidFill>
                <a:effectLst/>
                <a:latin typeface="Arial" panose="020B0604020202020204" pitchFamily="34" charset="0"/>
                <a:hlinkClick r:id="rId3"/>
              </a:rPr>
              <a:t>https://texashistory.unt.edu/ark:/67531/metapth5828/</a:t>
            </a:r>
            <a:r>
              <a:rPr lang="en-US" sz="1800" b="0" i="0" u="none" strike="noStrike" dirty="0">
                <a:solidFill>
                  <a:srgbClr val="757575"/>
                </a:solidFill>
                <a:effectLst/>
                <a:latin typeface="Arial" panose="020B0604020202020204" pitchFamily="34" charset="0"/>
              </a:rPr>
              <a:t>: accessed October 16,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Blank Map of Texas. Wikimedia Commons. https://commons.wikimedia.org/wiki/File:Texas_blank_map.svg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2</a:t>
            </a:fld>
            <a:endParaRPr lang="en-US"/>
          </a:p>
        </p:txBody>
      </p:sp>
    </p:spTree>
    <p:extLst>
      <p:ext uri="{BB962C8B-B14F-4D97-AF65-F5344CB8AC3E}">
        <p14:creationId xmlns:p14="http://schemas.microsoft.com/office/powerpoint/2010/main" val="365860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Texas Parks and Wildlife Department. </a:t>
            </a:r>
            <a:r>
              <a:rPr lang="en-US" sz="1800" b="0" i="1" u="none" strike="noStrike" dirty="0">
                <a:solidFill>
                  <a:srgbClr val="242424"/>
                </a:solidFill>
                <a:effectLst/>
                <a:latin typeface="Times New Roman" panose="02020603050405020304" pitchFamily="18" charset="0"/>
              </a:rPr>
              <a:t>Mission Espiritu Santo at Goliad State Park</a:t>
            </a:r>
            <a:r>
              <a:rPr lang="en-US" sz="1800" b="0" i="0" u="none" strike="noStrike" dirty="0">
                <a:solidFill>
                  <a:srgbClr val="242424"/>
                </a:solidFill>
                <a:effectLst/>
                <a:latin typeface="Times New Roman" panose="02020603050405020304" pitchFamily="18" charset="0"/>
              </a:rPr>
              <a:t>. February 2008.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https://texashistory.unt.edu/ark:/67531/metapth624182/</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8</a:t>
            </a:fld>
            <a:endParaRPr lang="en-US"/>
          </a:p>
        </p:txBody>
      </p:sp>
    </p:spTree>
    <p:extLst>
      <p:ext uri="{BB962C8B-B14F-4D97-AF65-F5344CB8AC3E}">
        <p14:creationId xmlns:p14="http://schemas.microsoft.com/office/powerpoint/2010/main" val="188260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Location Map of North America. Cropped to show the desired area and edited to show the location of European exploration and colonization during the Spanish Colonial Era. </a:t>
            </a:r>
            <a:r>
              <a:rPr lang="en-US" sz="2800" b="0" i="0" dirty="0">
                <a:solidFill>
                  <a:srgbClr val="202122"/>
                </a:solidFill>
                <a:effectLst/>
                <a:latin typeface="Arial" panose="020B0604020202020204" pitchFamily="34" charset="0"/>
              </a:rPr>
              <a:t>This file is licensed under the </a:t>
            </a:r>
            <a:r>
              <a:rPr lang="en-US" sz="2800" b="0" i="0" u="none" strike="noStrike" dirty="0">
                <a:solidFill>
                  <a:srgbClr val="3366BB"/>
                </a:solidFill>
                <a:effectLst/>
                <a:latin typeface="Arial" panose="020B0604020202020204" pitchFamily="34" charset="0"/>
                <a:hlinkClick r:id="rId3" tooltip="w:en:Creative Commons"/>
              </a:rPr>
              <a:t>Creative Commons</a:t>
            </a:r>
            <a:r>
              <a:rPr lang="en-US" sz="2800" b="0" i="0" dirty="0">
                <a:solidFill>
                  <a:srgbClr val="202122"/>
                </a:solidFill>
                <a:effectLst/>
                <a:latin typeface="Arial" panose="020B0604020202020204" pitchFamily="34" charset="0"/>
              </a:rPr>
              <a:t> </a:t>
            </a:r>
            <a:r>
              <a:rPr lang="en-US" sz="2800" b="0" i="0" u="none" strike="noStrike" dirty="0">
                <a:solidFill>
                  <a:srgbClr val="3366BB"/>
                </a:solidFill>
                <a:effectLst/>
                <a:latin typeface="Arial" panose="020B0604020202020204" pitchFamily="34" charset="0"/>
                <a:hlinkClick r:id="rId4" tooltip="creativecommons:by-sa/3.0/deed.en"/>
              </a:rPr>
              <a:t>Attribution-Share Alike 3.0 </a:t>
            </a:r>
            <a:r>
              <a:rPr lang="en-US" sz="2800" b="0" i="0" u="none" strike="noStrike" dirty="0" err="1">
                <a:solidFill>
                  <a:srgbClr val="3366BB"/>
                </a:solidFill>
                <a:effectLst/>
                <a:latin typeface="Arial" panose="020B0604020202020204" pitchFamily="34" charset="0"/>
                <a:hlinkClick r:id="rId4" tooltip="creativecommons:by-sa/3.0/deed.en"/>
              </a:rPr>
              <a:t>Unported</a:t>
            </a:r>
            <a:r>
              <a:rPr lang="en-US" sz="2800" b="0" i="0" dirty="0">
                <a:solidFill>
                  <a:srgbClr val="202122"/>
                </a:solidFill>
                <a:effectLst/>
                <a:latin typeface="Arial" panose="020B0604020202020204" pitchFamily="34" charset="0"/>
              </a:rPr>
              <a:t> license. </a:t>
            </a:r>
            <a:r>
              <a:rPr lang="en-US" sz="1800" b="0" i="0" u="none" strike="noStrike" dirty="0">
                <a:solidFill>
                  <a:srgbClr val="000000"/>
                </a:solidFill>
                <a:effectLst/>
                <a:latin typeface="Arial" panose="020B0604020202020204" pitchFamily="34" charset="0"/>
              </a:rPr>
              <a:t>https://commons.wikimedia.org/wiki/File:North_America_laea_location_map.svg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10</a:t>
            </a:fld>
            <a:endParaRPr lang="en-US"/>
          </a:p>
        </p:txBody>
      </p:sp>
    </p:spTree>
    <p:extLst>
      <p:ext uri="{BB962C8B-B14F-4D97-AF65-F5344CB8AC3E}">
        <p14:creationId xmlns:p14="http://schemas.microsoft.com/office/powerpoint/2010/main" val="213914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Department of Transportation. El Camino Real de </a:t>
            </a:r>
            <a:r>
              <a:rPr lang="en-US" sz="1800" b="0" i="0" u="none" strike="noStrike" dirty="0" err="1">
                <a:solidFill>
                  <a:srgbClr val="757575"/>
                </a:solidFill>
                <a:effectLst/>
                <a:latin typeface="Arial" panose="020B0604020202020204" pitchFamily="34" charset="0"/>
              </a:rPr>
              <a:t>los</a:t>
            </a:r>
            <a:r>
              <a:rPr lang="en-US" sz="1800" b="0" i="0" u="none" strike="noStrike" dirty="0">
                <a:solidFill>
                  <a:srgbClr val="757575"/>
                </a:solidFill>
                <a:effectLst/>
                <a:latin typeface="Arial" panose="020B0604020202020204" pitchFamily="34" charset="0"/>
              </a:rPr>
              <a:t> </a:t>
            </a:r>
            <a:r>
              <a:rPr lang="en-US" sz="1800" b="0" i="0" u="none" strike="noStrike" dirty="0" err="1">
                <a:solidFill>
                  <a:srgbClr val="757575"/>
                </a:solidFill>
                <a:effectLst/>
                <a:latin typeface="Arial" panose="020B0604020202020204" pitchFamily="34" charset="0"/>
              </a:rPr>
              <a:t>Tejas</a:t>
            </a:r>
            <a:r>
              <a:rPr lang="en-US" sz="1800" b="0" i="0" u="none" strike="noStrike" dirty="0">
                <a:solidFill>
                  <a:srgbClr val="757575"/>
                </a:solidFill>
                <a:effectLst/>
                <a:latin typeface="Arial" panose="020B0604020202020204" pitchFamily="34" charset="0"/>
              </a:rPr>
              <a:t>: National Historic Trail, pamphlet, 200X; Austin, TX. (</a:t>
            </a:r>
            <a:r>
              <a:rPr lang="en-US" sz="1800" b="0" i="0" u="none" strike="noStrike" dirty="0">
                <a:solidFill>
                  <a:srgbClr val="0277BD"/>
                </a:solidFill>
                <a:effectLst/>
                <a:latin typeface="Arial" panose="020B0604020202020204" pitchFamily="34" charset="0"/>
                <a:hlinkClick r:id="rId3"/>
              </a:rPr>
              <a:t>https://texashistory.unt.edu/ark:/67531/metapth661997/</a:t>
            </a:r>
            <a:r>
              <a:rPr lang="en-US" sz="1800" b="0" i="0" u="none" strike="noStrike" dirty="0">
                <a:solidFill>
                  <a:srgbClr val="757575"/>
                </a:solidFill>
                <a:effectLst/>
                <a:latin typeface="Arial" panose="020B0604020202020204" pitchFamily="34" charset="0"/>
              </a:rPr>
              <a:t>: accessed October 25,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12</a:t>
            </a:fld>
            <a:endParaRPr lang="en-US"/>
          </a:p>
        </p:txBody>
      </p:sp>
    </p:spTree>
    <p:extLst>
      <p:ext uri="{BB962C8B-B14F-4D97-AF65-F5344CB8AC3E}">
        <p14:creationId xmlns:p14="http://schemas.microsoft.com/office/powerpoint/2010/main" val="381940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11/25/2025</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6218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11/25/2025</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84191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11/25/2025</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050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7995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1423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0257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8442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8938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1206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805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1591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11/25/2025</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543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710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839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944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11/25/2025</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166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11/25/2025</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3937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11/25/2025</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68732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11/25/2025</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71621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11/25/2025</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8389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11/25/2025</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3815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11/25/2025</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8838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11/25/2025</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7890567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3" r:id="rId6"/>
    <p:sldLayoutId id="2147483718" r:id="rId7"/>
    <p:sldLayoutId id="2147483714" r:id="rId8"/>
    <p:sldLayoutId id="2147483715" r:id="rId9"/>
    <p:sldLayoutId id="2147483716" r:id="rId10"/>
    <p:sldLayoutId id="2147483717"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1547595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3734014" cy="3566160"/>
          </a:xfrm>
        </p:spPr>
        <p:txBody>
          <a:bodyPr anchor="b">
            <a:normAutofit/>
          </a:bodyPr>
          <a:lstStyle/>
          <a:p>
            <a:pPr algn="l"/>
            <a:r>
              <a:rPr lang="en-US" sz="5400" b="1" i="1" dirty="0">
                <a:solidFill>
                  <a:schemeClr val="tx1">
                    <a:lumMod val="65000"/>
                    <a:lumOff val="35000"/>
                  </a:schemeClr>
                </a:solidFill>
                <a:latin typeface="Gotham book"/>
              </a:rPr>
              <a:t>Unidad 3: </a:t>
            </a:r>
            <a:br>
              <a:rPr lang="en-US" sz="5400" b="1" i="1" dirty="0">
                <a:latin typeface="Gotham book"/>
              </a:rPr>
            </a:br>
            <a:r>
              <a:rPr lang="en-US" sz="5400" b="1" dirty="0">
                <a:solidFill>
                  <a:srgbClr val="EA0000"/>
                </a:solidFill>
                <a:latin typeface="Gotham book"/>
              </a:rPr>
              <a:t>La </a:t>
            </a:r>
            <a:r>
              <a:rPr lang="en-US" sz="5400" b="1" dirty="0" err="1">
                <a:solidFill>
                  <a:srgbClr val="EA0000"/>
                </a:solidFill>
                <a:latin typeface="Gotham book"/>
              </a:rPr>
              <a:t>época</a:t>
            </a:r>
            <a:r>
              <a:rPr lang="en-US" sz="5400" b="1" dirty="0">
                <a:solidFill>
                  <a:srgbClr val="EA0000"/>
                </a:solidFill>
                <a:latin typeface="Gotham book"/>
              </a:rPr>
              <a:t> colonial </a:t>
            </a:r>
            <a:r>
              <a:rPr lang="en-US" sz="5400" b="1" dirty="0" err="1">
                <a:solidFill>
                  <a:srgbClr val="EA0000"/>
                </a:solidFill>
                <a:latin typeface="Gotham book"/>
              </a:rPr>
              <a:t>española</a:t>
            </a:r>
            <a:endParaRPr lang="en-US" sz="5400" b="1" dirty="0">
              <a:solidFill>
                <a:srgbClr val="EA0000"/>
              </a:solidFill>
              <a:latin typeface="Gotham book"/>
            </a:endParaRPr>
          </a:p>
        </p:txBody>
      </p:sp>
      <p:sp>
        <p:nvSpPr>
          <p:cNvPr id="106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33636B-4197-CFFE-1DA2-3465E2BFEFB9}"/>
              </a:ext>
            </a:extLst>
          </p:cNvPr>
          <p:cNvSpPr txBox="1"/>
          <p:nvPr/>
        </p:nvSpPr>
        <p:spPr>
          <a:xfrm>
            <a:off x="890338" y="4615543"/>
            <a:ext cx="3734014" cy="2308324"/>
          </a:xfrm>
          <a:prstGeom prst="rect">
            <a:avLst/>
          </a:prstGeom>
          <a:noFill/>
        </p:spPr>
        <p:txBody>
          <a:bodyPr wrap="square" rtlCol="0">
            <a:spAutoFit/>
          </a:bodyPr>
          <a:lstStyle/>
          <a:p>
            <a:r>
              <a:rPr lang="en-US" sz="3600" i="1" dirty="0" err="1">
                <a:solidFill>
                  <a:schemeClr val="tx1">
                    <a:lumMod val="75000"/>
                    <a:lumOff val="25000"/>
                  </a:schemeClr>
                </a:solidFill>
                <a:latin typeface="Gotham Book"/>
              </a:rPr>
              <a:t>Lección</a:t>
            </a:r>
            <a:r>
              <a:rPr lang="en-US" sz="3600" i="1" dirty="0">
                <a:solidFill>
                  <a:schemeClr val="tx1">
                    <a:lumMod val="75000"/>
                    <a:lumOff val="25000"/>
                  </a:schemeClr>
                </a:solidFill>
                <a:latin typeface="Gotham Book"/>
              </a:rPr>
              <a:t> 5:</a:t>
            </a:r>
          </a:p>
          <a:p>
            <a:r>
              <a:rPr lang="es-ES" sz="3600" dirty="0">
                <a:solidFill>
                  <a:srgbClr val="EA0000"/>
                </a:solidFill>
                <a:latin typeface="Gotham Book"/>
              </a:rPr>
              <a:t>El Sistema de Presidios de Misión</a:t>
            </a:r>
            <a:endParaRPr lang="en-US" sz="3600" dirty="0">
              <a:solidFill>
                <a:srgbClr val="EA0000"/>
              </a:solidFill>
              <a:latin typeface="Gotham Book"/>
            </a:endParaRPr>
          </a:p>
        </p:txBody>
      </p:sp>
      <p:pic>
        <p:nvPicPr>
          <p:cNvPr id="1026" name="Picture 2" descr="A drawing of the Mission Concepcion near San Antonio. ">
            <a:extLst>
              <a:ext uri="{FF2B5EF4-FFF2-40B4-BE49-F238E27FC236}">
                <a16:creationId xmlns:a16="http://schemas.microsoft.com/office/drawing/2014/main" id="{FBB7F670-562F-4C63-5D2D-8E14253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8"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3749" y="199485"/>
            <a:ext cx="1058017" cy="1150825"/>
          </a:xfrm>
          <a:prstGeom prst="rect">
            <a:avLst/>
          </a:prstGeom>
        </p:spPr>
      </p:pic>
      <p:sp>
        <p:nvSpPr>
          <p:cNvPr id="4" name="Title 5"/>
          <p:cNvSpPr>
            <a:spLocks noGrp="1"/>
          </p:cNvSpPr>
          <p:nvPr>
            <p:ph type="title"/>
          </p:nvPr>
        </p:nvSpPr>
        <p:spPr>
          <a:xfrm>
            <a:off x="1491344" y="84446"/>
            <a:ext cx="4169228" cy="2778497"/>
          </a:xfrm>
        </p:spPr>
        <p:txBody>
          <a:bodyPr>
            <a:normAutofit fontScale="90000"/>
          </a:bodyPr>
          <a:lstStyle/>
          <a:p>
            <a:pPr algn="ctr"/>
            <a:r>
              <a:rPr lang="es-ES" sz="4600" dirty="0">
                <a:solidFill>
                  <a:srgbClr val="EA0000"/>
                </a:solidFill>
                <a:latin typeface="Gotham Medium"/>
              </a:rPr>
              <a:t>La Primera Misión del Este de Texas</a:t>
            </a:r>
            <a:r>
              <a:rPr lang="en-US" sz="4600" dirty="0">
                <a:solidFill>
                  <a:srgbClr val="EA0000"/>
                </a:solidFill>
                <a:latin typeface="Gotham Medium"/>
              </a:rPr>
              <a:t>:</a:t>
            </a:r>
            <a:br>
              <a:rPr lang="en-US" sz="5400" dirty="0">
                <a:solidFill>
                  <a:srgbClr val="EA0000"/>
                </a:solidFill>
                <a:latin typeface="Gotham Medium"/>
              </a:rPr>
            </a:br>
            <a:r>
              <a:rPr lang="es-ES" sz="5100" b="1" dirty="0">
                <a:solidFill>
                  <a:srgbClr val="EA0000"/>
                </a:solidFill>
                <a:latin typeface="Gotham Medium"/>
              </a:rPr>
              <a:t>San Francisco de los Tejas</a:t>
            </a:r>
            <a:endParaRPr lang="en-US" sz="5100" b="1" dirty="0">
              <a:solidFill>
                <a:srgbClr val="EA0000"/>
              </a:solidFill>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013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0" name="Speech Bubble: Rectangle with Corners Rounded 4119">
            <a:extLst>
              <a:ext uri="{FF2B5EF4-FFF2-40B4-BE49-F238E27FC236}">
                <a16:creationId xmlns:a16="http://schemas.microsoft.com/office/drawing/2014/main" id="{1713ECE3-44C6-663B-5CB7-F0AA7E8C48F0}"/>
              </a:ext>
            </a:extLst>
          </p:cNvPr>
          <p:cNvSpPr/>
          <p:nvPr/>
        </p:nvSpPr>
        <p:spPr>
          <a:xfrm>
            <a:off x="289357" y="3037117"/>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dirty="0">
                <a:solidFill>
                  <a:srgbClr val="C00000"/>
                </a:solidFill>
              </a:rPr>
              <a:t>Una cosa que noto de este mapa es ____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121" name="Speech Bubble: Rectangle with Corners Rounded 4120">
            <a:extLst>
              <a:ext uri="{FF2B5EF4-FFF2-40B4-BE49-F238E27FC236}">
                <a16:creationId xmlns:a16="http://schemas.microsoft.com/office/drawing/2014/main" id="{F96A1F50-8D4D-E7EB-BDB3-91C19FB00993}"/>
              </a:ext>
            </a:extLst>
          </p:cNvPr>
          <p:cNvSpPr/>
          <p:nvPr/>
        </p:nvSpPr>
        <p:spPr>
          <a:xfrm>
            <a:off x="1590357" y="4667320"/>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000" dirty="0">
                <a:solidFill>
                  <a:srgbClr val="C00000"/>
                </a:solidFill>
              </a:rPr>
              <a:t>Una pregunta que tengo sobre este mapa es 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119" name="Picture 4118" descr="A map showing European colonization of North America. The British colonies are shown on the east coast of North America in red. The French territory is shown in blue along the Mississippi River in central North America. The Viceroyalty of New Spain is shown in orange covering modern-day Mexico, New Mexico, Texas, Florida, and the Caribbean. The location of the first east Texas mission is shown along the border shared with French Louisiana. ">
            <a:extLst>
              <a:ext uri="{FF2B5EF4-FFF2-40B4-BE49-F238E27FC236}">
                <a16:creationId xmlns:a16="http://schemas.microsoft.com/office/drawing/2014/main" id="{DEDD8277-B975-A1EA-1A26-1573D68C1A5B}"/>
              </a:ext>
            </a:extLst>
          </p:cNvPr>
          <p:cNvPicPr>
            <a:picLocks noChangeAspect="1"/>
          </p:cNvPicPr>
          <p:nvPr/>
        </p:nvPicPr>
        <p:blipFill>
          <a:blip r:embed="rId4"/>
          <a:stretch>
            <a:fillRect/>
          </a:stretch>
        </p:blipFill>
        <p:spPr>
          <a:xfrm>
            <a:off x="6048084" y="199485"/>
            <a:ext cx="5840167" cy="5809429"/>
          </a:xfrm>
          <a:prstGeom prst="rect">
            <a:avLst/>
          </a:prstGeom>
          <a:effectLst>
            <a:outerShdw blurRad="50800" dist="50800" dir="7920000" algn="ctr" rotWithShape="0">
              <a:srgbClr val="000000">
                <a:alpha val="43137"/>
              </a:srgbClr>
            </a:outerShdw>
          </a:effectLst>
        </p:spPr>
      </p:pic>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5">
            <a:alphaModFix amt="24000"/>
          </a:blip>
          <a:srcRect l="19624" r="509" b="1646"/>
          <a:stretch/>
        </p:blipFill>
        <p:spPr>
          <a:xfrm rot="16200000">
            <a:off x="2667002" y="-2717774"/>
            <a:ext cx="6858000" cy="12192003"/>
          </a:xfrm>
          <a:prstGeom prst="rect">
            <a:avLst/>
          </a:prstGeom>
        </p:spPr>
      </p:pic>
      <p:pic>
        <p:nvPicPr>
          <p:cNvPr id="4122" name="Graphic 4121">
            <a:extLst>
              <a:ext uri="{FF2B5EF4-FFF2-40B4-BE49-F238E27FC236}">
                <a16:creationId xmlns:a16="http://schemas.microsoft.com/office/drawing/2014/main" id="{6476536C-714E-C9D0-A8C8-760684CED30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4843946"/>
            <a:ext cx="957943" cy="957943"/>
          </a:xfrm>
          <a:prstGeom prst="rect">
            <a:avLst/>
          </a:prstGeom>
        </p:spPr>
      </p:pic>
      <p:pic>
        <p:nvPicPr>
          <p:cNvPr id="4123" name="Graphic 4122">
            <a:extLst>
              <a:ext uri="{FF2B5EF4-FFF2-40B4-BE49-F238E27FC236}">
                <a16:creationId xmlns:a16="http://schemas.microsoft.com/office/drawing/2014/main" id="{29FEA861-E198-804E-3ED1-2D88AD02BFB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325325"/>
            <a:ext cx="1026493" cy="1026493"/>
          </a:xfrm>
          <a:prstGeom prst="rect">
            <a:avLst/>
          </a:prstGeom>
        </p:spPr>
      </p:pic>
    </p:spTree>
    <p:extLst>
      <p:ext uri="{BB962C8B-B14F-4D97-AF65-F5344CB8AC3E}">
        <p14:creationId xmlns:p14="http://schemas.microsoft.com/office/powerpoint/2010/main" val="284573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105101"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San Antonio</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13" y="1126052"/>
            <a:ext cx="6105101" cy="5586145"/>
          </a:xfrm>
          <a:prstGeom prst="rect">
            <a:avLst/>
          </a:prstGeom>
          <a:noFill/>
        </p:spPr>
        <p:txBody>
          <a:bodyPr wrap="square" rtlCol="0">
            <a:spAutoFit/>
          </a:bodyPr>
          <a:lstStyle/>
          <a:p>
            <a:pPr lvl="0">
              <a:defRPr/>
            </a:pPr>
            <a:r>
              <a:rPr lang="es-ES" sz="2100" dirty="0" err="1">
                <a:solidFill>
                  <a:srgbClr val="70AD47">
                    <a:lumMod val="75000"/>
                  </a:srgbClr>
                </a:solidFill>
              </a:rPr>
              <a:t>Spain</a:t>
            </a:r>
            <a:r>
              <a:rPr lang="es-ES" sz="2100" dirty="0">
                <a:solidFill>
                  <a:srgbClr val="70AD47">
                    <a:lumMod val="75000"/>
                  </a:srgbClr>
                </a:solidFill>
              </a:rPr>
              <a:t> continuó estableciendo misiones en el </a:t>
            </a:r>
            <a:r>
              <a:rPr lang="es-ES" sz="2100" b="1" dirty="0">
                <a:solidFill>
                  <a:srgbClr val="70AD47">
                    <a:lumMod val="75000"/>
                  </a:srgbClr>
                </a:solidFill>
              </a:rPr>
              <a:t>este de Texas</a:t>
            </a:r>
            <a:r>
              <a:rPr lang="es-ES" sz="2100" dirty="0">
                <a:solidFill>
                  <a:srgbClr val="70AD47">
                    <a:lumMod val="75000"/>
                  </a:srgbClr>
                </a:solidFill>
              </a:rPr>
              <a:t>, a pesar de su inicial falta de éxito. El gobierno español realmente quería evitar que los franceses tomaran el control de esa región</a:t>
            </a:r>
            <a:r>
              <a:rPr lang="en-US" sz="2100" dirty="0">
                <a:solidFill>
                  <a:srgbClr val="70AD47">
                    <a:lumMod val="75000"/>
                  </a:srgbClr>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dirty="0">
              <a:solidFill>
                <a:srgbClr val="70AD47">
                  <a:lumMod val="75000"/>
                </a:srgbClr>
              </a:solidFill>
              <a:latin typeface="Calibri" panose="020F0502020204030204"/>
            </a:endParaRPr>
          </a:p>
          <a:p>
            <a:pPr lvl="0">
              <a:defRPr/>
            </a:pPr>
            <a:r>
              <a:rPr lang="es-ES" sz="2100" dirty="0">
                <a:solidFill>
                  <a:srgbClr val="0070C0"/>
                </a:solidFill>
              </a:rPr>
              <a:t>Los intentos de España por asentarse en el este de Texas presentaron un nuevo problema: </a:t>
            </a:r>
            <a:r>
              <a:rPr lang="es-ES" sz="2100" b="1" dirty="0">
                <a:solidFill>
                  <a:srgbClr val="0070C0"/>
                </a:solidFill>
              </a:rPr>
              <a:t>el este de Texas estaba increíblemente lejos de las zonas más pobladas de México</a:t>
            </a:r>
            <a:r>
              <a:rPr lang="en-US" sz="2100" b="1" dirty="0">
                <a:solidFill>
                  <a:srgbClr val="0070C0"/>
                </a:solidFill>
                <a:latin typeface="Calibri" panose="020F0502020204030204"/>
              </a:rPr>
              <a:t>. </a:t>
            </a:r>
            <a:r>
              <a:rPr lang="es-ES" sz="2100" dirty="0">
                <a:solidFill>
                  <a:srgbClr val="7030A0"/>
                </a:solidFill>
              </a:rPr>
              <a:t>Trasladar personas y suministros del centro de México al este de Texas fue una tarea larga y difícil</a:t>
            </a:r>
            <a:r>
              <a:rPr lang="en-US" sz="2100" dirty="0">
                <a:solidFill>
                  <a:srgbClr val="7030A0"/>
                </a:solidFill>
                <a:latin typeface="Calibri" panose="020F0502020204030204"/>
              </a:rPr>
              <a:t>. </a:t>
            </a:r>
            <a:r>
              <a:rPr lang="es-ES" sz="2100" b="1" dirty="0">
                <a:solidFill>
                  <a:srgbClr val="7030A0"/>
                </a:solidFill>
              </a:rPr>
              <a:t>Los viajeros necesitaban un lugar donde descansar a mitad del viaje</a:t>
            </a:r>
            <a:r>
              <a:rPr lang="en-US" sz="2100" b="1" dirty="0">
                <a:solidFill>
                  <a:srgbClr val="7030A0"/>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dirty="0">
              <a:solidFill>
                <a:srgbClr val="70AD47">
                  <a:lumMod val="75000"/>
                </a:srgbClr>
              </a:solidFill>
              <a:latin typeface="Calibri" panose="020F0502020204030204"/>
            </a:endParaRPr>
          </a:p>
          <a:p>
            <a:pPr lvl="0">
              <a:defRPr/>
            </a:pPr>
            <a:r>
              <a:rPr lang="es-ES" sz="2100" dirty="0">
                <a:solidFill>
                  <a:srgbClr val="FF0000"/>
                </a:solidFill>
              </a:rPr>
              <a:t>En </a:t>
            </a:r>
            <a:r>
              <a:rPr lang="es-ES" sz="2100" b="1" dirty="0">
                <a:solidFill>
                  <a:srgbClr val="FF0000"/>
                </a:solidFill>
              </a:rPr>
              <a:t>1718</a:t>
            </a:r>
            <a:r>
              <a:rPr lang="es-ES" sz="2100" dirty="0">
                <a:solidFill>
                  <a:srgbClr val="FF0000"/>
                </a:solidFill>
              </a:rPr>
              <a:t>, </a:t>
            </a:r>
            <a:r>
              <a:rPr lang="es-ES" sz="2100" dirty="0" err="1">
                <a:solidFill>
                  <a:srgbClr val="FF0000"/>
                </a:solidFill>
              </a:rPr>
              <a:t>Spain</a:t>
            </a:r>
            <a:r>
              <a:rPr lang="es-ES" sz="2100" dirty="0">
                <a:solidFill>
                  <a:srgbClr val="FF0000"/>
                </a:solidFill>
              </a:rPr>
              <a:t> fundó </a:t>
            </a:r>
            <a:r>
              <a:rPr lang="es-ES" sz="2100" b="1" dirty="0">
                <a:solidFill>
                  <a:srgbClr val="FF0000"/>
                </a:solidFill>
              </a:rPr>
              <a:t>San Antonio</a:t>
            </a:r>
            <a:r>
              <a:rPr lang="es-ES" sz="2100" dirty="0">
                <a:solidFill>
                  <a:srgbClr val="FF0000"/>
                </a:solidFill>
              </a:rPr>
              <a:t> como punto intermedio en la ruta hacia las misiones del este de Texas. La ruta pasó a conocerse como "</a:t>
            </a:r>
            <a:r>
              <a:rPr lang="es-ES" sz="2100" b="1" dirty="0">
                <a:solidFill>
                  <a:srgbClr val="FF0000"/>
                </a:solidFill>
              </a:rPr>
              <a:t>El Camino Real</a:t>
            </a:r>
            <a:r>
              <a:rPr lang="es-ES" sz="2100" dirty="0">
                <a:solidFill>
                  <a:srgbClr val="FF0000"/>
                </a:solidFill>
              </a:rPr>
              <a:t>" o la Carretera Real</a:t>
            </a:r>
            <a:r>
              <a:rPr lang="en-US" sz="2100" dirty="0">
                <a:solidFill>
                  <a:srgbClr val="FF0000"/>
                </a:solidFill>
                <a:latin typeface="Calibri" panose="020F0502020204030204"/>
              </a:rPr>
              <a:t>. </a:t>
            </a: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2735519725"/>
              </p:ext>
            </p:extLst>
          </p:nvPr>
        </p:nvGraphicFramePr>
        <p:xfrm>
          <a:off x="7797752" y="203609"/>
          <a:ext cx="4091552" cy="22888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err="1"/>
                        <a:t>Información</a:t>
                      </a:r>
                      <a:r>
                        <a:rPr lang="en-US" sz="3200" dirty="0"/>
                        <a:t> clave</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s-ES" sz="2600" dirty="0"/>
                        <a:t>España fundó San Antonio en 1718 como punto intermedio en la ruta hacia el este de Texas</a:t>
                      </a:r>
                      <a:r>
                        <a:rPr lang="en-US" sz="2700" dirty="0"/>
                        <a:t>.</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605797528"/>
              </p:ext>
            </p:extLst>
          </p:nvPr>
        </p:nvGraphicFramePr>
        <p:xfrm>
          <a:off x="7786563" y="2650068"/>
          <a:ext cx="4091553" cy="21336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err="1"/>
                        <a:t>Importancia</a:t>
                      </a:r>
                      <a:endParaRPr lang="en-US" sz="3200" dirty="0"/>
                    </a:p>
                  </a:txBody>
                  <a:tcPr/>
                </a:tc>
                <a:extLst>
                  <a:ext uri="{0D108BD9-81ED-4DB2-BD59-A6C34878D82A}">
                    <a16:rowId xmlns:a16="http://schemas.microsoft.com/office/drawing/2014/main" val="3187616621"/>
                  </a:ext>
                </a:extLst>
              </a:tr>
              <a:tr h="370840">
                <a:tc>
                  <a:txBody>
                    <a:bodyPr/>
                    <a:lstStyle/>
                    <a:p>
                      <a:r>
                        <a:rPr lang="es-ES" sz="2400" dirty="0"/>
                        <a:t>San Antonio llegará a convertirse en una ciudad importante en la historia de Texas</a:t>
                      </a:r>
                      <a:r>
                        <a:rPr lang="en-US" sz="2400" dirty="0"/>
                        <a:t>.</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2704543330"/>
              </p:ext>
            </p:extLst>
          </p:nvPr>
        </p:nvGraphicFramePr>
        <p:xfrm>
          <a:off x="7786563" y="4737627"/>
          <a:ext cx="4064000" cy="19633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err="1"/>
                        <a:t>Pregunta</a:t>
                      </a:r>
                      <a:r>
                        <a:rPr lang="en-US" sz="3200" dirty="0"/>
                        <a:t> </a:t>
                      </a:r>
                      <a:r>
                        <a:rPr lang="en-US" sz="3200" dirty="0" err="1"/>
                        <a:t>esencial</a:t>
                      </a:r>
                      <a:endParaRPr lang="en-US" sz="3200" dirty="0"/>
                    </a:p>
                  </a:txBody>
                  <a:tcPr/>
                </a:tc>
                <a:extLst>
                  <a:ext uri="{0D108BD9-81ED-4DB2-BD59-A6C34878D82A}">
                    <a16:rowId xmlns:a16="http://schemas.microsoft.com/office/drawing/2014/main" val="2672338486"/>
                  </a:ext>
                </a:extLst>
              </a:tr>
              <a:tr h="742204">
                <a:tc>
                  <a:txBody>
                    <a:bodyPr/>
                    <a:lstStyle/>
                    <a:p>
                      <a:pPr algn="l"/>
                      <a:r>
                        <a:rPr lang="es-ES" sz="2100" dirty="0"/>
                        <a:t>Crees que España también establecerá misiones en San Antonio? 
Por qué no o por qué no</a:t>
                      </a:r>
                      <a:r>
                        <a:rPr lang="en-US" sz="2100" dirty="0"/>
                        <a:t>? </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42518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305" y="210371"/>
            <a:ext cx="1058017" cy="1150825"/>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EADC318-5281-5C96-4E85-9CFD1F92CB8B}"/>
              </a:ext>
            </a:extLst>
          </p:cNvPr>
          <p:cNvSpPr>
            <a:spLocks noGrp="1"/>
          </p:cNvSpPr>
          <p:nvPr>
            <p:ph type="title"/>
          </p:nvPr>
        </p:nvSpPr>
        <p:spPr>
          <a:xfrm>
            <a:off x="1491344" y="84447"/>
            <a:ext cx="4169228" cy="1700810"/>
          </a:xfrm>
        </p:spPr>
        <p:txBody>
          <a:bodyPr>
            <a:normAutofit/>
          </a:bodyPr>
          <a:lstStyle/>
          <a:p>
            <a:pPr algn="ctr"/>
            <a:r>
              <a:rPr lang="en-US" sz="5400" b="1" dirty="0">
                <a:solidFill>
                  <a:srgbClr val="EA0000"/>
                </a:solidFill>
                <a:latin typeface="Gotham Medium"/>
              </a:rPr>
              <a:t>San Antonio</a:t>
            </a:r>
            <a:br>
              <a:rPr lang="en-US" sz="5400" dirty="0">
                <a:solidFill>
                  <a:srgbClr val="EA0000"/>
                </a:solidFill>
                <a:latin typeface="Gotham Medium"/>
              </a:rPr>
            </a:br>
            <a:r>
              <a:rPr lang="en-US" sz="4000" dirty="0">
                <a:solidFill>
                  <a:srgbClr val="EA0000"/>
                </a:solidFill>
                <a:latin typeface="Gotham Medium"/>
              </a:rPr>
              <a:t>&amp; El Camino Real</a:t>
            </a:r>
            <a:endParaRPr lang="en-US" b="1" dirty="0">
              <a:solidFill>
                <a:srgbClr val="EA0000"/>
              </a:solidFill>
              <a:latin typeface="Gotham Medium"/>
            </a:endParaRPr>
          </a:p>
        </p:txBody>
      </p:sp>
      <p:sp>
        <p:nvSpPr>
          <p:cNvPr id="16" name="Speech Bubble: Rectangle with Corners Rounded 15">
            <a:extLst>
              <a:ext uri="{FF2B5EF4-FFF2-40B4-BE49-F238E27FC236}">
                <a16:creationId xmlns:a16="http://schemas.microsoft.com/office/drawing/2014/main" id="{792A4191-6E37-8752-F712-B2F650129FE9}"/>
              </a:ext>
            </a:extLst>
          </p:cNvPr>
          <p:cNvSpPr/>
          <p:nvPr/>
        </p:nvSpPr>
        <p:spPr>
          <a:xfrm>
            <a:off x="289357" y="2307773"/>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dirty="0">
                <a:solidFill>
                  <a:srgbClr val="C00000"/>
                </a:solidFill>
              </a:rPr>
              <a:t>Una cosa que noto de este mapa es ____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7" name="Speech Bubble: Rectangle with Corners Rounded 16">
            <a:extLst>
              <a:ext uri="{FF2B5EF4-FFF2-40B4-BE49-F238E27FC236}">
                <a16:creationId xmlns:a16="http://schemas.microsoft.com/office/drawing/2014/main" id="{2A26C212-8D4E-5846-2F7A-BC1D2D818E07}"/>
              </a:ext>
            </a:extLst>
          </p:cNvPr>
          <p:cNvSpPr/>
          <p:nvPr/>
        </p:nvSpPr>
        <p:spPr>
          <a:xfrm>
            <a:off x="1590357" y="3937976"/>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000" dirty="0">
                <a:solidFill>
                  <a:srgbClr val="C00000"/>
                </a:solidFill>
              </a:rPr>
              <a:t>Una pregunta que tengo sobre este mapa es 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A6A2DC76-3468-2FB4-0567-61011D76167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339" y="4114602"/>
            <a:ext cx="957943" cy="957943"/>
          </a:xfrm>
          <a:prstGeom prst="rect">
            <a:avLst/>
          </a:prstGeom>
        </p:spPr>
      </p:pic>
      <p:pic>
        <p:nvPicPr>
          <p:cNvPr id="19" name="Graphic 18">
            <a:extLst>
              <a:ext uri="{FF2B5EF4-FFF2-40B4-BE49-F238E27FC236}">
                <a16:creationId xmlns:a16="http://schemas.microsoft.com/office/drawing/2014/main" id="{BDB3C15C-F3C6-F311-9E3E-3A6B08CAC6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0732" y="2595981"/>
            <a:ext cx="1026493" cy="1026493"/>
          </a:xfrm>
          <a:prstGeom prst="rect">
            <a:avLst/>
          </a:prstGeom>
        </p:spPr>
      </p:pic>
      <p:pic>
        <p:nvPicPr>
          <p:cNvPr id="3" name="Picture 2" descr="A map of Texas showing the many routes of the Camino Real from the borders of present-day Mexico to the missions in east Texas and west Louisiana.">
            <a:extLst>
              <a:ext uri="{FF2B5EF4-FFF2-40B4-BE49-F238E27FC236}">
                <a16:creationId xmlns:a16="http://schemas.microsoft.com/office/drawing/2014/main" id="{3805D5DB-56D6-1D06-ECEA-B442BB8B1E6F}"/>
              </a:ext>
            </a:extLst>
          </p:cNvPr>
          <p:cNvPicPr>
            <a:picLocks noChangeAspect="1"/>
          </p:cNvPicPr>
          <p:nvPr/>
        </p:nvPicPr>
        <p:blipFill>
          <a:blip r:embed="rId7"/>
          <a:stretch>
            <a:fillRect/>
          </a:stretch>
        </p:blipFill>
        <p:spPr>
          <a:xfrm>
            <a:off x="5986023" y="947852"/>
            <a:ext cx="6032857" cy="452783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7590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Billete</a:t>
            </a:r>
            <a:r>
              <a:rPr lang="en-US" sz="7200" b="1" i="1" dirty="0">
                <a:latin typeface="Gotham Medium"/>
              </a:rPr>
              <a:t> de </a:t>
            </a:r>
            <a:r>
              <a:rPr lang="en-US" sz="7200" b="1" i="1" dirty="0" err="1">
                <a:latin typeface="Gotham Medium"/>
              </a:rPr>
              <a:t>salida</a:t>
            </a:r>
            <a:br>
              <a:rPr lang="en-US" sz="4400" dirty="0">
                <a:latin typeface="Gotham Medium"/>
              </a:rPr>
            </a:br>
            <a:r>
              <a:rPr lang="es-ES" sz="3200" dirty="0">
                <a:latin typeface="Gotham Medium"/>
              </a:rPr>
              <a:t>Sigue las instrucciones a continuación para completar tu ticket de salida</a:t>
            </a:r>
            <a:r>
              <a:rPr lang="en-US" sz="3200" dirty="0">
                <a:latin typeface="Gotham Medium"/>
              </a:rPr>
              <a:t>.</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4261" y="2201198"/>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910" y="4000982"/>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0250" y="5444012"/>
            <a:ext cx="925792" cy="925792"/>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038885" y="1968598"/>
            <a:ext cx="4390238" cy="5016758"/>
          </a:xfrm>
          <a:prstGeom prst="rect">
            <a:avLst/>
          </a:prstGeom>
          <a:noFill/>
        </p:spPr>
        <p:txBody>
          <a:bodyPr wrap="square" rtlCol="0">
            <a:spAutoFit/>
          </a:bodyPr>
          <a:lstStyle/>
          <a:p>
            <a:pPr marL="285750" indent="-285750">
              <a:buFont typeface="Arial" panose="020B0604020202020204" pitchFamily="34" charset="0"/>
              <a:buChar char="•"/>
            </a:pPr>
            <a:r>
              <a:rPr lang="es-ES" sz="3200" dirty="0">
                <a:solidFill>
                  <a:srgbClr val="FF0000"/>
                </a:solidFill>
              </a:rPr>
              <a:t>Lee el escenario y sigue las instrucciones para completar la conversación por mensaje de texto</a:t>
            </a:r>
            <a:r>
              <a:rPr lang="en-US" sz="3200" dirty="0">
                <a:solidFill>
                  <a:srgbClr val="FF0000"/>
                </a:solidFill>
              </a:rPr>
              <a:t>.</a:t>
            </a:r>
          </a:p>
          <a:p>
            <a:pPr marL="285750" indent="-285750">
              <a:buFont typeface="Arial" panose="020B0604020202020204" pitchFamily="34" charset="0"/>
              <a:buChar char="•"/>
            </a:pPr>
            <a:r>
              <a:rPr lang="es-ES" sz="3200" dirty="0">
                <a:solidFill>
                  <a:srgbClr val="0070C0"/>
                </a:solidFill>
              </a:rPr>
              <a:t>Cómo responderías al gobernador español de Texas</a:t>
            </a:r>
            <a:r>
              <a:rPr lang="en-US" sz="3200" dirty="0">
                <a:solidFill>
                  <a:srgbClr val="0070C0"/>
                </a:solidFill>
              </a:rPr>
              <a:t>?</a:t>
            </a:r>
            <a:endParaRPr lang="en-US" sz="3200" dirty="0">
              <a:solidFill>
                <a:srgbClr val="7030A0"/>
              </a:solidFill>
            </a:endParaRPr>
          </a:p>
          <a:p>
            <a:pPr marL="285750" indent="-285750">
              <a:buFont typeface="Arial" panose="020B0604020202020204" pitchFamily="34" charset="0"/>
              <a:buChar char="•"/>
            </a:pPr>
            <a:r>
              <a:rPr lang="en-US" sz="3200" dirty="0" err="1">
                <a:solidFill>
                  <a:schemeClr val="accent6">
                    <a:lumMod val="75000"/>
                  </a:schemeClr>
                </a:solidFill>
              </a:rPr>
              <a:t>Comparte</a:t>
            </a:r>
            <a:r>
              <a:rPr lang="en-US" sz="3200" dirty="0">
                <a:solidFill>
                  <a:schemeClr val="accent6">
                    <a:lumMod val="75000"/>
                  </a:schemeClr>
                </a:solidFill>
              </a:rPr>
              <a:t> </a:t>
            </a:r>
            <a:r>
              <a:rPr lang="en-US" sz="3200" dirty="0" err="1">
                <a:solidFill>
                  <a:schemeClr val="accent6">
                    <a:lumMod val="75000"/>
                  </a:schemeClr>
                </a:solidFill>
              </a:rPr>
              <a:t>tu</a:t>
            </a:r>
            <a:r>
              <a:rPr lang="en-US" sz="3200" dirty="0">
                <a:solidFill>
                  <a:schemeClr val="accent6">
                    <a:lumMod val="75000"/>
                  </a:schemeClr>
                </a:solidFill>
              </a:rPr>
              <a:t> </a:t>
            </a:r>
            <a:r>
              <a:rPr lang="en-US" sz="3200" dirty="0" err="1">
                <a:solidFill>
                  <a:schemeClr val="accent6">
                    <a:lumMod val="75000"/>
                  </a:schemeClr>
                </a:solidFill>
              </a:rPr>
              <a:t>respuesta</a:t>
            </a:r>
            <a:r>
              <a:rPr lang="en-US" sz="3200" dirty="0">
                <a:solidFill>
                  <a:schemeClr val="accent6">
                    <a:lumMod val="75000"/>
                  </a:schemeClr>
                </a:solidFill>
              </a:rPr>
              <a:t> con un socio.</a:t>
            </a:r>
          </a:p>
        </p:txBody>
      </p:sp>
      <p:pic>
        <p:nvPicPr>
          <p:cNvPr id="17" name="Picture 16" descr="An image of a text message conversation between the Spanish governor of Texas and you. He asks &quot;How's it going up there in east Texas?&quot; Your response message is blank. What would you say? How would he respond to you? &#10;">
            <a:extLst>
              <a:ext uri="{FF2B5EF4-FFF2-40B4-BE49-F238E27FC236}">
                <a16:creationId xmlns:a16="http://schemas.microsoft.com/office/drawing/2014/main" id="{C540B56F-14B2-B24C-368B-71CE9B846736}"/>
              </a:ext>
            </a:extLst>
          </p:cNvPr>
          <p:cNvPicPr>
            <a:picLocks noChangeAspect="1"/>
          </p:cNvPicPr>
          <p:nvPr/>
        </p:nvPicPr>
        <p:blipFill>
          <a:blip r:embed="rId12"/>
          <a:stretch>
            <a:fillRect/>
          </a:stretch>
        </p:blipFill>
        <p:spPr>
          <a:xfrm>
            <a:off x="7429123" y="2201198"/>
            <a:ext cx="4489348" cy="359956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0944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074169" y="1429109"/>
            <a:ext cx="6278094" cy="1502228"/>
          </a:xfrm>
          <a:prstGeom prst="wedgeRoundRectCallout">
            <a:avLst>
              <a:gd name="adj1" fmla="val 73859"/>
              <a:gd name="adj2" fmla="val 3924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rPr>
              <a:t>Mi respuesta al gobernador sería: "____"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437" y="4175375"/>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969769" y="3820890"/>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700" dirty="0" err="1">
                <a:solidFill>
                  <a:srgbClr val="C00000"/>
                </a:solidFill>
              </a:rPr>
              <a:t>Probablemente</a:t>
            </a:r>
            <a:r>
              <a:rPr lang="en-US" sz="3700" dirty="0">
                <a:solidFill>
                  <a:srgbClr val="C00000"/>
                </a:solidFill>
              </a:rPr>
              <a:t> </a:t>
            </a:r>
            <a:r>
              <a:rPr lang="en-US" sz="3700" dirty="0" err="1">
                <a:solidFill>
                  <a:srgbClr val="C00000"/>
                </a:solidFill>
              </a:rPr>
              <a:t>su</a:t>
            </a:r>
            <a:r>
              <a:rPr lang="en-US" sz="3700" dirty="0">
                <a:solidFill>
                  <a:srgbClr val="C00000"/>
                </a:solidFill>
              </a:rPr>
              <a:t> </a:t>
            </a:r>
            <a:r>
              <a:rPr lang="en-US" sz="3700" dirty="0" err="1">
                <a:solidFill>
                  <a:srgbClr val="C00000"/>
                </a:solidFill>
              </a:rPr>
              <a:t>respuesta</a:t>
            </a:r>
            <a:r>
              <a:rPr lang="en-US" sz="3700" dirty="0">
                <a:solidFill>
                  <a:srgbClr val="C00000"/>
                </a:solidFill>
              </a:rPr>
              <a:t> </a:t>
            </a:r>
            <a:r>
              <a:rPr lang="en-US" sz="3700" dirty="0" err="1">
                <a:solidFill>
                  <a:srgbClr val="C00000"/>
                </a:solidFill>
              </a:rPr>
              <a:t>sería</a:t>
            </a:r>
            <a:r>
              <a:rPr lang="en-US" sz="3700" dirty="0">
                <a:solidFill>
                  <a:srgbClr val="C00000"/>
                </a:solidFill>
              </a:rPr>
              <a:t>: "________"</a:t>
            </a:r>
            <a:endParaRPr kumimoji="0" lang="en-US" sz="37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540" y="1732741"/>
            <a:ext cx="1180857" cy="1180857"/>
          </a:xfrm>
          <a:prstGeom prst="rect">
            <a:avLst/>
          </a:prstGeom>
        </p:spPr>
      </p:pic>
    </p:spTree>
    <p:extLst>
      <p:ext uri="{BB962C8B-B14F-4D97-AF65-F5344CB8AC3E}">
        <p14:creationId xmlns:p14="http://schemas.microsoft.com/office/powerpoint/2010/main" val="419902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latin typeface="Gotham Medium"/>
              </a:rPr>
              <a:t>Sigue las instrucciones de abajo para completar tu calentamiento</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2126" y="2914335"/>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2570" y="4269419"/>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8356" y="552735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4892" y="1759965"/>
            <a:ext cx="1208326" cy="1208326"/>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389971" y="2068817"/>
            <a:ext cx="4390238" cy="4401205"/>
          </a:xfrm>
          <a:prstGeom prst="rect">
            <a:avLst/>
          </a:prstGeom>
          <a:noFill/>
        </p:spPr>
        <p:txBody>
          <a:bodyPr wrap="square" rtlCol="0">
            <a:spAutoFit/>
          </a:bodyPr>
          <a:lstStyle/>
          <a:p>
            <a:pPr marL="285750" indent="-285750">
              <a:buFont typeface="Arial" panose="020B0604020202020204" pitchFamily="34" charset="0"/>
              <a:buChar char="•"/>
            </a:pPr>
            <a:r>
              <a:rPr lang="es-ES" sz="2800" dirty="0">
                <a:solidFill>
                  <a:srgbClr val="FF0000"/>
                </a:solidFill>
              </a:rPr>
              <a:t>Lee y considera el escenario</a:t>
            </a:r>
            <a:r>
              <a:rPr lang="en-US" sz="2800" dirty="0">
                <a:solidFill>
                  <a:srgbClr val="FF0000"/>
                </a:solidFill>
              </a:rPr>
              <a:t>.</a:t>
            </a:r>
          </a:p>
          <a:p>
            <a:pPr marL="285750" indent="-285750">
              <a:buFont typeface="Arial" panose="020B0604020202020204" pitchFamily="34" charset="0"/>
              <a:buChar char="•"/>
            </a:pPr>
            <a:r>
              <a:rPr lang="es-ES" sz="2800" dirty="0">
                <a:solidFill>
                  <a:srgbClr val="0070C0"/>
                </a:solidFill>
              </a:rPr>
              <a:t>Dónde establecerías la primera misión española en Texas</a:t>
            </a:r>
            <a:r>
              <a:rPr lang="en-US" sz="2800" dirty="0">
                <a:solidFill>
                  <a:srgbClr val="0070C0"/>
                </a:solidFill>
              </a:rPr>
              <a:t>?</a:t>
            </a:r>
          </a:p>
          <a:p>
            <a:pPr marL="285750" indent="-285750">
              <a:buFont typeface="Arial" panose="020B0604020202020204" pitchFamily="34" charset="0"/>
              <a:buChar char="•"/>
            </a:pPr>
            <a:r>
              <a:rPr lang="es-ES" sz="2800" dirty="0">
                <a:solidFill>
                  <a:srgbClr val="7030A0"/>
                </a:solidFill>
              </a:rPr>
              <a:t>Rodea la ubicación en tu mapa y explica tu respuesta</a:t>
            </a:r>
            <a:r>
              <a:rPr lang="en-US" sz="2800" dirty="0">
                <a:solidFill>
                  <a:srgbClr val="7030A0"/>
                </a:solidFill>
              </a:rPr>
              <a:t>.</a:t>
            </a:r>
          </a:p>
          <a:p>
            <a:pPr marL="285750" indent="-285750">
              <a:buFont typeface="Arial" panose="020B0604020202020204" pitchFamily="34" charset="0"/>
              <a:buChar char="•"/>
            </a:pPr>
            <a:r>
              <a:rPr lang="en-US" sz="2800" dirty="0" err="1">
                <a:solidFill>
                  <a:schemeClr val="accent6">
                    <a:lumMod val="75000"/>
                  </a:schemeClr>
                </a:solidFill>
              </a:rPr>
              <a:t>Comparte</a:t>
            </a:r>
            <a:r>
              <a:rPr lang="en-US" sz="2800" dirty="0">
                <a:solidFill>
                  <a:schemeClr val="accent6">
                    <a:lumMod val="75000"/>
                  </a:schemeClr>
                </a:solidFill>
              </a:rPr>
              <a:t> </a:t>
            </a:r>
            <a:r>
              <a:rPr lang="en-US" sz="2800" dirty="0" err="1">
                <a:solidFill>
                  <a:schemeClr val="accent6">
                    <a:lumMod val="75000"/>
                  </a:schemeClr>
                </a:solidFill>
              </a:rPr>
              <a:t>tu</a:t>
            </a:r>
            <a:r>
              <a:rPr lang="en-US" sz="2800" dirty="0">
                <a:solidFill>
                  <a:schemeClr val="accent6">
                    <a:lumMod val="75000"/>
                  </a:schemeClr>
                </a:solidFill>
              </a:rPr>
              <a:t> </a:t>
            </a:r>
            <a:r>
              <a:rPr lang="en-US" sz="2800" dirty="0" err="1">
                <a:solidFill>
                  <a:schemeClr val="accent6">
                    <a:lumMod val="75000"/>
                  </a:schemeClr>
                </a:solidFill>
              </a:rPr>
              <a:t>respuesta</a:t>
            </a:r>
            <a:r>
              <a:rPr lang="en-US" sz="2800" dirty="0">
                <a:solidFill>
                  <a:schemeClr val="accent6">
                    <a:lumMod val="75000"/>
                  </a:schemeClr>
                </a:solidFill>
              </a:rPr>
              <a:t> con un socio</a:t>
            </a:r>
            <a:r>
              <a:rPr lang="en-US" dirty="0">
                <a:solidFill>
                  <a:schemeClr val="accent6">
                    <a:lumMod val="75000"/>
                  </a:schemeClr>
                </a:solidFill>
              </a:rPr>
              <a:t>.</a:t>
            </a:r>
          </a:p>
        </p:txBody>
      </p:sp>
      <p:pic>
        <p:nvPicPr>
          <p:cNvPr id="10" name="Picture 9" descr="A blank map of Texas and its surrounding areas. The map shows rivers, the present-day political borders, and the Gulf of Mexico.">
            <a:extLst>
              <a:ext uri="{FF2B5EF4-FFF2-40B4-BE49-F238E27FC236}">
                <a16:creationId xmlns:a16="http://schemas.microsoft.com/office/drawing/2014/main" id="{A6EA3726-4C43-A89F-F89E-172F1F09882D}"/>
              </a:ext>
            </a:extLst>
          </p:cNvPr>
          <p:cNvPicPr>
            <a:picLocks noChangeAspect="1"/>
          </p:cNvPicPr>
          <p:nvPr/>
        </p:nvPicPr>
        <p:blipFill>
          <a:blip r:embed="rId15"/>
          <a:srcRect l="884" b="979"/>
          <a:stretch/>
        </p:blipFill>
        <p:spPr>
          <a:xfrm>
            <a:off x="7914172" y="2068817"/>
            <a:ext cx="3882300" cy="383322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69D42807-9E42-27FE-FB3C-63422ECB11D4}"/>
              </a:ext>
            </a:extLst>
          </p:cNvPr>
          <p:cNvSpPr txBox="1"/>
          <p:nvPr/>
        </p:nvSpPr>
        <p:spPr>
          <a:xfrm>
            <a:off x="2046514" y="1115122"/>
            <a:ext cx="9742715" cy="1015663"/>
          </a:xfrm>
          <a:prstGeom prst="rect">
            <a:avLst/>
          </a:prstGeom>
          <a:noFill/>
        </p:spPr>
        <p:txBody>
          <a:bodyPr wrap="square" rtlCol="0">
            <a:spAutoFit/>
          </a:bodyPr>
          <a:lstStyle/>
          <a:p>
            <a:r>
              <a:rPr lang="es-ES" sz="3000" dirty="0">
                <a:solidFill>
                  <a:srgbClr val="EA0000"/>
                </a:solidFill>
              </a:rPr>
              <a:t>Utiliza las indicaciones cardinales para compartir la ubicación que elijas con la clase</a:t>
            </a:r>
            <a:r>
              <a:rPr lang="en-US" sz="3000" b="1" dirty="0">
                <a:solidFill>
                  <a:srgbClr val="EA0000"/>
                </a:solidFill>
              </a:rPr>
              <a:t>(</a:t>
            </a:r>
            <a:r>
              <a:rPr lang="es-ES" sz="3000" b="1" dirty="0">
                <a:solidFill>
                  <a:srgbClr val="EA0000"/>
                </a:solidFill>
              </a:rPr>
              <a:t>Norte, Sur, Este, Oeste, Noroeste, etc.)</a:t>
            </a:r>
            <a:endParaRPr lang="en-US" sz="3000" b="1" dirty="0">
              <a:solidFill>
                <a:srgbClr val="EA0000"/>
              </a:solidFill>
            </a:endParaRPr>
          </a:p>
        </p:txBody>
      </p:sp>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85904" y="2363860"/>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400" dirty="0">
                <a:solidFill>
                  <a:srgbClr val="C00000"/>
                </a:solidFill>
              </a:rPr>
              <a:t>Sugiero que España construya su primera misión en _______</a:t>
            </a:r>
            <a:endParaRPr kumimoji="0" lang="en-US" sz="3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4169" y="4572004"/>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763590" y="4334175"/>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C00000"/>
                </a:solidFill>
              </a:rPr>
              <a:t>Elegí</a:t>
            </a:r>
            <a:r>
              <a:rPr lang="en-US" sz="4000" dirty="0">
                <a:solidFill>
                  <a:srgbClr val="C00000"/>
                </a:solidFill>
              </a:rPr>
              <a:t> </a:t>
            </a:r>
            <a:r>
              <a:rPr lang="en-US" sz="4000" dirty="0" err="1">
                <a:solidFill>
                  <a:srgbClr val="C00000"/>
                </a:solidFill>
              </a:rPr>
              <a:t>este</a:t>
            </a:r>
            <a:r>
              <a:rPr lang="en-US" sz="4000" dirty="0">
                <a:solidFill>
                  <a:srgbClr val="C00000"/>
                </a:solidFill>
              </a:rPr>
              <a:t> </a:t>
            </a:r>
            <a:r>
              <a:rPr lang="en-US" sz="4000" dirty="0" err="1">
                <a:solidFill>
                  <a:srgbClr val="C00000"/>
                </a:solidFill>
              </a:rPr>
              <a:t>lugar</a:t>
            </a:r>
            <a:r>
              <a:rPr lang="en-US" sz="4000" dirty="0">
                <a:solidFill>
                  <a:srgbClr val="C00000"/>
                </a:solidFill>
              </a:rPr>
              <a:t> </a:t>
            </a:r>
            <a:r>
              <a:rPr lang="en-US" sz="4000" dirty="0" err="1">
                <a:solidFill>
                  <a:srgbClr val="C00000"/>
                </a:solidFill>
              </a:rPr>
              <a:t>porque</a:t>
            </a:r>
            <a:r>
              <a:rPr lang="en-US" sz="4000" dirty="0">
                <a:solidFill>
                  <a:srgbClr val="C00000"/>
                </a:solidFill>
              </a:rPr>
              <a:t> 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8290" y="2579614"/>
            <a:ext cx="1253516" cy="1253516"/>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642257" y="2130641"/>
            <a:ext cx="10918372" cy="4247317"/>
          </a:xfrm>
          <a:prstGeom prst="rect">
            <a:avLst/>
          </a:prstGeom>
          <a:noFill/>
        </p:spPr>
        <p:txBody>
          <a:bodyPr wrap="square" rtlCol="0">
            <a:spAutoFit/>
          </a:bodyPr>
          <a:lstStyle/>
          <a:p>
            <a:pPr lvl="0" algn="ctr">
              <a:defRPr/>
            </a:pPr>
            <a:r>
              <a:rPr lang="es-ES" sz="5400" i="1" dirty="0">
                <a:solidFill>
                  <a:srgbClr val="C00000"/>
                </a:solidFill>
              </a:rPr>
              <a:t>Qué era el Sistema de Presidio de Misión? Cuáles eran los objetivos de España para el sistema en Texas? Qué ocurrió con las primeras misiones en Texas</a:t>
            </a:r>
            <a:r>
              <a:rPr lang="en-US" sz="5400" i="1" dirty="0">
                <a:solidFill>
                  <a:srgbClr val="C00000"/>
                </a:solidFill>
                <a:latin typeface="Calibri" panose="020F0502020204030204"/>
              </a:rPr>
              <a:t>? </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805543" y="1831085"/>
            <a:ext cx="10896600" cy="3785652"/>
          </a:xfrm>
          <a:prstGeom prst="rect">
            <a:avLst/>
          </a:prstGeom>
          <a:noFill/>
        </p:spPr>
        <p:txBody>
          <a:bodyPr wrap="square" rtlCol="0">
            <a:spAutoFit/>
          </a:bodyPr>
          <a:lstStyle/>
          <a:p>
            <a:pPr marL="914400" lvl="0" indent="-914400">
              <a:buFont typeface="+mj-lt"/>
              <a:buAutoNum type="arabicPeriod"/>
              <a:defRPr/>
            </a:pPr>
            <a:r>
              <a:rPr lang="es-ES" sz="4000" b="1" i="1" u="sng" dirty="0">
                <a:solidFill>
                  <a:srgbClr val="C00000"/>
                </a:solidFill>
              </a:rPr>
              <a:t>Examinaremos</a:t>
            </a:r>
            <a:r>
              <a:rPr lang="es-ES" sz="4000" dirty="0">
                <a:solidFill>
                  <a:srgbClr val="C00000"/>
                </a:solidFill>
              </a:rPr>
              <a:t> el inicio del Sistema de Presidios Misioneros en Texas</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4000" b="1" i="1" u="sng" dirty="0">
                <a:solidFill>
                  <a:srgbClr val="002060"/>
                </a:solidFill>
              </a:rPr>
              <a:t>Leeré</a:t>
            </a:r>
            <a:r>
              <a:rPr lang="es-ES" sz="4000" dirty="0">
                <a:solidFill>
                  <a:srgbClr val="002060"/>
                </a:solidFill>
              </a:rPr>
              <a:t> tres pasajes cortos, identificaré y registraré la información clave, la importancia de cada lectura y responderé a una pregunta de comprensión para cada pasaje</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6168"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42334" y="2505733"/>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100" dirty="0">
                <a:solidFill>
                  <a:schemeClr val="bg2"/>
                </a:solidFill>
                <a:latin typeface="Gotham Medium"/>
              </a:rPr>
              <a:t>El Sistema de Presidios de Misión</a:t>
            </a:r>
            <a:br>
              <a:rPr lang="en-US" dirty="0">
                <a:solidFill>
                  <a:schemeClr val="bg2"/>
                </a:solidFill>
                <a:latin typeface="Gotham Medium"/>
              </a:rPr>
            </a:br>
            <a:r>
              <a:rPr lang="en-US" sz="8900" dirty="0" err="1">
                <a:solidFill>
                  <a:schemeClr val="bg1"/>
                </a:solidFill>
                <a:latin typeface="Gotham Medium"/>
              </a:rPr>
              <a:t>Lección</a:t>
            </a:r>
            <a:endParaRPr lang="en-US"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400" b="1" dirty="0">
                <a:latin typeface="Gotham Medium"/>
              </a:rPr>
              <a:t>El Sistema de Presidios de Misión</a:t>
            </a:r>
            <a:endParaRPr lang="en-US" sz="3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1140969"/>
            <a:ext cx="5997819" cy="5755422"/>
          </a:xfrm>
          <a:prstGeom prst="rect">
            <a:avLst/>
          </a:prstGeom>
          <a:noFill/>
        </p:spPr>
        <p:txBody>
          <a:bodyPr wrap="square" rtlCol="0">
            <a:spAutoFit/>
          </a:bodyPr>
          <a:lstStyle/>
          <a:p>
            <a:pPr lvl="0">
              <a:defRPr/>
            </a:pPr>
            <a:r>
              <a:rPr lang="es-ES" sz="2300" dirty="0">
                <a:solidFill>
                  <a:srgbClr val="70AD47">
                    <a:lumMod val="75000"/>
                  </a:srgbClr>
                </a:solidFill>
              </a:rPr>
              <a:t>En el </a:t>
            </a:r>
            <a:r>
              <a:rPr lang="es-ES" sz="2300" b="1" dirty="0">
                <a:solidFill>
                  <a:srgbClr val="70AD47">
                    <a:lumMod val="75000"/>
                  </a:srgbClr>
                </a:solidFill>
              </a:rPr>
              <a:t>siglo XVI</a:t>
            </a:r>
            <a:r>
              <a:rPr lang="es-ES" sz="2300" dirty="0">
                <a:solidFill>
                  <a:srgbClr val="70AD47">
                    <a:lumMod val="75000"/>
                  </a:srgbClr>
                </a:solidFill>
              </a:rPr>
              <a:t>, España comenzó a establecer misiones en </a:t>
            </a:r>
            <a:r>
              <a:rPr lang="es-ES" sz="2300" b="1" dirty="0">
                <a:solidFill>
                  <a:srgbClr val="70AD47">
                    <a:lumMod val="75000"/>
                  </a:srgbClr>
                </a:solidFill>
              </a:rPr>
              <a:t>el centro de México</a:t>
            </a:r>
            <a:r>
              <a:rPr lang="es-ES" sz="2300" dirty="0">
                <a:solidFill>
                  <a:srgbClr val="70AD47">
                    <a:lumMod val="75000"/>
                  </a:srgbClr>
                </a:solidFill>
              </a:rPr>
              <a:t> para </a:t>
            </a:r>
            <a:r>
              <a:rPr lang="es-ES" sz="2300" b="1" dirty="0">
                <a:solidFill>
                  <a:srgbClr val="70AD47">
                    <a:lumMod val="75000"/>
                  </a:srgbClr>
                </a:solidFill>
              </a:rPr>
              <a:t>convertir</a:t>
            </a:r>
            <a:r>
              <a:rPr lang="es-ES" sz="2300" dirty="0">
                <a:solidFill>
                  <a:srgbClr val="70AD47">
                    <a:lumMod val="75000"/>
                  </a:srgbClr>
                </a:solidFill>
              </a:rPr>
              <a:t> y </a:t>
            </a:r>
            <a:r>
              <a:rPr lang="es-ES" sz="2300" b="1" dirty="0">
                <a:solidFill>
                  <a:srgbClr val="70AD47">
                    <a:lumMod val="75000"/>
                  </a:srgbClr>
                </a:solidFill>
              </a:rPr>
              <a:t>asimilar</a:t>
            </a:r>
            <a:r>
              <a:rPr lang="es-ES" sz="2300" dirty="0">
                <a:solidFill>
                  <a:srgbClr val="70AD47">
                    <a:lumMod val="75000"/>
                  </a:srgbClr>
                </a:solidFill>
              </a:rPr>
              <a:t> a los indígenas americanos a la religión y cultura españolas</a:t>
            </a:r>
            <a:r>
              <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lang="es-ES" sz="2300" dirty="0">
                <a:solidFill>
                  <a:srgbClr val="7030A0"/>
                </a:solidFill>
              </a:rPr>
              <a:t>España estableció </a:t>
            </a:r>
            <a:r>
              <a:rPr lang="es-ES" sz="2300" b="1" dirty="0">
                <a:solidFill>
                  <a:srgbClr val="7030A0"/>
                </a:solidFill>
              </a:rPr>
              <a:t>presidios</a:t>
            </a:r>
            <a:r>
              <a:rPr lang="es-ES" sz="2300" dirty="0">
                <a:solidFill>
                  <a:srgbClr val="7030A0"/>
                </a:solidFill>
              </a:rPr>
              <a:t> para proteger esas misiones y, más importante aún, para proteger los recursos que les rodeaban, como las </a:t>
            </a:r>
            <a:r>
              <a:rPr lang="es-ES" sz="2300" b="1" dirty="0">
                <a:solidFill>
                  <a:srgbClr val="7030A0"/>
                </a:solidFill>
              </a:rPr>
              <a:t>minas de plata</a:t>
            </a:r>
            <a:r>
              <a:rPr kumimoji="0" lang="en-US" sz="2300" b="0" i="0" u="none" strike="noStrike" kern="1200" cap="none" spc="0" normalizeH="0" baseline="0" noProof="0" dirty="0">
                <a:ln>
                  <a:noFill/>
                </a:ln>
                <a:solidFill>
                  <a:srgbClr val="7030A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lvl="0">
              <a:defRPr/>
            </a:pPr>
            <a:r>
              <a:rPr lang="es-ES" sz="2300" dirty="0">
                <a:solidFill>
                  <a:srgbClr val="0070C0"/>
                </a:solidFill>
              </a:rPr>
              <a:t>En </a:t>
            </a:r>
            <a:r>
              <a:rPr lang="es-ES" sz="2300" b="1" dirty="0">
                <a:solidFill>
                  <a:srgbClr val="0070C0"/>
                </a:solidFill>
              </a:rPr>
              <a:t>1690</a:t>
            </a:r>
            <a:r>
              <a:rPr lang="es-ES" sz="2300" dirty="0">
                <a:solidFill>
                  <a:srgbClr val="0070C0"/>
                </a:solidFill>
              </a:rPr>
              <a:t>, España expandió el Sistema de Presidios Misioneros a Texas para fortalecer su reclamación sobre la tierra, </a:t>
            </a:r>
            <a:r>
              <a:rPr lang="es-ES" sz="2300" b="1" dirty="0">
                <a:solidFill>
                  <a:srgbClr val="0070C0"/>
                </a:solidFill>
              </a:rPr>
              <a:t>mantener a los franceses fuera de la región </a:t>
            </a:r>
            <a:r>
              <a:rPr lang="es-ES" sz="2300" dirty="0">
                <a:solidFill>
                  <a:srgbClr val="0070C0"/>
                </a:solidFill>
              </a:rPr>
              <a:t>y </a:t>
            </a:r>
            <a:r>
              <a:rPr lang="es-ES" sz="2300" b="1" dirty="0">
                <a:solidFill>
                  <a:srgbClr val="0070C0"/>
                </a:solidFill>
              </a:rPr>
              <a:t>convertir a los indios texanos al catolicismo</a:t>
            </a:r>
            <a:r>
              <a:rPr lang="en-US" sz="2300" dirty="0">
                <a:solidFill>
                  <a:srgbClr val="0070C0"/>
                </a:solidFill>
                <a:latin typeface="Calibri" panose="020F0502020204030204"/>
              </a:rPr>
              <a:t>. </a:t>
            </a:r>
            <a:r>
              <a:rPr lang="en-US" sz="2300" dirty="0">
                <a:solidFill>
                  <a:srgbClr val="EA0000"/>
                </a:solidFill>
                <a:latin typeface="Calibri" panose="020F0502020204030204"/>
              </a:rPr>
              <a:t>The Texas missions struggled for nearly 100 years until Spain finally began ending the mission system in Texas in </a:t>
            </a:r>
            <a:r>
              <a:rPr lang="en-US" sz="2300" b="1" dirty="0">
                <a:solidFill>
                  <a:srgbClr val="EA0000"/>
                </a:solidFill>
                <a:latin typeface="Calibri" panose="020F0502020204030204"/>
              </a:rPr>
              <a:t>1794</a:t>
            </a:r>
            <a:r>
              <a:rPr lang="en-US" sz="2300" dirty="0">
                <a:solidFill>
                  <a:srgbClr val="EA0000"/>
                </a:solidFill>
                <a:latin typeface="Calibri" panose="020F0502020204030204"/>
              </a:rPr>
              <a:t>.  </a:t>
            </a:r>
            <a:endParaRPr kumimoji="0" lang="en-US" sz="2300" b="1" i="0" u="none" strike="noStrike" kern="1200" cap="none" spc="0" normalizeH="0" baseline="0" noProof="0" dirty="0">
              <a:ln>
                <a:noFill/>
              </a:ln>
              <a:solidFill>
                <a:srgbClr val="EA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1867282051"/>
              </p:ext>
            </p:extLst>
          </p:nvPr>
        </p:nvGraphicFramePr>
        <p:xfrm>
          <a:off x="7797752" y="203609"/>
          <a:ext cx="4091552" cy="28222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err="1"/>
                        <a:t>Información</a:t>
                      </a:r>
                      <a:r>
                        <a:rPr lang="en-US" sz="3200" dirty="0"/>
                        <a:t> clave</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s-ES" sz="2800" dirty="0"/>
                        <a:t>Asentamientos religiosos para convertir indios y fuertes militares para proteger la tierra de los franceses</a:t>
                      </a:r>
                      <a:r>
                        <a:rPr lang="en-US" sz="2800" dirty="0"/>
                        <a:t>.</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4079084239"/>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err="1"/>
                        <a:t>Importancia</a:t>
                      </a:r>
                      <a:endParaRPr lang="en-US" sz="3200" dirty="0"/>
                    </a:p>
                  </a:txBody>
                  <a:tcPr/>
                </a:tc>
                <a:extLst>
                  <a:ext uri="{0D108BD9-81ED-4DB2-BD59-A6C34878D82A}">
                    <a16:rowId xmlns:a16="http://schemas.microsoft.com/office/drawing/2014/main" val="3187616621"/>
                  </a:ext>
                </a:extLst>
              </a:tr>
              <a:tr h="370840">
                <a:tc>
                  <a:txBody>
                    <a:bodyPr/>
                    <a:lstStyle/>
                    <a:p>
                      <a:r>
                        <a:rPr lang="es-ES" sz="2600" dirty="0"/>
                        <a:t>El Sistema de Misiones no logró dar a España una presencia fuerte en Texas</a:t>
                      </a:r>
                      <a:r>
                        <a:rPr lang="en-US" sz="2600" dirty="0"/>
                        <a:t>.</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1423458949"/>
              </p:ext>
            </p:extLst>
          </p:nvPr>
        </p:nvGraphicFramePr>
        <p:xfrm>
          <a:off x="7786563" y="4737627"/>
          <a:ext cx="4064000" cy="168905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err="1"/>
                        <a:t>Pregunta</a:t>
                      </a:r>
                      <a:r>
                        <a:rPr lang="en-US" sz="3200" dirty="0"/>
                        <a:t> </a:t>
                      </a:r>
                      <a:r>
                        <a:rPr lang="en-US" sz="3200" dirty="0" err="1"/>
                        <a:t>esencial</a:t>
                      </a:r>
                      <a:endParaRPr lang="en-US" sz="3200" dirty="0"/>
                    </a:p>
                  </a:txBody>
                  <a:tcPr/>
                </a:tc>
                <a:extLst>
                  <a:ext uri="{0D108BD9-81ED-4DB2-BD59-A6C34878D82A}">
                    <a16:rowId xmlns:a16="http://schemas.microsoft.com/office/drawing/2014/main" val="2672338486"/>
                  </a:ext>
                </a:extLst>
              </a:tr>
              <a:tr h="742204">
                <a:tc>
                  <a:txBody>
                    <a:bodyPr/>
                    <a:lstStyle/>
                    <a:p>
                      <a:pPr algn="l"/>
                      <a:r>
                        <a:rPr lang="es-ES" sz="2200" dirty="0"/>
                        <a:t>Cuál es una de las razones del fracaso del sistema de misiones en Texas</a:t>
                      </a:r>
                      <a:r>
                        <a:rPr lang="en-US" sz="2200" dirty="0"/>
                        <a:t>?</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0086" y="262579"/>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32652" y="1259489"/>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921094"/>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6995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78149"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5943" y="264318"/>
            <a:ext cx="1058017" cy="1150825"/>
          </a:xfrm>
          <a:prstGeom prst="rect">
            <a:avLst/>
          </a:prstGeom>
        </p:spPr>
      </p:pic>
      <p:sp>
        <p:nvSpPr>
          <p:cNvPr id="4" name="Title 5"/>
          <p:cNvSpPr>
            <a:spLocks noGrp="1"/>
          </p:cNvSpPr>
          <p:nvPr>
            <p:ph type="title"/>
          </p:nvPr>
        </p:nvSpPr>
        <p:spPr>
          <a:xfrm>
            <a:off x="1242123" y="-81362"/>
            <a:ext cx="4185291" cy="1643993"/>
          </a:xfrm>
        </p:spPr>
        <p:txBody>
          <a:bodyPr>
            <a:normAutofit/>
          </a:bodyPr>
          <a:lstStyle/>
          <a:p>
            <a:pPr algn="ctr"/>
            <a:r>
              <a:rPr lang="en-US" sz="4800" b="1" dirty="0">
                <a:solidFill>
                  <a:srgbClr val="EA0000"/>
                </a:solidFill>
                <a:latin typeface="Gotham Medium"/>
              </a:rPr>
              <a:t>Una </a:t>
            </a:r>
            <a:r>
              <a:rPr lang="en-US" sz="4800" b="1" dirty="0" err="1">
                <a:solidFill>
                  <a:srgbClr val="EA0000"/>
                </a:solidFill>
                <a:latin typeface="Gotham Medium"/>
              </a:rPr>
              <a:t>misión</a:t>
            </a:r>
            <a:r>
              <a:rPr lang="en-US" sz="4800" b="1" dirty="0">
                <a:solidFill>
                  <a:srgbClr val="EA0000"/>
                </a:solidFill>
                <a:latin typeface="Gotham Medium"/>
              </a:rPr>
              <a:t> </a:t>
            </a:r>
            <a:r>
              <a:rPr lang="en-US" sz="4800" b="1" dirty="0" err="1">
                <a:solidFill>
                  <a:srgbClr val="EA0000"/>
                </a:solidFill>
                <a:latin typeface="Gotham Medium"/>
              </a:rPr>
              <a:t>española</a:t>
            </a:r>
            <a:endParaRPr lang="en-US" sz="4800" b="1" dirty="0">
              <a:solidFill>
                <a:srgbClr val="EA0000"/>
              </a:solidFill>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91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8" name="Picture 6" descr="A list of all the items in the mission floor plan including the church, foundations, quarters, workshop, convento, nature trail, forge, ruins of living quarters, hearth, and adobe-walled compound.">
            <a:extLst>
              <a:ext uri="{FF2B5EF4-FFF2-40B4-BE49-F238E27FC236}">
                <a16:creationId xmlns:a16="http://schemas.microsoft.com/office/drawing/2014/main" id="{BB1E0F47-9369-7436-A448-7E41EE412D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06" t="58480" r="12594" b="21587"/>
          <a:stretch/>
        </p:blipFill>
        <p:spPr bwMode="auto">
          <a:xfrm>
            <a:off x="68903" y="1634545"/>
            <a:ext cx="5574122" cy="175432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378D5B3-CA69-0C24-3515-DC02ECD508F2}"/>
              </a:ext>
            </a:extLst>
          </p:cNvPr>
          <p:cNvSpPr/>
          <p:nvPr/>
        </p:nvSpPr>
        <p:spPr>
          <a:xfrm>
            <a:off x="289357" y="3872287"/>
            <a:ext cx="4152014" cy="1037177"/>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000" dirty="0">
                <a:solidFill>
                  <a:srgbClr val="C00000"/>
                </a:solidFill>
              </a:rPr>
              <a:t>Una cosa que noto de esta misión es ____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8DF8F635-50A6-FB0B-E6E5-48CA0F3E7AD8}"/>
              </a:ext>
            </a:extLst>
          </p:cNvPr>
          <p:cNvSpPr/>
          <p:nvPr/>
        </p:nvSpPr>
        <p:spPr>
          <a:xfrm>
            <a:off x="1481498" y="5255151"/>
            <a:ext cx="4152014" cy="1069451"/>
          </a:xfrm>
          <a:prstGeom prst="wedgeRoundRectCallout">
            <a:avLst>
              <a:gd name="adj1" fmla="val -60913"/>
              <a:gd name="adj2" fmla="val 2525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000" dirty="0">
                <a:solidFill>
                  <a:srgbClr val="C00000"/>
                </a:solidFill>
              </a:rPr>
              <a:t>Una pregunta que tengo sobre esta misión es 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6EA0F81-8E77-9780-21B2-FC861BE34A8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5333803"/>
            <a:ext cx="957943" cy="957943"/>
          </a:xfrm>
          <a:prstGeom prst="rect">
            <a:avLst/>
          </a:prstGeom>
        </p:spPr>
      </p:pic>
      <p:pic>
        <p:nvPicPr>
          <p:cNvPr id="11" name="Graphic 10">
            <a:extLst>
              <a:ext uri="{FF2B5EF4-FFF2-40B4-BE49-F238E27FC236}">
                <a16:creationId xmlns:a16="http://schemas.microsoft.com/office/drawing/2014/main" id="{759B2E00-7C09-564D-5F54-7E16A2759E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815182"/>
            <a:ext cx="1026493" cy="1026493"/>
          </a:xfrm>
          <a:prstGeom prst="rect">
            <a:avLst/>
          </a:prstGeom>
        </p:spPr>
      </p:pic>
      <p:pic>
        <p:nvPicPr>
          <p:cNvPr id="3076" name="Picture 4" descr="A drawing of the floorplan of Mission Espiritu Santo at Goliad State Park.&#10;The mission includes priests quarters and Indian quarters, a mission school workshop, a granary, a church, a convento, a forge, walls surrounding the mission and 2 bastions at opposite corners of the mission.">
            <a:extLst>
              <a:ext uri="{FF2B5EF4-FFF2-40B4-BE49-F238E27FC236}">
                <a16:creationId xmlns:a16="http://schemas.microsoft.com/office/drawing/2014/main" id="{74AB0D5D-E87A-C4BE-54EB-0DB08BA976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91" t="2221" r="11705" b="41777"/>
          <a:stretch/>
        </p:blipFill>
        <p:spPr bwMode="auto">
          <a:xfrm>
            <a:off x="5859110" y="264318"/>
            <a:ext cx="6129594" cy="531354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BD6EEB-D6A1-440E-2342-50A3F1AC3E1D}"/>
              </a:ext>
            </a:extLst>
          </p:cNvPr>
          <p:cNvSpPr txBox="1"/>
          <p:nvPr/>
        </p:nvSpPr>
        <p:spPr>
          <a:xfrm>
            <a:off x="5859110" y="5659229"/>
            <a:ext cx="6129594" cy="461665"/>
          </a:xfrm>
          <a:prstGeom prst="rect">
            <a:avLst/>
          </a:prstGeom>
          <a:noFill/>
        </p:spPr>
        <p:txBody>
          <a:bodyPr wrap="square" rtlCol="0">
            <a:spAutoFit/>
          </a:bodyPr>
          <a:lstStyle/>
          <a:p>
            <a:pPr algn="ctr"/>
            <a:r>
              <a:rPr lang="es-ES" sz="2400" i="1" dirty="0"/>
              <a:t>El portal a la historia de Texas</a:t>
            </a:r>
            <a:endParaRPr lang="en-US" sz="2400" i="1" dirty="0"/>
          </a:p>
        </p:txBody>
      </p:sp>
    </p:spTree>
    <p:extLst>
      <p:ext uri="{BB962C8B-B14F-4D97-AF65-F5344CB8AC3E}">
        <p14:creationId xmlns:p14="http://schemas.microsoft.com/office/powerpoint/2010/main" val="22873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dirty="0">
                <a:latin typeface="Gotham Medium"/>
              </a:rPr>
              <a:t>Misiones del Este de Texas</a:t>
            </a:r>
            <a:endParaRPr lang="en-US" sz="40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992808"/>
            <a:ext cx="6148650" cy="5847755"/>
          </a:xfrm>
          <a:prstGeom prst="rect">
            <a:avLst/>
          </a:prstGeom>
          <a:noFill/>
        </p:spPr>
        <p:txBody>
          <a:bodyPr wrap="square" rtlCol="0">
            <a:spAutoFit/>
          </a:bodyPr>
          <a:lstStyle/>
          <a:p>
            <a:pPr lvl="0">
              <a:defRPr/>
            </a:pPr>
            <a:r>
              <a:rPr lang="es-ES" sz="2200" dirty="0">
                <a:solidFill>
                  <a:srgbClr val="70AD47">
                    <a:lumMod val="75000"/>
                  </a:srgbClr>
                </a:solidFill>
              </a:rPr>
              <a:t>Los </a:t>
            </a:r>
            <a:r>
              <a:rPr lang="es-ES" sz="2200" b="1" dirty="0">
                <a:solidFill>
                  <a:srgbClr val="70AD47">
                    <a:lumMod val="75000"/>
                  </a:srgbClr>
                </a:solidFill>
              </a:rPr>
              <a:t>franceses</a:t>
            </a:r>
            <a:r>
              <a:rPr lang="es-ES" sz="2200" dirty="0">
                <a:solidFill>
                  <a:srgbClr val="70AD47">
                    <a:lumMod val="75000"/>
                  </a:srgbClr>
                </a:solidFill>
              </a:rPr>
              <a:t> comenzaron a establecer asentamientos al este de Texas, en Luisiana, a finales del siglo XVII y principios del siglo XVIII</a:t>
            </a: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lang="es-ES" sz="2200" b="1" dirty="0">
                <a:solidFill>
                  <a:srgbClr val="0070C0"/>
                </a:solidFill>
              </a:rPr>
              <a:t>Para evitar que los franceses avanzaran hacia el este de Texas, </a:t>
            </a:r>
            <a:r>
              <a:rPr lang="es-ES" sz="2200" dirty="0">
                <a:solidFill>
                  <a:srgbClr val="0070C0"/>
                </a:solidFill>
              </a:rPr>
              <a:t>los españoles decidieron establecer una misión allí en 1690 entre la poderosa y adinerada </a:t>
            </a:r>
            <a:r>
              <a:rPr lang="es-ES" sz="2200" b="1" dirty="0">
                <a:solidFill>
                  <a:srgbClr val="0070C0"/>
                </a:solidFill>
              </a:rPr>
              <a:t>Confederación Caddo</a:t>
            </a:r>
            <a:r>
              <a:rPr kumimoji="0" lang="en-US" sz="2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lang="es-ES" sz="2200" dirty="0">
                <a:solidFill>
                  <a:schemeClr val="accent2">
                    <a:lumMod val="75000"/>
                  </a:schemeClr>
                </a:solidFill>
              </a:rPr>
              <a:t>La misión se llamaba </a:t>
            </a:r>
            <a:r>
              <a:rPr lang="es-ES" sz="2200" b="1" dirty="0">
                <a:solidFill>
                  <a:schemeClr val="accent2">
                    <a:lumMod val="75000"/>
                  </a:schemeClr>
                </a:solidFill>
              </a:rPr>
              <a:t>San Francisco de los Tejas</a:t>
            </a:r>
            <a:r>
              <a:rPr kumimoji="0" lang="en-US" sz="22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lang="es-ES" sz="2200" dirty="0">
                <a:solidFill>
                  <a:schemeClr val="accent2">
                    <a:lumMod val="75000"/>
                  </a:schemeClr>
                </a:solidFill>
              </a:rPr>
              <a:t>Fue fundada para los indios </a:t>
            </a:r>
            <a:r>
              <a:rPr lang="es-ES" sz="2200" b="1" dirty="0">
                <a:solidFill>
                  <a:schemeClr val="accent2">
                    <a:lumMod val="75000"/>
                  </a:schemeClr>
                </a:solidFill>
              </a:rPr>
              <a:t>Tejas</a:t>
            </a:r>
            <a:r>
              <a:rPr lang="es-ES" sz="2200" dirty="0">
                <a:solidFill>
                  <a:schemeClr val="accent2">
                    <a:lumMod val="75000"/>
                  </a:schemeClr>
                </a:solidFill>
              </a:rPr>
              <a:t>, una tribu dentro de la Confederación Caddo</a:t>
            </a:r>
            <a:r>
              <a:rPr lang="en-US" sz="2200" dirty="0">
                <a:solidFill>
                  <a:schemeClr val="accent2">
                    <a:lumMod val="75000"/>
                  </a:schemeClr>
                </a:solidFill>
                <a:latin typeface="Calibri" panose="020F0502020204030204"/>
              </a:rPr>
              <a:t>.</a:t>
            </a:r>
            <a:endParaRPr kumimoji="0" lang="en-US" sz="22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rgbClr val="70AD47">
                  <a:lumMod val="75000"/>
                </a:srgbClr>
              </a:solidFill>
              <a:latin typeface="Calibri" panose="020F0502020204030204"/>
            </a:endParaRPr>
          </a:p>
          <a:p>
            <a:pPr lvl="0">
              <a:defRPr/>
            </a:pPr>
            <a:r>
              <a:rPr lang="es-ES" sz="2200" dirty="0">
                <a:solidFill>
                  <a:srgbClr val="FF0000"/>
                </a:solidFill>
              </a:rPr>
              <a:t>Los </a:t>
            </a:r>
            <a:r>
              <a:rPr lang="es-ES" sz="2200" b="1" dirty="0">
                <a:solidFill>
                  <a:srgbClr val="FF0000"/>
                </a:solidFill>
              </a:rPr>
              <a:t>Caddo</a:t>
            </a:r>
            <a:r>
              <a:rPr lang="es-ES" sz="2200" dirty="0">
                <a:solidFill>
                  <a:srgbClr val="FF0000"/>
                </a:solidFill>
              </a:rPr>
              <a:t> estaban interesados en el </a:t>
            </a:r>
            <a:r>
              <a:rPr lang="es-ES" sz="2200" b="1" dirty="0">
                <a:solidFill>
                  <a:srgbClr val="FF0000"/>
                </a:solidFill>
              </a:rPr>
              <a:t>comercio</a:t>
            </a:r>
            <a:r>
              <a:rPr lang="es-ES" sz="2200" dirty="0">
                <a:solidFill>
                  <a:srgbClr val="FF0000"/>
                </a:solidFill>
              </a:rPr>
              <a:t> con los españoles. </a:t>
            </a:r>
            <a:r>
              <a:rPr lang="es-ES" sz="2200" b="1" dirty="0">
                <a:solidFill>
                  <a:srgbClr val="FF0000"/>
                </a:solidFill>
              </a:rPr>
              <a:t>No</a:t>
            </a:r>
            <a:r>
              <a:rPr lang="es-ES" sz="2200" dirty="0">
                <a:solidFill>
                  <a:srgbClr val="FF0000"/>
                </a:solidFill>
              </a:rPr>
              <a:t> les interesaba vivir en las misiones ni adoptar el modo de vida español</a:t>
            </a:r>
            <a:r>
              <a:rPr kumimoji="0" lang="en-US" sz="220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lang="es-ES" sz="2200" dirty="0">
                <a:solidFill>
                  <a:srgbClr val="7030A0"/>
                </a:solidFill>
              </a:rPr>
              <a:t>Cuando la </a:t>
            </a:r>
            <a:r>
              <a:rPr lang="es-ES" sz="2200" b="1" dirty="0">
                <a:solidFill>
                  <a:srgbClr val="7030A0"/>
                </a:solidFill>
              </a:rPr>
              <a:t>enfermedad</a:t>
            </a:r>
            <a:r>
              <a:rPr lang="es-ES" sz="2200" dirty="0">
                <a:solidFill>
                  <a:srgbClr val="7030A0"/>
                </a:solidFill>
              </a:rPr>
              <a:t> se propagó por las misiones y mató a muchos </a:t>
            </a:r>
            <a:r>
              <a:rPr lang="es-ES" sz="2200" dirty="0" err="1">
                <a:solidFill>
                  <a:srgbClr val="7030A0"/>
                </a:solidFill>
              </a:rPr>
              <a:t>caddos</a:t>
            </a:r>
            <a:r>
              <a:rPr lang="es-ES" sz="2200" dirty="0">
                <a:solidFill>
                  <a:srgbClr val="7030A0"/>
                </a:solidFill>
              </a:rPr>
              <a:t>, los Caddo obligaron a los misioneros a abandonar las misiones del este de Texas y abandonar la zona en </a:t>
            </a:r>
            <a:r>
              <a:rPr lang="es-ES" sz="2200" b="1" dirty="0">
                <a:solidFill>
                  <a:srgbClr val="7030A0"/>
                </a:solidFill>
              </a:rPr>
              <a:t>1693</a:t>
            </a:r>
            <a:r>
              <a:rPr lang="en-US" sz="2200" dirty="0">
                <a:solidFill>
                  <a:srgbClr val="7030A0"/>
                </a:solidFill>
                <a:latin typeface="Calibri" panose="020F0502020204030204"/>
              </a:rPr>
              <a:t>.</a:t>
            </a:r>
            <a:endParaRPr kumimoji="0" lang="en-US" sz="220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3066644251"/>
              </p:ext>
            </p:extLst>
          </p:nvPr>
        </p:nvGraphicFramePr>
        <p:xfrm>
          <a:off x="7797752" y="203609"/>
          <a:ext cx="4091552"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err="1"/>
                        <a:t>Información</a:t>
                      </a:r>
                      <a:r>
                        <a:rPr lang="en-US" sz="3200" dirty="0"/>
                        <a:t> clave</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s-ES" sz="2400" dirty="0"/>
                        <a:t>España estableció las primeras misiones en el este de Texas para impedir la entrada francesa en la región</a:t>
                      </a:r>
                      <a:r>
                        <a:rPr lang="en-US" sz="2400" dirty="0"/>
                        <a:t>.</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566739750"/>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err="1"/>
                        <a:t>Importancia</a:t>
                      </a:r>
                      <a:endParaRPr lang="en-US" sz="3200" dirty="0"/>
                    </a:p>
                  </a:txBody>
                  <a:tcPr/>
                </a:tc>
                <a:extLst>
                  <a:ext uri="{0D108BD9-81ED-4DB2-BD59-A6C34878D82A}">
                    <a16:rowId xmlns:a16="http://schemas.microsoft.com/office/drawing/2014/main" val="3187616621"/>
                  </a:ext>
                </a:extLst>
              </a:tr>
              <a:tr h="370840">
                <a:tc>
                  <a:txBody>
                    <a:bodyPr/>
                    <a:lstStyle/>
                    <a:p>
                      <a:r>
                        <a:rPr lang="es-ES" sz="2600" dirty="0"/>
                        <a:t>Los </a:t>
                      </a:r>
                      <a:r>
                        <a:rPr lang="es-ES" sz="2600" dirty="0" err="1"/>
                        <a:t>caddo</a:t>
                      </a:r>
                      <a:r>
                        <a:rPr lang="es-ES" sz="2600" dirty="0"/>
                        <a:t> expulsaron a los españoles por enfermedades y falta de interés</a:t>
                      </a:r>
                      <a:r>
                        <a:rPr lang="en-US" sz="2600" dirty="0"/>
                        <a:t>. </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2485249679"/>
              </p:ext>
            </p:extLst>
          </p:nvPr>
        </p:nvGraphicFramePr>
        <p:xfrm>
          <a:off x="7786563" y="4737627"/>
          <a:ext cx="4064000" cy="164333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err="1"/>
                        <a:t>Pregunta</a:t>
                      </a:r>
                      <a:r>
                        <a:rPr lang="en-US" sz="3200" dirty="0"/>
                        <a:t> </a:t>
                      </a:r>
                      <a:r>
                        <a:rPr lang="en-US" sz="3200" dirty="0" err="1"/>
                        <a:t>esencial</a:t>
                      </a:r>
                      <a:endParaRPr lang="en-US" sz="3200" dirty="0"/>
                    </a:p>
                  </a:txBody>
                  <a:tcPr/>
                </a:tc>
                <a:extLst>
                  <a:ext uri="{0D108BD9-81ED-4DB2-BD59-A6C34878D82A}">
                    <a16:rowId xmlns:a16="http://schemas.microsoft.com/office/drawing/2014/main" val="2672338486"/>
                  </a:ext>
                </a:extLst>
              </a:tr>
              <a:tr h="742204">
                <a:tc>
                  <a:txBody>
                    <a:bodyPr/>
                    <a:lstStyle/>
                    <a:p>
                      <a:pPr algn="l"/>
                      <a:r>
                        <a:rPr lang="es-ES" sz="2100" dirty="0"/>
                        <a:t>Quién tenía más poder en la región: los Caddo o los españoles? Explica tu respuesta</a:t>
                      </a:r>
                      <a:r>
                        <a:rPr lang="en-US" sz="2100" dirty="0"/>
                        <a:t>.</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36493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hoVogueVTI">
  <a:themeElements>
    <a:clrScheme name="BohoVogue">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70830-7382-4A23-9637-FBE8E1EA0F31}">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683CE4AF-5DAA-469E-8EC7-ECD3A8F9DBC6}">
  <ds:schemaRefs>
    <ds:schemaRef ds:uri="http://schemas.microsoft.com/sharepoint/v3/contenttype/forms"/>
  </ds:schemaRefs>
</ds:datastoreItem>
</file>

<file path=customXml/itemProps3.xml><?xml version="1.0" encoding="utf-8"?>
<ds:datastoreItem xmlns:ds="http://schemas.openxmlformats.org/officeDocument/2006/customXml" ds:itemID="{87660F7B-AB9F-4CF0-A783-A4DF980DAB86}"/>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798</TotalTime>
  <Words>1335</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Light</vt:lpstr>
      <vt:lpstr>Arial</vt:lpstr>
      <vt:lpstr>Calibri</vt:lpstr>
      <vt:lpstr>Calibri Light</vt:lpstr>
      <vt:lpstr>Gotham book</vt:lpstr>
      <vt:lpstr>Gotham book</vt:lpstr>
      <vt:lpstr>Gotham Medium</vt:lpstr>
      <vt:lpstr>Times New Roman</vt:lpstr>
      <vt:lpstr>Walbaum Display</vt:lpstr>
      <vt:lpstr>BohoVogueVTI</vt:lpstr>
      <vt:lpstr>Office Theme</vt:lpstr>
      <vt:lpstr>Unidad 3:  La época colonial española</vt:lpstr>
      <vt:lpstr>Calentamiento Sigue las instrucciones de abajo para completar tu calentamiento</vt:lpstr>
      <vt:lpstr>Comparte con la clase: day 1</vt:lpstr>
      <vt:lpstr>Preguntas esenciales</vt:lpstr>
      <vt:lpstr>En la lección de hoy</vt:lpstr>
      <vt:lpstr>El Sistema de Presidios de Misión Lección</vt:lpstr>
      <vt:lpstr>El Sistema de Presidios de Misión</vt:lpstr>
      <vt:lpstr>Una misión española</vt:lpstr>
      <vt:lpstr>Misiones del Este de Texas</vt:lpstr>
      <vt:lpstr>La Primera Misión del Este de Texas: San Francisco de los Tejas</vt:lpstr>
      <vt:lpstr>San Antonio</vt:lpstr>
      <vt:lpstr>San Antonio &amp; El Camino Real</vt:lpstr>
      <vt:lpstr>Billete de salida Sigue las instrucciones a continuación para completar tu ticket de salida.</vt:lpstr>
      <vt:lpstr>Comparte con la clase: 2 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6</cp:revision>
  <dcterms:created xsi:type="dcterms:W3CDTF">2024-10-23T14:40:35Z</dcterms:created>
  <dcterms:modified xsi:type="dcterms:W3CDTF">2025-11-25T17:18:48Z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