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26" r:id="rId3"/>
    <p:sldId id="328" r:id="rId4"/>
    <p:sldId id="329" r:id="rId5"/>
    <p:sldId id="324" r:id="rId6"/>
    <p:sldId id="325" r:id="rId7"/>
    <p:sldId id="330" r:id="rId8"/>
    <p:sldId id="334" r:id="rId9"/>
    <p:sldId id="331" r:id="rId10"/>
    <p:sldId id="333" r:id="rId11"/>
    <p:sldId id="335" r:id="rId12"/>
    <p:sldId id="336" r:id="rId13"/>
    <p:sldId id="337" r:id="rId14"/>
    <p:sldId id="338" r:id="rId15"/>
    <p:sldId id="3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20C4D-4B0A-4A9B-836D-AA174D8E83A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15CC0-7402-49BE-B149-46D504E6B46E}" type="slidenum">
              <a:rPr lang="en-US" smtClean="0"/>
              <a:t>‹#›</a:t>
            </a:fld>
            <a:endParaRPr lang="en-US"/>
          </a:p>
        </p:txBody>
      </p:sp>
    </p:spTree>
    <p:extLst>
      <p:ext uri="{BB962C8B-B14F-4D97-AF65-F5344CB8AC3E}">
        <p14:creationId xmlns:p14="http://schemas.microsoft.com/office/powerpoint/2010/main" val="106410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5996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46016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nps.gov/aboutus/disclaimer.htm" TargetMode="External"/><Relationship Id="rId3" Type="http://schemas.openxmlformats.org/officeDocument/2006/relationships/hyperlink" Target="https://en.wikipedia.org/wiki/National_Park_Service" TargetMode="External"/><Relationship Id="rId7" Type="http://schemas.openxmlformats.org/officeDocument/2006/relationships/hyperlink" Target="https://www.nps.gov/"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public_domain" TargetMode="External"/><Relationship Id="rId5" Type="http://schemas.openxmlformats.org/officeDocument/2006/relationships/hyperlink" Target="https://en.wikipedia.org/wiki/Federal_Government_of_the_United_States" TargetMode="External"/><Relationship Id="rId4" Type="http://schemas.openxmlformats.org/officeDocument/2006/relationships/hyperlink" Target="https://en.wikipedia.org/wiki/Work_of_the_United_States_Governmen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161242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en:public_doma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Raba, Ernst Wilhelm, 1874-1951. [Mission Espada],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https://texashistory.unt.edu/ark:/67531/metapth459964/</a:t>
            </a:r>
            <a:r>
              <a:rPr lang="en-US" b="0" i="0" dirty="0">
                <a:solidFill>
                  <a:srgbClr val="757575"/>
                </a:solidFill>
                <a:effectLst/>
                <a:highlight>
                  <a:srgbClr val="FFFFFF"/>
                </a:highlight>
                <a:latin typeface="Josefin Sans" pitchFamily="2" charset="0"/>
              </a:rPr>
              <a:t>: accessed October 3,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San Antonio Conservation Society.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Raba, Ernst Wilhelm, 1874-1951. [Mission Espada],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https://texashistory.unt.edu/ark:/67531/metapth460164/</a:t>
            </a:r>
            <a:r>
              <a:rPr lang="en-US" b="0" i="0" dirty="0">
                <a:solidFill>
                  <a:srgbClr val="757575"/>
                </a:solidFill>
                <a:effectLst/>
                <a:highlight>
                  <a:srgbClr val="FFFFFF"/>
                </a:highlight>
                <a:latin typeface="Josefin Sans" pitchFamily="2" charset="0"/>
              </a:rPr>
              <a:t>: accessed October 4,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San Antonio Conservation Society.</a:t>
            </a:r>
            <a:endParaRPr lang="en-US" dirty="0"/>
          </a:p>
        </p:txBody>
      </p:sp>
      <p:sp>
        <p:nvSpPr>
          <p:cNvPr id="4" name="Slide Number Placeholder 3"/>
          <p:cNvSpPr>
            <a:spLocks noGrp="1"/>
          </p:cNvSpPr>
          <p:nvPr>
            <p:ph type="sldNum" sz="quarter" idx="5"/>
          </p:nvPr>
        </p:nvSpPr>
        <p:spPr/>
        <p:txBody>
          <a:bodyPr/>
          <a:lstStyle/>
          <a:p>
            <a:fld id="{17B15CC0-7402-49BE-B149-46D504E6B46E}" type="slidenum">
              <a:rPr lang="en-US" smtClean="0"/>
              <a:t>6</a:t>
            </a:fld>
            <a:endParaRPr lang="en-US"/>
          </a:p>
        </p:txBody>
      </p:sp>
    </p:spTree>
    <p:extLst>
      <p:ext uri="{BB962C8B-B14F-4D97-AF65-F5344CB8AC3E}">
        <p14:creationId xmlns:p14="http://schemas.microsoft.com/office/powerpoint/2010/main" val="204935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“[Spanish Mission of the Alamo].” Library of Congress, January 1, 1970. </a:t>
            </a:r>
            <a:r>
              <a:rPr lang="en-US" sz="1800" b="0" i="0" u="sng" strike="noStrike" dirty="0">
                <a:solidFill>
                  <a:srgbClr val="1155CC"/>
                </a:solidFill>
                <a:effectLst/>
                <a:latin typeface="Times New Roman" panose="02020603050405020304" pitchFamily="18" charset="0"/>
                <a:hlinkClick r:id="rId3"/>
              </a:rPr>
              <a:t>https://www.loc.gov/pictures/item/2021630685/</a:t>
            </a:r>
            <a:r>
              <a:rPr lang="en-US" sz="1800" b="0" i="0" u="none" strike="noStrike" dirty="0">
                <a:solidFill>
                  <a:srgbClr val="242424"/>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7B15CC0-7402-49BE-B149-46D504E6B46E}" type="slidenum">
              <a:rPr lang="en-US" smtClean="0"/>
              <a:t>7</a:t>
            </a:fld>
            <a:endParaRPr lang="en-US"/>
          </a:p>
        </p:txBody>
      </p:sp>
    </p:spTree>
    <p:extLst>
      <p:ext uri="{BB962C8B-B14F-4D97-AF65-F5344CB8AC3E}">
        <p14:creationId xmlns:p14="http://schemas.microsoft.com/office/powerpoint/2010/main" val="42905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Spanish Missions in Texas. </a:t>
            </a:r>
            <a:r>
              <a:rPr lang="en-US" b="0" i="1" dirty="0">
                <a:solidFill>
                  <a:srgbClr val="202122"/>
                </a:solidFill>
                <a:effectLst/>
                <a:highlight>
                  <a:srgbClr val="F7F8FF"/>
                </a:highlight>
                <a:latin typeface="Arial" panose="020B0604020202020204" pitchFamily="34" charset="0"/>
              </a:rPr>
              <a:t>This image or media file contains material based on a work of a </a:t>
            </a:r>
            <a:r>
              <a:rPr lang="en-US" b="0" i="1" u="none" strike="noStrike" dirty="0">
                <a:solidFill>
                  <a:srgbClr val="3366BB"/>
                </a:solidFill>
                <a:effectLst/>
                <a:highlight>
                  <a:srgbClr val="F7F8FF"/>
                </a:highlight>
                <a:latin typeface="Arial" panose="020B0604020202020204" pitchFamily="34" charset="0"/>
                <a:hlinkClick r:id="rId3" tooltip="w:National Park Service"/>
              </a:rPr>
              <a:t>National Park Service</a:t>
            </a:r>
            <a:r>
              <a:rPr lang="en-US" b="0" i="1" dirty="0">
                <a:solidFill>
                  <a:srgbClr val="202122"/>
                </a:solidFill>
                <a:effectLst/>
                <a:highlight>
                  <a:srgbClr val="F7F8FF"/>
                </a:highlight>
                <a:latin typeface="Arial" panose="020B0604020202020204" pitchFamily="34" charset="0"/>
              </a:rPr>
              <a:t> employee, created as part of that person's official duties. As a </a:t>
            </a:r>
            <a:r>
              <a:rPr lang="en-US" b="0" i="1" u="none" strike="noStrike" dirty="0">
                <a:solidFill>
                  <a:srgbClr val="3366BB"/>
                </a:solidFill>
                <a:effectLst/>
                <a:highlight>
                  <a:srgbClr val="F7F8FF"/>
                </a:highlight>
                <a:latin typeface="Arial" panose="020B0604020202020204" pitchFamily="34" charset="0"/>
                <a:hlinkClick r:id="rId4" tooltip="w:Work of the United States Government"/>
              </a:rPr>
              <a:t>work</a:t>
            </a:r>
            <a:r>
              <a:rPr lang="en-US" b="0" i="1" dirty="0">
                <a:solidFill>
                  <a:srgbClr val="202122"/>
                </a:solidFill>
                <a:effectLst/>
                <a:highlight>
                  <a:srgbClr val="F7F8FF"/>
                </a:highlight>
                <a:latin typeface="Arial" panose="020B0604020202020204" pitchFamily="34" charset="0"/>
              </a:rPr>
              <a:t> of the </a:t>
            </a:r>
            <a:r>
              <a:rPr lang="en-US" b="0" i="1" u="none" strike="noStrike" dirty="0">
                <a:solidFill>
                  <a:srgbClr val="3366BB"/>
                </a:solidFill>
                <a:effectLst/>
                <a:highlight>
                  <a:srgbClr val="F7F8FF"/>
                </a:highlight>
                <a:latin typeface="Arial" panose="020B0604020202020204" pitchFamily="34" charset="0"/>
                <a:hlinkClick r:id="rId5" tooltip="w:Federal Government of the United States"/>
              </a:rPr>
              <a:t>U.S. federal government</a:t>
            </a:r>
            <a:r>
              <a:rPr lang="en-US" b="0" i="1" dirty="0">
                <a:solidFill>
                  <a:srgbClr val="202122"/>
                </a:solidFill>
                <a:effectLst/>
                <a:highlight>
                  <a:srgbClr val="F7F8FF"/>
                </a:highlight>
                <a:latin typeface="Arial" panose="020B0604020202020204" pitchFamily="34" charset="0"/>
              </a:rPr>
              <a:t>, such work is in the </a:t>
            </a:r>
            <a:r>
              <a:rPr lang="en-US" b="1" i="1" u="none" strike="noStrike" dirty="0">
                <a:solidFill>
                  <a:srgbClr val="3366BB"/>
                </a:solidFill>
                <a:effectLst/>
                <a:highlight>
                  <a:srgbClr val="F7F8FF"/>
                </a:highlight>
                <a:latin typeface="Arial" panose="020B0604020202020204" pitchFamily="34" charset="0"/>
                <a:hlinkClick r:id="rId6" tooltip="w:public domain"/>
              </a:rPr>
              <a:t>public domain</a:t>
            </a:r>
            <a:r>
              <a:rPr lang="en-US" b="0" i="1" dirty="0">
                <a:solidFill>
                  <a:srgbClr val="202122"/>
                </a:solidFill>
                <a:effectLst/>
                <a:highlight>
                  <a:srgbClr val="F7F8FF"/>
                </a:highlight>
                <a:latin typeface="Arial" panose="020B0604020202020204" pitchFamily="34" charset="0"/>
              </a:rPr>
              <a:t> in the United States. See the </a:t>
            </a:r>
            <a:r>
              <a:rPr lang="en-US" b="0" i="1" u="none" strike="noStrike" dirty="0">
                <a:solidFill>
                  <a:srgbClr val="3366BB"/>
                </a:solidFill>
                <a:effectLst/>
                <a:highlight>
                  <a:srgbClr val="F7F8FF"/>
                </a:highlight>
                <a:latin typeface="Arial" panose="020B0604020202020204" pitchFamily="34" charset="0"/>
                <a:hlinkClick r:id="rId7"/>
              </a:rPr>
              <a:t>NPS website</a:t>
            </a:r>
            <a:r>
              <a:rPr lang="en-US" b="0" i="1" dirty="0">
                <a:solidFill>
                  <a:srgbClr val="202122"/>
                </a:solidFill>
                <a:effectLst/>
                <a:highlight>
                  <a:srgbClr val="F7F8FF"/>
                </a:highlight>
                <a:latin typeface="Arial" panose="020B0604020202020204" pitchFamily="34" charset="0"/>
              </a:rPr>
              <a:t> and </a:t>
            </a:r>
            <a:r>
              <a:rPr lang="en-US" b="0" i="1" u="none" strike="noStrike" dirty="0">
                <a:solidFill>
                  <a:srgbClr val="3366BB"/>
                </a:solidFill>
                <a:effectLst/>
                <a:highlight>
                  <a:srgbClr val="F7F8FF"/>
                </a:highlight>
                <a:latin typeface="Arial" panose="020B0604020202020204" pitchFamily="34" charset="0"/>
                <a:hlinkClick r:id="rId8"/>
              </a:rPr>
              <a:t>NPS copyright policy</a:t>
            </a:r>
            <a:r>
              <a:rPr lang="en-US" b="0" i="1" dirty="0">
                <a:solidFill>
                  <a:srgbClr val="202122"/>
                </a:solidFill>
                <a:effectLst/>
                <a:highlight>
                  <a:srgbClr val="F7F8FF"/>
                </a:highlight>
                <a:latin typeface="Arial" panose="020B0604020202020204" pitchFamily="34" charset="0"/>
              </a:rPr>
              <a:t> for more information. https://commons.wikimedia.org/wiki/File:Spanish_Missions_in_Texas.JPG</a:t>
            </a:r>
          </a:p>
          <a:p>
            <a:endParaRPr lang="en-US" dirty="0"/>
          </a:p>
        </p:txBody>
      </p:sp>
      <p:sp>
        <p:nvSpPr>
          <p:cNvPr id="4" name="Slide Number Placeholder 3"/>
          <p:cNvSpPr>
            <a:spLocks noGrp="1"/>
          </p:cNvSpPr>
          <p:nvPr>
            <p:ph type="sldNum" sz="quarter" idx="5"/>
          </p:nvPr>
        </p:nvSpPr>
        <p:spPr/>
        <p:txBody>
          <a:bodyPr/>
          <a:lstStyle/>
          <a:p>
            <a:fld id="{17B15CC0-7402-49BE-B149-46D504E6B46E}" type="slidenum">
              <a:rPr lang="en-US" smtClean="0"/>
              <a:t>8</a:t>
            </a:fld>
            <a:endParaRPr lang="en-US"/>
          </a:p>
        </p:txBody>
      </p:sp>
    </p:spTree>
    <p:extLst>
      <p:ext uri="{BB962C8B-B14F-4D97-AF65-F5344CB8AC3E}">
        <p14:creationId xmlns:p14="http://schemas.microsoft.com/office/powerpoint/2010/main" val="422808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WBAP-TV (Television station : Fort Worth, Tex.). [The Alamo], photograph, 197X; (</a:t>
            </a:r>
            <a:r>
              <a:rPr lang="en-US" b="0" i="0" u="none" strike="noStrike" dirty="0">
                <a:solidFill>
                  <a:srgbClr val="0277BD"/>
                </a:solidFill>
                <a:effectLst/>
                <a:highlight>
                  <a:srgbClr val="FFFFFF"/>
                </a:highlight>
                <a:latin typeface="Josefin Sans" pitchFamily="2" charset="0"/>
                <a:hlinkClick r:id="rId3"/>
              </a:rPr>
              <a:t>https://texashistory.unt.edu/ark:/67531/metadc1612428/</a:t>
            </a:r>
            <a:r>
              <a:rPr lang="en-US" b="0" i="0" dirty="0">
                <a:solidFill>
                  <a:srgbClr val="757575"/>
                </a:solidFill>
                <a:effectLst/>
                <a:highlight>
                  <a:srgbClr val="FFFFFF"/>
                </a:highlight>
                <a:latin typeface="Josefin Sans" pitchFamily="2" charset="0"/>
              </a:rPr>
              <a:t>: accessed October 4,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17B15CC0-7402-49BE-B149-46D504E6B46E}" type="slidenum">
              <a:rPr lang="en-US" smtClean="0"/>
              <a:t>9</a:t>
            </a:fld>
            <a:endParaRPr lang="en-US"/>
          </a:p>
        </p:txBody>
      </p:sp>
    </p:spTree>
    <p:extLst>
      <p:ext uri="{BB962C8B-B14F-4D97-AF65-F5344CB8AC3E}">
        <p14:creationId xmlns:p14="http://schemas.microsoft.com/office/powerpoint/2010/main" val="318841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B15CC0-7402-49BE-B149-46D504E6B46E}" type="slidenum">
              <a:rPr lang="en-US" smtClean="0"/>
              <a:t>10</a:t>
            </a:fld>
            <a:endParaRPr lang="en-US"/>
          </a:p>
        </p:txBody>
      </p:sp>
    </p:spTree>
    <p:extLst>
      <p:ext uri="{BB962C8B-B14F-4D97-AF65-F5344CB8AC3E}">
        <p14:creationId xmlns:p14="http://schemas.microsoft.com/office/powerpoint/2010/main" val="79430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Comancheria Map. </a:t>
            </a:r>
            <a:r>
              <a:rPr lang="en-US" b="0" i="0" dirty="0">
                <a:solidFill>
                  <a:srgbClr val="202122"/>
                </a:solidFill>
                <a:effectLst/>
                <a:highlight>
                  <a:srgbClr val="F8F9FA"/>
                </a:highlight>
                <a:latin typeface="Arial" panose="020B0604020202020204" pitchFamily="34" charset="0"/>
              </a:rPr>
              <a:t>Map showing approximately the area, known as Comancheria, occupied by the various Comanche tribes prior to 1850. It's made using "Reynolds's Political Map of the United States" (1856) from Library of Congress collection (public domain). </a:t>
            </a:r>
            <a:r>
              <a:rPr lang="en-US" b="0" i="0" dirty="0">
                <a:solidFill>
                  <a:srgbClr val="202122"/>
                </a:solidFill>
                <a:effectLst/>
                <a:highlight>
                  <a:srgbClr val="F7F8FF"/>
                </a:highlight>
                <a:latin typeface="Arial" panose="020B0604020202020204" pitchFamily="34" charset="0"/>
              </a:rPr>
              <a:t>I, the copyright holder of this work, release this work into the </a:t>
            </a:r>
            <a:r>
              <a:rPr lang="en-US" b="1" i="0" u="none" strike="noStrike" dirty="0">
                <a:solidFill>
                  <a:srgbClr val="3366BB"/>
                </a:solidFill>
                <a:effectLst/>
                <a:highlight>
                  <a:srgbClr val="F7F8FF"/>
                </a:highlight>
                <a:latin typeface="Arial" panose="020B0604020202020204" pitchFamily="34" charset="0"/>
                <a:hlinkClick r:id="rId3" tooltip="w:en:public domain"/>
              </a:rPr>
              <a:t>public domain</a:t>
            </a:r>
            <a:r>
              <a:rPr lang="en-US" b="0" i="0" dirty="0">
                <a:solidFill>
                  <a:srgbClr val="202122"/>
                </a:solidFill>
                <a:effectLst/>
                <a:highlight>
                  <a:srgbClr val="F7F8FF"/>
                </a:highlight>
                <a:latin typeface="Arial" panose="020B0604020202020204" pitchFamily="34" charset="0"/>
              </a:rPr>
              <a:t>. This applies worldwide.</a:t>
            </a:r>
            <a:br>
              <a:rPr lang="en-US" dirty="0"/>
            </a:br>
            <a:r>
              <a:rPr lang="en-US" dirty="0"/>
              <a:t>In some countries this may not be legally possible; if so:</a:t>
            </a:r>
            <a:br>
              <a:rPr lang="en-US" dirty="0"/>
            </a:br>
            <a:r>
              <a:rPr lang="en-US" b="0" i="1" dirty="0">
                <a:solidFill>
                  <a:srgbClr val="202122"/>
                </a:solidFill>
                <a:effectLst/>
                <a:highlight>
                  <a:srgbClr val="F7F8FF"/>
                </a:highlight>
                <a:latin typeface="Arial" panose="020B0604020202020204" pitchFamily="34" charset="0"/>
              </a:rPr>
              <a:t>I grant anyone the right to use this work </a:t>
            </a:r>
            <a:r>
              <a:rPr lang="en-US" b="1" i="1" dirty="0">
                <a:solidFill>
                  <a:srgbClr val="202122"/>
                </a:solidFill>
                <a:effectLst/>
                <a:highlight>
                  <a:srgbClr val="F7F8FF"/>
                </a:highlight>
                <a:latin typeface="Arial" panose="020B0604020202020204" pitchFamily="34" charset="0"/>
              </a:rPr>
              <a:t>for any purpose</a:t>
            </a:r>
            <a:r>
              <a:rPr lang="en-US" b="0" i="1" dirty="0">
                <a:solidFill>
                  <a:srgbClr val="202122"/>
                </a:solidFill>
                <a:effectLst/>
                <a:highlight>
                  <a:srgbClr val="F7F8FF"/>
                </a:highlight>
                <a:latin typeface="Arial" panose="020B0604020202020204" pitchFamily="34" charset="0"/>
              </a:rPr>
              <a:t>, without any conditions, unless such conditions are required by law.</a:t>
            </a:r>
          </a:p>
          <a:p>
            <a:r>
              <a:rPr lang="en-US" b="0" dirty="0"/>
              <a:t>https://commons.wikimedia.org/wiki/File:Comancheria.jpg</a:t>
            </a:r>
            <a:endParaRPr lang="en-US" b="0" i="1" dirty="0">
              <a:solidFill>
                <a:srgbClr val="202122"/>
              </a:solidFill>
              <a:effectLst/>
              <a:highlight>
                <a:srgbClr val="F7F8FF"/>
              </a:highlight>
              <a:latin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17B15CC0-7402-49BE-B149-46D504E6B46E}" type="slidenum">
              <a:rPr lang="en-US" smtClean="0"/>
              <a:t>11</a:t>
            </a:fld>
            <a:endParaRPr lang="en-US"/>
          </a:p>
        </p:txBody>
      </p:sp>
    </p:spTree>
    <p:extLst>
      <p:ext uri="{BB962C8B-B14F-4D97-AF65-F5344CB8AC3E}">
        <p14:creationId xmlns:p14="http://schemas.microsoft.com/office/powerpoint/2010/main" val="413365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7B15CC0-7402-49BE-B149-46D504E6B46E}" type="slidenum">
              <a:rPr lang="en-US" smtClean="0"/>
              <a:t>12</a:t>
            </a:fld>
            <a:endParaRPr lang="en-US"/>
          </a:p>
        </p:txBody>
      </p:sp>
    </p:spTree>
    <p:extLst>
      <p:ext uri="{BB962C8B-B14F-4D97-AF65-F5344CB8AC3E}">
        <p14:creationId xmlns:p14="http://schemas.microsoft.com/office/powerpoint/2010/main" val="344575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02323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5663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87269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7860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7110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084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4791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29285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1195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57933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8646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35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54004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8682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3928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5955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9490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3671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8010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7719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7026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1/29/2025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685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1/29/2025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350892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410609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9.svg"/><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5.emf"/><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hotograph of an oblique view of the east (front) and north facades of the church at Mission Espada. Father Francis Bouchu's residence, reconstructed from the main part of the old mission convento, stands to the left of the church.">
            <a:extLst>
              <a:ext uri="{FF2B5EF4-FFF2-40B4-BE49-F238E27FC236}">
                <a16:creationId xmlns:a16="http://schemas.microsoft.com/office/drawing/2014/main" id="{07F1BA80-0862-1D12-B049-BEB6E19F3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68" b="147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32055" cy="3692028"/>
          </a:xfrm>
          <a:noFill/>
        </p:spPr>
        <p:txBody>
          <a:bodyPr>
            <a:normAutofit/>
          </a:bodyPr>
          <a:lstStyle/>
          <a:p>
            <a:pPr algn="l"/>
            <a:r>
              <a:rPr lang="en-US" sz="5200" b="1" i="1" dirty="0">
                <a:solidFill>
                  <a:schemeClr val="tx1">
                    <a:lumMod val="75000"/>
                    <a:lumOff val="25000"/>
                  </a:schemeClr>
                </a:solidFill>
              </a:rPr>
              <a:t>Unit 3: </a:t>
            </a:r>
            <a:br>
              <a:rPr lang="en-US" sz="5200" b="1" i="1" dirty="0"/>
            </a:br>
            <a:r>
              <a:rPr lang="en-US" sz="5200" b="1" i="1" dirty="0">
                <a:solidFill>
                  <a:srgbClr val="0073C2"/>
                </a:solidFill>
              </a:rPr>
              <a:t>The Spanish Colonial Era</a:t>
            </a:r>
            <a:endParaRPr lang="en-US" sz="5200" b="1" dirty="0">
              <a:solidFill>
                <a:srgbClr val="0073C2"/>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a:solidFill>
                  <a:schemeClr val="tx1">
                    <a:lumMod val="75000"/>
                    <a:lumOff val="25000"/>
                  </a:schemeClr>
                </a:solidFill>
              </a:rPr>
              <a:t>Lesson 3 : </a:t>
            </a:r>
          </a:p>
          <a:p>
            <a:pPr algn="l"/>
            <a:r>
              <a:rPr lang="en-US" sz="3600" b="1" i="1" dirty="0">
                <a:solidFill>
                  <a:srgbClr val="0070C0"/>
                </a:solidFill>
              </a:rPr>
              <a:t>Vocabulary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85505"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Buffer Zone </a:t>
            </a:r>
            <a:r>
              <a:rPr lang="en-US" sz="4900" i="1" dirty="0">
                <a:solidFill>
                  <a:schemeClr val="bg1"/>
                </a:solidFill>
                <a:latin typeface="Gotham Medium"/>
              </a:rPr>
              <a:t>(n)</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31" y="1205954"/>
            <a:ext cx="6918355" cy="5755422"/>
          </a:xfrm>
          <a:prstGeom prst="rect">
            <a:avLst/>
          </a:prstGeom>
          <a:noFill/>
        </p:spPr>
        <p:txBody>
          <a:bodyPr wrap="square" rtlCol="0">
            <a:spAutoFit/>
          </a:bodyPr>
          <a:lstStyle/>
          <a:p>
            <a:r>
              <a:rPr lang="en-US" sz="2200" dirty="0">
                <a:solidFill>
                  <a:srgbClr val="7030A0"/>
                </a:solidFill>
                <a:latin typeface="Gotham Book"/>
              </a:rPr>
              <a:t>In the 1600s, Spain had become incredibly wealthy primarily by mining silver around Mexico City. Spain established hundreds of silver mines throughout the region which produced more silver than all the other mines operating in the rest of the world at the time! The Spanish made great efforts to protect these incredibly profitable mines. </a:t>
            </a:r>
          </a:p>
          <a:p>
            <a:endParaRPr lang="en-US" sz="1000" dirty="0">
              <a:solidFill>
                <a:srgbClr val="7030A0"/>
              </a:solidFill>
              <a:latin typeface="Gotham Book"/>
            </a:endParaRPr>
          </a:p>
          <a:p>
            <a:r>
              <a:rPr lang="en-US" sz="2200" dirty="0">
                <a:solidFill>
                  <a:schemeClr val="accent6">
                    <a:lumMod val="75000"/>
                  </a:schemeClr>
                </a:solidFill>
                <a:latin typeface="Gotham Book"/>
              </a:rPr>
              <a:t>While Texas had no gold or silver, it was still valuable to Spain in another way. Texas provided a </a:t>
            </a:r>
            <a:r>
              <a:rPr lang="en-US" sz="2200" b="1" dirty="0">
                <a:solidFill>
                  <a:schemeClr val="accent6">
                    <a:lumMod val="75000"/>
                  </a:schemeClr>
                </a:solidFill>
                <a:latin typeface="Gotham Book"/>
              </a:rPr>
              <a:t>buffer zone</a:t>
            </a:r>
            <a:r>
              <a:rPr lang="en-US" sz="2200" dirty="0">
                <a:solidFill>
                  <a:schemeClr val="accent6">
                    <a:lumMod val="75000"/>
                  </a:schemeClr>
                </a:solidFill>
                <a:latin typeface="Gotham Book"/>
              </a:rPr>
              <a:t>, or a large, safe distance, between Spain’s silver mines in Mexico and the other European powers in North America.</a:t>
            </a:r>
          </a:p>
          <a:p>
            <a:endParaRPr lang="en-US" sz="600" dirty="0">
              <a:solidFill>
                <a:srgbClr val="7030A0"/>
              </a:solidFill>
              <a:latin typeface="Gotham Book"/>
            </a:endParaRPr>
          </a:p>
          <a:p>
            <a:r>
              <a:rPr lang="en-US" sz="2200" dirty="0">
                <a:solidFill>
                  <a:srgbClr val="0070C0"/>
                </a:solidFill>
                <a:latin typeface="Gotham Book"/>
              </a:rPr>
              <a:t>The French had been exploring and colonizing to the northeast of New Spain along the Mississippi River for years. With their rivals coming closer and closer, the Spanish felt that their resources in Mexico were better protected with Texas serving as their </a:t>
            </a:r>
            <a:r>
              <a:rPr lang="en-US" sz="2200" b="1" dirty="0">
                <a:solidFill>
                  <a:srgbClr val="0070C0"/>
                </a:solidFill>
                <a:latin typeface="Gotham Book"/>
              </a:rPr>
              <a:t>buffer zone.</a:t>
            </a:r>
          </a:p>
        </p:txBody>
      </p:sp>
      <p:pic>
        <p:nvPicPr>
          <p:cNvPr id="39" name="Picture 38" descr="A map of North America showing European claims to the land in 1700.&#10;&#10;Spain's claims cover present-day Mexico, Texas, the American Southwest, South America, and part of the Caribbean.&#10;&#10;France's claims include much of the central portion of North America along the Mississippi River.&#10;&#10;Great Britain's claims include most of the east coast of North America.">
            <a:extLst>
              <a:ext uri="{FF2B5EF4-FFF2-40B4-BE49-F238E27FC236}">
                <a16:creationId xmlns:a16="http://schemas.microsoft.com/office/drawing/2014/main" id="{59D2BE55-F99C-0E82-8CA3-1790755B7B43}"/>
              </a:ext>
            </a:extLst>
          </p:cNvPr>
          <p:cNvPicPr>
            <a:picLocks noChangeAspect="1"/>
          </p:cNvPicPr>
          <p:nvPr/>
        </p:nvPicPr>
        <p:blipFill rotWithShape="1">
          <a:blip r:embed="rId5"/>
          <a:srcRect l="-1" t="1709" r="483"/>
          <a:stretch/>
        </p:blipFill>
        <p:spPr>
          <a:xfrm>
            <a:off x="7042742" y="1523524"/>
            <a:ext cx="4952929" cy="4147933"/>
          </a:xfrm>
          <a:prstGeom prst="rect">
            <a:avLst/>
          </a:prstGeom>
          <a:effectLst>
            <a:outerShdw blurRad="50800" dist="50800" dir="7920000" algn="ctr" rotWithShape="0">
              <a:srgbClr val="000000">
                <a:alpha val="43137"/>
              </a:srgbClr>
            </a:outerShdw>
          </a:effectLst>
        </p:spPr>
      </p:pic>
      <p:sp>
        <p:nvSpPr>
          <p:cNvPr id="40" name="Rectangle 39">
            <a:extLst>
              <a:ext uri="{FF2B5EF4-FFF2-40B4-BE49-F238E27FC236}">
                <a16:creationId xmlns:a16="http://schemas.microsoft.com/office/drawing/2014/main" id="{39565602-3785-05BA-09AC-B6D5B43B41C3}"/>
              </a:ext>
              <a:ext uri="{C183D7F6-B498-43B3-948B-1728B52AA6E4}">
                <adec:decorative xmlns:adec="http://schemas.microsoft.com/office/drawing/2017/decorative" val="1"/>
              </a:ext>
            </a:extLst>
          </p:cNvPr>
          <p:cNvSpPr/>
          <p:nvPr/>
        </p:nvSpPr>
        <p:spPr>
          <a:xfrm>
            <a:off x="7042742" y="1523524"/>
            <a:ext cx="4952929" cy="414793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55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2738"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Raid </a:t>
            </a:r>
            <a:r>
              <a:rPr lang="en-US" sz="4900" i="1" dirty="0">
                <a:solidFill>
                  <a:schemeClr val="bg1"/>
                </a:solidFill>
                <a:latin typeface="Gotham Medium"/>
              </a:rPr>
              <a:t>(v)</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73450" y="1379486"/>
            <a:ext cx="7193153" cy="5324535"/>
          </a:xfrm>
          <a:prstGeom prst="rect">
            <a:avLst/>
          </a:prstGeom>
          <a:noFill/>
        </p:spPr>
        <p:txBody>
          <a:bodyPr wrap="square" rtlCol="0">
            <a:spAutoFit/>
          </a:bodyPr>
          <a:lstStyle/>
          <a:p>
            <a:r>
              <a:rPr lang="en-US" sz="2000" dirty="0">
                <a:solidFill>
                  <a:srgbClr val="7030A0"/>
                </a:solidFill>
                <a:latin typeface="Gotham Book"/>
              </a:rPr>
              <a:t>When the Spanish began establishing missions and presidios in Texas, some Texas Indian tribes periodically attacked these Spanish settlements with the goal of capturing valuable resources like horses and weapons. These types of attacks were called </a:t>
            </a:r>
            <a:r>
              <a:rPr lang="en-US" sz="2000" b="1" dirty="0">
                <a:solidFill>
                  <a:srgbClr val="7030A0"/>
                </a:solidFill>
                <a:latin typeface="Gotham Book"/>
              </a:rPr>
              <a:t>raids. </a:t>
            </a:r>
            <a:endParaRPr lang="en-US" sz="2000" dirty="0">
              <a:solidFill>
                <a:srgbClr val="7030A0"/>
              </a:solidFill>
              <a:latin typeface="Gotham Book"/>
            </a:endParaRPr>
          </a:p>
          <a:p>
            <a:endParaRPr lang="en-US" sz="2000" dirty="0">
              <a:solidFill>
                <a:srgbClr val="7030A0"/>
              </a:solidFill>
              <a:latin typeface="Gotham Book"/>
            </a:endParaRPr>
          </a:p>
          <a:p>
            <a:r>
              <a:rPr lang="en-US" sz="2000" dirty="0">
                <a:solidFill>
                  <a:srgbClr val="00B050"/>
                </a:solidFill>
                <a:latin typeface="Gotham Book"/>
              </a:rPr>
              <a:t>One tribe that was particularly successful at carrying out </a:t>
            </a:r>
            <a:r>
              <a:rPr lang="en-US" sz="2000" b="1" dirty="0">
                <a:solidFill>
                  <a:srgbClr val="00B050"/>
                </a:solidFill>
                <a:latin typeface="Gotham Book"/>
              </a:rPr>
              <a:t>raids</a:t>
            </a:r>
            <a:r>
              <a:rPr lang="en-US" sz="2000" dirty="0">
                <a:solidFill>
                  <a:srgbClr val="00B050"/>
                </a:solidFill>
                <a:latin typeface="Gotham Book"/>
              </a:rPr>
              <a:t> on Spanish missions and presidios was the Comanche. The Comanche had originally been part of the Shoshone tribe in areas around modern-day Wyoming. Then, in the early 1500s a group of Shoshone separated from the larger tribe and eventually migrated into Texas by the 1700s. This group came to be known as the Comanche. </a:t>
            </a:r>
          </a:p>
          <a:p>
            <a:endParaRPr lang="en-US" sz="2000" dirty="0">
              <a:solidFill>
                <a:srgbClr val="7030A0"/>
              </a:solidFill>
              <a:latin typeface="Gotham Book"/>
            </a:endParaRPr>
          </a:p>
          <a:p>
            <a:r>
              <a:rPr lang="en-US" sz="2000" dirty="0">
                <a:solidFill>
                  <a:srgbClr val="0070C0"/>
                </a:solidFill>
                <a:latin typeface="Gotham Book"/>
              </a:rPr>
              <a:t>The Comanche were fierce warriors on horseback and very quickly began to dominate the Great Plains of Texas. The Spanish often referred to the region they controlled as </a:t>
            </a:r>
            <a:r>
              <a:rPr lang="en-US" sz="2000" i="1" dirty="0">
                <a:solidFill>
                  <a:srgbClr val="0070C0"/>
                </a:solidFill>
                <a:latin typeface="Gotham Book"/>
              </a:rPr>
              <a:t>Comancheria, </a:t>
            </a:r>
            <a:r>
              <a:rPr lang="en-US" sz="2000" dirty="0">
                <a:solidFill>
                  <a:srgbClr val="0070C0"/>
                </a:solidFill>
                <a:latin typeface="Gotham Book"/>
              </a:rPr>
              <a:t>or Comanche Land. </a:t>
            </a:r>
            <a:endParaRPr lang="en-US" sz="2000" b="1" dirty="0">
              <a:solidFill>
                <a:srgbClr val="0070C0"/>
              </a:solidFill>
              <a:latin typeface="Gotham Book"/>
            </a:endParaRPr>
          </a:p>
        </p:txBody>
      </p:sp>
      <p:pic>
        <p:nvPicPr>
          <p:cNvPr id="1028" name="Picture 4" descr="A map of the American southwest showing the approximate location of the land dominated by the Comanche, that came to be known as &quot;Comancheria.&quot; The area includes the Texas Great Plains, western Oklahoma, southern Kansas, and eastern New Mexico.">
            <a:extLst>
              <a:ext uri="{FF2B5EF4-FFF2-40B4-BE49-F238E27FC236}">
                <a16:creationId xmlns:a16="http://schemas.microsoft.com/office/drawing/2014/main" id="{45E2AC21-FF75-C473-BB8D-9AA88C507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473" y="1326770"/>
            <a:ext cx="4187310" cy="408710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9F8398-461F-66E8-8D2F-59A7C5DE4AB9}"/>
              </a:ext>
            </a:extLst>
          </p:cNvPr>
          <p:cNvSpPr txBox="1"/>
          <p:nvPr/>
        </p:nvSpPr>
        <p:spPr>
          <a:xfrm>
            <a:off x="7219885" y="5413871"/>
            <a:ext cx="4420486" cy="830997"/>
          </a:xfrm>
          <a:prstGeom prst="rect">
            <a:avLst/>
          </a:prstGeom>
          <a:noFill/>
        </p:spPr>
        <p:txBody>
          <a:bodyPr wrap="square" rtlCol="0">
            <a:spAutoFit/>
          </a:bodyPr>
          <a:lstStyle/>
          <a:p>
            <a:pPr algn="ctr"/>
            <a:r>
              <a:rPr lang="en-US" sz="2400" i="1" dirty="0"/>
              <a:t>A map of the approximate area known as Comancheria.</a:t>
            </a:r>
          </a:p>
        </p:txBody>
      </p:sp>
    </p:spTree>
    <p:extLst>
      <p:ext uri="{BB962C8B-B14F-4D97-AF65-F5344CB8AC3E}">
        <p14:creationId xmlns:p14="http://schemas.microsoft.com/office/powerpoint/2010/main" val="383197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2738"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Caste System </a:t>
            </a:r>
            <a:r>
              <a:rPr lang="en-US" sz="4900" i="1" dirty="0">
                <a:solidFill>
                  <a:schemeClr val="bg1"/>
                </a:solidFill>
                <a:latin typeface="Gotham Medium"/>
              </a:rPr>
              <a:t>(n)</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41" y="1205954"/>
            <a:ext cx="7070276" cy="5793894"/>
          </a:xfrm>
          <a:prstGeom prst="rect">
            <a:avLst/>
          </a:prstGeom>
          <a:noFill/>
        </p:spPr>
        <p:txBody>
          <a:bodyPr wrap="square" rtlCol="0">
            <a:spAutoFit/>
          </a:bodyPr>
          <a:lstStyle/>
          <a:p>
            <a:r>
              <a:rPr lang="en-US" sz="2050" dirty="0">
                <a:solidFill>
                  <a:srgbClr val="0070C0"/>
                </a:solidFill>
                <a:latin typeface="Gotham Book"/>
              </a:rPr>
              <a:t>One of the many challenges facing people in New Spain during the Spanish Colonial Era was Spain’s social </a:t>
            </a:r>
            <a:r>
              <a:rPr lang="en-US" sz="2050" b="1" dirty="0">
                <a:solidFill>
                  <a:srgbClr val="0070C0"/>
                </a:solidFill>
                <a:latin typeface="Gotham Book"/>
              </a:rPr>
              <a:t>Caste System </a:t>
            </a:r>
            <a:r>
              <a:rPr lang="en-US" sz="2050" dirty="0">
                <a:solidFill>
                  <a:srgbClr val="0070C0"/>
                </a:solidFill>
                <a:latin typeface="Gotham Book"/>
              </a:rPr>
              <a:t>in the Americas</a:t>
            </a:r>
            <a:r>
              <a:rPr lang="en-US" sz="2050" b="1" dirty="0">
                <a:solidFill>
                  <a:srgbClr val="0070C0"/>
                </a:solidFill>
                <a:latin typeface="Gotham Book"/>
              </a:rPr>
              <a:t>.  </a:t>
            </a:r>
            <a:r>
              <a:rPr lang="en-US" sz="2050" dirty="0">
                <a:solidFill>
                  <a:srgbClr val="0070C0"/>
                </a:solidFill>
                <a:latin typeface="Gotham Book"/>
              </a:rPr>
              <a:t>A </a:t>
            </a:r>
            <a:r>
              <a:rPr lang="en-US" sz="2050" b="1" dirty="0">
                <a:solidFill>
                  <a:srgbClr val="0070C0"/>
                </a:solidFill>
                <a:latin typeface="Gotham Book"/>
              </a:rPr>
              <a:t>Caste System </a:t>
            </a:r>
            <a:r>
              <a:rPr lang="en-US" sz="2050" dirty="0">
                <a:solidFill>
                  <a:srgbClr val="0070C0"/>
                </a:solidFill>
                <a:latin typeface="Gotham Book"/>
              </a:rPr>
              <a:t>is a system that places people in different categories based on factors of birth like race or ethnicity.  These categories are then ranked from highest to lowest. People in the top category have more privileges, power, and opportunities than those in lower categories.</a:t>
            </a:r>
          </a:p>
          <a:p>
            <a:endParaRPr lang="en-US" sz="900" dirty="0">
              <a:solidFill>
                <a:srgbClr val="7030A0"/>
              </a:solidFill>
              <a:latin typeface="Gotham Book"/>
            </a:endParaRPr>
          </a:p>
          <a:p>
            <a:r>
              <a:rPr lang="en-US" sz="2050" dirty="0">
                <a:solidFill>
                  <a:srgbClr val="00B050"/>
                </a:solidFill>
                <a:latin typeface="Gotham Book"/>
              </a:rPr>
              <a:t>In New Spain, the people at the top were those who had been born in Spain. They had the most power and opportunity in New Spain. Below them were Spaniards who were born in the Americas. And below American-born Spaniards were people of mixed race. At the very bottom of the </a:t>
            </a:r>
            <a:r>
              <a:rPr lang="en-US" sz="2050" b="1" dirty="0">
                <a:solidFill>
                  <a:srgbClr val="00B050"/>
                </a:solidFill>
                <a:latin typeface="Gotham Book"/>
              </a:rPr>
              <a:t>caste system </a:t>
            </a:r>
            <a:r>
              <a:rPr lang="en-US" sz="2050" dirty="0">
                <a:solidFill>
                  <a:srgbClr val="00B050"/>
                </a:solidFill>
                <a:latin typeface="Gotham Book"/>
              </a:rPr>
              <a:t>was enslaved people and American Indians.</a:t>
            </a:r>
          </a:p>
          <a:p>
            <a:endParaRPr lang="en-US" sz="900" b="1" dirty="0">
              <a:solidFill>
                <a:srgbClr val="7030A0"/>
              </a:solidFill>
              <a:latin typeface="Gotham Book"/>
            </a:endParaRPr>
          </a:p>
          <a:p>
            <a:r>
              <a:rPr lang="en-US" sz="2050" dirty="0">
                <a:solidFill>
                  <a:srgbClr val="7030A0"/>
                </a:solidFill>
                <a:latin typeface="Gotham Book"/>
              </a:rPr>
              <a:t>Those at the bottom of the </a:t>
            </a:r>
            <a:r>
              <a:rPr lang="en-US" sz="2050" b="1" dirty="0">
                <a:solidFill>
                  <a:srgbClr val="7030A0"/>
                </a:solidFill>
                <a:latin typeface="Gotham Book"/>
              </a:rPr>
              <a:t>caste system </a:t>
            </a:r>
            <a:r>
              <a:rPr lang="en-US" sz="2050" dirty="0">
                <a:solidFill>
                  <a:srgbClr val="7030A0"/>
                </a:solidFill>
                <a:latin typeface="Gotham Book"/>
              </a:rPr>
              <a:t>had very few rights and little power or opportunity. Life for them was very difficult. Over time, anger and frustration built among the people at the bottom, leading New Spain closer and closer toward war. </a:t>
            </a:r>
            <a:endParaRPr lang="en-US" sz="2050" dirty="0">
              <a:solidFill>
                <a:srgbClr val="0070C0"/>
              </a:solidFill>
              <a:latin typeface="Gotham Book"/>
            </a:endParaRPr>
          </a:p>
        </p:txBody>
      </p:sp>
      <p:sp>
        <p:nvSpPr>
          <p:cNvPr id="4" name="Isosceles Triangle 3" descr="A pyramid diagram showing the social caste levels of New Spain. ">
            <a:extLst>
              <a:ext uri="{FF2B5EF4-FFF2-40B4-BE49-F238E27FC236}">
                <a16:creationId xmlns:a16="http://schemas.microsoft.com/office/drawing/2014/main" id="{DCEDE2D7-5B96-9301-B006-C3C7DCBE8A09}"/>
              </a:ext>
            </a:extLst>
          </p:cNvPr>
          <p:cNvSpPr/>
          <p:nvPr/>
        </p:nvSpPr>
        <p:spPr>
          <a:xfrm>
            <a:off x="7127995" y="1365917"/>
            <a:ext cx="4955153" cy="4904254"/>
          </a:xfrm>
          <a:prstGeom prst="triangle">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E72DD3-6353-9DD1-37EB-010094B093C6}"/>
              </a:ext>
            </a:extLst>
          </p:cNvPr>
          <p:cNvSpPr txBox="1"/>
          <p:nvPr/>
        </p:nvSpPr>
        <p:spPr>
          <a:xfrm>
            <a:off x="6749143" y="1283652"/>
            <a:ext cx="2808513" cy="707886"/>
          </a:xfrm>
          <a:prstGeom prst="rect">
            <a:avLst/>
          </a:prstGeom>
          <a:noFill/>
        </p:spPr>
        <p:txBody>
          <a:bodyPr wrap="square" rtlCol="0">
            <a:spAutoFit/>
          </a:bodyPr>
          <a:lstStyle/>
          <a:p>
            <a:pPr algn="ctr"/>
            <a:r>
              <a:rPr lang="en-US" sz="2000" b="1" u="sng" dirty="0"/>
              <a:t>Peninsulares</a:t>
            </a:r>
            <a:r>
              <a:rPr lang="en-US" sz="2000" dirty="0"/>
              <a:t>: Spaniards born in Spain</a:t>
            </a:r>
          </a:p>
        </p:txBody>
      </p:sp>
      <p:cxnSp>
        <p:nvCxnSpPr>
          <p:cNvPr id="9" name="Straight Connector 8">
            <a:extLst>
              <a:ext uri="{FF2B5EF4-FFF2-40B4-BE49-F238E27FC236}">
                <a16:creationId xmlns:a16="http://schemas.microsoft.com/office/drawing/2014/main" id="{9A0A63F5-4137-87DF-A0CC-E8182B62A4F5}"/>
              </a:ext>
              <a:ext uri="{C183D7F6-B498-43B3-948B-1728B52AA6E4}">
                <adec:decorative xmlns:adec="http://schemas.microsoft.com/office/drawing/2017/decorative" val="1"/>
              </a:ext>
            </a:extLst>
          </p:cNvPr>
          <p:cNvCxnSpPr/>
          <p:nvPr/>
        </p:nvCxnSpPr>
        <p:spPr>
          <a:xfrm>
            <a:off x="9089576" y="2373086"/>
            <a:ext cx="10341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DD04C6-6076-E709-69CC-0F0CA4D60A6C}"/>
              </a:ext>
              <a:ext uri="{C183D7F6-B498-43B3-948B-1728B52AA6E4}">
                <adec:decorative xmlns:adec="http://schemas.microsoft.com/office/drawing/2017/decorative" val="1"/>
              </a:ext>
            </a:extLst>
          </p:cNvPr>
          <p:cNvCxnSpPr>
            <a:cxnSpLocks/>
          </p:cNvCxnSpPr>
          <p:nvPr/>
        </p:nvCxnSpPr>
        <p:spPr>
          <a:xfrm>
            <a:off x="9089576" y="1770461"/>
            <a:ext cx="557652" cy="186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6438C8-EA0E-690F-DE0F-71485F5AB6BC}"/>
              </a:ext>
              <a:ext uri="{C183D7F6-B498-43B3-948B-1728B52AA6E4}">
                <adec:decorative xmlns:adec="http://schemas.microsoft.com/office/drawing/2017/decorative" val="1"/>
              </a:ext>
            </a:extLst>
          </p:cNvPr>
          <p:cNvCxnSpPr>
            <a:cxnSpLocks/>
          </p:cNvCxnSpPr>
          <p:nvPr/>
        </p:nvCxnSpPr>
        <p:spPr>
          <a:xfrm>
            <a:off x="8425547" y="3701143"/>
            <a:ext cx="23948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5175B75-3194-E315-303C-1C43305BA743}"/>
              </a:ext>
            </a:extLst>
          </p:cNvPr>
          <p:cNvSpPr txBox="1"/>
          <p:nvPr/>
        </p:nvSpPr>
        <p:spPr>
          <a:xfrm>
            <a:off x="8674437" y="2588529"/>
            <a:ext cx="1897077" cy="1061829"/>
          </a:xfrm>
          <a:prstGeom prst="rect">
            <a:avLst/>
          </a:prstGeom>
          <a:noFill/>
        </p:spPr>
        <p:txBody>
          <a:bodyPr wrap="square" rtlCol="0">
            <a:spAutoFit/>
          </a:bodyPr>
          <a:lstStyle/>
          <a:p>
            <a:pPr algn="ctr"/>
            <a:r>
              <a:rPr lang="en-US" sz="2100" b="1" u="sng" dirty="0">
                <a:solidFill>
                  <a:schemeClr val="bg1"/>
                </a:solidFill>
              </a:rPr>
              <a:t>Creoles</a:t>
            </a:r>
            <a:r>
              <a:rPr lang="en-US" sz="2100" dirty="0">
                <a:solidFill>
                  <a:schemeClr val="bg1"/>
                </a:solidFill>
              </a:rPr>
              <a:t>: Spaniards born in America</a:t>
            </a:r>
          </a:p>
        </p:txBody>
      </p:sp>
      <p:cxnSp>
        <p:nvCxnSpPr>
          <p:cNvPr id="19" name="Straight Connector 18">
            <a:extLst>
              <a:ext uri="{FF2B5EF4-FFF2-40B4-BE49-F238E27FC236}">
                <a16:creationId xmlns:a16="http://schemas.microsoft.com/office/drawing/2014/main" id="{586A7A5D-8321-CF8C-7E14-D91D12C3614C}"/>
              </a:ext>
              <a:ext uri="{C183D7F6-B498-43B3-948B-1728B52AA6E4}">
                <adec:decorative xmlns:adec="http://schemas.microsoft.com/office/drawing/2017/decorative" val="1"/>
              </a:ext>
            </a:extLst>
          </p:cNvPr>
          <p:cNvCxnSpPr>
            <a:cxnSpLocks/>
          </p:cNvCxnSpPr>
          <p:nvPr/>
        </p:nvCxnSpPr>
        <p:spPr>
          <a:xfrm>
            <a:off x="7784028" y="4996543"/>
            <a:ext cx="36677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FD5E5B3-6ED2-175E-F396-203B1E5049F8}"/>
              </a:ext>
            </a:extLst>
          </p:cNvPr>
          <p:cNvSpPr txBox="1"/>
          <p:nvPr/>
        </p:nvSpPr>
        <p:spPr>
          <a:xfrm>
            <a:off x="8359751" y="4050668"/>
            <a:ext cx="2574954" cy="738664"/>
          </a:xfrm>
          <a:prstGeom prst="rect">
            <a:avLst/>
          </a:prstGeom>
          <a:noFill/>
        </p:spPr>
        <p:txBody>
          <a:bodyPr wrap="square" rtlCol="0">
            <a:spAutoFit/>
          </a:bodyPr>
          <a:lstStyle/>
          <a:p>
            <a:pPr algn="ctr"/>
            <a:r>
              <a:rPr lang="en-US" sz="2100" b="1" u="sng" dirty="0">
                <a:solidFill>
                  <a:schemeClr val="bg1"/>
                </a:solidFill>
              </a:rPr>
              <a:t>Mestizos &amp; Mulattos</a:t>
            </a:r>
            <a:r>
              <a:rPr lang="en-US" sz="2100" dirty="0">
                <a:solidFill>
                  <a:schemeClr val="bg1"/>
                </a:solidFill>
              </a:rPr>
              <a:t>: People of mixed race</a:t>
            </a:r>
          </a:p>
        </p:txBody>
      </p:sp>
      <p:sp>
        <p:nvSpPr>
          <p:cNvPr id="22" name="TextBox 21">
            <a:extLst>
              <a:ext uri="{FF2B5EF4-FFF2-40B4-BE49-F238E27FC236}">
                <a16:creationId xmlns:a16="http://schemas.microsoft.com/office/drawing/2014/main" id="{B1FED9DE-A6E9-F62A-DE1F-F45959A44C63}"/>
              </a:ext>
            </a:extLst>
          </p:cNvPr>
          <p:cNvSpPr txBox="1"/>
          <p:nvPr/>
        </p:nvSpPr>
        <p:spPr>
          <a:xfrm>
            <a:off x="8019811" y="5247122"/>
            <a:ext cx="3276763" cy="738664"/>
          </a:xfrm>
          <a:prstGeom prst="rect">
            <a:avLst/>
          </a:prstGeom>
          <a:noFill/>
        </p:spPr>
        <p:txBody>
          <a:bodyPr wrap="square" rtlCol="0">
            <a:spAutoFit/>
          </a:bodyPr>
          <a:lstStyle/>
          <a:p>
            <a:pPr algn="ctr"/>
            <a:r>
              <a:rPr lang="en-US" sz="2100" b="1" u="sng" dirty="0">
                <a:solidFill>
                  <a:schemeClr val="bg1"/>
                </a:solidFill>
              </a:rPr>
              <a:t>American Indians and Enslaved People</a:t>
            </a:r>
            <a:endParaRPr lang="en-US" sz="2100" dirty="0">
              <a:solidFill>
                <a:schemeClr val="bg1"/>
              </a:solidFill>
            </a:endParaRPr>
          </a:p>
        </p:txBody>
      </p:sp>
    </p:spTree>
    <p:extLst>
      <p:ext uri="{BB962C8B-B14F-4D97-AF65-F5344CB8AC3E}">
        <p14:creationId xmlns:p14="http://schemas.microsoft.com/office/powerpoint/2010/main" val="355830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80B568-A04C-55BC-D2C6-2F389A85AF1C}"/>
              </a:ext>
            </a:extLst>
          </p:cNvPr>
          <p:cNvSpPr txBox="1"/>
          <p:nvPr/>
        </p:nvSpPr>
        <p:spPr>
          <a:xfrm>
            <a:off x="2939143" y="1486260"/>
            <a:ext cx="5057426"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FF0000"/>
                </a:solidFill>
                <a:latin typeface="Gotham Book"/>
              </a:rPr>
              <a:t>Consider the terms listed in the chart.</a:t>
            </a:r>
          </a:p>
          <a:p>
            <a:pPr marL="285750" indent="-285750">
              <a:buFont typeface="Arial" panose="020B0604020202020204" pitchFamily="34" charset="0"/>
              <a:buChar char="•"/>
            </a:pPr>
            <a:r>
              <a:rPr lang="en-US" sz="3600" dirty="0">
                <a:solidFill>
                  <a:srgbClr val="0070C0"/>
                </a:solidFill>
                <a:latin typeface="Gotham Book"/>
              </a:rPr>
              <a:t>Which terms do you think best connect with the major themes and ideas of this unit. </a:t>
            </a:r>
          </a:p>
          <a:p>
            <a:pPr marL="285750" indent="-285750">
              <a:buFont typeface="Arial" panose="020B0604020202020204" pitchFamily="34" charset="0"/>
              <a:buChar char="•"/>
            </a:pPr>
            <a:r>
              <a:rPr lang="en-US" sz="3600" dirty="0">
                <a:solidFill>
                  <a:srgbClr val="7030A0"/>
                </a:solidFill>
                <a:latin typeface="Gotham Book"/>
              </a:rPr>
              <a:t>Share your responses with a partner. </a:t>
            </a:r>
          </a:p>
        </p:txBody>
      </p:sp>
      <p:pic>
        <p:nvPicPr>
          <p:cNvPr id="10" name="Graphic 9">
            <a:extLst>
              <a:ext uri="{FF2B5EF4-FFF2-40B4-BE49-F238E27FC236}">
                <a16:creationId xmlns:a16="http://schemas.microsoft.com/office/drawing/2014/main" id="{8E8A3237-90CD-7F15-D1C5-C6D921ADDBA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1014" y="4592341"/>
            <a:ext cx="925792" cy="925792"/>
          </a:xfrm>
          <a:prstGeom prst="rect">
            <a:avLst/>
          </a:prstGeom>
        </p:spPr>
      </p:pic>
      <p:pic>
        <p:nvPicPr>
          <p:cNvPr id="13" name="Graphic 12">
            <a:extLst>
              <a:ext uri="{FF2B5EF4-FFF2-40B4-BE49-F238E27FC236}">
                <a16:creationId xmlns:a16="http://schemas.microsoft.com/office/drawing/2014/main" id="{7141DA6D-777B-49FA-25E3-6A7BAE83286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8676" y="2679580"/>
            <a:ext cx="925793" cy="925793"/>
          </a:xfrm>
          <a:prstGeom prst="rect">
            <a:avLst/>
          </a:prstGeom>
        </p:spPr>
      </p:pic>
      <p:pic>
        <p:nvPicPr>
          <p:cNvPr id="3" name="Graphic 2">
            <a:extLst>
              <a:ext uri="{FF2B5EF4-FFF2-40B4-BE49-F238E27FC236}">
                <a16:creationId xmlns:a16="http://schemas.microsoft.com/office/drawing/2014/main" id="{38799151-AF3A-22DA-5548-7C4969AC6C4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0232" y="1479158"/>
            <a:ext cx="1071092" cy="1071092"/>
          </a:xfrm>
          <a:prstGeom prst="rect">
            <a:avLst/>
          </a:prstGeom>
        </p:spPr>
      </p:pic>
      <p:pic>
        <p:nvPicPr>
          <p:cNvPr id="14" name="Graphic 13">
            <a:extLst>
              <a:ext uri="{FF2B5EF4-FFF2-40B4-BE49-F238E27FC236}">
                <a16:creationId xmlns:a16="http://schemas.microsoft.com/office/drawing/2014/main" id="{3CBAADBD-EB10-DC05-41D1-994B48EB862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41243" y="2101396"/>
            <a:ext cx="3007953" cy="3007953"/>
          </a:xfrm>
          <a:prstGeom prst="rect">
            <a:avLst/>
          </a:prstGeom>
        </p:spPr>
      </p:pic>
    </p:spTree>
    <p:extLst>
      <p:ext uri="{BB962C8B-B14F-4D97-AF65-F5344CB8AC3E}">
        <p14:creationId xmlns:p14="http://schemas.microsoft.com/office/powerpoint/2010/main" val="315144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5475515" y="1295400"/>
            <a:ext cx="5562600" cy="1970314"/>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One term that I think is connected to this unit is ____________. </a:t>
            </a:r>
          </a:p>
        </p:txBody>
      </p:sp>
      <p:sp>
        <p:nvSpPr>
          <p:cNvPr id="3" name="Speech Bubble: Rectangle with Corners Rounded 2">
            <a:extLst>
              <a:ext uri="{FF2B5EF4-FFF2-40B4-BE49-F238E27FC236}">
                <a16:creationId xmlns:a16="http://schemas.microsoft.com/office/drawing/2014/main" id="{B60189C1-2F73-F2DE-5D83-C783F7D59CBB}"/>
              </a:ext>
            </a:extLst>
          </p:cNvPr>
          <p:cNvSpPr/>
          <p:nvPr/>
        </p:nvSpPr>
        <p:spPr>
          <a:xfrm>
            <a:off x="2661559" y="3673090"/>
            <a:ext cx="4762498" cy="2129615"/>
          </a:xfrm>
          <a:prstGeom prst="wedgeRoundRectCallout">
            <a:avLst>
              <a:gd name="adj1" fmla="val 66421"/>
              <a:gd name="adj2" fmla="val 3088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This term connects to the unit because ____________</a:t>
            </a:r>
          </a:p>
        </p:txBody>
      </p:sp>
      <p:pic>
        <p:nvPicPr>
          <p:cNvPr id="4" name="Graphic 3">
            <a:extLst>
              <a:ext uri="{FF2B5EF4-FFF2-40B4-BE49-F238E27FC236}">
                <a16:creationId xmlns:a16="http://schemas.microsoft.com/office/drawing/2014/main" id="{3A755B83-5714-4DD4-CEAA-4DCDDC3358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7386" y="1619350"/>
            <a:ext cx="1490304" cy="1490304"/>
          </a:xfrm>
          <a:prstGeom prst="rect">
            <a:avLst/>
          </a:prstGeom>
        </p:spPr>
      </p:pic>
      <p:pic>
        <p:nvPicPr>
          <p:cNvPr id="9" name="Graphic 8">
            <a:extLst>
              <a:ext uri="{FF2B5EF4-FFF2-40B4-BE49-F238E27FC236}">
                <a16:creationId xmlns:a16="http://schemas.microsoft.com/office/drawing/2014/main" id="{5A498679-BF08-DAAB-7B39-A8530FE885C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4014" y="4312402"/>
            <a:ext cx="1490304" cy="1490304"/>
          </a:xfrm>
          <a:prstGeom prst="rect">
            <a:avLst/>
          </a:prstGeom>
        </p:spPr>
      </p:pic>
    </p:spTree>
    <p:extLst>
      <p:ext uri="{BB962C8B-B14F-4D97-AF65-F5344CB8AC3E}">
        <p14:creationId xmlns:p14="http://schemas.microsoft.com/office/powerpoint/2010/main" val="158675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F82501-99EB-605F-1BEE-AF6926609BE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18691"/>
          <a:stretch/>
        </p:blipFill>
        <p:spPr>
          <a:xfrm>
            <a:off x="5682017" y="852560"/>
            <a:ext cx="6509983" cy="5337629"/>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80B568-A04C-55BC-D2C6-2F389A85AF1C}"/>
              </a:ext>
            </a:extLst>
          </p:cNvPr>
          <p:cNvSpPr txBox="1"/>
          <p:nvPr/>
        </p:nvSpPr>
        <p:spPr>
          <a:xfrm>
            <a:off x="2939143" y="1486260"/>
            <a:ext cx="505742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rPr>
              <a:t>Write what you know about this unit so far -  anything you can remember</a:t>
            </a:r>
          </a:p>
          <a:p>
            <a:pPr marL="285750" indent="-285750">
              <a:buFont typeface="Arial" panose="020B0604020202020204" pitchFamily="34" charset="0"/>
              <a:buChar char="•"/>
            </a:pPr>
            <a:r>
              <a:rPr lang="en-US" sz="3200" dirty="0">
                <a:solidFill>
                  <a:srgbClr val="0070C0"/>
                </a:solidFill>
              </a:rPr>
              <a:t>Write what terms or phrases you think we are likely to see in this unit. </a:t>
            </a:r>
          </a:p>
          <a:p>
            <a:pPr marL="285750" indent="-285750">
              <a:buFont typeface="Arial" panose="020B0604020202020204" pitchFamily="34" charset="0"/>
              <a:buChar char="•"/>
            </a:pPr>
            <a:r>
              <a:rPr lang="en-US" sz="3200" dirty="0">
                <a:solidFill>
                  <a:srgbClr val="7030A0"/>
                </a:solidFill>
              </a:rPr>
              <a:t>Share your responses with a partner. </a:t>
            </a:r>
          </a:p>
        </p:txBody>
      </p:sp>
      <p:pic>
        <p:nvPicPr>
          <p:cNvPr id="9" name="Graphic 8">
            <a:extLst>
              <a:ext uri="{FF2B5EF4-FFF2-40B4-BE49-F238E27FC236}">
                <a16:creationId xmlns:a16="http://schemas.microsoft.com/office/drawing/2014/main" id="{F9B73FDD-20F5-872B-D77C-0394CA04EF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8676" y="1614591"/>
            <a:ext cx="925793" cy="925793"/>
          </a:xfrm>
          <a:prstGeom prst="rect">
            <a:avLst/>
          </a:prstGeom>
        </p:spPr>
      </p:pic>
      <p:pic>
        <p:nvPicPr>
          <p:cNvPr id="10" name="Graphic 9">
            <a:extLst>
              <a:ext uri="{FF2B5EF4-FFF2-40B4-BE49-F238E27FC236}">
                <a16:creationId xmlns:a16="http://schemas.microsoft.com/office/drawing/2014/main" id="{8E8A3237-90CD-7F15-D1C5-C6D921ADDBA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7948" y="4935124"/>
            <a:ext cx="925792" cy="925792"/>
          </a:xfrm>
          <a:prstGeom prst="rect">
            <a:avLst/>
          </a:prstGeom>
        </p:spPr>
      </p:pic>
      <p:pic>
        <p:nvPicPr>
          <p:cNvPr id="13" name="Graphic 12">
            <a:extLst>
              <a:ext uri="{FF2B5EF4-FFF2-40B4-BE49-F238E27FC236}">
                <a16:creationId xmlns:a16="http://schemas.microsoft.com/office/drawing/2014/main" id="{7141DA6D-777B-49FA-25E3-6A7BAE83286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6279" y="3363108"/>
            <a:ext cx="925793" cy="92579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5475515" y="1295400"/>
            <a:ext cx="5562600" cy="1970314"/>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One thing I know about the Spanish Colonial Era so far is _______</a:t>
            </a:r>
          </a:p>
        </p:txBody>
      </p:sp>
      <p:sp>
        <p:nvSpPr>
          <p:cNvPr id="3" name="Speech Bubble: Rectangle with Corners Rounded 2">
            <a:extLst>
              <a:ext uri="{FF2B5EF4-FFF2-40B4-BE49-F238E27FC236}">
                <a16:creationId xmlns:a16="http://schemas.microsoft.com/office/drawing/2014/main" id="{B60189C1-2F73-F2DE-5D83-C783F7D59CBB}"/>
              </a:ext>
            </a:extLst>
          </p:cNvPr>
          <p:cNvSpPr/>
          <p:nvPr/>
        </p:nvSpPr>
        <p:spPr>
          <a:xfrm>
            <a:off x="2661559" y="3673091"/>
            <a:ext cx="4762498" cy="1970314"/>
          </a:xfrm>
          <a:prstGeom prst="wedgeRoundRectCallout">
            <a:avLst>
              <a:gd name="adj1" fmla="val 66421"/>
              <a:gd name="adj2" fmla="val 3088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One term or phrase we might see in this unit is _______</a:t>
            </a:r>
          </a:p>
        </p:txBody>
      </p:sp>
      <p:pic>
        <p:nvPicPr>
          <p:cNvPr id="4" name="Graphic 3">
            <a:extLst>
              <a:ext uri="{FF2B5EF4-FFF2-40B4-BE49-F238E27FC236}">
                <a16:creationId xmlns:a16="http://schemas.microsoft.com/office/drawing/2014/main" id="{3A755B83-5714-4DD4-CEAA-4DCDDC3358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7386" y="1619350"/>
            <a:ext cx="1490304" cy="1490304"/>
          </a:xfrm>
          <a:prstGeom prst="rect">
            <a:avLst/>
          </a:prstGeom>
        </p:spPr>
      </p:pic>
      <p:pic>
        <p:nvPicPr>
          <p:cNvPr id="9" name="Graphic 8">
            <a:extLst>
              <a:ext uri="{FF2B5EF4-FFF2-40B4-BE49-F238E27FC236}">
                <a16:creationId xmlns:a16="http://schemas.microsoft.com/office/drawing/2014/main" id="{5A498679-BF08-DAAB-7B39-A8530FE885C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4014" y="4312402"/>
            <a:ext cx="1490304" cy="149030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1682897"/>
          </a:xfrm>
          <a:prstGeom prst="rect">
            <a:avLst/>
          </a:prstGeom>
          <a:noFill/>
        </p:spPr>
        <p:txBody>
          <a:bodyPr wrap="square" rtlCol="0">
            <a:spAutoFit/>
          </a:bodyPr>
          <a:lstStyle/>
          <a:p>
            <a:pPr marL="0" marR="0" algn="ctr">
              <a:lnSpc>
                <a:spcPct val="110000"/>
              </a:lnSpc>
              <a:spcBef>
                <a:spcPts val="0"/>
              </a:spcBef>
              <a:spcAft>
                <a:spcPts val="600"/>
              </a:spcAft>
            </a:pPr>
            <a:r>
              <a:rPr lang="en-US" sz="4800" dirty="0">
                <a:solidFill>
                  <a:srgbClr val="0070C0"/>
                </a:solidFill>
                <a:latin typeface="Gotham Book"/>
                <a:ea typeface="Times New Roman" panose="02020603050405020304" pitchFamily="18" charset="0"/>
                <a:cs typeface="Times New Roman" panose="02020603050405020304" pitchFamily="18" charset="0"/>
              </a:rPr>
              <a:t>What key terms do we need to know in order to be successful in this unit? </a:t>
            </a:r>
            <a:endParaRPr lang="en-US" sz="48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664029" y="1785257"/>
            <a:ext cx="11266714"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tabLst>
                <a:tab pos="457200" algn="l"/>
              </a:tabLst>
            </a:pPr>
            <a:r>
              <a:rPr lang="en-US" sz="4000" b="1" i="1" u="sng"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We will</a:t>
            </a:r>
            <a:r>
              <a:rPr lang="en-US" sz="400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 identify, define, and exemplify the key terms of Unit 3: The Spanish Colonial Era.</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tabLst>
                <a:tab pos="457200" algn="l"/>
              </a:tabLst>
            </a:pPr>
            <a:r>
              <a:rPr lang="en-US" sz="4000" b="1" i="1" u="sng" dirty="0">
                <a:solidFill>
                  <a:srgbClr val="7030A0"/>
                </a:solidFill>
                <a:effectLst/>
                <a:latin typeface="Gotham Book"/>
                <a:ea typeface="Times New Roman" panose="02020603050405020304" pitchFamily="18" charset="0"/>
                <a:cs typeface="Times New Roman" panose="02020603050405020304" pitchFamily="18" charset="0"/>
              </a:rPr>
              <a:t>I will </a:t>
            </a:r>
            <a:r>
              <a:rPr lang="en-US" sz="4000" dirty="0">
                <a:solidFill>
                  <a:srgbClr val="7030A0"/>
                </a:solidFill>
                <a:effectLst/>
                <a:latin typeface="Gotham Book"/>
                <a:ea typeface="Times New Roman" panose="02020603050405020304" pitchFamily="18" charset="0"/>
                <a:cs typeface="Times New Roman" panose="02020603050405020304" pitchFamily="18" charset="0"/>
              </a:rPr>
              <a:t>use the information and context of several short passages to identify and record the definition of each term and provide examples of the term in the context of our unit.</a:t>
            </a:r>
            <a:endParaRPr lang="en-US" sz="4000" dirty="0">
              <a:solidFill>
                <a:srgbClr val="7030A0"/>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29304"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393372" y="13061"/>
            <a:ext cx="9035142"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Mission </a:t>
            </a:r>
            <a:r>
              <a:rPr lang="en-US" sz="4900" i="1" dirty="0">
                <a:solidFill>
                  <a:schemeClr val="bg1"/>
                </a:solidFill>
                <a:latin typeface="Gotham Medium"/>
              </a:rPr>
              <a:t>(n)</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31" y="1238612"/>
            <a:ext cx="6755069" cy="5432256"/>
          </a:xfrm>
          <a:prstGeom prst="rect">
            <a:avLst/>
          </a:prstGeom>
          <a:noFill/>
        </p:spPr>
        <p:txBody>
          <a:bodyPr wrap="square" rtlCol="0">
            <a:spAutoFit/>
          </a:bodyPr>
          <a:lstStyle/>
          <a:p>
            <a:r>
              <a:rPr lang="en-US" sz="2400" dirty="0">
                <a:solidFill>
                  <a:schemeClr val="accent6">
                    <a:lumMod val="75000"/>
                  </a:schemeClr>
                </a:solidFill>
                <a:latin typeface="Gotham Book"/>
              </a:rPr>
              <a:t>In the 1690s, Spain decided to colonize Texas as part of its plan to keep the French out of the region. One way Spain attempted to accomplish this was by establishing </a:t>
            </a:r>
            <a:r>
              <a:rPr lang="en-US" sz="2400" b="1" dirty="0">
                <a:solidFill>
                  <a:schemeClr val="accent6">
                    <a:lumMod val="75000"/>
                  </a:schemeClr>
                </a:solidFill>
                <a:latin typeface="Gotham Book"/>
              </a:rPr>
              <a:t>missions </a:t>
            </a:r>
            <a:r>
              <a:rPr lang="en-US" sz="2400" dirty="0">
                <a:solidFill>
                  <a:schemeClr val="accent6">
                    <a:lumMod val="75000"/>
                  </a:schemeClr>
                </a:solidFill>
                <a:latin typeface="Gotham Book"/>
              </a:rPr>
              <a:t>throughout the region. The Spanish </a:t>
            </a:r>
            <a:r>
              <a:rPr lang="en-US" sz="2400" b="1" dirty="0">
                <a:solidFill>
                  <a:schemeClr val="accent6">
                    <a:lumMod val="75000"/>
                  </a:schemeClr>
                </a:solidFill>
                <a:latin typeface="Gotham Book"/>
              </a:rPr>
              <a:t>missions</a:t>
            </a:r>
            <a:r>
              <a:rPr lang="en-US" sz="2400" dirty="0">
                <a:solidFill>
                  <a:schemeClr val="accent6">
                    <a:lumMod val="75000"/>
                  </a:schemeClr>
                </a:solidFill>
                <a:latin typeface="Gotham Book"/>
              </a:rPr>
              <a:t> were religious settlements run by Catholic religious leaders called friars, or frays. </a:t>
            </a:r>
          </a:p>
          <a:p>
            <a:endParaRPr lang="en-US" sz="1100" dirty="0">
              <a:latin typeface="Gotham Book"/>
            </a:endParaRPr>
          </a:p>
          <a:p>
            <a:r>
              <a:rPr lang="en-US" sz="2400" dirty="0">
                <a:solidFill>
                  <a:srgbClr val="7030A0"/>
                </a:solidFill>
                <a:latin typeface="Gotham Book"/>
              </a:rPr>
              <a:t>The </a:t>
            </a:r>
            <a:r>
              <a:rPr lang="en-US" sz="2400" b="1" dirty="0">
                <a:solidFill>
                  <a:srgbClr val="7030A0"/>
                </a:solidFill>
                <a:latin typeface="Gotham Book"/>
              </a:rPr>
              <a:t>missions </a:t>
            </a:r>
            <a:r>
              <a:rPr lang="en-US" sz="2400" dirty="0">
                <a:solidFill>
                  <a:srgbClr val="7030A0"/>
                </a:solidFill>
                <a:latin typeface="Gotham Book"/>
              </a:rPr>
              <a:t>had two goals. First, Spain hoped that having more people and settlements in Texas would prevent the French from moving into the area. Second, Spain hoped the </a:t>
            </a:r>
            <a:r>
              <a:rPr lang="en-US" sz="2400" b="1" dirty="0">
                <a:solidFill>
                  <a:srgbClr val="7030A0"/>
                </a:solidFill>
                <a:latin typeface="Gotham Book"/>
              </a:rPr>
              <a:t>missions</a:t>
            </a:r>
            <a:r>
              <a:rPr lang="en-US" sz="2400" dirty="0">
                <a:solidFill>
                  <a:srgbClr val="7030A0"/>
                </a:solidFill>
                <a:latin typeface="Gotham Book"/>
              </a:rPr>
              <a:t> could teach the Texas Indians the Spanish culture and way of life. Spain wanted the Indians to give up their Indigenous way of life and become Spanish subjects. </a:t>
            </a:r>
          </a:p>
          <a:p>
            <a:endParaRPr lang="en-US" sz="2400" dirty="0"/>
          </a:p>
        </p:txBody>
      </p:sp>
      <p:sp>
        <p:nvSpPr>
          <p:cNvPr id="3" name="TextBox 2">
            <a:extLst>
              <a:ext uri="{FF2B5EF4-FFF2-40B4-BE49-F238E27FC236}">
                <a16:creationId xmlns:a16="http://schemas.microsoft.com/office/drawing/2014/main" id="{66F3944B-1B1A-C052-55B6-4965682F8EEE}"/>
              </a:ext>
            </a:extLst>
          </p:cNvPr>
          <p:cNvSpPr txBox="1"/>
          <p:nvPr/>
        </p:nvSpPr>
        <p:spPr>
          <a:xfrm>
            <a:off x="6378800" y="5334506"/>
            <a:ext cx="5171840" cy="1154162"/>
          </a:xfrm>
          <a:prstGeom prst="rect">
            <a:avLst/>
          </a:prstGeom>
          <a:noFill/>
        </p:spPr>
        <p:txBody>
          <a:bodyPr wrap="square" rtlCol="0">
            <a:spAutoFit/>
          </a:bodyPr>
          <a:lstStyle/>
          <a:p>
            <a:pPr algn="ctr"/>
            <a:r>
              <a:rPr lang="en-US" sz="2300" i="1" dirty="0"/>
              <a:t>Mission Espada in San Antonio</a:t>
            </a:r>
          </a:p>
          <a:p>
            <a:pPr algn="ctr"/>
            <a:r>
              <a:rPr lang="en-US" sz="2300" i="1" dirty="0"/>
              <a:t>The Portal to Texas History</a:t>
            </a:r>
          </a:p>
          <a:p>
            <a:pPr algn="ctr"/>
            <a:r>
              <a:rPr lang="en-US" sz="2300" i="1" dirty="0"/>
              <a:t>University of North Texas</a:t>
            </a:r>
          </a:p>
        </p:txBody>
      </p:sp>
      <p:pic>
        <p:nvPicPr>
          <p:cNvPr id="1028" name="Picture 4" descr="Photograph of a close-up oblique view of the east (front) and north facades of the church at Mission Espada. The north wall of Father Francis Bouchu's residence, reconstructed from the main part of the old mission convento, is visible to the left of the church.">
            <a:extLst>
              <a:ext uri="{FF2B5EF4-FFF2-40B4-BE49-F238E27FC236}">
                <a16:creationId xmlns:a16="http://schemas.microsoft.com/office/drawing/2014/main" id="{A22E5561-792C-0F29-5673-080660D03A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37" t="10750" r="7983" b="10592"/>
          <a:stretch/>
        </p:blipFill>
        <p:spPr bwMode="auto">
          <a:xfrm>
            <a:off x="7130477" y="1018023"/>
            <a:ext cx="3820887" cy="421277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93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85505"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Assimilate </a:t>
            </a:r>
            <a:r>
              <a:rPr lang="en-US" sz="4900" i="1" dirty="0">
                <a:solidFill>
                  <a:schemeClr val="bg1"/>
                </a:solidFill>
                <a:latin typeface="Gotham Medium"/>
              </a:rPr>
              <a:t>(v)</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30" y="1238612"/>
            <a:ext cx="6584381" cy="5786199"/>
          </a:xfrm>
          <a:prstGeom prst="rect">
            <a:avLst/>
          </a:prstGeom>
          <a:noFill/>
        </p:spPr>
        <p:txBody>
          <a:bodyPr wrap="square" rtlCol="0">
            <a:spAutoFit/>
          </a:bodyPr>
          <a:lstStyle/>
          <a:p>
            <a:r>
              <a:rPr lang="en-US" sz="2250" dirty="0">
                <a:solidFill>
                  <a:srgbClr val="C00000"/>
                </a:solidFill>
                <a:latin typeface="Gotham Book"/>
              </a:rPr>
              <a:t>One of the goals Spain had for its Texas missions was to </a:t>
            </a:r>
            <a:r>
              <a:rPr lang="en-US" sz="2250" b="1" dirty="0">
                <a:solidFill>
                  <a:srgbClr val="C00000"/>
                </a:solidFill>
                <a:latin typeface="Gotham Book"/>
              </a:rPr>
              <a:t>assimilate</a:t>
            </a:r>
            <a:r>
              <a:rPr lang="en-US" sz="2250" dirty="0">
                <a:solidFill>
                  <a:srgbClr val="C00000"/>
                </a:solidFill>
                <a:latin typeface="Gotham Book"/>
              </a:rPr>
              <a:t> Texas Indians into Spanish culture. Spain wanted the Texas Indians to give up their own culture and way of life so that they could fully adopt the Spanish culture instead. </a:t>
            </a:r>
          </a:p>
          <a:p>
            <a:endParaRPr lang="en-US" sz="1100" dirty="0">
              <a:solidFill>
                <a:srgbClr val="C00000"/>
              </a:solidFill>
              <a:latin typeface="Gotham Book"/>
            </a:endParaRPr>
          </a:p>
          <a:p>
            <a:r>
              <a:rPr lang="en-US" sz="2250" dirty="0">
                <a:solidFill>
                  <a:schemeClr val="accent6">
                    <a:lumMod val="75000"/>
                  </a:schemeClr>
                </a:solidFill>
                <a:latin typeface="Gotham Book"/>
              </a:rPr>
              <a:t>Spain believed that </a:t>
            </a:r>
            <a:r>
              <a:rPr lang="en-US" sz="2250" b="1" dirty="0">
                <a:solidFill>
                  <a:schemeClr val="accent6">
                    <a:lumMod val="75000"/>
                  </a:schemeClr>
                </a:solidFill>
                <a:latin typeface="Gotham Book"/>
              </a:rPr>
              <a:t>assimilation</a:t>
            </a:r>
            <a:r>
              <a:rPr lang="en-US" sz="2250" dirty="0">
                <a:solidFill>
                  <a:schemeClr val="accent6">
                    <a:lumMod val="75000"/>
                  </a:schemeClr>
                </a:solidFill>
                <a:latin typeface="Gotham Book"/>
              </a:rPr>
              <a:t> would transform the Texas Indians into people who would willingly follow the rules of New Spain and, as a result, have less conflict with Spanish settlers in Texas. </a:t>
            </a:r>
          </a:p>
          <a:p>
            <a:endParaRPr lang="en-US" sz="1100" dirty="0">
              <a:solidFill>
                <a:srgbClr val="7030A0"/>
              </a:solidFill>
              <a:latin typeface="Gotham Book"/>
            </a:endParaRPr>
          </a:p>
          <a:p>
            <a:r>
              <a:rPr lang="en-US" sz="2250" dirty="0">
                <a:solidFill>
                  <a:srgbClr val="7030A0"/>
                </a:solidFill>
                <a:latin typeface="Gotham Book"/>
              </a:rPr>
              <a:t>The Texas Indians, however, were not interested in </a:t>
            </a:r>
            <a:r>
              <a:rPr lang="en-US" sz="2250" b="1" dirty="0">
                <a:solidFill>
                  <a:srgbClr val="7030A0"/>
                </a:solidFill>
                <a:latin typeface="Gotham Book"/>
              </a:rPr>
              <a:t>assimilating</a:t>
            </a:r>
            <a:r>
              <a:rPr lang="en-US" sz="2250" dirty="0">
                <a:solidFill>
                  <a:srgbClr val="7030A0"/>
                </a:solidFill>
                <a:latin typeface="Gotham Book"/>
              </a:rPr>
              <a:t> into Spanish culture. For centuries, they had developed their own traditions, languages, beliefs, and way of life. Texas Indians weren’t interested in giving all of that up to live in a completely different way according to Spanish expectations. </a:t>
            </a:r>
          </a:p>
          <a:p>
            <a:endParaRPr lang="en-US" sz="1050" dirty="0">
              <a:solidFill>
                <a:srgbClr val="7030A0"/>
              </a:solidFill>
            </a:endParaRPr>
          </a:p>
        </p:txBody>
      </p:sp>
      <p:pic>
        <p:nvPicPr>
          <p:cNvPr id="4098" name="Picture 2" descr="A painting of Spanish friars showing Texas Indians how to plant crops outside of a mission. Other Spanish friars and Texas Indians look on, while farther in the background, some Texas Indians are kneeling in prayer. ">
            <a:extLst>
              <a:ext uri="{FF2B5EF4-FFF2-40B4-BE49-F238E27FC236}">
                <a16:creationId xmlns:a16="http://schemas.microsoft.com/office/drawing/2014/main" id="{236881F5-C8F3-29B8-F94B-C065C6E52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172" y="1449842"/>
            <a:ext cx="5344941" cy="338341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F642C1-417F-B6AB-F631-FC05069855AC}"/>
              </a:ext>
            </a:extLst>
          </p:cNvPr>
          <p:cNvSpPr txBox="1"/>
          <p:nvPr/>
        </p:nvSpPr>
        <p:spPr>
          <a:xfrm>
            <a:off x="6463960" y="4920343"/>
            <a:ext cx="5401469" cy="830997"/>
          </a:xfrm>
          <a:prstGeom prst="rect">
            <a:avLst/>
          </a:prstGeom>
          <a:noFill/>
        </p:spPr>
        <p:txBody>
          <a:bodyPr wrap="square" rtlCol="0">
            <a:spAutoFit/>
          </a:bodyPr>
          <a:lstStyle/>
          <a:p>
            <a:pPr algn="ctr"/>
            <a:r>
              <a:rPr lang="en-US" sz="2400" i="1" dirty="0"/>
              <a:t>The Spanish Mission at the Alamo</a:t>
            </a:r>
          </a:p>
          <a:p>
            <a:pPr algn="ctr"/>
            <a:r>
              <a:rPr lang="en-US" sz="2400" i="1" dirty="0"/>
              <a:t>Library of Congress</a:t>
            </a:r>
          </a:p>
        </p:txBody>
      </p:sp>
    </p:spTree>
    <p:extLst>
      <p:ext uri="{BB962C8B-B14F-4D97-AF65-F5344CB8AC3E}">
        <p14:creationId xmlns:p14="http://schemas.microsoft.com/office/powerpoint/2010/main" val="238865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8273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Presidio </a:t>
            </a:r>
            <a:r>
              <a:rPr lang="en-US" sz="4900" i="1" dirty="0">
                <a:solidFill>
                  <a:schemeClr val="bg1"/>
                </a:solidFill>
                <a:latin typeface="Gotham Medium"/>
              </a:rPr>
              <a:t>(n)</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32" y="1251100"/>
            <a:ext cx="6744182" cy="6063198"/>
          </a:xfrm>
          <a:prstGeom prst="rect">
            <a:avLst/>
          </a:prstGeom>
          <a:noFill/>
        </p:spPr>
        <p:txBody>
          <a:bodyPr wrap="square" rtlCol="0">
            <a:spAutoFit/>
          </a:bodyPr>
          <a:lstStyle/>
          <a:p>
            <a:r>
              <a:rPr lang="en-US" sz="2300" dirty="0">
                <a:solidFill>
                  <a:srgbClr val="7030A0"/>
                </a:solidFill>
                <a:latin typeface="Gotham Book"/>
              </a:rPr>
              <a:t>When the Spanish decided to colonize Texas, they established religious settlements known as missions hoping to teach the Texas Indians the Spanish way of life. In addition to the missions, they also established </a:t>
            </a:r>
            <a:r>
              <a:rPr lang="en-US" sz="2300" b="1" dirty="0">
                <a:solidFill>
                  <a:srgbClr val="7030A0"/>
                </a:solidFill>
                <a:latin typeface="Gotham Book"/>
              </a:rPr>
              <a:t>presidios</a:t>
            </a:r>
            <a:r>
              <a:rPr lang="en-US" sz="2300" dirty="0">
                <a:solidFill>
                  <a:srgbClr val="7030A0"/>
                </a:solidFill>
                <a:latin typeface="Gotham Book"/>
              </a:rPr>
              <a:t>. A </a:t>
            </a:r>
            <a:r>
              <a:rPr lang="en-US" sz="2300" b="1" dirty="0">
                <a:solidFill>
                  <a:srgbClr val="7030A0"/>
                </a:solidFill>
                <a:latin typeface="Gotham Book"/>
              </a:rPr>
              <a:t>presidio</a:t>
            </a:r>
            <a:r>
              <a:rPr lang="en-US" sz="2300" dirty="0">
                <a:solidFill>
                  <a:srgbClr val="7030A0"/>
                </a:solidFill>
                <a:latin typeface="Gotham Book"/>
              </a:rPr>
              <a:t> was a military fort where soldiers lived and worked. </a:t>
            </a:r>
          </a:p>
          <a:p>
            <a:endParaRPr lang="en-US" sz="800" b="1" dirty="0">
              <a:solidFill>
                <a:schemeClr val="accent6">
                  <a:lumMod val="75000"/>
                </a:schemeClr>
              </a:solidFill>
              <a:latin typeface="Gotham Book"/>
            </a:endParaRPr>
          </a:p>
          <a:p>
            <a:r>
              <a:rPr lang="en-US" sz="2300" dirty="0">
                <a:solidFill>
                  <a:schemeClr val="accent6">
                    <a:lumMod val="75000"/>
                  </a:schemeClr>
                </a:solidFill>
                <a:latin typeface="Gotham Book"/>
              </a:rPr>
              <a:t>The </a:t>
            </a:r>
            <a:r>
              <a:rPr lang="en-US" sz="2300" b="1" dirty="0">
                <a:solidFill>
                  <a:schemeClr val="accent6">
                    <a:lumMod val="75000"/>
                  </a:schemeClr>
                </a:solidFill>
                <a:latin typeface="Gotham Book"/>
              </a:rPr>
              <a:t>presidios</a:t>
            </a:r>
            <a:r>
              <a:rPr lang="en-US" sz="2300" dirty="0">
                <a:solidFill>
                  <a:schemeClr val="accent6">
                    <a:lumMod val="75000"/>
                  </a:schemeClr>
                </a:solidFill>
                <a:latin typeface="Gotham Book"/>
              </a:rPr>
              <a:t> were founded near the missions in Texas. Presidios like San Antonio de Bexar were established to protect missions like San Antonio de Valero. Additionally, they were intended to protect Texas from any potential French threat. </a:t>
            </a:r>
          </a:p>
          <a:p>
            <a:endParaRPr lang="en-US" sz="600" dirty="0">
              <a:solidFill>
                <a:schemeClr val="accent6">
                  <a:lumMod val="75000"/>
                </a:schemeClr>
              </a:solidFill>
              <a:latin typeface="Gotham Book"/>
            </a:endParaRPr>
          </a:p>
          <a:p>
            <a:r>
              <a:rPr lang="en-US" sz="2300" dirty="0">
                <a:solidFill>
                  <a:srgbClr val="C00000"/>
                </a:solidFill>
                <a:latin typeface="Gotham Book"/>
              </a:rPr>
              <a:t>Spain hoped the Mission/</a:t>
            </a:r>
            <a:r>
              <a:rPr lang="en-US" sz="2300" b="1" dirty="0">
                <a:solidFill>
                  <a:srgbClr val="C00000"/>
                </a:solidFill>
                <a:latin typeface="Gotham Book"/>
              </a:rPr>
              <a:t>Presidio</a:t>
            </a:r>
            <a:r>
              <a:rPr lang="en-US" sz="2300" dirty="0">
                <a:solidFill>
                  <a:srgbClr val="C00000"/>
                </a:solidFill>
                <a:latin typeface="Gotham Book"/>
              </a:rPr>
              <a:t> System would solidify its claim to Texas, prevent the French from expanding into its northern frontier, and protect its colonies and resources around Mexico City. </a:t>
            </a:r>
          </a:p>
          <a:p>
            <a:endParaRPr lang="en-US" sz="2400" dirty="0">
              <a:solidFill>
                <a:schemeClr val="accent6">
                  <a:lumMod val="75000"/>
                </a:schemeClr>
              </a:solidFill>
            </a:endParaRPr>
          </a:p>
        </p:txBody>
      </p:sp>
      <p:pic>
        <p:nvPicPr>
          <p:cNvPr id="2050" name="Picture 2" descr="A map of Texas showing the locations of missions and presidios throughout the state from 1659 to 1795. All of the missions and presidios were established along major rivers. ">
            <a:extLst>
              <a:ext uri="{FF2B5EF4-FFF2-40B4-BE49-F238E27FC236}">
                <a16:creationId xmlns:a16="http://schemas.microsoft.com/office/drawing/2014/main" id="{34C3D758-4A9D-CBF1-7947-FFBF4D582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040" y="1342320"/>
            <a:ext cx="5464228" cy="482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18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75896" y="-5500813"/>
            <a:ext cx="122555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658" y="-137567"/>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11676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85505" y="647560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488828" y="13061"/>
            <a:ext cx="8939686" cy="120223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800" dirty="0">
                <a:solidFill>
                  <a:schemeClr val="bg1"/>
                </a:solidFill>
                <a:latin typeface="Gotham Medium"/>
              </a:rPr>
              <a:t>Founded </a:t>
            </a:r>
            <a:r>
              <a:rPr lang="en-US" sz="4900" i="1" dirty="0">
                <a:solidFill>
                  <a:schemeClr val="bg1"/>
                </a:solidFill>
                <a:latin typeface="Gotham Medium"/>
              </a:rPr>
              <a:t>(v)</a:t>
            </a:r>
            <a:endParaRPr lang="en-US" sz="8800" dirty="0">
              <a:solidFill>
                <a:schemeClr val="bg1"/>
              </a:solidFill>
              <a:latin typeface="Gotham Medium"/>
            </a:endParaRPr>
          </a:p>
        </p:txBody>
      </p:sp>
      <p:sp>
        <p:nvSpPr>
          <p:cNvPr id="2" name="TextBox 1">
            <a:extLst>
              <a:ext uri="{FF2B5EF4-FFF2-40B4-BE49-F238E27FC236}">
                <a16:creationId xmlns:a16="http://schemas.microsoft.com/office/drawing/2014/main" id="{E014D2E7-9BE7-E88A-0393-4A1188298A02}"/>
              </a:ext>
            </a:extLst>
          </p:cNvPr>
          <p:cNvSpPr txBox="1"/>
          <p:nvPr/>
        </p:nvSpPr>
        <p:spPr>
          <a:xfrm>
            <a:off x="26731" y="1238612"/>
            <a:ext cx="7031122" cy="6147837"/>
          </a:xfrm>
          <a:prstGeom prst="rect">
            <a:avLst/>
          </a:prstGeom>
          <a:noFill/>
        </p:spPr>
        <p:txBody>
          <a:bodyPr wrap="square" rtlCol="0">
            <a:spAutoFit/>
          </a:bodyPr>
          <a:lstStyle/>
          <a:p>
            <a:r>
              <a:rPr lang="en-US" sz="2300" dirty="0">
                <a:solidFill>
                  <a:srgbClr val="7030A0"/>
                </a:solidFill>
                <a:latin typeface="Gotham Book"/>
              </a:rPr>
              <a:t>The Spanish </a:t>
            </a:r>
            <a:r>
              <a:rPr lang="en-US" sz="2300" b="1" dirty="0">
                <a:solidFill>
                  <a:srgbClr val="7030A0"/>
                </a:solidFill>
                <a:latin typeface="Gotham Book"/>
              </a:rPr>
              <a:t>founded </a:t>
            </a:r>
            <a:r>
              <a:rPr lang="en-US" sz="2300" dirty="0">
                <a:solidFill>
                  <a:srgbClr val="7030A0"/>
                </a:solidFill>
                <a:latin typeface="Gotham Book"/>
              </a:rPr>
              <a:t>the first missions in East Texas in 1690. That might sound like a grammar error, but it’s not. </a:t>
            </a:r>
            <a:r>
              <a:rPr lang="en-US" sz="2300" b="1" dirty="0">
                <a:solidFill>
                  <a:srgbClr val="7030A0"/>
                </a:solidFill>
                <a:latin typeface="Gotham Book"/>
              </a:rPr>
              <a:t>To found </a:t>
            </a:r>
            <a:r>
              <a:rPr lang="en-US" sz="2300" dirty="0">
                <a:solidFill>
                  <a:srgbClr val="7030A0"/>
                </a:solidFill>
                <a:latin typeface="Gotham Book"/>
              </a:rPr>
              <a:t>means to establish. So, the Spanish </a:t>
            </a:r>
            <a:r>
              <a:rPr lang="en-US" sz="2300" b="1" dirty="0">
                <a:solidFill>
                  <a:srgbClr val="7030A0"/>
                </a:solidFill>
                <a:latin typeface="Gotham Book"/>
              </a:rPr>
              <a:t>founded</a:t>
            </a:r>
            <a:r>
              <a:rPr lang="en-US" sz="2300" dirty="0">
                <a:solidFill>
                  <a:srgbClr val="7030A0"/>
                </a:solidFill>
                <a:latin typeface="Gotham Book"/>
              </a:rPr>
              <a:t>, or established, the first missions in east Texas in 1690 primarily to prevent French expansion into east Texas. </a:t>
            </a:r>
          </a:p>
          <a:p>
            <a:endParaRPr lang="en-US" sz="700" dirty="0">
              <a:solidFill>
                <a:srgbClr val="7030A0"/>
              </a:solidFill>
              <a:latin typeface="Gotham Book"/>
            </a:endParaRPr>
          </a:p>
          <a:p>
            <a:r>
              <a:rPr lang="en-US" sz="2300" dirty="0">
                <a:solidFill>
                  <a:schemeClr val="accent6">
                    <a:lumMod val="75000"/>
                  </a:schemeClr>
                </a:solidFill>
                <a:latin typeface="Gotham Book"/>
              </a:rPr>
              <a:t>East Texas was a very long way from the majority of New Spain’s population and resources in and around Mexico City.  Traveling by land from Mexico City to the east Texas missions was a long and difficult journey. To address this problem, </a:t>
            </a:r>
            <a:r>
              <a:rPr lang="en-US" sz="2400" b="0" i="0" dirty="0">
                <a:solidFill>
                  <a:schemeClr val="accent6">
                    <a:lumMod val="75000"/>
                  </a:schemeClr>
                </a:solidFill>
                <a:effectLst/>
                <a:highlight>
                  <a:srgbClr val="FFFFFF"/>
                </a:highlight>
                <a:latin typeface="Gotham Book"/>
              </a:rPr>
              <a:t>Spain </a:t>
            </a:r>
            <a:r>
              <a:rPr lang="en-US" sz="2400" b="1" i="0" dirty="0">
                <a:solidFill>
                  <a:schemeClr val="accent6">
                    <a:lumMod val="75000"/>
                  </a:schemeClr>
                </a:solidFill>
                <a:effectLst/>
                <a:highlight>
                  <a:srgbClr val="FFFFFF"/>
                </a:highlight>
                <a:latin typeface="Gotham Book"/>
              </a:rPr>
              <a:t>founded</a:t>
            </a:r>
            <a:r>
              <a:rPr lang="en-US" sz="2400" b="0" i="0" dirty="0">
                <a:solidFill>
                  <a:schemeClr val="accent6">
                    <a:lumMod val="75000"/>
                  </a:schemeClr>
                </a:solidFill>
                <a:effectLst/>
                <a:highlight>
                  <a:srgbClr val="FFFFFF"/>
                </a:highlight>
                <a:latin typeface="Gotham Book"/>
              </a:rPr>
              <a:t> San Antonio in 1718 as a halfway point between the missions in east Texas and the rest of New Spain</a:t>
            </a:r>
            <a:r>
              <a:rPr lang="en-US" sz="2300" dirty="0">
                <a:solidFill>
                  <a:schemeClr val="accent6">
                    <a:lumMod val="75000"/>
                  </a:schemeClr>
                </a:solidFill>
                <a:latin typeface="Gotham Book"/>
              </a:rPr>
              <a:t>. </a:t>
            </a:r>
          </a:p>
          <a:p>
            <a:endParaRPr lang="en-US" sz="700" dirty="0">
              <a:solidFill>
                <a:srgbClr val="7030A0"/>
              </a:solidFill>
              <a:latin typeface="Gotham Book"/>
            </a:endParaRPr>
          </a:p>
          <a:p>
            <a:r>
              <a:rPr lang="en-US" sz="2300" dirty="0">
                <a:solidFill>
                  <a:srgbClr val="C00000"/>
                </a:solidFill>
                <a:latin typeface="Gotham Book"/>
              </a:rPr>
              <a:t>One mission that was </a:t>
            </a:r>
            <a:r>
              <a:rPr lang="en-US" sz="2300" b="1" dirty="0">
                <a:solidFill>
                  <a:srgbClr val="C00000"/>
                </a:solidFill>
                <a:latin typeface="Gotham Book"/>
              </a:rPr>
              <a:t>founded</a:t>
            </a:r>
            <a:r>
              <a:rPr lang="en-US" sz="2300" dirty="0">
                <a:solidFill>
                  <a:srgbClr val="C00000"/>
                </a:solidFill>
                <a:latin typeface="Gotham Book"/>
              </a:rPr>
              <a:t> in San Antonio was called Mission San Antonio de Valero. Today, this mission is better known as “The Alamo.” </a:t>
            </a:r>
          </a:p>
          <a:p>
            <a:endParaRPr lang="en-US" sz="2400" dirty="0">
              <a:solidFill>
                <a:srgbClr val="7030A0"/>
              </a:solidFill>
            </a:endParaRPr>
          </a:p>
        </p:txBody>
      </p:sp>
      <p:pic>
        <p:nvPicPr>
          <p:cNvPr id="3080" name="Picture 8" descr="A contemporary photograph of the front face of the Alamo. ">
            <a:extLst>
              <a:ext uri="{FF2B5EF4-FFF2-40B4-BE49-F238E27FC236}">
                <a16:creationId xmlns:a16="http://schemas.microsoft.com/office/drawing/2014/main" id="{B9CA819F-54A9-7BF0-2462-95D33874D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853" y="1382269"/>
            <a:ext cx="4995790" cy="329008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B61A4F-1158-681B-48CB-A26AD60A8346}"/>
              </a:ext>
            </a:extLst>
          </p:cNvPr>
          <p:cNvSpPr txBox="1"/>
          <p:nvPr/>
        </p:nvSpPr>
        <p:spPr>
          <a:xfrm>
            <a:off x="7153670" y="4672353"/>
            <a:ext cx="4615542" cy="1446550"/>
          </a:xfrm>
          <a:prstGeom prst="rect">
            <a:avLst/>
          </a:prstGeom>
          <a:noFill/>
        </p:spPr>
        <p:txBody>
          <a:bodyPr wrap="square" rtlCol="0">
            <a:spAutoFit/>
          </a:bodyPr>
          <a:lstStyle/>
          <a:p>
            <a:pPr algn="ctr"/>
            <a:r>
              <a:rPr lang="en-US" sz="2200" i="1" dirty="0"/>
              <a:t>Mission San Antonio de Valero</a:t>
            </a:r>
          </a:p>
          <a:p>
            <a:pPr algn="ctr"/>
            <a:r>
              <a:rPr lang="en-US" sz="2200" b="1" i="1" dirty="0"/>
              <a:t>Founded</a:t>
            </a:r>
            <a:r>
              <a:rPr lang="en-US" sz="2200" i="1" dirty="0"/>
              <a:t> in 1718 in San Antonio</a:t>
            </a:r>
          </a:p>
          <a:p>
            <a:pPr algn="ctr"/>
            <a:r>
              <a:rPr lang="en-US" sz="2200" i="1" dirty="0"/>
              <a:t>The Portal to Texas History</a:t>
            </a:r>
          </a:p>
          <a:p>
            <a:pPr algn="ctr"/>
            <a:r>
              <a:rPr lang="en-US" sz="2200" i="1" dirty="0"/>
              <a:t>The University of North Texas</a:t>
            </a:r>
          </a:p>
        </p:txBody>
      </p:sp>
    </p:spTree>
    <p:extLst>
      <p:ext uri="{BB962C8B-B14F-4D97-AF65-F5344CB8AC3E}">
        <p14:creationId xmlns:p14="http://schemas.microsoft.com/office/powerpoint/2010/main" val="22658695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880</TotalTime>
  <Words>1914</Words>
  <Application>Microsoft Office PowerPoint</Application>
  <PresentationFormat>Widescreen</PresentationFormat>
  <Paragraphs>104</Paragraphs>
  <Slides>14</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Aptos Display</vt:lpstr>
      <vt:lpstr>Arial</vt:lpstr>
      <vt:lpstr>Calibri</vt:lpstr>
      <vt:lpstr>Calibri Light</vt:lpstr>
      <vt:lpstr>Gotham Book</vt:lpstr>
      <vt:lpstr>Gotham Medium</vt:lpstr>
      <vt:lpstr>Josefin Sans</vt:lpstr>
      <vt:lpstr>Times New Roman</vt:lpstr>
      <vt:lpstr>1_Office Theme</vt:lpstr>
      <vt:lpstr>Office Theme</vt:lpstr>
      <vt:lpstr>Unit 3:  The Spanish Colonial Era</vt:lpstr>
      <vt:lpstr>Warm-up:  Follow the directions to complete your warm-up</vt:lpstr>
      <vt:lpstr>Share with the class</vt:lpstr>
      <vt:lpstr>Essential Question</vt:lpstr>
      <vt:lpstr>In today’s lesson…</vt:lpstr>
      <vt:lpstr>Mission (n)</vt:lpstr>
      <vt:lpstr>Assimilate (v)</vt:lpstr>
      <vt:lpstr>Presidio (n)</vt:lpstr>
      <vt:lpstr>Founded (v)</vt:lpstr>
      <vt:lpstr>Buffer Zone (n)</vt:lpstr>
      <vt:lpstr>Raid (v)</vt:lpstr>
      <vt:lpstr>Caste System (n)</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16</cp:revision>
  <dcterms:created xsi:type="dcterms:W3CDTF">2024-10-03T19:02:57Z</dcterms:created>
  <dcterms:modified xsi:type="dcterms:W3CDTF">2025-01-29T19:00:59Z</dcterms:modified>
</cp:coreProperties>
</file>