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326" r:id="rId3"/>
    <p:sldId id="327" r:id="rId4"/>
    <p:sldId id="328" r:id="rId5"/>
    <p:sldId id="329" r:id="rId6"/>
    <p:sldId id="324" r:id="rId7"/>
    <p:sldId id="325" r:id="rId8"/>
    <p:sldId id="339" r:id="rId9"/>
    <p:sldId id="292" r:id="rId10"/>
    <p:sldId id="340" r:id="rId11"/>
    <p:sldId id="341" r:id="rId12"/>
    <p:sldId id="342" r:id="rId13"/>
    <p:sldId id="306" r:id="rId14"/>
    <p:sldId id="330" r:id="rId15"/>
    <p:sldId id="331" r:id="rId16"/>
    <p:sldId id="332" r:id="rId17"/>
    <p:sldId id="333" r:id="rId18"/>
    <p:sldId id="334" r:id="rId19"/>
    <p:sldId id="335" r:id="rId20"/>
    <p:sldId id="336" r:id="rId21"/>
    <p:sldId id="337" r:id="rId22"/>
    <p:sldId id="33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6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546AB0-E10B-46DE-9214-2DAF1F3B07AA}"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67601-1C9D-4509-A25E-D44EA01B277B}" type="slidenum">
              <a:rPr lang="en-US" smtClean="0"/>
              <a:t>‹#›</a:t>
            </a:fld>
            <a:endParaRPr lang="en-US"/>
          </a:p>
        </p:txBody>
      </p:sp>
    </p:spTree>
    <p:extLst>
      <p:ext uri="{BB962C8B-B14F-4D97-AF65-F5344CB8AC3E}">
        <p14:creationId xmlns:p14="http://schemas.microsoft.com/office/powerpoint/2010/main" val="1974947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Federal_Government_of_the_United_States" TargetMode="External"/><Relationship Id="rId3" Type="http://schemas.openxmlformats.org/officeDocument/2006/relationships/hyperlink" Target="https://commons.wikimedia.org/wiki/Category:Texas_missions" TargetMode="External"/><Relationship Id="rId7" Type="http://schemas.openxmlformats.org/officeDocument/2006/relationships/hyperlink" Target="https://en.wikipedia.org/wiki/Work_of_the_United_States_Government"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en.wikipedia.org/wiki/National_Park_Service" TargetMode="External"/><Relationship Id="rId11" Type="http://schemas.openxmlformats.org/officeDocument/2006/relationships/hyperlink" Target="https://www.nps.gov/aboutus/disclaimer.htm" TargetMode="External"/><Relationship Id="rId5" Type="http://schemas.openxmlformats.org/officeDocument/2006/relationships/hyperlink" Target="http://www.nps.gov/archive/saan/maps/SAANmap4.pdf" TargetMode="External"/><Relationship Id="rId10" Type="http://schemas.openxmlformats.org/officeDocument/2006/relationships/hyperlink" Target="https://www.nps.gov/" TargetMode="External"/><Relationship Id="rId4" Type="http://schemas.openxmlformats.org/officeDocument/2006/relationships/hyperlink" Target="https://commons.wikimedia.org/wiki/Texas" TargetMode="External"/><Relationship Id="rId9" Type="http://schemas.openxmlformats.org/officeDocument/2006/relationships/hyperlink" Target="https://en.wikipedia.org/wiki/public_domain"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lickr.com/photos/britishlibrary/1245900914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Federal_Government_of_the_United_States" TargetMode="External"/><Relationship Id="rId3" Type="http://schemas.openxmlformats.org/officeDocument/2006/relationships/hyperlink" Target="https://commons.wikimedia.org/wiki/Category:Texas_missions" TargetMode="External"/><Relationship Id="rId7" Type="http://schemas.openxmlformats.org/officeDocument/2006/relationships/hyperlink" Target="https://en.wikipedia.org/wiki/Work_of_the_United_States_Government"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n.wikipedia.org/wiki/National_Park_Service" TargetMode="External"/><Relationship Id="rId11" Type="http://schemas.openxmlformats.org/officeDocument/2006/relationships/hyperlink" Target="https://www.nps.gov/aboutus/disclaimer.htm" TargetMode="External"/><Relationship Id="rId5" Type="http://schemas.openxmlformats.org/officeDocument/2006/relationships/hyperlink" Target="http://www.nps.gov/archive/saan/maps/SAANmap4.pdf" TargetMode="External"/><Relationship Id="rId10" Type="http://schemas.openxmlformats.org/officeDocument/2006/relationships/hyperlink" Target="https://www.nps.gov/" TargetMode="External"/><Relationship Id="rId4" Type="http://schemas.openxmlformats.org/officeDocument/2006/relationships/hyperlink" Target="https://commons.wikimedia.org/wiki/Texas" TargetMode="External"/><Relationship Id="rId9" Type="http://schemas.openxmlformats.org/officeDocument/2006/relationships/hyperlink" Target="https://en.wikipedia.org/wiki/public_domai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commons.wikimedia.org/wiki/File:Comanche_Osage_fight.jpg" TargetMode="External"/><Relationship Id="rId4" Type="http://schemas.openxmlformats.org/officeDocument/2006/relationships/hyperlink" Target="https://en.wikipedia.org/wiki/List_of_countries%27_copyright_lengths"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public_domain" TargetMode="External"/><Relationship Id="rId3" Type="http://schemas.openxmlformats.org/officeDocument/2006/relationships/hyperlink" Target="https://commons.wikimedia.org/wiki/National_Archives_and_Records_Administration" TargetMode="External"/><Relationship Id="rId7" Type="http://schemas.openxmlformats.org/officeDocument/2006/relationships/hyperlink" Target="https://en.wikipedia.org/wiki/Federal_Government_of_the_United_States"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wikipedia.org/wiki/Work_of_the_United_States_Government" TargetMode="External"/><Relationship Id="rId5" Type="http://schemas.openxmlformats.org/officeDocument/2006/relationships/hyperlink" Target="https://en.wikipedia.org/wiki/United_States_Bureau_of_Land_Management" TargetMode="External"/><Relationship Id="rId4" Type="http://schemas.openxmlformats.org/officeDocument/2006/relationships/hyperlink" Target="https://catalog.archives.gov/id/594889" TargetMode="External"/><Relationship Id="rId9" Type="http://schemas.openxmlformats.org/officeDocument/2006/relationships/hyperlink" Target="https://commons.wikimedia.org/wiki/File:Map_of_the_Louisiana_Purchase_Territory_-_NARA_-_594889.jp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ewberry.org/rights-and-reproductions"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commons.wikimedia.org/wiki/File:James_Wilkinson_letter_to_Philip_Nolan,_1791_(NBY_18237).jpg" TargetMode="External"/><Relationship Id="rId5" Type="http://schemas.openxmlformats.org/officeDocument/2006/relationships/hyperlink" Target="https://en.wikipedia.org/wiki/List_of_countries%27_copyright_lengths" TargetMode="External"/><Relationship Id="rId4" Type="http://schemas.openxmlformats.org/officeDocument/2006/relationships/hyperlink" Target="https://en.wikipedia.org/wiki/public_domai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Spanish Missions in Texas. The map depicts the </a:t>
            </a:r>
            <a:r>
              <a:rPr lang="en-US" sz="1800" b="1" u="sng" dirty="0">
                <a:solidFill>
                  <a:srgbClr val="467886"/>
                </a:solidFill>
                <a:effectLst/>
                <a:latin typeface="Gotham Book"/>
                <a:ea typeface="Times New Roman" panose="02020603050405020304" pitchFamily="18" charset="0"/>
                <a:cs typeface="Times New Roman" panose="02020603050405020304" pitchFamily="18" charset="0"/>
                <a:hlinkClick r:id="rId3" tooltip="Category:Texas missions"/>
              </a:rPr>
              <a:t>Spanish missions</a:t>
            </a:r>
            <a:r>
              <a:rPr lang="en-US" sz="1800" dirty="0">
                <a:effectLst/>
                <a:latin typeface="Gotham Book"/>
                <a:ea typeface="Times New Roman" panose="02020603050405020304" pitchFamily="18" charset="0"/>
                <a:cs typeface="Times New Roman" panose="02020603050405020304" pitchFamily="18" charset="0"/>
              </a:rPr>
              <a:t> and presidios that were established within the boundaries of present day </a:t>
            </a:r>
            <a:r>
              <a:rPr lang="en-US" sz="1800" b="1" u="sng" dirty="0">
                <a:solidFill>
                  <a:srgbClr val="467886"/>
                </a:solidFill>
                <a:effectLst/>
                <a:latin typeface="Gotham Book"/>
                <a:ea typeface="Times New Roman" panose="02020603050405020304" pitchFamily="18" charset="0"/>
                <a:cs typeface="Times New Roman" panose="02020603050405020304" pitchFamily="18" charset="0"/>
                <a:hlinkClick r:id="rId4" tooltip="Texas"/>
              </a:rPr>
              <a:t>Texas</a:t>
            </a:r>
            <a:r>
              <a:rPr lang="en-US" sz="1800" dirty="0">
                <a:effectLst/>
                <a:latin typeface="Gotham Book"/>
                <a:ea typeface="Times New Roman" panose="02020603050405020304" pitchFamily="18" charset="0"/>
                <a:cs typeface="Times New Roman" panose="02020603050405020304" pitchFamily="18" charset="0"/>
              </a:rPr>
              <a:t> in the 18th and 19th centuries. This is a product of the US National Park Service, and was taken from the website: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5"/>
              </a:rPr>
              <a:t>http://www.nps.gov/archive/saan/maps/SAANmap4.pdf</a:t>
            </a:r>
            <a:r>
              <a:rPr lang="en-US" sz="1800" dirty="0">
                <a:effectLst/>
                <a:latin typeface="Gotham Book"/>
                <a:ea typeface="Times New Roman" panose="02020603050405020304" pitchFamily="18" charset="0"/>
                <a:cs typeface="Times New Roman" panose="02020603050405020304" pitchFamily="18" charset="0"/>
              </a:rPr>
              <a:t> </a:t>
            </a:r>
            <a:r>
              <a:rPr lang="en-US" sz="1800" i="1" dirty="0">
                <a:effectLst/>
                <a:latin typeface="Gotham Book"/>
                <a:ea typeface="Times New Roman" panose="02020603050405020304" pitchFamily="18" charset="0"/>
                <a:cs typeface="Times New Roman" panose="02020603050405020304" pitchFamily="18" charset="0"/>
              </a:rPr>
              <a:t>This image or media file contains material based on a work of a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6" tooltip="w:National Park Service"/>
              </a:rPr>
              <a:t>National Park Service</a:t>
            </a:r>
            <a:r>
              <a:rPr lang="en-US" sz="1800" i="1" dirty="0">
                <a:effectLst/>
                <a:latin typeface="Gotham Book"/>
                <a:ea typeface="Times New Roman" panose="02020603050405020304" pitchFamily="18" charset="0"/>
                <a:cs typeface="Times New Roman" panose="02020603050405020304" pitchFamily="18" charset="0"/>
              </a:rPr>
              <a:t> employee, created as part of that person's official duties. As a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7" tooltip="w:Work of the United States Government"/>
              </a:rPr>
              <a:t>work</a:t>
            </a:r>
            <a:r>
              <a:rPr lang="en-US" sz="1800" i="1" dirty="0">
                <a:effectLst/>
                <a:latin typeface="Gotham Book"/>
                <a:ea typeface="Times New Roman" panose="02020603050405020304" pitchFamily="18" charset="0"/>
                <a:cs typeface="Times New Roman" panose="02020603050405020304" pitchFamily="18" charset="0"/>
              </a:rPr>
              <a:t> of the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8" tooltip="w:Federal Government of the United States"/>
              </a:rPr>
              <a:t>U.S. federal government</a:t>
            </a:r>
            <a:r>
              <a:rPr lang="en-US" sz="1800" i="1" dirty="0">
                <a:effectLst/>
                <a:latin typeface="Gotham Book"/>
                <a:ea typeface="Times New Roman" panose="02020603050405020304" pitchFamily="18" charset="0"/>
                <a:cs typeface="Times New Roman" panose="02020603050405020304" pitchFamily="18" charset="0"/>
              </a:rPr>
              <a:t>, such work is in the </a:t>
            </a:r>
            <a:r>
              <a:rPr lang="en-US" sz="1800" b="1" i="1" u="sng" dirty="0">
                <a:solidFill>
                  <a:srgbClr val="467886"/>
                </a:solidFill>
                <a:effectLst/>
                <a:latin typeface="Gotham Book"/>
                <a:ea typeface="Times New Roman" panose="02020603050405020304" pitchFamily="18" charset="0"/>
                <a:cs typeface="Times New Roman" panose="02020603050405020304" pitchFamily="18" charset="0"/>
                <a:hlinkClick r:id="rId9" tooltip="w:public domain"/>
              </a:rPr>
              <a:t>public domain</a:t>
            </a:r>
            <a:r>
              <a:rPr lang="en-US" sz="1800" i="1" dirty="0">
                <a:effectLst/>
                <a:latin typeface="Gotham Book"/>
                <a:ea typeface="Times New Roman" panose="02020603050405020304" pitchFamily="18" charset="0"/>
                <a:cs typeface="Times New Roman" panose="02020603050405020304" pitchFamily="18" charset="0"/>
              </a:rPr>
              <a:t> in the United States. See the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10"/>
              </a:rPr>
              <a:t>NPS website</a:t>
            </a:r>
            <a:r>
              <a:rPr lang="en-US" sz="1800" i="1" dirty="0">
                <a:effectLst/>
                <a:latin typeface="Gotham Book"/>
                <a:ea typeface="Times New Roman" panose="02020603050405020304" pitchFamily="18" charset="0"/>
                <a:cs typeface="Times New Roman" panose="02020603050405020304" pitchFamily="18" charset="0"/>
              </a:rPr>
              <a:t> and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11"/>
              </a:rPr>
              <a:t>NPS copyright policy</a:t>
            </a:r>
            <a:r>
              <a:rPr lang="en-US" sz="1800" i="1" dirty="0">
                <a:effectLst/>
                <a:latin typeface="Gotham Book"/>
                <a:ea typeface="Times New Roman" panose="02020603050405020304" pitchFamily="18" charset="0"/>
                <a:cs typeface="Times New Roman" panose="02020603050405020304" pitchFamily="18" charset="0"/>
              </a:rPr>
              <a:t> for more information</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Slaves from Guinea digging for gold and silver in mines, for the Spanish colonists in Hispaniola. Engraving by Theodor de Bry from Girolamo Benzoni's </a:t>
            </a:r>
            <a:r>
              <a:rPr lang="en-US" sz="1800" i="1" dirty="0">
                <a:effectLst/>
                <a:latin typeface="Gotham Book"/>
                <a:ea typeface="Times New Roman" panose="02020603050405020304" pitchFamily="18" charset="0"/>
                <a:cs typeface="Times New Roman" panose="02020603050405020304" pitchFamily="18" charset="0"/>
              </a:rPr>
              <a:t>Americae pars quinta</a:t>
            </a:r>
            <a:r>
              <a:rPr lang="en-US" sz="1800" dirty="0">
                <a:effectLst/>
                <a:latin typeface="Gotham Book"/>
                <a:ea typeface="Times New Roman" panose="02020603050405020304" pitchFamily="18" charset="0"/>
                <a:cs typeface="Times New Roman" panose="02020603050405020304" pitchFamily="18" charset="0"/>
              </a:rPr>
              <a:t>. Johann Theodore De Bry. 1595. Originally published/produced in Frankfurt, 1595 (1617 ?) Held and digitized by the British Library, and uploaded to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Flickr Commons</a:t>
            </a:r>
            <a:r>
              <a:rPr lang="en-US" sz="1800" dirty="0">
                <a:effectLst/>
                <a:latin typeface="Gotham Book"/>
                <a:ea typeface="Times New Roman" panose="02020603050405020304" pitchFamily="18" charset="0"/>
                <a:cs typeface="Times New Roman" panose="02020603050405020304" pitchFamily="18" charset="0"/>
              </a:rPr>
              <a:t> https://commons.wikimedia.org/wiki/File:Slaves_from_Guinea_digging_for_gold_and_silver_in_mines_in_Hispaniola_-_America_(1595),_A2_-_BL.jpg</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8267601-1C9D-4509-A25E-D44EA01B277B}" type="slidenum">
              <a:rPr lang="en-US" smtClean="0"/>
              <a:t>12</a:t>
            </a:fld>
            <a:endParaRPr lang="en-US"/>
          </a:p>
        </p:txBody>
      </p:sp>
    </p:spTree>
    <p:extLst>
      <p:ext uri="{BB962C8B-B14F-4D97-AF65-F5344CB8AC3E}">
        <p14:creationId xmlns:p14="http://schemas.microsoft.com/office/powerpoint/2010/main" val="1774666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Spanish Missions in Texas. The map depicts the </a:t>
            </a:r>
            <a:r>
              <a:rPr lang="en-US" sz="1800" b="1" u="sng" dirty="0">
                <a:solidFill>
                  <a:srgbClr val="467886"/>
                </a:solidFill>
                <a:effectLst/>
                <a:latin typeface="Gotham Book"/>
                <a:ea typeface="Times New Roman" panose="02020603050405020304" pitchFamily="18" charset="0"/>
                <a:cs typeface="Times New Roman" panose="02020603050405020304" pitchFamily="18" charset="0"/>
                <a:hlinkClick r:id="rId3" tooltip="Category:Texas missions"/>
              </a:rPr>
              <a:t>Spanish missions</a:t>
            </a:r>
            <a:r>
              <a:rPr lang="en-US" sz="1800" dirty="0">
                <a:effectLst/>
                <a:latin typeface="Gotham Book"/>
                <a:ea typeface="Times New Roman" panose="02020603050405020304" pitchFamily="18" charset="0"/>
                <a:cs typeface="Times New Roman" panose="02020603050405020304" pitchFamily="18" charset="0"/>
              </a:rPr>
              <a:t> and presidios that were established within the boundaries of present day </a:t>
            </a:r>
            <a:r>
              <a:rPr lang="en-US" sz="1800" b="1" u="sng" dirty="0">
                <a:solidFill>
                  <a:srgbClr val="467886"/>
                </a:solidFill>
                <a:effectLst/>
                <a:latin typeface="Gotham Book"/>
                <a:ea typeface="Times New Roman" panose="02020603050405020304" pitchFamily="18" charset="0"/>
                <a:cs typeface="Times New Roman" panose="02020603050405020304" pitchFamily="18" charset="0"/>
                <a:hlinkClick r:id="rId4" tooltip="Texas"/>
              </a:rPr>
              <a:t>Texas</a:t>
            </a:r>
            <a:r>
              <a:rPr lang="en-US" sz="1800" dirty="0">
                <a:effectLst/>
                <a:latin typeface="Gotham Book"/>
                <a:ea typeface="Times New Roman" panose="02020603050405020304" pitchFamily="18" charset="0"/>
                <a:cs typeface="Times New Roman" panose="02020603050405020304" pitchFamily="18" charset="0"/>
              </a:rPr>
              <a:t> in the 18th and 19th centuries. This is a product of the US National Park Service, and was taken from the website: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5"/>
              </a:rPr>
              <a:t>http://www.nps.gov/archive/saan/maps/SAANmap4.pdf</a:t>
            </a:r>
            <a:r>
              <a:rPr lang="en-US" sz="1800" dirty="0">
                <a:effectLst/>
                <a:latin typeface="Gotham Book"/>
                <a:ea typeface="Times New Roman" panose="02020603050405020304" pitchFamily="18" charset="0"/>
                <a:cs typeface="Times New Roman" panose="02020603050405020304" pitchFamily="18" charset="0"/>
              </a:rPr>
              <a:t> </a:t>
            </a:r>
            <a:r>
              <a:rPr lang="en-US" sz="1800" i="1" dirty="0">
                <a:effectLst/>
                <a:latin typeface="Gotham Book"/>
                <a:ea typeface="Times New Roman" panose="02020603050405020304" pitchFamily="18" charset="0"/>
                <a:cs typeface="Times New Roman" panose="02020603050405020304" pitchFamily="18" charset="0"/>
              </a:rPr>
              <a:t>This image or media file contains material based on a work of a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6" tooltip="w:National Park Service"/>
              </a:rPr>
              <a:t>National Park Service</a:t>
            </a:r>
            <a:r>
              <a:rPr lang="en-US" sz="1800" i="1" dirty="0">
                <a:effectLst/>
                <a:latin typeface="Gotham Book"/>
                <a:ea typeface="Times New Roman" panose="02020603050405020304" pitchFamily="18" charset="0"/>
                <a:cs typeface="Times New Roman" panose="02020603050405020304" pitchFamily="18" charset="0"/>
              </a:rPr>
              <a:t> employee, created as part of that person's official duties. As a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7" tooltip="w:Work of the United States Government"/>
              </a:rPr>
              <a:t>work</a:t>
            </a:r>
            <a:r>
              <a:rPr lang="en-US" sz="1800" i="1" dirty="0">
                <a:effectLst/>
                <a:latin typeface="Gotham Book"/>
                <a:ea typeface="Times New Roman" panose="02020603050405020304" pitchFamily="18" charset="0"/>
                <a:cs typeface="Times New Roman" panose="02020603050405020304" pitchFamily="18" charset="0"/>
              </a:rPr>
              <a:t> of the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8" tooltip="w:Federal Government of the United States"/>
              </a:rPr>
              <a:t>U.S. federal government</a:t>
            </a:r>
            <a:r>
              <a:rPr lang="en-US" sz="1800" i="1" dirty="0">
                <a:effectLst/>
                <a:latin typeface="Gotham Book"/>
                <a:ea typeface="Times New Roman" panose="02020603050405020304" pitchFamily="18" charset="0"/>
                <a:cs typeface="Times New Roman" panose="02020603050405020304" pitchFamily="18" charset="0"/>
              </a:rPr>
              <a:t>, such work is in the </a:t>
            </a:r>
            <a:r>
              <a:rPr lang="en-US" sz="1800" b="1" i="1" u="sng" dirty="0">
                <a:solidFill>
                  <a:srgbClr val="467886"/>
                </a:solidFill>
                <a:effectLst/>
                <a:latin typeface="Gotham Book"/>
                <a:ea typeface="Times New Roman" panose="02020603050405020304" pitchFamily="18" charset="0"/>
                <a:cs typeface="Times New Roman" panose="02020603050405020304" pitchFamily="18" charset="0"/>
                <a:hlinkClick r:id="rId9" tooltip="w:public domain"/>
              </a:rPr>
              <a:t>public domain</a:t>
            </a:r>
            <a:r>
              <a:rPr lang="en-US" sz="1800" i="1" dirty="0">
                <a:effectLst/>
                <a:latin typeface="Gotham Book"/>
                <a:ea typeface="Times New Roman" panose="02020603050405020304" pitchFamily="18" charset="0"/>
                <a:cs typeface="Times New Roman" panose="02020603050405020304" pitchFamily="18" charset="0"/>
              </a:rPr>
              <a:t> in the United States. See the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10"/>
              </a:rPr>
              <a:t>NPS website</a:t>
            </a:r>
            <a:r>
              <a:rPr lang="en-US" sz="1800" i="1" dirty="0">
                <a:effectLst/>
                <a:latin typeface="Gotham Book"/>
                <a:ea typeface="Times New Roman" panose="02020603050405020304" pitchFamily="18" charset="0"/>
                <a:cs typeface="Times New Roman" panose="02020603050405020304" pitchFamily="18" charset="0"/>
              </a:rPr>
              <a:t> and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11"/>
              </a:rPr>
              <a:t>NPS copyright policy</a:t>
            </a:r>
            <a:r>
              <a:rPr lang="en-US" sz="1800" i="1" dirty="0">
                <a:effectLst/>
                <a:latin typeface="Gotham Book"/>
                <a:ea typeface="Times New Roman" panose="02020603050405020304" pitchFamily="18" charset="0"/>
                <a:cs typeface="Times New Roman" panose="02020603050405020304" pitchFamily="18" charset="0"/>
              </a:rPr>
              <a:t> for more information</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8267601-1C9D-4509-A25E-D44EA01B277B}" type="slidenum">
              <a:rPr lang="en-US" smtClean="0"/>
              <a:t>13</a:t>
            </a:fld>
            <a:endParaRPr lang="en-US"/>
          </a:p>
        </p:txBody>
      </p:sp>
    </p:spTree>
    <p:extLst>
      <p:ext uri="{BB962C8B-B14F-4D97-AF65-F5344CB8AC3E}">
        <p14:creationId xmlns:p14="http://schemas.microsoft.com/office/powerpoint/2010/main" val="3874090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War on the Plains. George Catlin. 1834. This work is in the </a:t>
            </a:r>
            <a:r>
              <a:rPr lang="en-US" sz="1800" b="1" u="sng" dirty="0">
                <a:solidFill>
                  <a:srgbClr val="467886"/>
                </a:solidFill>
                <a:effectLst/>
                <a:latin typeface="Gotham Book"/>
                <a:ea typeface="Times New Roman" panose="02020603050405020304" pitchFamily="18" charset="0"/>
                <a:cs typeface="Times New Roman" panose="02020603050405020304" pitchFamily="18" charset="0"/>
                <a:hlinkClick r:id="rId3" tooltip="en:public domain"/>
              </a:rPr>
              <a:t>public domain</a:t>
            </a:r>
            <a:r>
              <a:rPr lang="en-US" sz="1800" dirty="0">
                <a:effectLst/>
                <a:latin typeface="Gotham Book"/>
                <a:ea typeface="Times New Roman" panose="02020603050405020304" pitchFamily="18" charset="0"/>
                <a:cs typeface="Times New Roman" panose="02020603050405020304" pitchFamily="18" charset="0"/>
              </a:rPr>
              <a:t> in its country of origin and other countries and areas where the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4" tooltip="w:List of countries' copyright lengths"/>
              </a:rPr>
              <a:t>copyright term</a:t>
            </a:r>
            <a:r>
              <a:rPr lang="en-US" sz="1800" dirty="0">
                <a:effectLst/>
                <a:latin typeface="Gotham Book"/>
                <a:ea typeface="Times New Roman" panose="02020603050405020304" pitchFamily="18" charset="0"/>
                <a:cs typeface="Times New Roman" panose="02020603050405020304" pitchFamily="18" charset="0"/>
              </a:rPr>
              <a:t> is the author's </a:t>
            </a:r>
            <a:r>
              <a:rPr lang="en-US" sz="1800" b="1" dirty="0">
                <a:effectLst/>
                <a:latin typeface="Gotham Book"/>
                <a:ea typeface="Times New Roman" panose="02020603050405020304" pitchFamily="18" charset="0"/>
                <a:cs typeface="Times New Roman" panose="02020603050405020304" pitchFamily="18" charset="0"/>
              </a:rPr>
              <a:t>life plus 70 years or fewer</a:t>
            </a:r>
            <a:r>
              <a:rPr lang="en-US" sz="1800" dirty="0">
                <a:effectLst/>
                <a:latin typeface="Gotham Book"/>
                <a:ea typeface="Times New Roman" panose="02020603050405020304" pitchFamily="18" charset="0"/>
                <a:cs typeface="Times New Roman" panose="02020603050405020304" pitchFamily="18" charset="0"/>
              </a:rPr>
              <a:t>.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5"/>
              </a:rPr>
              <a:t>https://commons.wikimedia.org/wiki/File:Comanche_Osage_fight.jpg</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8267601-1C9D-4509-A25E-D44EA01B277B}" type="slidenum">
              <a:rPr lang="en-US" smtClean="0"/>
              <a:t>14</a:t>
            </a:fld>
            <a:endParaRPr lang="en-US"/>
          </a:p>
        </p:txBody>
      </p:sp>
    </p:spTree>
    <p:extLst>
      <p:ext uri="{BB962C8B-B14F-4D97-AF65-F5344CB8AC3E}">
        <p14:creationId xmlns:p14="http://schemas.microsoft.com/office/powerpoint/2010/main" val="86724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Map of the Louisiana Purchase Territory. Department of the Interior. General Land Office. 1849-7/16/1946. This media is available in the holdings of the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tooltip="National Archives and Records Administration"/>
              </a:rPr>
              <a:t>National Archives and Records Administration</a:t>
            </a:r>
            <a:r>
              <a:rPr lang="en-US" sz="1800" dirty="0">
                <a:effectLst/>
                <a:latin typeface="Gotham Book"/>
                <a:ea typeface="Times New Roman" panose="02020603050405020304" pitchFamily="18" charset="0"/>
                <a:cs typeface="Times New Roman" panose="02020603050405020304" pitchFamily="18" charset="0"/>
              </a:rPr>
              <a:t>, cataloged under the National Archives Identifier (NAID) </a:t>
            </a:r>
            <a:r>
              <a:rPr lang="en-US" sz="1800" b="1" u="sng" dirty="0">
                <a:solidFill>
                  <a:srgbClr val="467886"/>
                </a:solidFill>
                <a:effectLst/>
                <a:latin typeface="Gotham Book"/>
                <a:ea typeface="Times New Roman" panose="02020603050405020304" pitchFamily="18" charset="0"/>
                <a:cs typeface="Times New Roman" panose="02020603050405020304" pitchFamily="18" charset="0"/>
                <a:hlinkClick r:id="rId4"/>
              </a:rPr>
              <a:t>594889</a:t>
            </a:r>
            <a:r>
              <a:rPr lang="en-US" sz="1800" dirty="0">
                <a:effectLst/>
                <a:latin typeface="Gotham Book"/>
                <a:ea typeface="Times New Roman" panose="02020603050405020304" pitchFamily="18" charset="0"/>
                <a:cs typeface="Times New Roman" panose="02020603050405020304" pitchFamily="18" charset="0"/>
              </a:rPr>
              <a:t> </a:t>
            </a:r>
            <a:r>
              <a:rPr lang="en-US" sz="1800" i="1" dirty="0">
                <a:effectLst/>
                <a:latin typeface="Gotham Book"/>
                <a:ea typeface="Times New Roman" panose="02020603050405020304" pitchFamily="18" charset="0"/>
                <a:cs typeface="Times New Roman" panose="02020603050405020304" pitchFamily="18" charset="0"/>
              </a:rPr>
              <a:t>This image is a work of a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5" tooltip="w:United States Bureau of Land Management"/>
              </a:rPr>
              <a:t>Bureau of Land Management</a:t>
            </a:r>
            <a:r>
              <a:rPr lang="en-US" sz="1800" i="1" dirty="0">
                <a:effectLst/>
                <a:latin typeface="Gotham Book"/>
                <a:ea typeface="Times New Roman" panose="02020603050405020304" pitchFamily="18" charset="0"/>
                <a:cs typeface="Times New Roman" panose="02020603050405020304" pitchFamily="18" charset="0"/>
              </a:rPr>
              <a:t>* employee, taken or made as part of that person's official duties. As a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6" tooltip="w:Work of the United States Government"/>
              </a:rPr>
              <a:t>work</a:t>
            </a:r>
            <a:r>
              <a:rPr lang="en-US" sz="1800" i="1" dirty="0">
                <a:effectLst/>
                <a:latin typeface="Gotham Book"/>
                <a:ea typeface="Times New Roman" panose="02020603050405020304" pitchFamily="18" charset="0"/>
                <a:cs typeface="Times New Roman" panose="02020603050405020304" pitchFamily="18" charset="0"/>
              </a:rPr>
              <a:t> of the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7" tooltip="w:Federal Government of the United States"/>
              </a:rPr>
              <a:t>U.S. federal government</a:t>
            </a:r>
            <a:r>
              <a:rPr lang="en-US" sz="1800" i="1" dirty="0">
                <a:effectLst/>
                <a:latin typeface="Gotham Book"/>
                <a:ea typeface="Times New Roman" panose="02020603050405020304" pitchFamily="18" charset="0"/>
                <a:cs typeface="Times New Roman" panose="02020603050405020304" pitchFamily="18" charset="0"/>
              </a:rPr>
              <a:t>, the image is in the </a:t>
            </a:r>
            <a:r>
              <a:rPr lang="en-US" sz="1800" b="1" i="1" u="sng" dirty="0">
                <a:solidFill>
                  <a:srgbClr val="467886"/>
                </a:solidFill>
                <a:effectLst/>
                <a:latin typeface="Gotham Book"/>
                <a:ea typeface="Times New Roman" panose="02020603050405020304" pitchFamily="18" charset="0"/>
                <a:cs typeface="Times New Roman" panose="02020603050405020304" pitchFamily="18" charset="0"/>
                <a:hlinkClick r:id="rId8" tooltip="w:public domain"/>
              </a:rPr>
              <a:t>public domain</a:t>
            </a:r>
            <a:r>
              <a:rPr lang="en-US" sz="1800" i="1" dirty="0">
                <a:effectLst/>
                <a:latin typeface="Gotham Book"/>
                <a:ea typeface="Times New Roman" panose="02020603050405020304" pitchFamily="18" charset="0"/>
                <a:cs typeface="Times New Roman" panose="02020603050405020304" pitchFamily="18" charset="0"/>
              </a:rPr>
              <a:t> in the United States.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9"/>
              </a:rPr>
              <a:t>https://commons.wikimedia.org/wiki/File:Map_of_the_Louisiana_Purchase_Territory_-_NARA_-_594889.jpg</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8267601-1C9D-4509-A25E-D44EA01B277B}" type="slidenum">
              <a:rPr lang="en-US" smtClean="0"/>
              <a:t>15</a:t>
            </a:fld>
            <a:endParaRPr lang="en-US"/>
          </a:p>
        </p:txBody>
      </p:sp>
    </p:spTree>
    <p:extLst>
      <p:ext uri="{BB962C8B-B14F-4D97-AF65-F5344CB8AC3E}">
        <p14:creationId xmlns:p14="http://schemas.microsoft.com/office/powerpoint/2010/main" val="2536329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Caste System of New Spain. Created by Texas History for Teachers, the Portal to Texas History, The University of North Texas.</a:t>
            </a:r>
          </a:p>
        </p:txBody>
      </p:sp>
      <p:sp>
        <p:nvSpPr>
          <p:cNvPr id="4" name="Slide Number Placeholder 3"/>
          <p:cNvSpPr>
            <a:spLocks noGrp="1"/>
          </p:cNvSpPr>
          <p:nvPr>
            <p:ph type="sldNum" sz="quarter" idx="5"/>
          </p:nvPr>
        </p:nvSpPr>
        <p:spPr/>
        <p:txBody>
          <a:bodyPr/>
          <a:lstStyle/>
          <a:p>
            <a:fld id="{38267601-1C9D-4509-A25E-D44EA01B277B}" type="slidenum">
              <a:rPr lang="en-US" smtClean="0"/>
              <a:t>16</a:t>
            </a:fld>
            <a:endParaRPr lang="en-US"/>
          </a:p>
        </p:txBody>
      </p:sp>
    </p:spTree>
    <p:extLst>
      <p:ext uri="{BB962C8B-B14F-4D97-AF65-F5344CB8AC3E}">
        <p14:creationId xmlns:p14="http://schemas.microsoft.com/office/powerpoint/2010/main" val="1424281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James Wilkinson letter to Philip Nolan, 1791. Everett D. Graff Collection of Western Americana . The Newberry makes its collections available for any lawful purpose, commercial or non-commercial, without licensing or permission fees to the library, subject to the following terms and conditions: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https://www.newberry.org/rights-and-reproductions</a:t>
            </a:r>
            <a:r>
              <a:rPr lang="en-US" sz="1800" dirty="0">
                <a:effectLst/>
                <a:latin typeface="Gotham Book"/>
                <a:ea typeface="Times New Roman" panose="02020603050405020304" pitchFamily="18" charset="0"/>
                <a:cs typeface="Times New Roman" panose="02020603050405020304" pitchFamily="18" charset="0"/>
              </a:rPr>
              <a:t> This work is in the </a:t>
            </a:r>
            <a:r>
              <a:rPr lang="en-US" sz="1800" b="1" u="sng" dirty="0">
                <a:solidFill>
                  <a:srgbClr val="467886"/>
                </a:solidFill>
                <a:effectLst/>
                <a:latin typeface="Gotham Book"/>
                <a:ea typeface="Times New Roman" panose="02020603050405020304" pitchFamily="18" charset="0"/>
                <a:cs typeface="Times New Roman" panose="02020603050405020304" pitchFamily="18" charset="0"/>
                <a:hlinkClick r:id="rId4" tooltip="en:public domain"/>
              </a:rPr>
              <a:t>public domain</a:t>
            </a:r>
            <a:r>
              <a:rPr lang="en-US" sz="1800" dirty="0">
                <a:effectLst/>
                <a:latin typeface="Gotham Book"/>
                <a:ea typeface="Times New Roman" panose="02020603050405020304" pitchFamily="18" charset="0"/>
                <a:cs typeface="Times New Roman" panose="02020603050405020304" pitchFamily="18" charset="0"/>
              </a:rPr>
              <a:t> in its country of origin and other countries and areas where the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5" tooltip="w:List of countries' copyright lengths"/>
              </a:rPr>
              <a:t>copyright term</a:t>
            </a:r>
            <a:r>
              <a:rPr lang="en-US" sz="1800" dirty="0">
                <a:effectLst/>
                <a:latin typeface="Gotham Book"/>
                <a:ea typeface="Times New Roman" panose="02020603050405020304" pitchFamily="18" charset="0"/>
                <a:cs typeface="Times New Roman" panose="02020603050405020304" pitchFamily="18" charset="0"/>
              </a:rPr>
              <a:t> is the author's </a:t>
            </a:r>
            <a:r>
              <a:rPr lang="en-US" sz="1800" b="1" dirty="0">
                <a:effectLst/>
                <a:latin typeface="Gotham Book"/>
                <a:ea typeface="Times New Roman" panose="02020603050405020304" pitchFamily="18" charset="0"/>
                <a:cs typeface="Times New Roman" panose="02020603050405020304" pitchFamily="18" charset="0"/>
              </a:rPr>
              <a:t>life plus 100 years or fewer</a:t>
            </a:r>
            <a:r>
              <a:rPr lang="en-US" sz="1800" dirty="0">
                <a:effectLst/>
                <a:latin typeface="Gotham Book"/>
                <a:ea typeface="Times New Roman" panose="02020603050405020304" pitchFamily="18" charset="0"/>
                <a:cs typeface="Times New Roman" panose="02020603050405020304" pitchFamily="18" charset="0"/>
              </a:rPr>
              <a:t>.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6"/>
              </a:rPr>
              <a:t>https://commons.wikimedia.org/wiki/File:James_Wilkinson_letter_to_Philip_Nolan,_1791_(NBY_18237).jpg</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8267601-1C9D-4509-A25E-D44EA01B277B}" type="slidenum">
              <a:rPr lang="en-US" smtClean="0"/>
              <a:t>17</a:t>
            </a:fld>
            <a:endParaRPr lang="en-US"/>
          </a:p>
        </p:txBody>
      </p:sp>
    </p:spTree>
    <p:extLst>
      <p:ext uri="{BB962C8B-B14F-4D97-AF65-F5344CB8AC3E}">
        <p14:creationId xmlns:p14="http://schemas.microsoft.com/office/powerpoint/2010/main" val="1756584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67601-1C9D-4509-A25E-D44EA01B277B}" type="slidenum">
              <a:rPr lang="en-US" smtClean="0"/>
              <a:t>18</a:t>
            </a:fld>
            <a:endParaRPr lang="en-US"/>
          </a:p>
        </p:txBody>
      </p:sp>
    </p:spTree>
    <p:extLst>
      <p:ext uri="{BB962C8B-B14F-4D97-AF65-F5344CB8AC3E}">
        <p14:creationId xmlns:p14="http://schemas.microsoft.com/office/powerpoint/2010/main" val="1673876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2/11/2025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76470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2/11/2025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15305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2/11/2025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30538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2/11/2025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9192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2/11/2025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302337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2/11/2025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36886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2/11/2025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941530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2/11/2025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255829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2/11/2025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282497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2/11/2025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510428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2/11/2025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513087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2/11/2025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039457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2/11/2025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99242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2/11/2025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80348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2/11/2025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62612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2/11/2025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289916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2/11/2025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668774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2/11/2025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98811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2/11/2025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620746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2/11/2025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836304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2/11/2025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89453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2/11/2025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396029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2/11/2025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1415720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2/11/2025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42845208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jpg"/><Relationship Id="rId1" Type="http://schemas.openxmlformats.org/officeDocument/2006/relationships/slideLayout" Target="../slideLayouts/slideLayout15.xml"/><Relationship Id="rId5" Type="http://schemas.openxmlformats.org/officeDocument/2006/relationships/image" Target="../media/image4.em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3.svg"/><Relationship Id="rId2" Type="http://schemas.openxmlformats.org/officeDocument/2006/relationships/image" Target="../media/image20.jpg"/><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4.em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11.svg"/><Relationship Id="rId12"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3.svg"/><Relationship Id="rId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4.emf"/><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3.svg"/><Relationship Id="rId4" Type="http://schemas.openxmlformats.org/officeDocument/2006/relationships/image" Target="../media/image4.emf"/><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2.emf"/><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4.emf"/><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11.svg"/><Relationship Id="rId12"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3.svg"/><Relationship Id="rId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4.emf"/><Relationship Id="rId9"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emf"/><Relationship Id="rId7" Type="http://schemas.openxmlformats.org/officeDocument/2006/relationships/image" Target="../media/image7.svg"/><Relationship Id="rId2" Type="http://schemas.openxmlformats.org/officeDocument/2006/relationships/image" Target="../media/image15.jp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 Id="rId9"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22095" y="925047"/>
            <a:ext cx="4125163" cy="3002963"/>
          </a:xfrm>
        </p:spPr>
        <p:txBody>
          <a:bodyPr>
            <a:normAutofit/>
          </a:bodyPr>
          <a:lstStyle/>
          <a:p>
            <a:pPr algn="l"/>
            <a:r>
              <a:rPr lang="en-US" sz="4400" b="1" i="1" dirty="0">
                <a:solidFill>
                  <a:schemeClr val="bg2">
                    <a:lumMod val="25000"/>
                  </a:schemeClr>
                </a:solidFill>
                <a:latin typeface="Gotham book"/>
              </a:rPr>
              <a:t>Unit 3 : </a:t>
            </a:r>
            <a:br>
              <a:rPr lang="en-US" sz="4400" b="1" i="1" dirty="0">
                <a:latin typeface="Gotham book"/>
              </a:rPr>
            </a:br>
            <a:r>
              <a:rPr lang="en-US" b="1" i="1" dirty="0">
                <a:solidFill>
                  <a:srgbClr val="0070C0"/>
                </a:solidFill>
                <a:latin typeface="Gotham book"/>
              </a:rPr>
              <a:t>Spanish Colonial Era</a:t>
            </a:r>
            <a:endParaRPr lang="en-US" sz="4400" b="1" dirty="0">
              <a:solidFill>
                <a:srgbClr val="0070C0"/>
              </a:solidFill>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22095" y="4188299"/>
            <a:ext cx="4686056" cy="1744654"/>
          </a:xfrm>
        </p:spPr>
        <p:txBody>
          <a:bodyPr>
            <a:normAutofit/>
          </a:bodyPr>
          <a:lstStyle/>
          <a:p>
            <a:pPr algn="l"/>
            <a:r>
              <a:rPr lang="en-US" sz="3600" b="1" i="1" dirty="0">
                <a:solidFill>
                  <a:schemeClr val="bg2">
                    <a:lumMod val="25000"/>
                  </a:schemeClr>
                </a:solidFill>
                <a:latin typeface="Gotham book"/>
              </a:rPr>
              <a:t>Lesson 4: </a:t>
            </a:r>
          </a:p>
          <a:p>
            <a:pPr algn="l"/>
            <a:r>
              <a:rPr lang="en-US" sz="3600" b="1" i="1" dirty="0">
                <a:solidFill>
                  <a:srgbClr val="0070C0"/>
                </a:solidFill>
                <a:latin typeface="Gotham book"/>
              </a:rPr>
              <a:t>What’s the Story? </a:t>
            </a:r>
          </a:p>
        </p:txBody>
      </p:sp>
      <p:pic>
        <p:nvPicPr>
          <p:cNvPr id="6" name="Picture 5" descr="A map of texas showing the locations of Spanish missions and presidios. ">
            <a:extLst>
              <a:ext uri="{FF2B5EF4-FFF2-40B4-BE49-F238E27FC236}">
                <a16:creationId xmlns:a16="http://schemas.microsoft.com/office/drawing/2014/main" id="{6C26EA4F-567D-75D9-7765-6A4F59430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628390" y="430525"/>
            <a:ext cx="6530818" cy="5763446"/>
          </a:xfrm>
          <a:prstGeom prst="rect">
            <a:avLst/>
          </a:prstGeom>
          <a:noFill/>
        </p:spPr>
      </p:pic>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846219" y="-3"/>
            <a:ext cx="9834151"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b="1" dirty="0">
                <a:latin typeface="Gotham Medium"/>
              </a:rPr>
              <a:t>Read &amp; Record Your Notes</a:t>
            </a:r>
          </a:p>
        </p:txBody>
      </p:sp>
      <p:sp>
        <p:nvSpPr>
          <p:cNvPr id="11" name="TextBox 10">
            <a:extLst>
              <a:ext uri="{C183D7F6-B498-43B3-948B-1728B52AA6E4}">
                <adec:decorative xmlns:adec="http://schemas.microsoft.com/office/drawing/2017/decorative" val="1"/>
              </a:ext>
            </a:extLst>
          </p:cNvPr>
          <p:cNvSpPr txBox="1"/>
          <p:nvPr/>
        </p:nvSpPr>
        <p:spPr>
          <a:xfrm>
            <a:off x="8268712"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FFF6126-23F4-8252-1200-DB5C0E822CDC}"/>
              </a:ext>
            </a:extLst>
          </p:cNvPr>
          <p:cNvSpPr txBox="1"/>
          <p:nvPr/>
        </p:nvSpPr>
        <p:spPr>
          <a:xfrm>
            <a:off x="1915887" y="1110344"/>
            <a:ext cx="9878320" cy="530914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Read the passage.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Record the </a:t>
            </a: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title</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date</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a:ln>
                  <a:noFill/>
                </a:ln>
                <a:solidFill>
                  <a:srgbClr val="7030A0"/>
                </a:solidFill>
                <a:effectLst/>
                <a:uLnTx/>
                <a:uFillTx/>
                <a:latin typeface="Calibri" panose="020F0502020204030204"/>
                <a:ea typeface="+mn-ea"/>
                <a:cs typeface="+mn-cs"/>
              </a:rPr>
              <a:t>the most important events</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40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the significance</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200150" marR="0" lvl="1" indent="-742950" algn="l" defTabSz="914400" rtl="0" eaLnBrk="1" fontAlgn="auto" latinLnBrk="0" hangingPunct="1">
              <a:lnSpc>
                <a:spcPct val="100000"/>
              </a:lnSpc>
              <a:spcBef>
                <a:spcPts val="0"/>
              </a:spcBef>
              <a:spcAft>
                <a:spcPts val="0"/>
              </a:spcAft>
              <a:buClrTx/>
              <a:buSzTx/>
              <a:buFontTx/>
              <a:buAutoNum type="alphaLcPeriod"/>
              <a:tabLst/>
              <a:defRPr/>
            </a:pPr>
            <a:r>
              <a:rPr kumimoji="0" lang="en-US" sz="36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Why is this important in history? </a:t>
            </a:r>
          </a:p>
          <a:p>
            <a:pPr marL="1200150" marR="0" lvl="1" indent="-742950" algn="l" defTabSz="914400" rtl="0" eaLnBrk="1" fontAlgn="auto" latinLnBrk="0" hangingPunct="1">
              <a:lnSpc>
                <a:spcPct val="100000"/>
              </a:lnSpc>
              <a:spcBef>
                <a:spcPts val="0"/>
              </a:spcBef>
              <a:spcAft>
                <a:spcPts val="0"/>
              </a:spcAft>
              <a:buClrTx/>
              <a:buSzTx/>
              <a:buFontTx/>
              <a:buAutoNum type="alphaLcPeriod"/>
              <a:tabLst/>
              <a:defRPr/>
            </a:pPr>
            <a:r>
              <a:rPr kumimoji="0" lang="en-US" sz="3600" b="0" i="0" u="none" strike="noStrike" kern="1200" cap="none" spc="0" normalizeH="0" baseline="0" noProof="0" dirty="0">
                <a:ln>
                  <a:noFill/>
                </a:ln>
                <a:solidFill>
                  <a:srgbClr val="CC00CC"/>
                </a:solidFill>
                <a:effectLst/>
                <a:uLnTx/>
                <a:uFillTx/>
                <a:latin typeface="Calibri" panose="020F0502020204030204"/>
                <a:ea typeface="+mn-ea"/>
                <a:cs typeface="+mn-cs"/>
              </a:rPr>
              <a:t>How did it change things for the better or worse? </a:t>
            </a:r>
          </a:p>
          <a:p>
            <a:pPr marL="1200150" marR="0" lvl="1" indent="-742950" algn="l" defTabSz="914400" rtl="0" eaLnBrk="1" fontAlgn="auto" latinLnBrk="0" hangingPunct="1">
              <a:lnSpc>
                <a:spcPct val="100000"/>
              </a:lnSpc>
              <a:spcBef>
                <a:spcPts val="0"/>
              </a:spcBef>
              <a:spcAft>
                <a:spcPts val="0"/>
              </a:spcAft>
              <a:buClrTx/>
              <a:buSzTx/>
              <a:buFontTx/>
              <a:buAutoNum type="alphaLcPeriod"/>
              <a:tabLst/>
              <a:defRPr/>
            </a:pPr>
            <a:r>
              <a:rPr kumimoji="0" lang="en-US" sz="3600" b="0" i="0" u="none" strike="noStrike" kern="1200" cap="none" spc="0" normalizeH="0" baseline="0" noProof="0" dirty="0">
                <a:ln>
                  <a:noFill/>
                </a:ln>
                <a:solidFill>
                  <a:srgbClr val="008080"/>
                </a:solidFill>
                <a:effectLst/>
                <a:uLnTx/>
                <a:uFillTx/>
                <a:latin typeface="Calibri" panose="020F0502020204030204"/>
                <a:ea typeface="+mn-ea"/>
                <a:cs typeface="+mn-cs"/>
              </a:rPr>
              <a:t>What </a:t>
            </a:r>
            <a:r>
              <a:rPr lang="en-US" sz="3600" dirty="0">
                <a:solidFill>
                  <a:srgbClr val="008080"/>
                </a:solidFill>
                <a:latin typeface="Calibri" panose="020F0502020204030204"/>
              </a:rPr>
              <a:t>was the effect of this event</a:t>
            </a:r>
            <a:r>
              <a:rPr kumimoji="0" lang="en-US" sz="3600" b="0" i="0" u="none" strike="noStrike" kern="1200" cap="none" spc="0" normalizeH="0" baseline="0" noProof="0" dirty="0">
                <a:ln>
                  <a:noFill/>
                </a:ln>
                <a:solidFill>
                  <a:srgbClr val="008080"/>
                </a:solidFill>
                <a:effectLst/>
                <a:uLnTx/>
                <a:uFillTx/>
                <a:latin typeface="Calibri" panose="020F0502020204030204"/>
                <a:ea typeface="+mn-ea"/>
                <a:cs typeface="+mn-cs"/>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8080"/>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Calibri" panose="020F0502020204030204"/>
                <a:ea typeface="+mn-ea"/>
                <a:cs typeface="+mn-cs"/>
              </a:rPr>
              <a:t>Tip</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 Determine the significance of each passage, then determine which key events support that significance. </a:t>
            </a:r>
          </a:p>
        </p:txBody>
      </p:sp>
    </p:spTree>
    <p:extLst>
      <p:ext uri="{BB962C8B-B14F-4D97-AF65-F5344CB8AC3E}">
        <p14:creationId xmlns:p14="http://schemas.microsoft.com/office/powerpoint/2010/main" val="2703190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845128" y="-231538"/>
            <a:ext cx="10003971"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Share one topic with the Class</a:t>
            </a:r>
          </a:p>
        </p:txBody>
      </p:sp>
      <p:sp>
        <p:nvSpPr>
          <p:cNvPr id="11" name="TextBox 10">
            <a:extLst>
              <a:ext uri="{C183D7F6-B498-43B3-948B-1728B52AA6E4}">
                <adec:decorative xmlns:adec="http://schemas.microsoft.com/office/drawing/2017/decorative" val="1"/>
              </a:ext>
            </a:extLst>
          </p:cNvPr>
          <p:cNvSpPr txBox="1"/>
          <p:nvPr/>
        </p:nvSpPr>
        <p:spPr>
          <a:xfrm>
            <a:off x="8236055"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peech Bubble: Rectangle with Corners Rounded 2">
            <a:extLst>
              <a:ext uri="{FF2B5EF4-FFF2-40B4-BE49-F238E27FC236}">
                <a16:creationId xmlns:a16="http://schemas.microsoft.com/office/drawing/2014/main" id="{0BF32241-6DC3-ADD3-87C3-970D0CA5A601}"/>
              </a:ext>
            </a:extLst>
          </p:cNvPr>
          <p:cNvSpPr/>
          <p:nvPr/>
        </p:nvSpPr>
        <p:spPr>
          <a:xfrm>
            <a:off x="4148467" y="837868"/>
            <a:ext cx="7108371" cy="870857"/>
          </a:xfrm>
          <a:prstGeom prst="wedgeRoundRectCallout">
            <a:avLst>
              <a:gd name="adj1" fmla="val -66469"/>
              <a:gd name="adj2" fmla="val 30000"/>
              <a:gd name="adj3" fmla="val 16667"/>
            </a:avLst>
          </a:prstGeom>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title of this topic is ________</a:t>
            </a:r>
          </a:p>
        </p:txBody>
      </p:sp>
      <p:sp>
        <p:nvSpPr>
          <p:cNvPr id="4" name="Speech Bubble: Rectangle with Corners Rounded 3">
            <a:extLst>
              <a:ext uri="{FF2B5EF4-FFF2-40B4-BE49-F238E27FC236}">
                <a16:creationId xmlns:a16="http://schemas.microsoft.com/office/drawing/2014/main" id="{2697BC91-0AB3-F442-A710-ED07AD6A67DE}"/>
              </a:ext>
            </a:extLst>
          </p:cNvPr>
          <p:cNvSpPr/>
          <p:nvPr/>
        </p:nvSpPr>
        <p:spPr>
          <a:xfrm>
            <a:off x="4148469" y="1935151"/>
            <a:ext cx="7108371" cy="1074418"/>
          </a:xfrm>
          <a:prstGeom prst="wedgeRoundRectCallout">
            <a:avLst>
              <a:gd name="adj1" fmla="val -66469"/>
              <a:gd name="adj2" fmla="val 30000"/>
              <a:gd name="adj3" fmla="val 16667"/>
            </a:avLst>
          </a:prstGeom>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It occurred in ________. </a:t>
            </a:r>
          </a:p>
          <a:p>
            <a:pPr algn="ctr"/>
            <a:r>
              <a:rPr kumimoji="0" lang="en-US" sz="3600" b="0" i="1" u="none" strike="noStrike" kern="1200" cap="none" spc="0" normalizeH="0" baseline="0" noProof="0" dirty="0">
                <a:ln>
                  <a:noFill/>
                </a:ln>
                <a:solidFill>
                  <a:schemeClr val="bg1">
                    <a:lumMod val="85000"/>
                  </a:schemeClr>
                </a:solidFill>
                <a:effectLst/>
                <a:uLnTx/>
                <a:uFillTx/>
                <a:latin typeface="Calibri" panose="020F0502020204030204"/>
                <a:ea typeface="+mn-ea"/>
                <a:cs typeface="+mn-cs"/>
              </a:rPr>
              <a:t>(or)  </a:t>
            </a:r>
            <a:r>
              <a:rPr lang="en-US" sz="3600" dirty="0">
                <a:solidFill>
                  <a:prstClr val="white"/>
                </a:solidFill>
                <a:latin typeface="Calibri" panose="020F0502020204030204"/>
              </a:rPr>
              <a:t>This event was ongoing.</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Speech Bubble: Rectangle with Corners Rounded 8">
            <a:extLst>
              <a:ext uri="{FF2B5EF4-FFF2-40B4-BE49-F238E27FC236}">
                <a16:creationId xmlns:a16="http://schemas.microsoft.com/office/drawing/2014/main" id="{F459D121-687D-6EFB-BFA4-FA9180B5E7A3}"/>
              </a:ext>
            </a:extLst>
          </p:cNvPr>
          <p:cNvSpPr/>
          <p:nvPr/>
        </p:nvSpPr>
        <p:spPr>
          <a:xfrm>
            <a:off x="4148469" y="3210623"/>
            <a:ext cx="7108371" cy="1328720"/>
          </a:xfrm>
          <a:prstGeom prst="wedgeRoundRectCallout">
            <a:avLst>
              <a:gd name="adj1" fmla="val -66469"/>
              <a:gd name="adj2" fmla="val 30000"/>
              <a:gd name="adj3" fmla="val 16667"/>
            </a:avLst>
          </a:prstGeom>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most significant events of this topic are ___________</a:t>
            </a:r>
          </a:p>
        </p:txBody>
      </p:sp>
      <p:sp>
        <p:nvSpPr>
          <p:cNvPr id="12" name="Speech Bubble: Rectangle with Corners Rounded 11">
            <a:extLst>
              <a:ext uri="{FF2B5EF4-FFF2-40B4-BE49-F238E27FC236}">
                <a16:creationId xmlns:a16="http://schemas.microsoft.com/office/drawing/2014/main" id="{6CD88884-B21D-4565-65D6-D3B3C7E86E3D}"/>
              </a:ext>
            </a:extLst>
          </p:cNvPr>
          <p:cNvSpPr/>
          <p:nvPr/>
        </p:nvSpPr>
        <p:spPr>
          <a:xfrm>
            <a:off x="4148468" y="4740398"/>
            <a:ext cx="7108371" cy="1328720"/>
          </a:xfrm>
          <a:prstGeom prst="wedgeRoundRectCallout">
            <a:avLst>
              <a:gd name="adj1" fmla="val -66469"/>
              <a:gd name="adj2" fmla="val 30000"/>
              <a:gd name="adj3" fmla="val 16667"/>
            </a:avLst>
          </a:prstGeom>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This topic is significant to the </a:t>
            </a:r>
            <a:r>
              <a:rPr lang="en-US" sz="3600" dirty="0">
                <a:solidFill>
                  <a:prstClr val="white"/>
                </a:solidFill>
                <a:latin typeface="Calibri" panose="020F0502020204030204"/>
              </a:rPr>
              <a:t>Spanish Colonial Era</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because ____</a:t>
            </a:r>
          </a:p>
        </p:txBody>
      </p:sp>
      <p:pic>
        <p:nvPicPr>
          <p:cNvPr id="13" name="Graphic 12">
            <a:extLst>
              <a:ext uri="{FF2B5EF4-FFF2-40B4-BE49-F238E27FC236}">
                <a16:creationId xmlns:a16="http://schemas.microsoft.com/office/drawing/2014/main" id="{771D5890-AC5D-5682-790E-DA8A79D9E75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45128" y="4953268"/>
            <a:ext cx="1097282" cy="1097282"/>
          </a:xfrm>
          <a:prstGeom prst="rect">
            <a:avLst/>
          </a:prstGeom>
        </p:spPr>
      </p:pic>
      <p:pic>
        <p:nvPicPr>
          <p:cNvPr id="14" name="Graphic 13">
            <a:extLst>
              <a:ext uri="{FF2B5EF4-FFF2-40B4-BE49-F238E27FC236}">
                <a16:creationId xmlns:a16="http://schemas.microsoft.com/office/drawing/2014/main" id="{42A4B66C-4C0B-E2B9-86EC-C555DE7302A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45128" y="3598349"/>
            <a:ext cx="1097282" cy="1097282"/>
          </a:xfrm>
          <a:prstGeom prst="rect">
            <a:avLst/>
          </a:prstGeom>
        </p:spPr>
      </p:pic>
      <p:pic>
        <p:nvPicPr>
          <p:cNvPr id="15" name="Graphic 14">
            <a:extLst>
              <a:ext uri="{FF2B5EF4-FFF2-40B4-BE49-F238E27FC236}">
                <a16:creationId xmlns:a16="http://schemas.microsoft.com/office/drawing/2014/main" id="{A766E7B5-9EA3-4FE8-B5C2-8E2EE9FFF00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45128" y="2147703"/>
            <a:ext cx="1097282" cy="1097282"/>
          </a:xfrm>
          <a:prstGeom prst="rect">
            <a:avLst/>
          </a:prstGeom>
        </p:spPr>
      </p:pic>
      <p:pic>
        <p:nvPicPr>
          <p:cNvPr id="16" name="Graphic 15">
            <a:extLst>
              <a:ext uri="{FF2B5EF4-FFF2-40B4-BE49-F238E27FC236}">
                <a16:creationId xmlns:a16="http://schemas.microsoft.com/office/drawing/2014/main" id="{C28F183E-6C11-25BD-4627-60FF64B0E11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45128" y="851807"/>
            <a:ext cx="1097282" cy="1097282"/>
          </a:xfrm>
          <a:prstGeom prst="rect">
            <a:avLst/>
          </a:prstGeom>
        </p:spPr>
      </p:pic>
    </p:spTree>
    <p:extLst>
      <p:ext uri="{BB962C8B-B14F-4D97-AF65-F5344CB8AC3E}">
        <p14:creationId xmlns:p14="http://schemas.microsoft.com/office/powerpoint/2010/main" val="2989142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9010288" cy="955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a:solidFill>
                  <a:srgbClr val="0067B4"/>
                </a:solidFill>
                <a:latin typeface="Gotham Medium"/>
              </a:rPr>
              <a:t>1) The Mission Presidio System</a:t>
            </a:r>
          </a:p>
        </p:txBody>
      </p:sp>
      <p:sp>
        <p:nvSpPr>
          <p:cNvPr id="11" name="TextBox 10">
            <a:extLst>
              <a:ext uri="{C183D7F6-B498-43B3-948B-1728B52AA6E4}">
                <adec:decorative xmlns:adec="http://schemas.microsoft.com/office/drawing/2017/decorative" val="1"/>
              </a:ext>
            </a:extLst>
          </p:cNvPr>
          <p:cNvSpPr txBox="1"/>
          <p:nvPr/>
        </p:nvSpPr>
        <p:spPr>
          <a:xfrm>
            <a:off x="8430804" y="6488934"/>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painting of Spaniards overseeing a silver mine as American Indian slaves gather silver. ">
            <a:extLst>
              <a:ext uri="{FF2B5EF4-FFF2-40B4-BE49-F238E27FC236}">
                <a16:creationId xmlns:a16="http://schemas.microsoft.com/office/drawing/2014/main" id="{1A40EACD-1879-46F2-F6FF-4B892001A9E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65714" y="940236"/>
            <a:ext cx="5987143" cy="4459479"/>
          </a:xfrm>
          <a:prstGeom prst="rect">
            <a:avLst/>
          </a:prstGeom>
          <a:noFill/>
          <a:ln>
            <a:noFill/>
          </a:ln>
          <a:effectLst>
            <a:outerShdw blurRad="50800" dist="50800" dir="7920000" algn="ctr" rotWithShape="0">
              <a:srgbClr val="000000">
                <a:alpha val="43137"/>
              </a:srgbClr>
            </a:outerShdw>
          </a:effectLst>
        </p:spPr>
      </p:pic>
      <p:sp>
        <p:nvSpPr>
          <p:cNvPr id="3" name="TextBox 2">
            <a:extLst>
              <a:ext uri="{FF2B5EF4-FFF2-40B4-BE49-F238E27FC236}">
                <a16:creationId xmlns:a16="http://schemas.microsoft.com/office/drawing/2014/main" id="{A57ECE52-60A8-E50F-5D46-B8F6FA7D0FA7}"/>
              </a:ext>
            </a:extLst>
          </p:cNvPr>
          <p:cNvSpPr txBox="1"/>
          <p:nvPr/>
        </p:nvSpPr>
        <p:spPr>
          <a:xfrm>
            <a:off x="1790699" y="5399715"/>
            <a:ext cx="9606644" cy="1061829"/>
          </a:xfrm>
          <a:prstGeom prst="rect">
            <a:avLst/>
          </a:prstGeom>
          <a:noFill/>
        </p:spPr>
        <p:txBody>
          <a:bodyPr wrap="square" rtlCol="0">
            <a:spAutoFit/>
          </a:bodyPr>
          <a:lstStyle/>
          <a:p>
            <a:r>
              <a:rPr lang="en-US" sz="2100" dirty="0">
                <a:effectLst/>
                <a:latin typeface="Aptos" panose="020B0004020202020204" pitchFamily="34" charset="0"/>
                <a:ea typeface="Aptos" panose="020B0004020202020204" pitchFamily="34" charset="0"/>
                <a:cs typeface="Times New Roman" panose="02020603050405020304" pitchFamily="18" charset="0"/>
              </a:rPr>
              <a:t>Slaves from Guinea digging for gold and silver in mines, for the Spanish colonists in Hispaniola. </a:t>
            </a:r>
            <a:endParaRPr lang="en-US" sz="2100" dirty="0">
              <a:latin typeface="Aptos" panose="020B0004020202020204" pitchFamily="34" charset="0"/>
              <a:ea typeface="Aptos" panose="020B0004020202020204" pitchFamily="34" charset="0"/>
              <a:cs typeface="Times New Roman" panose="02020603050405020304" pitchFamily="18" charset="0"/>
            </a:endParaRPr>
          </a:p>
          <a:p>
            <a:r>
              <a:rPr lang="en-US" sz="2100" dirty="0">
                <a:effectLst/>
                <a:latin typeface="Aptos" panose="020B0004020202020204" pitchFamily="34" charset="0"/>
                <a:ea typeface="Aptos" panose="020B0004020202020204" pitchFamily="34" charset="0"/>
                <a:cs typeface="Times New Roman" panose="02020603050405020304" pitchFamily="18" charset="0"/>
              </a:rPr>
              <a:t>Theodor de Bry from Girolamo Benzoni's Americae pars quinta. </a:t>
            </a:r>
            <a:r>
              <a:rPr lang="en-US" sz="2100" dirty="0">
                <a:latin typeface="Aptos" panose="020B0004020202020204" pitchFamily="34" charset="0"/>
                <a:cs typeface="Times New Roman" panose="02020603050405020304" pitchFamily="18" charset="0"/>
              </a:rPr>
              <a:t>The British Library</a:t>
            </a:r>
            <a:endParaRPr lang="en-US" sz="2100" dirty="0"/>
          </a:p>
        </p:txBody>
      </p:sp>
    </p:spTree>
    <p:extLst>
      <p:ext uri="{BB962C8B-B14F-4D97-AF65-F5344CB8AC3E}">
        <p14:creationId xmlns:p14="http://schemas.microsoft.com/office/powerpoint/2010/main" val="2344106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10521118" cy="955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dirty="0">
                <a:solidFill>
                  <a:srgbClr val="0067B4"/>
                </a:solidFill>
                <a:latin typeface="Gotham Medium"/>
              </a:rPr>
              <a:t>2) The Mission Presidio System in Texas</a:t>
            </a:r>
          </a:p>
        </p:txBody>
      </p:sp>
      <p:sp>
        <p:nvSpPr>
          <p:cNvPr id="11" name="TextBox 10">
            <a:extLst>
              <a:ext uri="{C183D7F6-B498-43B3-948B-1728B52AA6E4}">
                <adec:decorative xmlns:adec="http://schemas.microsoft.com/office/drawing/2017/decorative" val="1"/>
              </a:ext>
            </a:extLst>
          </p:cNvPr>
          <p:cNvSpPr txBox="1"/>
          <p:nvPr/>
        </p:nvSpPr>
        <p:spPr>
          <a:xfrm>
            <a:off x="8246940" y="6446785"/>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map of texas showing the locations of Spanish missions and presidios. ">
            <a:extLst>
              <a:ext uri="{FF2B5EF4-FFF2-40B4-BE49-F238E27FC236}">
                <a16:creationId xmlns:a16="http://schemas.microsoft.com/office/drawing/2014/main" id="{03516CD1-B0A5-C404-ECFF-3C44737B342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971922"/>
            <a:ext cx="5571206" cy="4914156"/>
          </a:xfrm>
          <a:prstGeom prst="rect">
            <a:avLst/>
          </a:prstGeom>
          <a:noFill/>
          <a:ln>
            <a:noFill/>
          </a:ln>
          <a:effectLst>
            <a:outerShdw blurRad="50800" dist="50800" dir="7920000" algn="ctr" rotWithShape="0">
              <a:srgbClr val="000000">
                <a:alpha val="43137"/>
              </a:srgbClr>
            </a:outerShdw>
          </a:effectLst>
        </p:spPr>
      </p:pic>
      <p:sp>
        <p:nvSpPr>
          <p:cNvPr id="9" name="TextBox 8">
            <a:extLst>
              <a:ext uri="{FF2B5EF4-FFF2-40B4-BE49-F238E27FC236}">
                <a16:creationId xmlns:a16="http://schemas.microsoft.com/office/drawing/2014/main" id="{A010F127-82D2-36E1-D15F-4B648D6C65EB}"/>
              </a:ext>
            </a:extLst>
          </p:cNvPr>
          <p:cNvSpPr txBox="1"/>
          <p:nvPr/>
        </p:nvSpPr>
        <p:spPr>
          <a:xfrm>
            <a:off x="1777015" y="5862010"/>
            <a:ext cx="7115665" cy="830997"/>
          </a:xfrm>
          <a:prstGeom prst="rect">
            <a:avLst/>
          </a:prstGeom>
          <a:noFill/>
        </p:spPr>
        <p:txBody>
          <a:bodyPr wrap="square" rtlCol="0">
            <a:spAutoFit/>
          </a:bodyPr>
          <a:lstStyle/>
          <a:p>
            <a:pPr algn="ctr"/>
            <a:r>
              <a:rPr lang="en-US" sz="2400" i="1" dirty="0"/>
              <a:t>Spanish Missions in Texas</a:t>
            </a:r>
          </a:p>
          <a:p>
            <a:pPr algn="ctr"/>
            <a:r>
              <a:rPr lang="en-US" sz="2400" i="1" dirty="0"/>
              <a:t>The U.S. National Parks Service</a:t>
            </a:r>
          </a:p>
        </p:txBody>
      </p:sp>
    </p:spTree>
    <p:extLst>
      <p:ext uri="{BB962C8B-B14F-4D97-AF65-F5344CB8AC3E}">
        <p14:creationId xmlns:p14="http://schemas.microsoft.com/office/powerpoint/2010/main" val="2700450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10521118" cy="955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dirty="0">
                <a:solidFill>
                  <a:srgbClr val="0067B4"/>
                </a:solidFill>
                <a:latin typeface="Gotham Medium"/>
              </a:rPr>
              <a:t>3) The Apache and Comanche in Texas</a:t>
            </a:r>
          </a:p>
        </p:txBody>
      </p:sp>
      <p:sp>
        <p:nvSpPr>
          <p:cNvPr id="11" name="TextBox 10">
            <a:extLst>
              <a:ext uri="{C183D7F6-B498-43B3-948B-1728B52AA6E4}">
                <adec:decorative xmlns:adec="http://schemas.microsoft.com/office/drawing/2017/decorative" val="1"/>
              </a:ext>
            </a:extLst>
          </p:cNvPr>
          <p:cNvSpPr txBox="1"/>
          <p:nvPr/>
        </p:nvSpPr>
        <p:spPr>
          <a:xfrm>
            <a:off x="8246940" y="6446785"/>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painting of Comanche warriors on horseback.">
            <a:extLst>
              <a:ext uri="{FF2B5EF4-FFF2-40B4-BE49-F238E27FC236}">
                <a16:creationId xmlns:a16="http://schemas.microsoft.com/office/drawing/2014/main" id="{D53EBD26-B7CD-B98D-8C9B-146885F1C0F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91969" y="968828"/>
            <a:ext cx="7428973" cy="4906955"/>
          </a:xfrm>
          <a:prstGeom prst="rect">
            <a:avLst/>
          </a:prstGeom>
          <a:noFill/>
          <a:ln>
            <a:noFill/>
          </a:ln>
          <a:effectLst>
            <a:outerShdw blurRad="50800" dist="50800" dir="7920000" algn="ctr" rotWithShape="0">
              <a:srgbClr val="000000">
                <a:alpha val="43137"/>
              </a:srgbClr>
            </a:outerShdw>
          </a:effectLst>
        </p:spPr>
      </p:pic>
      <p:sp>
        <p:nvSpPr>
          <p:cNvPr id="3" name="TextBox 2">
            <a:extLst>
              <a:ext uri="{FF2B5EF4-FFF2-40B4-BE49-F238E27FC236}">
                <a16:creationId xmlns:a16="http://schemas.microsoft.com/office/drawing/2014/main" id="{03F5057C-D337-CF40-D067-E738054405C1}"/>
              </a:ext>
            </a:extLst>
          </p:cNvPr>
          <p:cNvSpPr txBox="1"/>
          <p:nvPr/>
        </p:nvSpPr>
        <p:spPr>
          <a:xfrm>
            <a:off x="2654288" y="5875783"/>
            <a:ext cx="6704334" cy="830997"/>
          </a:xfrm>
          <a:prstGeom prst="rect">
            <a:avLst/>
          </a:prstGeom>
          <a:noFill/>
        </p:spPr>
        <p:txBody>
          <a:bodyPr wrap="square" rtlCol="0">
            <a:spAutoFit/>
          </a:bodyPr>
          <a:lstStyle/>
          <a:p>
            <a:pPr algn="ctr"/>
            <a:r>
              <a:rPr lang="en-US" sz="2400" i="1" dirty="0"/>
              <a:t>War on the Plains</a:t>
            </a:r>
          </a:p>
          <a:p>
            <a:pPr algn="ctr"/>
            <a:r>
              <a:rPr lang="en-US" sz="2400" i="1" dirty="0"/>
              <a:t>George Catlin, </a:t>
            </a:r>
            <a:r>
              <a:rPr lang="en-US" sz="2400" i="1" kern="0" dirty="0">
                <a:effectLst/>
                <a:latin typeface="Gotham Book"/>
                <a:ea typeface="Times New Roman" panose="02020603050405020304" pitchFamily="18" charset="0"/>
                <a:cs typeface="Times New Roman" panose="02020603050405020304" pitchFamily="18" charset="0"/>
              </a:rPr>
              <a:t>1834</a:t>
            </a:r>
          </a:p>
        </p:txBody>
      </p:sp>
    </p:spTree>
    <p:extLst>
      <p:ext uri="{BB962C8B-B14F-4D97-AF65-F5344CB8AC3E}">
        <p14:creationId xmlns:p14="http://schemas.microsoft.com/office/powerpoint/2010/main" val="2546818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10521118" cy="955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dirty="0">
                <a:solidFill>
                  <a:srgbClr val="0067B4"/>
                </a:solidFill>
                <a:latin typeface="Gotham Medium"/>
              </a:rPr>
              <a:t>4) The Louisiana Purchase 1803</a:t>
            </a:r>
          </a:p>
        </p:txBody>
      </p:sp>
      <p:sp>
        <p:nvSpPr>
          <p:cNvPr id="11" name="TextBox 10">
            <a:extLst>
              <a:ext uri="{C183D7F6-B498-43B3-948B-1728B52AA6E4}">
                <adec:decorative xmlns:adec="http://schemas.microsoft.com/office/drawing/2017/decorative" val="1"/>
              </a:ext>
            </a:extLst>
          </p:cNvPr>
          <p:cNvSpPr txBox="1"/>
          <p:nvPr/>
        </p:nvSpPr>
        <p:spPr>
          <a:xfrm>
            <a:off x="8246940" y="6446785"/>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map of North America showing the approximate borders of the Louisiana Purchase ">
            <a:extLst>
              <a:ext uri="{FF2B5EF4-FFF2-40B4-BE49-F238E27FC236}">
                <a16:creationId xmlns:a16="http://schemas.microsoft.com/office/drawing/2014/main" id="{5C34A236-C03F-47CF-F452-6CF6DA125C52}"/>
              </a:ext>
            </a:extLst>
          </p:cNvPr>
          <p:cNvPicPr>
            <a:picLocks noChangeAspect="1"/>
          </p:cNvPicPr>
          <p:nvPr/>
        </p:nvPicPr>
        <p:blipFill rotWithShape="1">
          <a:blip r:embed="rId7">
            <a:extLst>
              <a:ext uri="{28A0092B-C50C-407E-A947-70E740481C1C}">
                <a14:useLocalDpi xmlns:a14="http://schemas.microsoft.com/office/drawing/2010/main" val="0"/>
              </a:ext>
            </a:extLst>
          </a:blip>
          <a:srcRect l="9765" t="10236" r="6313" b="8722"/>
          <a:stretch/>
        </p:blipFill>
        <p:spPr bwMode="auto">
          <a:xfrm>
            <a:off x="2568237" y="998274"/>
            <a:ext cx="7055526" cy="4453983"/>
          </a:xfrm>
          <a:prstGeom prst="rect">
            <a:avLst/>
          </a:prstGeom>
          <a:noFill/>
          <a:ln>
            <a:noFill/>
          </a:ln>
          <a:effectLst>
            <a:outerShdw blurRad="50800" dist="50800" dir="7920000" algn="ctr" rotWithShape="0">
              <a:srgbClr val="000000">
                <a:alpha val="43137"/>
              </a:srgbClr>
            </a:outerShdw>
          </a:effectLst>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68FB4E81-A401-9578-07EA-526B21B7145B}"/>
              </a:ext>
            </a:extLst>
          </p:cNvPr>
          <p:cNvSpPr txBox="1"/>
          <p:nvPr/>
        </p:nvSpPr>
        <p:spPr>
          <a:xfrm>
            <a:off x="2525090" y="5537185"/>
            <a:ext cx="7141820" cy="830997"/>
          </a:xfrm>
          <a:prstGeom prst="rect">
            <a:avLst/>
          </a:prstGeom>
          <a:noFill/>
        </p:spPr>
        <p:txBody>
          <a:bodyPr wrap="square" rtlCol="0">
            <a:spAutoFit/>
          </a:bodyPr>
          <a:lstStyle/>
          <a:p>
            <a:pPr algn="ctr"/>
            <a:r>
              <a:rPr lang="en-US" sz="2400" i="1" kern="0" dirty="0">
                <a:effectLst/>
                <a:latin typeface="Gotham Book"/>
                <a:ea typeface="Times New Roman" panose="02020603050405020304" pitchFamily="18" charset="0"/>
                <a:cs typeface="Times New Roman" panose="02020603050405020304" pitchFamily="18" charset="0"/>
              </a:rPr>
              <a:t>Map of the Louisiana Purchase Territory.</a:t>
            </a:r>
            <a:endParaRPr lang="en-US" sz="2400" i="1" kern="0" dirty="0">
              <a:latin typeface="Gotham Book"/>
              <a:cs typeface="Times New Roman" panose="02020603050405020304" pitchFamily="18" charset="0"/>
            </a:endParaRPr>
          </a:p>
          <a:p>
            <a:pPr algn="ctr"/>
            <a:r>
              <a:rPr lang="en-US" sz="2400" i="1" kern="0" dirty="0">
                <a:latin typeface="Gotham Book"/>
                <a:cs typeface="Times New Roman" panose="02020603050405020304" pitchFamily="18" charset="0"/>
              </a:rPr>
              <a:t>The National Archives and Records Administration</a:t>
            </a:r>
            <a:endParaRPr lang="en-US" sz="2000" i="1" dirty="0"/>
          </a:p>
        </p:txBody>
      </p:sp>
    </p:spTree>
    <p:extLst>
      <p:ext uri="{BB962C8B-B14F-4D97-AF65-F5344CB8AC3E}">
        <p14:creationId xmlns:p14="http://schemas.microsoft.com/office/powerpoint/2010/main" val="3626667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10521118" cy="79248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200" dirty="0">
                <a:solidFill>
                  <a:srgbClr val="0067B4"/>
                </a:solidFill>
                <a:latin typeface="Gotham Medium"/>
              </a:rPr>
              <a:t>5) The War for Mexican Independence 1810 - 1821</a:t>
            </a:r>
          </a:p>
        </p:txBody>
      </p:sp>
      <p:sp>
        <p:nvSpPr>
          <p:cNvPr id="11" name="TextBox 10">
            <a:extLst>
              <a:ext uri="{C183D7F6-B498-43B3-948B-1728B52AA6E4}">
                <adec:decorative xmlns:adec="http://schemas.microsoft.com/office/drawing/2017/decorative" val="1"/>
              </a:ext>
            </a:extLst>
          </p:cNvPr>
          <p:cNvSpPr txBox="1"/>
          <p:nvPr/>
        </p:nvSpPr>
        <p:spPr>
          <a:xfrm>
            <a:off x="8453769"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pyramid demonstrating the social caste system of New Spain showing people born in Spain at the top, Spanish people born in the Americas second, people of mixed race third, and enslaved people and American Indians last. ">
            <a:extLst>
              <a:ext uri="{FF2B5EF4-FFF2-40B4-BE49-F238E27FC236}">
                <a16:creationId xmlns:a16="http://schemas.microsoft.com/office/drawing/2014/main" id="{D22411BF-7CD8-345D-1368-B114A5C80A42}"/>
              </a:ext>
            </a:extLst>
          </p:cNvPr>
          <p:cNvPicPr>
            <a:picLocks noChangeAspect="1"/>
          </p:cNvPicPr>
          <p:nvPr/>
        </p:nvPicPr>
        <p:blipFill>
          <a:blip r:embed="rId7"/>
          <a:stretch>
            <a:fillRect/>
          </a:stretch>
        </p:blipFill>
        <p:spPr>
          <a:xfrm>
            <a:off x="2488980" y="925937"/>
            <a:ext cx="5359619" cy="5006125"/>
          </a:xfrm>
          <a:prstGeom prst="rect">
            <a:avLst/>
          </a:prstGeom>
        </p:spPr>
      </p:pic>
      <p:sp>
        <p:nvSpPr>
          <p:cNvPr id="3" name="TextBox 2">
            <a:extLst>
              <a:ext uri="{FF2B5EF4-FFF2-40B4-BE49-F238E27FC236}">
                <a16:creationId xmlns:a16="http://schemas.microsoft.com/office/drawing/2014/main" id="{C2826BCF-E3B2-45F6-0C1D-07A7B0B4438D}"/>
              </a:ext>
            </a:extLst>
          </p:cNvPr>
          <p:cNvSpPr txBox="1"/>
          <p:nvPr/>
        </p:nvSpPr>
        <p:spPr>
          <a:xfrm>
            <a:off x="1970314" y="5932062"/>
            <a:ext cx="6955972" cy="430887"/>
          </a:xfrm>
          <a:prstGeom prst="rect">
            <a:avLst/>
          </a:prstGeom>
          <a:noFill/>
        </p:spPr>
        <p:txBody>
          <a:bodyPr wrap="square" rtlCol="0">
            <a:spAutoFit/>
          </a:bodyPr>
          <a:lstStyle/>
          <a:p>
            <a:pPr algn="ctr"/>
            <a:r>
              <a:rPr lang="en-US" sz="2200" i="1" dirty="0"/>
              <a:t>The Caste System of New Spain</a:t>
            </a:r>
          </a:p>
        </p:txBody>
      </p:sp>
    </p:spTree>
    <p:extLst>
      <p:ext uri="{BB962C8B-B14F-4D97-AF65-F5344CB8AC3E}">
        <p14:creationId xmlns:p14="http://schemas.microsoft.com/office/powerpoint/2010/main" val="444206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10521118" cy="8485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a:solidFill>
                  <a:srgbClr val="0067B4"/>
                </a:solidFill>
                <a:latin typeface="Gotham Medium"/>
              </a:rPr>
              <a:t>6) The Filibusters in Texas</a:t>
            </a:r>
          </a:p>
        </p:txBody>
      </p:sp>
      <p:sp>
        <p:nvSpPr>
          <p:cNvPr id="11" name="TextBox 10">
            <a:extLst>
              <a:ext uri="{C183D7F6-B498-43B3-948B-1728B52AA6E4}">
                <adec:decorative xmlns:adec="http://schemas.microsoft.com/office/drawing/2017/decorative" val="1"/>
              </a:ext>
            </a:extLst>
          </p:cNvPr>
          <p:cNvSpPr txBox="1"/>
          <p:nvPr/>
        </p:nvSpPr>
        <p:spPr>
          <a:xfrm>
            <a:off x="8453769"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n photo of a letter from James Wilkinson to Philip Nolan, two American filibusters who came to Texas.">
            <a:extLst>
              <a:ext uri="{FF2B5EF4-FFF2-40B4-BE49-F238E27FC236}">
                <a16:creationId xmlns:a16="http://schemas.microsoft.com/office/drawing/2014/main" id="{10B27D09-9925-7B1A-370E-74F51F8EBB0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44486" y="1018722"/>
            <a:ext cx="7162800" cy="4405690"/>
          </a:xfrm>
          <a:prstGeom prst="rect">
            <a:avLst/>
          </a:prstGeom>
          <a:noFill/>
          <a:ln>
            <a:noFill/>
          </a:ln>
          <a:effectLst>
            <a:outerShdw blurRad="50800" dist="50800" dir="7920000" algn="ctr" rotWithShape="0">
              <a:srgbClr val="000000">
                <a:alpha val="43137"/>
              </a:srgbClr>
            </a:outerShdw>
          </a:effectLst>
        </p:spPr>
      </p:pic>
      <p:sp>
        <p:nvSpPr>
          <p:cNvPr id="9" name="TextBox 8">
            <a:extLst>
              <a:ext uri="{FF2B5EF4-FFF2-40B4-BE49-F238E27FC236}">
                <a16:creationId xmlns:a16="http://schemas.microsoft.com/office/drawing/2014/main" id="{57BB6BB7-0387-55B6-3643-4604A1AD8580}"/>
              </a:ext>
            </a:extLst>
          </p:cNvPr>
          <p:cNvSpPr txBox="1"/>
          <p:nvPr/>
        </p:nvSpPr>
        <p:spPr>
          <a:xfrm>
            <a:off x="2024744" y="5571819"/>
            <a:ext cx="7282542" cy="769441"/>
          </a:xfrm>
          <a:prstGeom prst="rect">
            <a:avLst/>
          </a:prstGeom>
          <a:noFill/>
        </p:spPr>
        <p:txBody>
          <a:bodyPr wrap="square" rtlCol="0">
            <a:spAutoFit/>
          </a:bodyPr>
          <a:lstStyle/>
          <a:p>
            <a:pPr algn="ctr"/>
            <a:r>
              <a:rPr lang="en-US" sz="2200" i="1" dirty="0"/>
              <a:t>Communication between filibusters: A letter from James Wilkinson to Philip Nolan, 1791. The Newberry Collection</a:t>
            </a:r>
          </a:p>
        </p:txBody>
      </p:sp>
    </p:spTree>
    <p:extLst>
      <p:ext uri="{BB962C8B-B14F-4D97-AF65-F5344CB8AC3E}">
        <p14:creationId xmlns:p14="http://schemas.microsoft.com/office/powerpoint/2010/main" val="887664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10521118" cy="8485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rgbClr val="0067B4"/>
                </a:solidFill>
                <a:latin typeface="Gotham Medium"/>
              </a:rPr>
              <a:t>7) A New Country: The United Mexican States</a:t>
            </a:r>
          </a:p>
        </p:txBody>
      </p:sp>
      <p:sp>
        <p:nvSpPr>
          <p:cNvPr id="11" name="TextBox 10">
            <a:extLst>
              <a:ext uri="{C183D7F6-B498-43B3-948B-1728B52AA6E4}">
                <adec:decorative xmlns:adec="http://schemas.microsoft.com/office/drawing/2017/decorative" val="1"/>
              </a:ext>
            </a:extLst>
          </p:cNvPr>
          <p:cNvSpPr txBox="1"/>
          <p:nvPr/>
        </p:nvSpPr>
        <p:spPr>
          <a:xfrm>
            <a:off x="8453769"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map of Mexico in 1821 showing all of the Mexican states, including Texas. ">
            <a:extLst>
              <a:ext uri="{FF2B5EF4-FFF2-40B4-BE49-F238E27FC236}">
                <a16:creationId xmlns:a16="http://schemas.microsoft.com/office/drawing/2014/main" id="{EE289B67-CD38-FDB9-B179-CE0D1437D82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71871" y="861591"/>
            <a:ext cx="6034028" cy="5732709"/>
          </a:xfrm>
          <a:prstGeom prst="rect">
            <a:avLst/>
          </a:prstGeom>
          <a:noFill/>
          <a:ln>
            <a:noFill/>
          </a:ln>
          <a:effectLst>
            <a:outerShdw blurRad="50800" dist="50800" dir="7920000" algn="ctr" rotWithShape="0">
              <a:srgbClr val="000000">
                <a:alpha val="43137"/>
              </a:srgbClr>
            </a:outerShdw>
          </a:effectLst>
        </p:spPr>
      </p:pic>
      <p:sp>
        <p:nvSpPr>
          <p:cNvPr id="3" name="TextBox 2">
            <a:extLst>
              <a:ext uri="{FF2B5EF4-FFF2-40B4-BE49-F238E27FC236}">
                <a16:creationId xmlns:a16="http://schemas.microsoft.com/office/drawing/2014/main" id="{2AD753AA-9BC4-6C88-1935-F2A41C27045F}"/>
              </a:ext>
            </a:extLst>
          </p:cNvPr>
          <p:cNvSpPr txBox="1"/>
          <p:nvPr/>
        </p:nvSpPr>
        <p:spPr>
          <a:xfrm>
            <a:off x="8180237" y="1926771"/>
            <a:ext cx="3619877" cy="1646605"/>
          </a:xfrm>
          <a:prstGeom prst="rect">
            <a:avLst/>
          </a:prstGeom>
          <a:noFill/>
        </p:spPr>
        <p:txBody>
          <a:bodyPr wrap="square" rtlCol="0">
            <a:spAutoFit/>
          </a:bodyPr>
          <a:lstStyle/>
          <a:p>
            <a:pPr algn="ctr"/>
            <a:r>
              <a:rPr lang="en-US" sz="2200" i="1" dirty="0"/>
              <a:t>Political Divisions of 1821 Mexico</a:t>
            </a:r>
          </a:p>
          <a:p>
            <a:pPr algn="ctr"/>
            <a:endParaRPr lang="en-US" sz="1100" dirty="0"/>
          </a:p>
          <a:p>
            <a:pPr algn="ctr"/>
            <a:r>
              <a:rPr lang="en-US" sz="2200" i="1" dirty="0">
                <a:latin typeface="Gotham Book"/>
              </a:rPr>
              <a:t>Instituto Nacional de </a:t>
            </a:r>
            <a:r>
              <a:rPr lang="en-US" sz="2200" i="1" dirty="0" err="1">
                <a:latin typeface="Gotham Book"/>
              </a:rPr>
              <a:t>Estadistica</a:t>
            </a:r>
            <a:r>
              <a:rPr lang="en-US" sz="2200" i="1" dirty="0">
                <a:latin typeface="Gotham Book"/>
              </a:rPr>
              <a:t> y </a:t>
            </a:r>
            <a:r>
              <a:rPr lang="en-US" sz="2200" i="1" dirty="0" err="1">
                <a:latin typeface="Gotham Book"/>
              </a:rPr>
              <a:t>Geograf</a:t>
            </a:r>
            <a:r>
              <a:rPr lang="en-US" sz="2400" b="0" i="1" dirty="0" err="1">
                <a:solidFill>
                  <a:srgbClr val="000000"/>
                </a:solidFill>
                <a:effectLst/>
                <a:latin typeface="Gotham Book"/>
              </a:rPr>
              <a:t>í</a:t>
            </a:r>
            <a:r>
              <a:rPr lang="en-US" sz="2200" i="1" dirty="0" err="1">
                <a:latin typeface="Gotham Book"/>
              </a:rPr>
              <a:t>a</a:t>
            </a:r>
            <a:endParaRPr lang="en-US" sz="2200" i="1" dirty="0">
              <a:latin typeface="Gotham Book"/>
            </a:endParaRPr>
          </a:p>
        </p:txBody>
      </p:sp>
    </p:spTree>
    <p:extLst>
      <p:ext uri="{BB962C8B-B14F-4D97-AF65-F5344CB8AC3E}">
        <p14:creationId xmlns:p14="http://schemas.microsoft.com/office/powerpoint/2010/main" val="2947408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a:solidFill>
                  <a:schemeClr val="bg1">
                    <a:lumMod val="85000"/>
                  </a:schemeClr>
                </a:solidFill>
                <a:latin typeface="Gotham Medium"/>
              </a:rPr>
              <a:t>What’s the Story?</a:t>
            </a:r>
            <a:br>
              <a:rPr lang="en-US" dirty="0">
                <a:latin typeface="Gotham Medium"/>
              </a:rPr>
            </a:br>
            <a:r>
              <a:rPr lang="en-US" sz="11500" b="1" dirty="0">
                <a:solidFill>
                  <a:schemeClr val="bg1"/>
                </a:solidFill>
                <a:latin typeface="Gotham Medium"/>
              </a:rPr>
              <a:t>Exit Ticket</a:t>
            </a:r>
            <a:endParaRPr lang="en-US" b="1" dirty="0">
              <a:solidFill>
                <a:schemeClr val="bg1"/>
              </a:solidFill>
              <a:latin typeface="Gotham Medium"/>
            </a:endParaRPr>
          </a:p>
        </p:txBody>
      </p:sp>
      <p:pic>
        <p:nvPicPr>
          <p:cNvPr id="2" name="Picture 1">
            <a:extLst>
              <a:ext uri="{FF2B5EF4-FFF2-40B4-BE49-F238E27FC236}">
                <a16:creationId xmlns:a16="http://schemas.microsoft.com/office/drawing/2014/main" id="{8585E77C-6540-01D3-752D-70FE942E8E3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2FB54E3A-705D-2728-C9E3-ED44D908B58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CF4F3158-366A-A146-7433-58095BFA982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613993A3-5F6B-15FF-672C-0DC4C4800E8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3EB61EEB-2ABE-539E-2891-325BDA4E7B2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3849491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a:solidFill>
                  <a:schemeClr val="bg1">
                    <a:lumMod val="85000"/>
                  </a:schemeClr>
                </a:solidFill>
                <a:latin typeface="Gotham Medium"/>
              </a:rPr>
              <a:t>What’s the Story?</a:t>
            </a:r>
            <a:br>
              <a:rPr lang="en-US" dirty="0">
                <a:latin typeface="Gotham Medium"/>
              </a:rPr>
            </a:br>
            <a:r>
              <a:rPr lang="en-US" sz="11500" b="1" dirty="0">
                <a:solidFill>
                  <a:schemeClr val="bg1"/>
                </a:solidFill>
                <a:latin typeface="Gotham Medium"/>
              </a:rPr>
              <a:t>Warm-up</a:t>
            </a:r>
            <a:endParaRPr lang="en-US" b="1" dirty="0">
              <a:solidFill>
                <a:schemeClr val="bg1"/>
              </a:solidFill>
              <a:latin typeface="Gotham Medium"/>
            </a:endParaRPr>
          </a:p>
        </p:txBody>
      </p:sp>
    </p:spTree>
    <p:extLst>
      <p:ext uri="{BB962C8B-B14F-4D97-AF65-F5344CB8AC3E}">
        <p14:creationId xmlns:p14="http://schemas.microsoft.com/office/powerpoint/2010/main" val="3431575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latin typeface="Gotham Medium"/>
              </a:rPr>
              <a:t>Exit Ticket: </a:t>
            </a:r>
            <a:br>
              <a:rPr lang="en-US" sz="4500" dirty="0">
                <a:latin typeface="Gotham Medium"/>
              </a:rPr>
            </a:br>
            <a:r>
              <a:rPr lang="en-US" sz="4000" dirty="0">
                <a:latin typeface="Gotham Medium"/>
              </a:rPr>
              <a:t>Follow the directions to complete your warm-up</a:t>
            </a:r>
            <a:endParaRPr lang="en-US" sz="44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8420839" y="647560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8EDBAE6-A9A9-D7A3-7375-369525C2C93C}"/>
              </a:ext>
            </a:extLst>
          </p:cNvPr>
          <p:cNvSpPr txBox="1"/>
          <p:nvPr/>
        </p:nvSpPr>
        <p:spPr>
          <a:xfrm>
            <a:off x="3429000" y="1503485"/>
            <a:ext cx="6858000" cy="4647426"/>
          </a:xfrm>
          <a:prstGeom prst="rect">
            <a:avLst/>
          </a:prstGeom>
          <a:noFill/>
        </p:spPr>
        <p:txBody>
          <a:bodyPr wrap="square" rtlCol="0">
            <a:spAutoFit/>
          </a:bodyPr>
          <a:lstStyle/>
          <a:p>
            <a:pPr marL="571500" indent="-571500">
              <a:buFont typeface="Arial" panose="020B0604020202020204" pitchFamily="34" charset="0"/>
              <a:buChar char="•"/>
            </a:pPr>
            <a:r>
              <a:rPr lang="en-US" sz="4400" dirty="0">
                <a:solidFill>
                  <a:srgbClr val="FF0000"/>
                </a:solidFill>
              </a:rPr>
              <a:t>Read the comprehension question</a:t>
            </a:r>
          </a:p>
          <a:p>
            <a:pPr marL="571500" indent="-571500">
              <a:buFont typeface="Arial" panose="020B0604020202020204" pitchFamily="34" charset="0"/>
              <a:buChar char="•"/>
            </a:pPr>
            <a:endParaRPr lang="en-US" sz="4400" dirty="0">
              <a:solidFill>
                <a:srgbClr val="FF0000"/>
              </a:solidFill>
            </a:endParaRPr>
          </a:p>
          <a:p>
            <a:pPr marL="571500" indent="-571500">
              <a:buFont typeface="Arial" panose="020B0604020202020204" pitchFamily="34" charset="0"/>
              <a:buChar char="•"/>
            </a:pPr>
            <a:r>
              <a:rPr lang="en-US" sz="4400" dirty="0">
                <a:solidFill>
                  <a:srgbClr val="0070C0"/>
                </a:solidFill>
              </a:rPr>
              <a:t>Choose the best answer</a:t>
            </a:r>
          </a:p>
          <a:p>
            <a:pPr marL="571500" indent="-571500">
              <a:buFont typeface="Arial" panose="020B0604020202020204" pitchFamily="34" charset="0"/>
              <a:buChar char="•"/>
            </a:pPr>
            <a:endParaRPr lang="en-US" sz="4400" dirty="0">
              <a:solidFill>
                <a:srgbClr val="0070C0"/>
              </a:solidFill>
            </a:endParaRPr>
          </a:p>
          <a:p>
            <a:pPr marL="571500" indent="-571500">
              <a:buFont typeface="Arial" panose="020B0604020202020204" pitchFamily="34" charset="0"/>
              <a:buChar char="•"/>
            </a:pPr>
            <a:r>
              <a:rPr lang="en-US" sz="4400" dirty="0">
                <a:solidFill>
                  <a:schemeClr val="accent2">
                    <a:lumMod val="75000"/>
                  </a:schemeClr>
                </a:solidFill>
              </a:rPr>
              <a:t>Discuss with a partner</a:t>
            </a:r>
          </a:p>
          <a:p>
            <a:pPr lvl="1"/>
            <a:endParaRPr lang="en-US" sz="3200" dirty="0">
              <a:solidFill>
                <a:schemeClr val="accent6">
                  <a:lumMod val="75000"/>
                </a:schemeClr>
              </a:solidFill>
            </a:endParaRPr>
          </a:p>
        </p:txBody>
      </p:sp>
      <p:pic>
        <p:nvPicPr>
          <p:cNvPr id="9" name="Graphic 8">
            <a:extLst>
              <a:ext uri="{FF2B5EF4-FFF2-40B4-BE49-F238E27FC236}">
                <a16:creationId xmlns:a16="http://schemas.microsoft.com/office/drawing/2014/main" id="{955C6889-5C8D-BC1B-2614-E2B099EDEF2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56357" y="1349829"/>
            <a:ext cx="1208326" cy="1208326"/>
          </a:xfrm>
          <a:prstGeom prst="rect">
            <a:avLst/>
          </a:prstGeom>
        </p:spPr>
      </p:pic>
      <p:pic>
        <p:nvPicPr>
          <p:cNvPr id="10" name="Graphic 9">
            <a:extLst>
              <a:ext uri="{FF2B5EF4-FFF2-40B4-BE49-F238E27FC236}">
                <a16:creationId xmlns:a16="http://schemas.microsoft.com/office/drawing/2014/main" id="{18AF32DB-5EA1-F8E2-C0CD-4CBFB25CD52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72436" y="3409945"/>
            <a:ext cx="925793" cy="925793"/>
          </a:xfrm>
          <a:prstGeom prst="rect">
            <a:avLst/>
          </a:prstGeom>
        </p:spPr>
      </p:pic>
      <p:pic>
        <p:nvPicPr>
          <p:cNvPr id="14" name="Graphic 13">
            <a:extLst>
              <a:ext uri="{FF2B5EF4-FFF2-40B4-BE49-F238E27FC236}">
                <a16:creationId xmlns:a16="http://schemas.microsoft.com/office/drawing/2014/main" id="{B2BDE562-C4E7-ACDE-074F-EAF6A9AD440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27100" y="4869407"/>
            <a:ext cx="957846" cy="957846"/>
          </a:xfrm>
          <a:prstGeom prst="rect">
            <a:avLst/>
          </a:prstGeom>
        </p:spPr>
      </p:pic>
    </p:spTree>
    <p:extLst>
      <p:ext uri="{BB962C8B-B14F-4D97-AF65-F5344CB8AC3E}">
        <p14:creationId xmlns:p14="http://schemas.microsoft.com/office/powerpoint/2010/main" val="2725608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3386001" y="13062"/>
            <a:ext cx="7739199"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Share with the class </a:t>
            </a:r>
            <a:r>
              <a:rPr lang="en-US" sz="5400" b="1" dirty="0">
                <a:solidFill>
                  <a:schemeClr val="bg1"/>
                </a:solidFill>
                <a:latin typeface="Gotham Medium"/>
              </a:rPr>
              <a:t>2</a:t>
            </a:r>
            <a:endParaRPr lang="en-US" sz="5400" dirty="0">
              <a:solidFill>
                <a:schemeClr val="bg1"/>
              </a:solidFill>
              <a:latin typeface="Gotham Medium"/>
            </a:endParaRPr>
          </a:p>
        </p:txBody>
      </p:sp>
      <p:sp>
        <p:nvSpPr>
          <p:cNvPr id="12" name="TextBox 11"/>
          <p:cNvSpPr txBox="1"/>
          <p:nvPr/>
        </p:nvSpPr>
        <p:spPr>
          <a:xfrm>
            <a:off x="8312255"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8CE0B62-4FFF-811C-97BD-DD48AD2D3863}"/>
              </a:ext>
            </a:extLst>
          </p:cNvPr>
          <p:cNvSpPr txBox="1"/>
          <p:nvPr/>
        </p:nvSpPr>
        <p:spPr>
          <a:xfrm>
            <a:off x="2463800" y="1173676"/>
            <a:ext cx="9042399" cy="2800767"/>
          </a:xfrm>
          <a:prstGeom prst="rect">
            <a:avLst/>
          </a:prstGeom>
          <a:noFill/>
        </p:spPr>
        <p:txBody>
          <a:bodyPr wrap="square" rtlCol="0">
            <a:spAutoFit/>
          </a:bodyPr>
          <a:lstStyle/>
          <a:p>
            <a:r>
              <a:rPr lang="en-US" sz="4400" dirty="0">
                <a:solidFill>
                  <a:srgbClr val="0067B4"/>
                </a:solidFill>
              </a:rPr>
              <a:t>Read the answer choice that provides the best summary of the defining characteristics of the Spanish Colonial Era.</a:t>
            </a:r>
          </a:p>
        </p:txBody>
      </p:sp>
      <p:pic>
        <p:nvPicPr>
          <p:cNvPr id="10" name="Graphic 9">
            <a:extLst>
              <a:ext uri="{FF2B5EF4-FFF2-40B4-BE49-F238E27FC236}">
                <a16:creationId xmlns:a16="http://schemas.microsoft.com/office/drawing/2014/main" id="{924B2F64-EDD4-23AA-1D35-2013D5B9AD9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0" y="4331857"/>
            <a:ext cx="1111634" cy="1111634"/>
          </a:xfrm>
          <a:prstGeom prst="rect">
            <a:avLst/>
          </a:prstGeom>
        </p:spPr>
      </p:pic>
    </p:spTree>
    <p:extLst>
      <p:ext uri="{BB962C8B-B14F-4D97-AF65-F5344CB8AC3E}">
        <p14:creationId xmlns:p14="http://schemas.microsoft.com/office/powerpoint/2010/main" val="165760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E7DE66-0B39-2678-B8D2-4C63F0AA79C9}"/>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r="24896" b="7096"/>
          <a:stretch/>
        </p:blipFill>
        <p:spPr>
          <a:xfrm>
            <a:off x="6669353" y="1361561"/>
            <a:ext cx="5522647" cy="4554333"/>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latin typeface="Gotham Medium"/>
              </a:rPr>
              <a:t>Warm-up: </a:t>
            </a:r>
            <a:br>
              <a:rPr lang="en-US" sz="4500" dirty="0">
                <a:latin typeface="Gotham Medium"/>
              </a:rPr>
            </a:br>
            <a:r>
              <a:rPr lang="en-US" sz="4000" dirty="0">
                <a:latin typeface="Gotham Medium"/>
              </a:rPr>
              <a:t>Follow the directions to complete your warm-up</a:t>
            </a:r>
            <a:endParaRPr lang="en-US" sz="44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8420839" y="647560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8EDBAE6-A9A9-D7A3-7375-369525C2C93C}"/>
              </a:ext>
            </a:extLst>
          </p:cNvPr>
          <p:cNvSpPr txBox="1"/>
          <p:nvPr/>
        </p:nvSpPr>
        <p:spPr>
          <a:xfrm>
            <a:off x="3429000" y="1503485"/>
            <a:ext cx="5312229" cy="5570756"/>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rgbClr val="FF0000"/>
                </a:solidFill>
                <a:latin typeface="Gotham book"/>
              </a:rPr>
              <a:t>Read each event that we will see in this unit.</a:t>
            </a:r>
          </a:p>
          <a:p>
            <a:pPr marL="571500" indent="-571500">
              <a:buFont typeface="Arial" panose="020B0604020202020204" pitchFamily="34" charset="0"/>
              <a:buChar char="•"/>
            </a:pPr>
            <a:r>
              <a:rPr lang="en-US" sz="3600" dirty="0">
                <a:solidFill>
                  <a:srgbClr val="0070C0"/>
                </a:solidFill>
                <a:latin typeface="Gotham book"/>
              </a:rPr>
              <a:t>Make your best educated guess:</a:t>
            </a:r>
          </a:p>
          <a:p>
            <a:pPr marL="1028700" lvl="1" indent="-571500">
              <a:buFont typeface="Arial" panose="020B0604020202020204" pitchFamily="34" charset="0"/>
              <a:buChar char="•"/>
            </a:pPr>
            <a:r>
              <a:rPr lang="en-US" sz="3600" dirty="0">
                <a:solidFill>
                  <a:srgbClr val="7030A0"/>
                </a:solidFill>
                <a:latin typeface="Gotham book"/>
              </a:rPr>
              <a:t>What might have caused the event?</a:t>
            </a:r>
          </a:p>
          <a:p>
            <a:pPr marL="1028700" lvl="1" indent="-571500">
              <a:buFont typeface="Arial" panose="020B0604020202020204" pitchFamily="34" charset="0"/>
              <a:buChar char="•"/>
            </a:pPr>
            <a:r>
              <a:rPr lang="en-US" sz="3600" dirty="0">
                <a:solidFill>
                  <a:schemeClr val="accent6">
                    <a:lumMod val="75000"/>
                  </a:schemeClr>
                </a:solidFill>
                <a:latin typeface="Gotham book"/>
              </a:rPr>
              <a:t>What might be the effect? </a:t>
            </a:r>
            <a:endParaRPr lang="en-US" sz="3600" dirty="0">
              <a:solidFill>
                <a:srgbClr val="0070C0"/>
              </a:solidFill>
              <a:latin typeface="Gotham book"/>
            </a:endParaRPr>
          </a:p>
          <a:p>
            <a:pPr marL="571500" indent="-571500">
              <a:buFont typeface="Arial" panose="020B0604020202020204" pitchFamily="34" charset="0"/>
              <a:buChar char="•"/>
            </a:pPr>
            <a:r>
              <a:rPr lang="en-US" sz="3600" dirty="0">
                <a:solidFill>
                  <a:schemeClr val="accent2">
                    <a:lumMod val="75000"/>
                  </a:schemeClr>
                </a:solidFill>
                <a:latin typeface="Gotham book"/>
              </a:rPr>
              <a:t>Discuss with a partner</a:t>
            </a:r>
          </a:p>
          <a:p>
            <a:pPr lvl="1"/>
            <a:endParaRPr lang="en-US" sz="3200" dirty="0">
              <a:solidFill>
                <a:schemeClr val="accent6">
                  <a:lumMod val="75000"/>
                </a:schemeClr>
              </a:solidFill>
            </a:endParaRPr>
          </a:p>
        </p:txBody>
      </p:sp>
      <p:pic>
        <p:nvPicPr>
          <p:cNvPr id="9" name="Graphic 8">
            <a:extLst>
              <a:ext uri="{FF2B5EF4-FFF2-40B4-BE49-F238E27FC236}">
                <a16:creationId xmlns:a16="http://schemas.microsoft.com/office/drawing/2014/main" id="{955C6889-5C8D-BC1B-2614-E2B099EDEF2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56357" y="1349829"/>
            <a:ext cx="1208326" cy="1208326"/>
          </a:xfrm>
          <a:prstGeom prst="rect">
            <a:avLst/>
          </a:prstGeom>
        </p:spPr>
      </p:pic>
      <p:pic>
        <p:nvPicPr>
          <p:cNvPr id="10" name="Graphic 9">
            <a:extLst>
              <a:ext uri="{FF2B5EF4-FFF2-40B4-BE49-F238E27FC236}">
                <a16:creationId xmlns:a16="http://schemas.microsoft.com/office/drawing/2014/main" id="{18AF32DB-5EA1-F8E2-C0CD-4CBFB25CD52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97622" y="4144996"/>
            <a:ext cx="925793" cy="925793"/>
          </a:xfrm>
          <a:prstGeom prst="rect">
            <a:avLst/>
          </a:prstGeom>
        </p:spPr>
      </p:pic>
      <p:pic>
        <p:nvPicPr>
          <p:cNvPr id="13" name="Graphic 12">
            <a:extLst>
              <a:ext uri="{FF2B5EF4-FFF2-40B4-BE49-F238E27FC236}">
                <a16:creationId xmlns:a16="http://schemas.microsoft.com/office/drawing/2014/main" id="{FA886C05-168B-BB15-9FD3-A6F74E486B39}"/>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24973" y="2567635"/>
            <a:ext cx="1071092" cy="1071092"/>
          </a:xfrm>
          <a:prstGeom prst="rect">
            <a:avLst/>
          </a:prstGeom>
        </p:spPr>
      </p:pic>
      <p:pic>
        <p:nvPicPr>
          <p:cNvPr id="14" name="Graphic 13">
            <a:extLst>
              <a:ext uri="{FF2B5EF4-FFF2-40B4-BE49-F238E27FC236}">
                <a16:creationId xmlns:a16="http://schemas.microsoft.com/office/drawing/2014/main" id="{B2BDE562-C4E7-ACDE-074F-EAF6A9AD440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97623" y="5587864"/>
            <a:ext cx="957846" cy="957846"/>
          </a:xfrm>
          <a:prstGeom prst="rect">
            <a:avLst/>
          </a:prstGeom>
        </p:spPr>
      </p:pic>
    </p:spTree>
    <p:extLst>
      <p:ext uri="{BB962C8B-B14F-4D97-AF65-F5344CB8AC3E}">
        <p14:creationId xmlns:p14="http://schemas.microsoft.com/office/powerpoint/2010/main" val="298906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Share with the class</a:t>
            </a:r>
            <a:endParaRPr lang="en-US" sz="54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8CE0B62-4FFF-811C-97BD-DD48AD2D3863}"/>
              </a:ext>
            </a:extLst>
          </p:cNvPr>
          <p:cNvSpPr txBox="1"/>
          <p:nvPr/>
        </p:nvSpPr>
        <p:spPr>
          <a:xfrm>
            <a:off x="1687286" y="1154125"/>
            <a:ext cx="10106920" cy="1077218"/>
          </a:xfrm>
          <a:prstGeom prst="rect">
            <a:avLst/>
          </a:prstGeom>
          <a:noFill/>
        </p:spPr>
        <p:txBody>
          <a:bodyPr wrap="square" rtlCol="0">
            <a:spAutoFit/>
          </a:bodyPr>
          <a:lstStyle/>
          <a:p>
            <a:r>
              <a:rPr lang="en-US" sz="3200" dirty="0">
                <a:solidFill>
                  <a:srgbClr val="0067B4"/>
                </a:solidFill>
              </a:rPr>
              <a:t>Choose one event to share. Read that event to the class, then use the sentence stems below to share your response</a:t>
            </a:r>
          </a:p>
        </p:txBody>
      </p:sp>
      <p:sp>
        <p:nvSpPr>
          <p:cNvPr id="2" name="Speech Bubble: Rectangle with Corners Rounded 1">
            <a:extLst>
              <a:ext uri="{FF2B5EF4-FFF2-40B4-BE49-F238E27FC236}">
                <a16:creationId xmlns:a16="http://schemas.microsoft.com/office/drawing/2014/main" id="{8BF9ACE1-E895-9D6F-F9F3-A6E2D6B108E4}"/>
              </a:ext>
            </a:extLst>
          </p:cNvPr>
          <p:cNvSpPr/>
          <p:nvPr/>
        </p:nvSpPr>
        <p:spPr>
          <a:xfrm>
            <a:off x="4887685" y="2428457"/>
            <a:ext cx="6063343" cy="1393371"/>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One thing that might have caused this is __________</a:t>
            </a:r>
          </a:p>
        </p:txBody>
      </p:sp>
      <p:sp>
        <p:nvSpPr>
          <p:cNvPr id="4" name="Speech Bubble: Rectangle with Corners Rounded 3">
            <a:extLst>
              <a:ext uri="{FF2B5EF4-FFF2-40B4-BE49-F238E27FC236}">
                <a16:creationId xmlns:a16="http://schemas.microsoft.com/office/drawing/2014/main" id="{DA5347BF-3131-F51A-A621-A90428FC304D}"/>
              </a:ext>
            </a:extLst>
          </p:cNvPr>
          <p:cNvSpPr/>
          <p:nvPr/>
        </p:nvSpPr>
        <p:spPr>
          <a:xfrm>
            <a:off x="2427514" y="4310504"/>
            <a:ext cx="6063343" cy="1393371"/>
          </a:xfrm>
          <a:prstGeom prst="wedgeRoundRectCallout">
            <a:avLst>
              <a:gd name="adj1" fmla="val 68754"/>
              <a:gd name="adj2" fmla="val 32812"/>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One possible effect of this might be __________</a:t>
            </a:r>
          </a:p>
        </p:txBody>
      </p:sp>
      <p:pic>
        <p:nvPicPr>
          <p:cNvPr id="9" name="Graphic 8">
            <a:extLst>
              <a:ext uri="{FF2B5EF4-FFF2-40B4-BE49-F238E27FC236}">
                <a16:creationId xmlns:a16="http://schemas.microsoft.com/office/drawing/2014/main" id="{99B54C24-4C3D-40D4-EF92-8F9FC3B417F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35338" y="4638556"/>
            <a:ext cx="1111634" cy="1111634"/>
          </a:xfrm>
          <a:prstGeom prst="rect">
            <a:avLst/>
          </a:prstGeom>
        </p:spPr>
      </p:pic>
      <p:pic>
        <p:nvPicPr>
          <p:cNvPr id="10" name="Graphic 9">
            <a:extLst>
              <a:ext uri="{FF2B5EF4-FFF2-40B4-BE49-F238E27FC236}">
                <a16:creationId xmlns:a16="http://schemas.microsoft.com/office/drawing/2014/main" id="{924B2F64-EDD4-23AA-1D35-2013D5B9AD9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04452" y="2731657"/>
            <a:ext cx="1111634" cy="1111634"/>
          </a:xfrm>
          <a:prstGeom prst="rect">
            <a:avLst/>
          </a:prstGeom>
        </p:spPr>
      </p:pic>
    </p:spTree>
    <p:extLst>
      <p:ext uri="{BB962C8B-B14F-4D97-AF65-F5344CB8AC3E}">
        <p14:creationId xmlns:p14="http://schemas.microsoft.com/office/powerpoint/2010/main" val="154112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5376B541-C1FA-BF6E-B5FD-A0BCF1D0BE84}"/>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a:t>
            </a:r>
          </a:p>
        </p:txBody>
      </p:sp>
      <p:sp>
        <p:nvSpPr>
          <p:cNvPr id="13" name="TextBox 12">
            <a:extLst>
              <a:ext uri="{FF2B5EF4-FFF2-40B4-BE49-F238E27FC236}">
                <a16:creationId xmlns:a16="http://schemas.microsoft.com/office/drawing/2014/main" id="{543754FD-D646-C773-3B22-2DF9134E72A1}"/>
              </a:ext>
            </a:extLst>
          </p:cNvPr>
          <p:cNvSpPr txBox="1"/>
          <p:nvPr/>
        </p:nvSpPr>
        <p:spPr>
          <a:xfrm>
            <a:off x="1055915" y="2286000"/>
            <a:ext cx="10363200" cy="2495427"/>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What are the defining characteristics and most significant events of the Spanish Colonial Era? </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9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A0FBFBF-DF50-12F8-85CD-D1AB10083F91}"/>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a:solidFill>
                  <a:schemeClr val="bg1"/>
                </a:solidFill>
                <a:latin typeface="Gotham Medium"/>
              </a:rPr>
              <a:t>In today’s lesson…</a:t>
            </a:r>
          </a:p>
        </p:txBody>
      </p:sp>
      <p:sp>
        <p:nvSpPr>
          <p:cNvPr id="13" name="TextBox 12">
            <a:extLst>
              <a:ext uri="{FF2B5EF4-FFF2-40B4-BE49-F238E27FC236}">
                <a16:creationId xmlns:a16="http://schemas.microsoft.com/office/drawing/2014/main" id="{0CF76A14-8E8E-BC23-58D9-55992D4E1090}"/>
              </a:ext>
            </a:extLst>
          </p:cNvPr>
          <p:cNvSpPr txBox="1"/>
          <p:nvPr/>
        </p:nvSpPr>
        <p:spPr>
          <a:xfrm>
            <a:off x="1164771" y="1785257"/>
            <a:ext cx="10276115" cy="4126258"/>
          </a:xfrm>
          <a:prstGeom prst="rect">
            <a:avLst/>
          </a:prstGeom>
          <a:noFill/>
        </p:spPr>
        <p:txBody>
          <a:bodyPr wrap="square" rtlCol="0">
            <a:spAutoFit/>
          </a:bodyPr>
          <a:lstStyle/>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We will</a:t>
            </a:r>
            <a:r>
              <a:rPr kumimoji="0" lang="en-US" sz="4000"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 examine the events that take place during the Spanish Colonial Era and identify their significance to Texas history. </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I will</a:t>
            </a:r>
            <a:r>
              <a:rPr kumimoji="0" lang="en-US" sz="4000"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read short passages about each event and identify key information and explain why the event is significant. </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0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a:solidFill>
                  <a:schemeClr val="bg1">
                    <a:lumMod val="85000"/>
                  </a:schemeClr>
                </a:solidFill>
                <a:latin typeface="Gotham Medium"/>
              </a:rPr>
              <a:t>What’s the Story? </a:t>
            </a:r>
            <a:br>
              <a:rPr lang="en-US" dirty="0">
                <a:latin typeface="Gotham Medium"/>
              </a:rPr>
            </a:br>
            <a:r>
              <a:rPr lang="en-US" sz="11500" b="1" dirty="0">
                <a:solidFill>
                  <a:schemeClr val="bg1"/>
                </a:solidFill>
                <a:latin typeface="Gotham Medium"/>
              </a:rPr>
              <a:t>Lesson</a:t>
            </a:r>
            <a:endParaRPr lang="en-US" b="1" dirty="0">
              <a:solidFill>
                <a:schemeClr val="bg1"/>
              </a:solidFill>
              <a:latin typeface="Gotham Medium"/>
            </a:endParaRPr>
          </a:p>
        </p:txBody>
      </p:sp>
      <p:pic>
        <p:nvPicPr>
          <p:cNvPr id="2" name="Picture 1">
            <a:extLst>
              <a:ext uri="{FF2B5EF4-FFF2-40B4-BE49-F238E27FC236}">
                <a16:creationId xmlns:a16="http://schemas.microsoft.com/office/drawing/2014/main" id="{8585E77C-6540-01D3-752D-70FE942E8E3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2FB54E3A-705D-2728-C9E3-ED44D908B58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CF4F3158-366A-A146-7433-58095BFA982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613993A3-5F6B-15FF-672C-0DC4C4800E8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3EB61EEB-2ABE-539E-2891-325BDA4E7B2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2992035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645919" y="-95796"/>
            <a:ext cx="8900161"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b="1" dirty="0">
                <a:latin typeface="Gotham Medium"/>
              </a:rPr>
              <a:t>Directions for the Lesson</a:t>
            </a: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3AD7649-8C73-D98C-EA32-0CD9D47B3FE7}"/>
              </a:ext>
            </a:extLst>
          </p:cNvPr>
          <p:cNvSpPr txBox="1"/>
          <p:nvPr/>
        </p:nvSpPr>
        <p:spPr>
          <a:xfrm>
            <a:off x="3200400" y="1025459"/>
            <a:ext cx="8752112" cy="3785652"/>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rPr>
              <a:t>Read each short passage for information about an event or events from the </a:t>
            </a:r>
            <a:r>
              <a:rPr lang="en-US" sz="4000" i="1" dirty="0">
                <a:solidFill>
                  <a:srgbClr val="C00000"/>
                </a:solidFill>
                <a:latin typeface="Calibri" panose="020F0502020204030204"/>
              </a:rPr>
              <a:t>Spanish Colonial Era</a:t>
            </a:r>
            <a:r>
              <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rPr>
              <a:t>.</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4000" b="0" i="1" u="none" strike="noStrike" kern="1200" cap="none" spc="0" normalizeH="0" baseline="0" noProof="0" dirty="0">
                <a:ln>
                  <a:noFill/>
                </a:ln>
                <a:solidFill>
                  <a:srgbClr val="00B050"/>
                </a:solidFill>
                <a:effectLst/>
                <a:uLnTx/>
                <a:uFillTx/>
                <a:latin typeface="Calibri" panose="020F0502020204030204"/>
                <a:ea typeface="+mn-ea"/>
                <a:cs typeface="+mn-cs"/>
              </a:rPr>
              <a:t>Record information about each reading in the correct place on your timeline assignment. </a:t>
            </a:r>
          </a:p>
        </p:txBody>
      </p:sp>
      <p:pic>
        <p:nvPicPr>
          <p:cNvPr id="3" name="Graphic 2">
            <a:extLst>
              <a:ext uri="{FF2B5EF4-FFF2-40B4-BE49-F238E27FC236}">
                <a16:creationId xmlns:a16="http://schemas.microsoft.com/office/drawing/2014/main" id="{50A63A52-FECC-3AAA-C078-D1A5D5934F7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39686" y="899322"/>
            <a:ext cx="1299752" cy="1299752"/>
          </a:xfrm>
          <a:prstGeom prst="rect">
            <a:avLst/>
          </a:prstGeom>
        </p:spPr>
      </p:pic>
      <p:pic>
        <p:nvPicPr>
          <p:cNvPr id="4" name="Graphic 3">
            <a:extLst>
              <a:ext uri="{FF2B5EF4-FFF2-40B4-BE49-F238E27FC236}">
                <a16:creationId xmlns:a16="http://schemas.microsoft.com/office/drawing/2014/main" id="{038DFD16-79AC-B6E7-8E6C-A7208D5A25A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41097" y="2731295"/>
            <a:ext cx="1111362" cy="1111362"/>
          </a:xfrm>
          <a:prstGeom prst="rect">
            <a:avLst/>
          </a:prstGeom>
        </p:spPr>
      </p:pic>
      <p:sp>
        <p:nvSpPr>
          <p:cNvPr id="9" name="TextBox 8">
            <a:extLst>
              <a:ext uri="{FF2B5EF4-FFF2-40B4-BE49-F238E27FC236}">
                <a16:creationId xmlns:a16="http://schemas.microsoft.com/office/drawing/2014/main" id="{54AD3A8D-4D17-1C2E-3619-D321960003BE}"/>
              </a:ext>
            </a:extLst>
          </p:cNvPr>
          <p:cNvSpPr txBox="1"/>
          <p:nvPr/>
        </p:nvSpPr>
        <p:spPr>
          <a:xfrm>
            <a:off x="1671627" y="5021451"/>
            <a:ext cx="10280885"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70C0"/>
                </a:solidFill>
                <a:effectLst/>
                <a:uLnTx/>
                <a:uFillTx/>
                <a:latin typeface="Calibri" panose="020F0502020204030204"/>
                <a:ea typeface="+mn-ea"/>
                <a:cs typeface="+mn-cs"/>
              </a:rPr>
              <a:t>Read the specific, step-by-step directions for </a:t>
            </a:r>
            <a:r>
              <a:rPr lang="en-US" sz="4000" b="1" i="1" dirty="0">
                <a:solidFill>
                  <a:srgbClr val="0070C0"/>
                </a:solidFill>
                <a:latin typeface="Calibri" panose="020F0502020204030204"/>
              </a:rPr>
              <a:t>Part I </a:t>
            </a:r>
            <a:r>
              <a:rPr kumimoji="0" lang="en-US" sz="4000" b="1" i="1" u="none" strike="noStrike" kern="1200" cap="none" spc="0" normalizeH="0" baseline="0" noProof="0" dirty="0">
                <a:ln>
                  <a:noFill/>
                </a:ln>
                <a:solidFill>
                  <a:srgbClr val="0070C0"/>
                </a:solidFill>
                <a:effectLst/>
                <a:uLnTx/>
                <a:uFillTx/>
                <a:latin typeface="Calibri" panose="020F0502020204030204"/>
                <a:ea typeface="+mn-ea"/>
                <a:cs typeface="+mn-cs"/>
              </a:rPr>
              <a:t>on your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83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txBox="1">
            <a:spLocks noGrp="1"/>
          </p:cNvSpPr>
          <p:nvPr>
            <p:ph type="ctrTitle"/>
          </p:nvPr>
        </p:nvSpPr>
        <p:spPr>
          <a:xfrm>
            <a:off x="870857" y="77332"/>
            <a:ext cx="10461172" cy="74995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000" b="1" dirty="0">
                <a:latin typeface="Gotham Medium"/>
              </a:rPr>
              <a:t>Breaking Down Each Reading</a:t>
            </a:r>
          </a:p>
        </p:txBody>
      </p:sp>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26571" y="5544028"/>
            <a:ext cx="1058017" cy="1150825"/>
          </a:xfrm>
          <a:prstGeom prst="rect">
            <a:avLst/>
          </a:prstGeom>
        </p:spPr>
      </p:pic>
      <p:pic>
        <p:nvPicPr>
          <p:cNvPr id="6" name="Picture 5">
            <a:extLst>
              <a:ext uri="{FF2B5EF4-FFF2-40B4-BE49-F238E27FC236}">
                <a16:creationId xmlns:a16="http://schemas.microsoft.com/office/drawing/2014/main" id="{37F5D948-A9E8-8A48-BCE0-C2A3DB416D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73800" y="-137743"/>
            <a:ext cx="1618200" cy="1618200"/>
          </a:xfrm>
          <a:prstGeom prst="rect">
            <a:avLst/>
          </a:prstGeom>
        </p:spPr>
      </p:pic>
      <p:sp>
        <p:nvSpPr>
          <p:cNvPr id="5" name="Arrow: Pentagon 4">
            <a:extLst>
              <a:ext uri="{FF2B5EF4-FFF2-40B4-BE49-F238E27FC236}">
                <a16:creationId xmlns:a16="http://schemas.microsoft.com/office/drawing/2014/main" id="{38FD086A-0CD2-68BE-E194-0BD13FAA36D1}"/>
              </a:ext>
            </a:extLst>
          </p:cNvPr>
          <p:cNvSpPr/>
          <p:nvPr/>
        </p:nvSpPr>
        <p:spPr>
          <a:xfrm>
            <a:off x="174171" y="827289"/>
            <a:ext cx="2449286" cy="849086"/>
          </a:xfrm>
          <a:prstGeom prst="homePlate">
            <a:avLst/>
          </a:prstGeom>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Calibri" panose="020F0502020204030204"/>
                <a:ea typeface="+mn-ea"/>
                <a:cs typeface="+mn-cs"/>
              </a:rPr>
              <a:t>Title &amp; Date</a:t>
            </a:r>
          </a:p>
        </p:txBody>
      </p:sp>
      <p:sp>
        <p:nvSpPr>
          <p:cNvPr id="8" name="Arrow: Pentagon 7">
            <a:extLst>
              <a:ext uri="{FF2B5EF4-FFF2-40B4-BE49-F238E27FC236}">
                <a16:creationId xmlns:a16="http://schemas.microsoft.com/office/drawing/2014/main" id="{2D726079-874A-6A2B-9BCB-E91AACEE66B9}"/>
              </a:ext>
            </a:extLst>
          </p:cNvPr>
          <p:cNvSpPr/>
          <p:nvPr/>
        </p:nvSpPr>
        <p:spPr>
          <a:xfrm>
            <a:off x="174171" y="1891880"/>
            <a:ext cx="2596245" cy="3453007"/>
          </a:xfrm>
          <a:prstGeom prst="homePlate">
            <a:avLst/>
          </a:prstGeom>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Pay attention to people, places, events, and cause and effect relationships</a:t>
            </a:r>
          </a:p>
        </p:txBody>
      </p:sp>
      <p:sp>
        <p:nvSpPr>
          <p:cNvPr id="10" name="TextBox 9">
            <a:extLst>
              <a:ext uri="{C183D7F6-B498-43B3-948B-1728B52AA6E4}">
                <adec:decorative xmlns:adec="http://schemas.microsoft.com/office/drawing/2017/decorative" val="1"/>
              </a:ext>
            </a:extLst>
          </p:cNvPr>
          <p:cNvSpPr txBox="1"/>
          <p:nvPr/>
        </p:nvSpPr>
        <p:spPr>
          <a:xfrm>
            <a:off x="8295652" y="6510187"/>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D6A4F2EB-9598-777F-4FF4-8B3F8AE815FB}"/>
              </a:ext>
            </a:extLst>
          </p:cNvPr>
          <p:cNvGraphicFramePr>
            <a:graphicFrameLocks noGrp="1"/>
          </p:cNvGraphicFramePr>
          <p:nvPr/>
        </p:nvGraphicFramePr>
        <p:xfrm>
          <a:off x="2841170" y="866504"/>
          <a:ext cx="6727373" cy="701040"/>
        </p:xfrm>
        <a:graphic>
          <a:graphicData uri="http://schemas.openxmlformats.org/drawingml/2006/table">
            <a:tbl>
              <a:tblPr firstRow="1" bandRow="1">
                <a:tableStyleId>{5C22544A-7EE6-4342-B048-85BDC9FD1C3A}</a:tableStyleId>
              </a:tblPr>
              <a:tblGrid>
                <a:gridCol w="6727373">
                  <a:extLst>
                    <a:ext uri="{9D8B030D-6E8A-4147-A177-3AD203B41FA5}">
                      <a16:colId xmlns:a16="http://schemas.microsoft.com/office/drawing/2014/main" val="2427987950"/>
                    </a:ext>
                  </a:extLst>
                </a:gridCol>
              </a:tblGrid>
              <a:tr h="696262">
                <a:tc>
                  <a:txBody>
                    <a:bodyPr/>
                    <a:lstStyle/>
                    <a:p>
                      <a:r>
                        <a:rPr lang="en-US" sz="2000" b="1" kern="1200" dirty="0">
                          <a:solidFill>
                            <a:schemeClr val="tx1"/>
                          </a:solidFill>
                          <a:effectLst/>
                          <a:latin typeface="Gotham book"/>
                          <a:ea typeface="+mn-ea"/>
                          <a:cs typeface="+mn-cs"/>
                        </a:rPr>
                        <a:t>1)The Mission Presidio System</a:t>
                      </a:r>
                    </a:p>
                    <a:p>
                      <a:r>
                        <a:rPr lang="en-US" sz="2000" b="1" kern="1200" dirty="0">
                          <a:solidFill>
                            <a:schemeClr val="tx1"/>
                          </a:solidFill>
                          <a:effectLst/>
                          <a:latin typeface="Gotham book"/>
                          <a:ea typeface="+mn-ea"/>
                          <a:cs typeface="+mn-cs"/>
                        </a:rPr>
                        <a:t> Grade Level </a:t>
                      </a:r>
                      <a:endParaRPr lang="en-US" sz="2000" dirty="0">
                        <a:solidFill>
                          <a:schemeClr val="tx1"/>
                        </a:solidFill>
                        <a:latin typeface="Gotham book"/>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867777084"/>
                  </a:ext>
                </a:extLst>
              </a:tr>
            </a:tbl>
          </a:graphicData>
        </a:graphic>
      </p:graphicFrame>
      <p:graphicFrame>
        <p:nvGraphicFramePr>
          <p:cNvPr id="4" name="Table 3">
            <a:extLst>
              <a:ext uri="{FF2B5EF4-FFF2-40B4-BE49-F238E27FC236}">
                <a16:creationId xmlns:a16="http://schemas.microsoft.com/office/drawing/2014/main" id="{9C6AAE4C-47B3-2D4D-D42D-8B49A6918CF5}"/>
              </a:ext>
            </a:extLst>
          </p:cNvPr>
          <p:cNvGraphicFramePr>
            <a:graphicFrameLocks noGrp="1"/>
          </p:cNvGraphicFramePr>
          <p:nvPr/>
        </p:nvGraphicFramePr>
        <p:xfrm>
          <a:off x="2841171" y="1590521"/>
          <a:ext cx="3624942" cy="3754366"/>
        </p:xfrm>
        <a:graphic>
          <a:graphicData uri="http://schemas.openxmlformats.org/drawingml/2006/table">
            <a:tbl>
              <a:tblPr firstRow="1" bandRow="1">
                <a:tableStyleId>{5C22544A-7EE6-4342-B048-85BDC9FD1C3A}</a:tableStyleId>
              </a:tblPr>
              <a:tblGrid>
                <a:gridCol w="3624942">
                  <a:extLst>
                    <a:ext uri="{9D8B030D-6E8A-4147-A177-3AD203B41FA5}">
                      <a16:colId xmlns:a16="http://schemas.microsoft.com/office/drawing/2014/main" val="3895220217"/>
                    </a:ext>
                  </a:extLst>
                </a:gridCol>
              </a:tblGrid>
              <a:tr h="3754366">
                <a:tc>
                  <a:txBody>
                    <a:bodyPr/>
                    <a:lstStyle/>
                    <a:p>
                      <a:r>
                        <a:rPr lang="en-US" sz="1400" b="0" kern="1200" dirty="0">
                          <a:solidFill>
                            <a:schemeClr val="tx1"/>
                          </a:solidFill>
                          <a:effectLst/>
                          <a:latin typeface="+mn-lt"/>
                          <a:ea typeface="+mn-ea"/>
                          <a:cs typeface="+mn-cs"/>
                        </a:rPr>
                        <a:t>After Robert La Salle arrived in 1685, Spain wanted to take steps to protect Texas from more French people coming into region. But what could Spain do? Approximately 100 years earlier, the Spanish had established missions and presidios near their silver mines in central Mexico. Soldiers at the presidios protected the mines and trade routes, while friars at the missions attempted to assimilate American Indians in Mexico into Spanish culture. </a:t>
                      </a:r>
                    </a:p>
                    <a:p>
                      <a:endParaRPr lang="en-US" sz="1050" b="0" kern="1200" dirty="0">
                        <a:solidFill>
                          <a:schemeClr val="tx1"/>
                        </a:solidFill>
                        <a:effectLst/>
                        <a:latin typeface="+mn-lt"/>
                        <a:ea typeface="+mn-ea"/>
                        <a:cs typeface="+mn-cs"/>
                      </a:endParaRPr>
                    </a:p>
                    <a:p>
                      <a:r>
                        <a:rPr lang="en-US" sz="1400" b="0" kern="1200" dirty="0">
                          <a:solidFill>
                            <a:schemeClr val="tx1"/>
                          </a:solidFill>
                          <a:effectLst/>
                          <a:latin typeface="+mn-lt"/>
                          <a:ea typeface="+mn-ea"/>
                          <a:cs typeface="+mn-cs"/>
                        </a:rPr>
                        <a:t>As Spain turned its attention to Texas, the Spanish government decided to expand the Mission Presidio System into its northern frontier. The Spanish hoped that the Mission Presidio System would protect Texas from any possible French threat in the future.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1165517"/>
                  </a:ext>
                </a:extLst>
              </a:tr>
            </a:tbl>
          </a:graphicData>
        </a:graphic>
      </p:graphicFrame>
      <p:graphicFrame>
        <p:nvGraphicFramePr>
          <p:cNvPr id="14" name="Table 13">
            <a:extLst>
              <a:ext uri="{FF2B5EF4-FFF2-40B4-BE49-F238E27FC236}">
                <a16:creationId xmlns:a16="http://schemas.microsoft.com/office/drawing/2014/main" id="{FD6C177D-1F7C-5B1C-7188-B7927EEE52A8}"/>
              </a:ext>
            </a:extLst>
          </p:cNvPr>
          <p:cNvGraphicFramePr>
            <a:graphicFrameLocks noGrp="1"/>
          </p:cNvGraphicFramePr>
          <p:nvPr/>
        </p:nvGraphicFramePr>
        <p:xfrm>
          <a:off x="6466115" y="1590520"/>
          <a:ext cx="3102428" cy="2893184"/>
        </p:xfrm>
        <a:graphic>
          <a:graphicData uri="http://schemas.openxmlformats.org/drawingml/2006/table">
            <a:tbl>
              <a:tblPr firstRow="1" bandRow="1">
                <a:tableStyleId>{5C22544A-7EE6-4342-B048-85BDC9FD1C3A}</a:tableStyleId>
              </a:tblPr>
              <a:tblGrid>
                <a:gridCol w="3102428">
                  <a:extLst>
                    <a:ext uri="{9D8B030D-6E8A-4147-A177-3AD203B41FA5}">
                      <a16:colId xmlns:a16="http://schemas.microsoft.com/office/drawing/2014/main" val="3642685459"/>
                    </a:ext>
                  </a:extLst>
                </a:gridCol>
              </a:tblGrid>
              <a:tr h="2893184">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425245891"/>
                  </a:ext>
                </a:extLst>
              </a:tr>
            </a:tbl>
          </a:graphicData>
        </a:graphic>
      </p:graphicFrame>
      <p:pic>
        <p:nvPicPr>
          <p:cNvPr id="15" name="Picture 14" descr="A painting of Spaniards overseeing a silver mine as American Indian slaves gather silver. ">
            <a:extLst>
              <a:ext uri="{FF2B5EF4-FFF2-40B4-BE49-F238E27FC236}">
                <a16:creationId xmlns:a16="http://schemas.microsoft.com/office/drawing/2014/main" id="{C5937BD5-3198-D523-1512-1E0C2B1A2A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00282" y="1632109"/>
            <a:ext cx="2821303" cy="2396329"/>
          </a:xfrm>
          <a:prstGeom prst="rect">
            <a:avLst/>
          </a:prstGeom>
          <a:noFill/>
          <a:ln>
            <a:noFill/>
          </a:ln>
          <a:effectLst>
            <a:outerShdw blurRad="50800" dist="50800" dir="7920000" algn="ctr" rotWithShape="0">
              <a:srgbClr val="000000">
                <a:alpha val="43137"/>
              </a:srgbClr>
            </a:outerShdw>
          </a:effectLst>
        </p:spPr>
      </p:pic>
      <p:graphicFrame>
        <p:nvGraphicFramePr>
          <p:cNvPr id="16" name="Table 15">
            <a:extLst>
              <a:ext uri="{FF2B5EF4-FFF2-40B4-BE49-F238E27FC236}">
                <a16:creationId xmlns:a16="http://schemas.microsoft.com/office/drawing/2014/main" id="{90CBAA5F-665A-C445-50CA-B465D449A717}"/>
              </a:ext>
            </a:extLst>
          </p:cNvPr>
          <p:cNvGraphicFramePr>
            <a:graphicFrameLocks noGrp="1"/>
          </p:cNvGraphicFramePr>
          <p:nvPr/>
        </p:nvGraphicFramePr>
        <p:xfrm>
          <a:off x="6466116" y="4483705"/>
          <a:ext cx="3102428" cy="861182"/>
        </p:xfrm>
        <a:graphic>
          <a:graphicData uri="http://schemas.openxmlformats.org/drawingml/2006/table">
            <a:tbl>
              <a:tblPr firstRow="1" bandRow="1">
                <a:tableStyleId>{5C22544A-7EE6-4342-B048-85BDC9FD1C3A}</a:tableStyleId>
              </a:tblPr>
              <a:tblGrid>
                <a:gridCol w="3102428">
                  <a:extLst>
                    <a:ext uri="{9D8B030D-6E8A-4147-A177-3AD203B41FA5}">
                      <a16:colId xmlns:a16="http://schemas.microsoft.com/office/drawing/2014/main" val="3627288501"/>
                    </a:ext>
                  </a:extLst>
                </a:gridCol>
              </a:tblGrid>
              <a:tr h="861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kern="1200" dirty="0">
                          <a:solidFill>
                            <a:schemeClr val="tx1"/>
                          </a:solidFill>
                          <a:effectLst/>
                          <a:latin typeface="+mn-lt"/>
                          <a:ea typeface="+mn-ea"/>
                          <a:cs typeface="+mn-cs"/>
                        </a:rPr>
                        <a:t>Figure 1 Slaves from Guinea digging for gold and silver in mines, for the Spanish colonists in Hispaniola. Engraving by Theodor de Bry from Girolamo Benzoni's Americae pars quinta.</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6499178"/>
                  </a:ext>
                </a:extLst>
              </a:tr>
            </a:tbl>
          </a:graphicData>
        </a:graphic>
      </p:graphicFrame>
      <p:sp>
        <p:nvSpPr>
          <p:cNvPr id="11" name="Arrow: Pentagon 10">
            <a:extLst>
              <a:ext uri="{FF2B5EF4-FFF2-40B4-BE49-F238E27FC236}">
                <a16:creationId xmlns:a16="http://schemas.microsoft.com/office/drawing/2014/main" id="{7854C898-32F9-4F26-A053-BD748F024161}"/>
              </a:ext>
            </a:extLst>
          </p:cNvPr>
          <p:cNvSpPr/>
          <p:nvPr/>
        </p:nvSpPr>
        <p:spPr>
          <a:xfrm flipH="1">
            <a:off x="9702707" y="1567543"/>
            <a:ext cx="2400533" cy="2198913"/>
          </a:xfrm>
          <a:prstGeom prst="homePlate">
            <a:avLst/>
          </a:prstGeom>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How does the picture help us understand the reading? </a:t>
            </a:r>
          </a:p>
        </p:txBody>
      </p:sp>
      <p:sp>
        <p:nvSpPr>
          <p:cNvPr id="12" name="Arrow: Pentagon 11">
            <a:extLst>
              <a:ext uri="{FF2B5EF4-FFF2-40B4-BE49-F238E27FC236}">
                <a16:creationId xmlns:a16="http://schemas.microsoft.com/office/drawing/2014/main" id="{543AB22B-5930-3A31-E7C0-374B32029E25}"/>
              </a:ext>
            </a:extLst>
          </p:cNvPr>
          <p:cNvSpPr/>
          <p:nvPr/>
        </p:nvSpPr>
        <p:spPr>
          <a:xfrm flipH="1">
            <a:off x="9702707" y="4179774"/>
            <a:ext cx="2315122" cy="1590158"/>
          </a:xfrm>
          <a:prstGeom prst="homePlate">
            <a:avLst/>
          </a:prstGeom>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What important information is in the caption?</a:t>
            </a:r>
          </a:p>
        </p:txBody>
      </p:sp>
      <p:sp>
        <p:nvSpPr>
          <p:cNvPr id="13" name="Rectangle 12">
            <a:extLst>
              <a:ext uri="{FF2B5EF4-FFF2-40B4-BE49-F238E27FC236}">
                <a16:creationId xmlns:a16="http://schemas.microsoft.com/office/drawing/2014/main" id="{BCEB5E8D-AA06-DB2C-770F-72429416B8A7}"/>
              </a:ext>
            </a:extLst>
          </p:cNvPr>
          <p:cNvSpPr/>
          <p:nvPr/>
        </p:nvSpPr>
        <p:spPr>
          <a:xfrm>
            <a:off x="2841171" y="5554911"/>
            <a:ext cx="6509657" cy="946904"/>
          </a:xfrm>
          <a:prstGeom prst="rect">
            <a:avLst/>
          </a:prstGeom>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What are the most important events?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Why are they significant?</a:t>
            </a:r>
          </a:p>
        </p:txBody>
      </p:sp>
      <p:pic>
        <p:nvPicPr>
          <p:cNvPr id="3" name="Picture 2">
            <a:extLst>
              <a:ext uri="{FF2B5EF4-FFF2-40B4-BE49-F238E27FC236}">
                <a16:creationId xmlns:a16="http://schemas.microsoft.com/office/drawing/2014/main" id="{3E024A8A-C4CD-7E2F-E04A-A8D472FAEB4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85678" y="937442"/>
            <a:ext cx="565150" cy="542925"/>
          </a:xfrm>
          <a:prstGeom prst="rect">
            <a:avLst/>
          </a:prstGeom>
          <a:noFill/>
          <a:ln>
            <a:noFill/>
          </a:ln>
        </p:spPr>
      </p:pic>
    </p:spTree>
    <p:extLst>
      <p:ext uri="{BB962C8B-B14F-4D97-AF65-F5344CB8AC3E}">
        <p14:creationId xmlns:p14="http://schemas.microsoft.com/office/powerpoint/2010/main" val="319962363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912</TotalTime>
  <Words>1633</Words>
  <Application>Microsoft Office PowerPoint</Application>
  <PresentationFormat>Widescreen</PresentationFormat>
  <Paragraphs>115</Paragraphs>
  <Slides>21</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Aptos</vt:lpstr>
      <vt:lpstr>Aptos Display</vt:lpstr>
      <vt:lpstr>Arial</vt:lpstr>
      <vt:lpstr>Calibri</vt:lpstr>
      <vt:lpstr>Calibri Light</vt:lpstr>
      <vt:lpstr>Gotham book</vt:lpstr>
      <vt:lpstr>Gotham book</vt:lpstr>
      <vt:lpstr>Gotham Medium</vt:lpstr>
      <vt:lpstr>1_Office Theme</vt:lpstr>
      <vt:lpstr>Office Theme</vt:lpstr>
      <vt:lpstr>Unit 3 :  Spanish Colonial Era</vt:lpstr>
      <vt:lpstr>What’s the Story? Warm-up</vt:lpstr>
      <vt:lpstr>Warm-up:  Follow the directions to complete your warm-up</vt:lpstr>
      <vt:lpstr>Share with the class</vt:lpstr>
      <vt:lpstr>Essential Question</vt:lpstr>
      <vt:lpstr>In today’s lesson…</vt:lpstr>
      <vt:lpstr>What’s the Story?  Lesson</vt:lpstr>
      <vt:lpstr>Directions for the Lesson</vt:lpstr>
      <vt:lpstr>Breaking Down Each Reading</vt:lpstr>
      <vt:lpstr>Read &amp; Record Your Notes</vt:lpstr>
      <vt:lpstr>Share one topic with the Class</vt:lpstr>
      <vt:lpstr>1) The Mission Presidio System</vt:lpstr>
      <vt:lpstr>2) The Mission Presidio System in Texas</vt:lpstr>
      <vt:lpstr>3) The Apache and Comanche in Texas</vt:lpstr>
      <vt:lpstr>4) The Louisiana Purchase 1803</vt:lpstr>
      <vt:lpstr>5) The War for Mexican Independence 1810 - 1821</vt:lpstr>
      <vt:lpstr>6) The Filibusters in Texas</vt:lpstr>
      <vt:lpstr>7) A New Country: The United Mexican States</vt:lpstr>
      <vt:lpstr>What’s the Story? Exit Ticket</vt:lpstr>
      <vt:lpstr>Exit Ticket:  Follow the directions to complete your warm-up</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10</cp:revision>
  <dcterms:created xsi:type="dcterms:W3CDTF">2024-10-15T20:03:35Z</dcterms:created>
  <dcterms:modified xsi:type="dcterms:W3CDTF">2025-02-11T17:28:15Z</dcterms:modified>
</cp:coreProperties>
</file>