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12" r:id="rId2"/>
    <p:sldMasterId id="2147483724" r:id="rId3"/>
  </p:sldMasterIdLst>
  <p:notesMasterIdLst>
    <p:notesMasterId r:id="rId16"/>
  </p:notesMasterIdLst>
  <p:sldIdLst>
    <p:sldId id="326" r:id="rId4"/>
    <p:sldId id="331" r:id="rId5"/>
    <p:sldId id="332" r:id="rId6"/>
    <p:sldId id="333" r:id="rId7"/>
    <p:sldId id="334" r:id="rId8"/>
    <p:sldId id="339" r:id="rId9"/>
    <p:sldId id="340" r:id="rId10"/>
    <p:sldId id="342" r:id="rId11"/>
    <p:sldId id="341" r:id="rId12"/>
    <p:sldId id="345" r:id="rId13"/>
    <p:sldId id="343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1B"/>
    <a:srgbClr val="FEF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3BD67-4061-4C47-A1FB-E21D587E3760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1B538-EEAD-4648-BDC7-EC4A49A9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5995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0285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028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757575"/>
                </a:solidFill>
                <a:effectLst/>
                <a:latin typeface="Arial" panose="020B0604020202020204" pitchFamily="34" charset="0"/>
              </a:rPr>
              <a:t>Raba, Ernst Wilhelm, 1874-1951. [The Alamo illustration], photograph, Date Unknown; (</a:t>
            </a:r>
            <a:r>
              <a:rPr lang="en-US" sz="1800" b="0" i="0" u="none" strike="noStrike" dirty="0">
                <a:solidFill>
                  <a:srgbClr val="0277BD"/>
                </a:solidFill>
                <a:effectLst/>
                <a:latin typeface="Arial" panose="020B0604020202020204" pitchFamily="34" charset="0"/>
                <a:hlinkClick r:id="rId3"/>
              </a:rPr>
              <a:t>https://texashistory.unt.edu/ark:/67531/metapth459953/</a:t>
            </a:r>
            <a:r>
              <a:rPr lang="en-US" sz="1800" b="0" i="0" u="none" strike="noStrike" dirty="0">
                <a:solidFill>
                  <a:srgbClr val="757575"/>
                </a:solidFill>
                <a:effectLst/>
                <a:latin typeface="Arial" panose="020B0604020202020204" pitchFamily="34" charset="0"/>
              </a:rPr>
              <a:t>: accessed February 18, 2025), University of North Texas Libraries, The Portal to Texas History, </a:t>
            </a:r>
            <a:r>
              <a:rPr lang="en-US" sz="1800" b="0" i="0" u="none" strike="noStrike" dirty="0">
                <a:solidFill>
                  <a:srgbClr val="0277BD"/>
                </a:solidFill>
                <a:effectLst/>
                <a:latin typeface="Arial" panose="020B0604020202020204" pitchFamily="34" charset="0"/>
                <a:hlinkClick r:id="rId4"/>
              </a:rPr>
              <a:t>https://texashistory.unt.edu</a:t>
            </a:r>
            <a:r>
              <a:rPr lang="en-US" sz="1800" b="0" i="0" u="none" strike="noStrike" dirty="0">
                <a:solidFill>
                  <a:srgbClr val="757575"/>
                </a:solidFill>
                <a:effectLst/>
                <a:latin typeface="Arial" panose="020B0604020202020204" pitchFamily="34" charset="0"/>
              </a:rPr>
              <a:t>; crediting San Antonio Conservation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"The Alamo", map, Date Unknown; (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https://texashistory.unt.edu/ark:/67531/metapth30285/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: accessed March 21, 2025), University of North Texas Libraries, The Portal to Texas History, 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https://texashistory.unt.edu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; crediting Star of the Republic Museum.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1B538-EEAD-4648-BDC7-EC4A49A96B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4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7E5C6-7C88-DED3-8969-663976A96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0920F-C2E7-B213-449E-DAD1C1387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38E5E-2644-5B7A-61B3-F946492E8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"The Alamo", map, Date Unknown; (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https://texashistory.unt.edu/ark:/67531/metapth30285/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: accessed March 21, 2025), University of North Texas Libraries, The Portal to Texas History, </a:t>
            </a:r>
            <a:r>
              <a:rPr lang="en-US" sz="1800" u="sng" dirty="0">
                <a:solidFill>
                  <a:srgbClr val="467886"/>
                </a:solidFill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https://texashistory.unt.edu</a:t>
            </a:r>
            <a:r>
              <a:rPr lang="en-US" sz="180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; crediting Star of the Republic Museum.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34FAB-513F-A81D-C7D2-EBFEB48C7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1B538-EEAD-4648-BDC7-EC4A49A96B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Storyboard Example of the Siege of the Alamo. </a:t>
            </a:r>
            <a:r>
              <a:rPr lang="en-US"/>
              <a:t>Illustrated by Courtney </a:t>
            </a:r>
            <a:r>
              <a:rPr lang="en-US" dirty="0"/>
              <a:t>Abubakar. Texas History for Teachers. The University of North Texas.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1B538-EEAD-4648-BDC7-EC4A49A96B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6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65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3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86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5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32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4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6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28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80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53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60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6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9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6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4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47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2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098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91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3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7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9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7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76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1026" name="Picture 2" descr="Artwork depicting the Alamo in the 1800s. The facade of the chapel that is best known today stands in the distance, though its roof is damaged. A low  brick wall comprised of small rooms runds perpendicular away from the chapel. There is a small doorway in this part of the wall. On the opposite side of the Alamo is a taller two-story structure with small rooms on the top and bottom, leading away from the Alamo. The ground is open field and there are trees in the background.  ">
            <a:extLst>
              <a:ext uri="{FF2B5EF4-FFF2-40B4-BE49-F238E27FC236}">
                <a16:creationId xmlns:a16="http://schemas.microsoft.com/office/drawing/2014/main" id="{2BF1B2F1-0399-93C5-B56C-F39634BD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444" y="1066800"/>
            <a:ext cx="4682990" cy="47244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337" y="1351949"/>
            <a:ext cx="3905203" cy="2738530"/>
          </a:xfrm>
        </p:spPr>
        <p:txBody>
          <a:bodyPr anchor="t">
            <a:normAutofit/>
          </a:bodyPr>
          <a:lstStyle/>
          <a:p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otham Book"/>
              </a:rPr>
              <a:t>Unit 5: </a:t>
            </a:r>
            <a:br>
              <a:rPr lang="en-US" b="1" i="1" dirty="0">
                <a:latin typeface="Gotham Book"/>
              </a:rPr>
            </a:br>
            <a:r>
              <a:rPr lang="en-US" i="1" dirty="0">
                <a:latin typeface="Gotham Book"/>
              </a:rPr>
              <a:t>The Texas Revolution</a:t>
            </a:r>
            <a:endParaRPr lang="en-US" b="1" dirty="0"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89" y="4564219"/>
            <a:ext cx="3816351" cy="941832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otham book"/>
              </a:rPr>
              <a:t>EXTENSION Lesson: </a:t>
            </a:r>
          </a:p>
          <a:p>
            <a:r>
              <a:rPr lang="en-US" sz="2800" i="1" dirty="0">
                <a:latin typeface="Gotham book"/>
              </a:rPr>
              <a:t>The Alamo</a:t>
            </a:r>
            <a:endParaRPr lang="en-US" sz="2800" b="1" i="1" dirty="0">
              <a:latin typeface="Gotham book"/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0800000" flipV="1">
            <a:off x="305077" y="1063752"/>
            <a:ext cx="0" cy="4727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8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007C14-20D6-EE58-E9BD-BF73F2A1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843AD85-D7B1-1D4A-A2EE-F68047339C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8296" y="535576"/>
            <a:ext cx="10068275" cy="999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Option 2: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Create a Collection of Journal Entries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5D0C1-B080-A7EB-B5BD-7A16B0C2F014}"/>
              </a:ext>
            </a:extLst>
          </p:cNvPr>
          <p:cNvSpPr txBox="1"/>
          <p:nvPr/>
        </p:nvSpPr>
        <p:spPr>
          <a:xfrm>
            <a:off x="2307772" y="1534886"/>
            <a:ext cx="8523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otham Book"/>
              </a:rPr>
              <a:t>Read the explanation of the Journal Activity on the second page of your worksheet.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BFB9D8-DF9E-0580-C838-CBE1102A33C4}"/>
              </a:ext>
            </a:extLst>
          </p:cNvPr>
          <p:cNvSpPr/>
          <p:nvPr/>
        </p:nvSpPr>
        <p:spPr>
          <a:xfrm>
            <a:off x="2046515" y="2873829"/>
            <a:ext cx="9590314" cy="3331027"/>
          </a:xfrm>
          <a:prstGeom prst="rect">
            <a:avLst/>
          </a:prstGeom>
          <a:solidFill>
            <a:srgbClr val="FEFBCE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1B1B1B"/>
                </a:solidFill>
                <a:latin typeface="Lucida Calligraphy" panose="03010101010101010101" pitchFamily="66" charset="0"/>
              </a:rPr>
              <a:t>March 1, 1836</a:t>
            </a:r>
          </a:p>
          <a:p>
            <a:endParaRPr lang="en-US" sz="2800" dirty="0">
              <a:solidFill>
                <a:srgbClr val="1B1B1B"/>
              </a:solidFill>
              <a:latin typeface="Lucida Calligraphy" panose="03010101010101010101" pitchFamily="66" charset="0"/>
            </a:endParaRPr>
          </a:p>
          <a:p>
            <a:r>
              <a:rPr lang="en-US" sz="2800" dirty="0">
                <a:solidFill>
                  <a:srgbClr val="1B1B1B"/>
                </a:solidFill>
                <a:latin typeface="Lucida Calligraphy" panose="03010101010101010101" pitchFamily="66" charset="0"/>
              </a:rPr>
              <a:t>We had a mighty surprise late this evening when we thought we were under attack . . . Turns out, it was reinforcements from Gonzales!! Not nearly enough, but it’s a start. I have to believe more will come!</a:t>
            </a:r>
          </a:p>
        </p:txBody>
      </p:sp>
    </p:spTree>
    <p:extLst>
      <p:ext uri="{BB962C8B-B14F-4D97-AF65-F5344CB8AC3E}">
        <p14:creationId xmlns:p14="http://schemas.microsoft.com/office/powerpoint/2010/main" val="71827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C6A43-D195-B404-54CF-D71D2E178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8D8C687-24CA-580A-2925-B7ACA18483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522" y="13062"/>
            <a:ext cx="10424478" cy="1336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Exit Ticket: </a:t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exit ticket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4C95F-9ED7-0FBC-2586-15E05CE003BF}"/>
              </a:ext>
            </a:extLst>
          </p:cNvPr>
          <p:cNvSpPr txBox="1"/>
          <p:nvPr/>
        </p:nvSpPr>
        <p:spPr>
          <a:xfrm>
            <a:off x="3374570" y="1513114"/>
            <a:ext cx="45393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Read the excerpt of an article about the Alamo from a Texas newspaper in 1836.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Consider: Is the information mostly fact or opinion? Write your response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Share with a partner.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7B639DB-BFB9-F7D0-57AD-E8229C292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5772" y="1676863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C6E71DE-4500-B0C4-C63C-BCD56CF84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7441" y="4025744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D11E9F4-6202-2EA3-AFC0-55B90EB2E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97441" y="5527842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9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2C5126-9E34-C861-AE79-0287B51E7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7A0CC4A3-A970-D456-3216-AFACECFECF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287" y="13062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6A2D9C4-F1FC-DC04-2B32-8F9E6B104487}"/>
              </a:ext>
            </a:extLst>
          </p:cNvPr>
          <p:cNvSpPr/>
          <p:nvPr/>
        </p:nvSpPr>
        <p:spPr>
          <a:xfrm>
            <a:off x="4626429" y="1175659"/>
            <a:ext cx="7130142" cy="4158342"/>
          </a:xfrm>
          <a:prstGeom prst="wedgeRoundRectCallout">
            <a:avLst>
              <a:gd name="adj1" fmla="val -67240"/>
              <a:gd name="adj2" fmla="val 33012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The information in the article is primarily 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kumimoji="0" lang="en-US" sz="4000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opinion</a:t>
            </a:r>
            <a:r>
              <a:rPr kumimoji="0" lang="en-US" sz="4000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kern="0" dirty="0">
              <a:solidFill>
                <a:prstClr val="white"/>
              </a:solidFill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>
                <a:solidFill>
                  <a:prstClr val="white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Evidence from the article that supports my claim is _______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5D303F-8934-DDD0-311E-4A2BEF920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7856" y="3429000"/>
            <a:ext cx="1420258" cy="14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6B42A4E-4727-C868-B633-69B1B7D7E1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522" y="13062"/>
            <a:ext cx="10249705" cy="1336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Warm-up: </a:t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warm-up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8AF96A-5CC1-D8F5-796F-37BCDCB77B76}"/>
              </a:ext>
            </a:extLst>
          </p:cNvPr>
          <p:cNvSpPr txBox="1"/>
          <p:nvPr/>
        </p:nvSpPr>
        <p:spPr>
          <a:xfrm>
            <a:off x="3374571" y="1513114"/>
            <a:ext cx="4365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Gotham Book"/>
              </a:rPr>
              <a:t>Imagine you are in the Alamo during the siege.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Gotham Book"/>
              </a:rPr>
              <a:t>Complete the prompts in the graphic organizer from the point of view of someone inside the Alamo.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Gotham Book"/>
              </a:rPr>
              <a:t>Share with a partner.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D31589-7CCB-A558-3E4B-956A7DFA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5772" y="1676863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3C027E-3EA7-D4A5-B626-13C95AC03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4056" y="3312374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64DB0F9-7D96-C93C-0154-A0E4D29F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4056" y="5194976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4C55181-3134-E6B1-C1CF-DF87023118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287" y="13062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9526335-7570-50B3-B09A-2D2C5481D8F9}"/>
              </a:ext>
            </a:extLst>
          </p:cNvPr>
          <p:cNvSpPr/>
          <p:nvPr/>
        </p:nvSpPr>
        <p:spPr>
          <a:xfrm>
            <a:off x="4474029" y="1175659"/>
            <a:ext cx="7282542" cy="4430484"/>
          </a:xfrm>
          <a:prstGeom prst="wedgeRoundRectCallout">
            <a:avLst>
              <a:gd name="adj1" fmla="val -67240"/>
              <a:gd name="adj2" fmla="val 33012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“I’m not sure what day it is, I think it’s March 2, 1836, and I’m here at the Alamo. This experience has been really difficult! I want to write down what has been going on and my thoughts about it all, so here goes: ______”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C8DB871-0E88-0ADB-4B79-5A08E446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2285" y="3822516"/>
            <a:ext cx="1420258" cy="14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0A3BEE04-4757-C2F5-C482-47D8F8A292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01144" y="664030"/>
            <a:ext cx="8315372" cy="14853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0" i="0" u="none" strike="noStrike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</a:rPr>
              <a:t>Essential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72DD2-9631-36AD-15F5-1E1A9FB07975}"/>
              </a:ext>
            </a:extLst>
          </p:cNvPr>
          <p:cNvSpPr txBox="1"/>
          <p:nvPr/>
        </p:nvSpPr>
        <p:spPr>
          <a:xfrm>
            <a:off x="4288973" y="2329540"/>
            <a:ext cx="7075715" cy="40168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0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</a:rPr>
              <a:t>What were the key events in chronological order of the Siege and Battle of the Alamo? </a:t>
            </a:r>
          </a:p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0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</a:rPr>
              <a:t>What might the experience have been like for the people inside the Alamo?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B1145D-11F5-71E3-56B5-F224B4A4D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85" r="33537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29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6A6384D-8638-DF6D-AE9F-F5B475FA0A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FC1A7-A711-E44B-2B9F-92E44778AF23}"/>
              </a:ext>
            </a:extLst>
          </p:cNvPr>
          <p:cNvSpPr txBox="1"/>
          <p:nvPr/>
        </p:nvSpPr>
        <p:spPr>
          <a:xfrm>
            <a:off x="381000" y="1785257"/>
            <a:ext cx="11560629" cy="480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We will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examine a timeline of the events of the</a:t>
            </a:r>
            <a:r>
              <a:rPr lang="en-US" sz="4000" dirty="0">
                <a:solidFill>
                  <a:srgbClr val="4EA72E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Siege and Battle of the Alamo from the point of view of the people inside the Alamo.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4000" b="1" i="1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identify key locations of the</a:t>
            </a:r>
            <a:r>
              <a:rPr lang="en-US" sz="400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events on a map of the Alamo compound and create a written or visual representation of the chronological events of the Alamo.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3F4DF1A-8422-656A-9593-A4C896F773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1458" y="1"/>
            <a:ext cx="9804263" cy="9935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The Timeline of the Alamo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79029-FC81-0FDE-584C-C1B87EF0D555}"/>
              </a:ext>
            </a:extLst>
          </p:cNvPr>
          <p:cNvSpPr txBox="1"/>
          <p:nvPr/>
        </p:nvSpPr>
        <p:spPr>
          <a:xfrm>
            <a:off x="1578429" y="1363617"/>
            <a:ext cx="47026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Gotham Book"/>
              </a:rPr>
              <a:t>The timeline of the events of the Alamo gives a day-by-day account of what the people inside the Alamo experienced, according to the historical record. </a:t>
            </a:r>
          </a:p>
        </p:txBody>
      </p:sp>
      <p:pic>
        <p:nvPicPr>
          <p:cNvPr id="3" name="Picture 2" descr="A diagram of an aerial view of the Alamo.&#10;&#10;The North wall has raised platforms that contain 3 cannons.&#10;&#10;Along the west wall (the longest continuous straight wall) are small rooms that served as officer quarters. There are 4 cannons atop the walls of the officer quarters.&#10;&#10;Along the south wall was a small prison, a guard house. On the southeast corner of this wall was the chapel with 3 cannons positioned facing north, east, and south.&#10;&#10;Just north of the chapel, in the middle of east wall was a large enclosed space labeled the Convent yard. The north wall of this area contained a stock pen protected by a picket fence.&#10;&#10;The west side of the convent yard had several small rooms labeled the barracks and the hospital.&#10;&#10;The center of the Alamo compound was primarily a large open space. It had one large cannon on a raised platform pointed south.  ">
            <a:extLst>
              <a:ext uri="{FF2B5EF4-FFF2-40B4-BE49-F238E27FC236}">
                <a16:creationId xmlns:a16="http://schemas.microsoft.com/office/drawing/2014/main" id="{B7E9AE6E-B33A-FEC4-A322-4CF4D70FF6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6330" r="5824" b="6693"/>
          <a:stretch/>
        </p:blipFill>
        <p:spPr bwMode="auto">
          <a:xfrm>
            <a:off x="6281056" y="993503"/>
            <a:ext cx="5482379" cy="4668520"/>
          </a:xfrm>
          <a:prstGeom prst="rect">
            <a:avLst/>
          </a:prstGeom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FC82FC-26BE-6698-6E13-8EB9CAD03032}"/>
              </a:ext>
            </a:extLst>
          </p:cNvPr>
          <p:cNvSpPr txBox="1"/>
          <p:nvPr/>
        </p:nvSpPr>
        <p:spPr>
          <a:xfrm>
            <a:off x="6039559" y="572842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otham Book"/>
              </a:rPr>
              <a:t>A Map of the Alamo</a:t>
            </a:r>
          </a:p>
          <a:p>
            <a:pPr algn="ctr"/>
            <a:r>
              <a:rPr lang="en-US" sz="2000" i="1" dirty="0">
                <a:latin typeface="Gotham Book"/>
              </a:rPr>
              <a:t>Star of the Republic Museum, 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342803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AEF95-BC1C-38F9-3AA1-C7EBA48BC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2ECC3AC-A16B-EC1F-F7CD-625315CCE0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6" y="1"/>
            <a:ext cx="10087291" cy="9935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The Timeline of the Alamo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EF4D6-A3EE-18D9-3815-31EF7B872D29}"/>
              </a:ext>
            </a:extLst>
          </p:cNvPr>
          <p:cNvSpPr txBox="1"/>
          <p:nvPr/>
        </p:nvSpPr>
        <p:spPr>
          <a:xfrm>
            <a:off x="1578430" y="1195977"/>
            <a:ext cx="4887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Gotham Book"/>
              </a:rPr>
              <a:t>Read the directions on your worksheet under “</a:t>
            </a:r>
            <a:r>
              <a:rPr lang="en-US" sz="3600" b="1" dirty="0">
                <a:solidFill>
                  <a:srgbClr val="7030A0"/>
                </a:solidFill>
                <a:latin typeface="Gotham Book"/>
              </a:rPr>
              <a:t>Part 1: Map of the Alamo</a:t>
            </a:r>
            <a:r>
              <a:rPr lang="en-US" sz="3600" dirty="0">
                <a:solidFill>
                  <a:srgbClr val="7030A0"/>
                </a:solidFill>
                <a:latin typeface="Gotham Book"/>
              </a:rPr>
              <a:t>.”</a:t>
            </a:r>
            <a:endParaRPr lang="en-US" sz="3600" dirty="0">
              <a:solidFill>
                <a:srgbClr val="0070C0"/>
              </a:solidFill>
              <a:latin typeface="Gotham Book"/>
            </a:endParaRPr>
          </a:p>
        </p:txBody>
      </p:sp>
      <p:pic>
        <p:nvPicPr>
          <p:cNvPr id="3" name="Picture 2" descr="A diagram of an aerial view of the Alamo.&#10;&#10;The North wall has raised platforms that contain 3 cannons.&#10;&#10;Along the west wall (the longest continuous straight wall) are small rooms that served as officer quarters. There are 4 cannons atop the walls of the officer quarters.&#10;&#10;Along the south wall was a small prison, a guard house. On the southeast corner of this wall was the chapel with 3 cannons positioned facing north, east, and south.&#10;&#10;Just north of the chapel, in the middle of east wall was a large enclosed space labeled the Convent yard. The north wall of this area contained a stock pen protected by a picket fence.&#10;&#10;The west side of the convent yard had several small rooms labeled the barracks and the hospital.&#10;&#10;The center of the Alamo compound was primarily a large open space. It had one large cannon on a raised platform pointed south.  ">
            <a:extLst>
              <a:ext uri="{FF2B5EF4-FFF2-40B4-BE49-F238E27FC236}">
                <a16:creationId xmlns:a16="http://schemas.microsoft.com/office/drawing/2014/main" id="{68982DA6-CDA3-02F8-192E-0B4E22C56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6330" r="5824" b="6693"/>
          <a:stretch/>
        </p:blipFill>
        <p:spPr bwMode="auto">
          <a:xfrm>
            <a:off x="6466371" y="993503"/>
            <a:ext cx="5482379" cy="4668520"/>
          </a:xfrm>
          <a:prstGeom prst="rect">
            <a:avLst/>
          </a:prstGeom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3B4C3-1DEC-EEB0-9C47-A0267886A573}"/>
              </a:ext>
            </a:extLst>
          </p:cNvPr>
          <p:cNvSpPr txBox="1"/>
          <p:nvPr/>
        </p:nvSpPr>
        <p:spPr>
          <a:xfrm>
            <a:off x="6039559" y="572842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otham Book"/>
              </a:rPr>
              <a:t>A Map of the Alamo</a:t>
            </a:r>
          </a:p>
          <a:p>
            <a:pPr algn="ctr"/>
            <a:r>
              <a:rPr lang="en-US" sz="2000" i="1" dirty="0">
                <a:latin typeface="Gotham Book"/>
              </a:rPr>
              <a:t>Star of the Republic Museum, 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201727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6A6384D-8638-DF6D-AE9F-F5B475FA0A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1600" y="13061"/>
            <a:ext cx="9448800" cy="13367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II: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The Events of the Alamo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0D779-B9FE-1A1B-109F-E933D313E599}"/>
              </a:ext>
            </a:extLst>
          </p:cNvPr>
          <p:cNvSpPr txBox="1"/>
          <p:nvPr/>
        </p:nvSpPr>
        <p:spPr>
          <a:xfrm>
            <a:off x="511629" y="1839686"/>
            <a:ext cx="111905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Gotham Book"/>
              </a:rPr>
              <a:t>Directions</a:t>
            </a:r>
            <a:r>
              <a:rPr lang="en-US" sz="3600" dirty="0">
                <a:latin typeface="Gotham Book"/>
              </a:rPr>
              <a:t>: </a:t>
            </a:r>
            <a:r>
              <a:rPr lang="en-US" sz="3600" dirty="0"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You will choose ONE </a:t>
            </a:r>
            <a:r>
              <a:rPr lang="en-US" sz="3600" dirty="0"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activity </a:t>
            </a:r>
            <a:r>
              <a:rPr lang="en-US" sz="3600" dirty="0"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to demonstrate the events of the Alamo from the perspective of the defenders or civilians inside the Alamo. Use the “Timeline of the Alamo” to guide your work. </a:t>
            </a:r>
          </a:p>
          <a:p>
            <a:endParaRPr lang="en-US" sz="3600" dirty="0">
              <a:latin typeface="Gotham Book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Gotham Book"/>
                <a:cs typeface="Times New Roman" panose="02020603050405020304" pitchFamily="18" charset="0"/>
              </a:rPr>
              <a:t>Option 1: </a:t>
            </a:r>
            <a:r>
              <a:rPr lang="en-US" sz="4400" b="1" dirty="0">
                <a:latin typeface="Gotham Book"/>
                <a:cs typeface="Times New Roman" panose="02020603050405020304" pitchFamily="18" charset="0"/>
              </a:rPr>
              <a:t>Create a storyboard</a:t>
            </a:r>
          </a:p>
          <a:p>
            <a:r>
              <a:rPr lang="en-US" sz="4400" dirty="0">
                <a:latin typeface="Gotham Book"/>
                <a:cs typeface="Times New Roman" panose="02020603050405020304" pitchFamily="18" charset="0"/>
              </a:rPr>
              <a:t>Option 2: </a:t>
            </a:r>
            <a:r>
              <a:rPr lang="en-US" sz="4400" b="1" dirty="0">
                <a:latin typeface="Gotham Book"/>
                <a:cs typeface="Times New Roman" panose="02020603050405020304" pitchFamily="18" charset="0"/>
              </a:rPr>
              <a:t>Create a collection of journal entries</a:t>
            </a:r>
            <a:endParaRPr lang="en-US" sz="4400" b="1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40093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70F8A1A-194C-A8CD-B289-08881D80FE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7410" y="13062"/>
            <a:ext cx="9458676" cy="999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Option 1: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Create a Storyboard</a:t>
            </a:r>
          </a:p>
        </p:txBody>
      </p:sp>
      <p:pic>
        <p:nvPicPr>
          <p:cNvPr id="6" name="Picture 5" descr="A storyboard with three images in sequential order. The first picture is titled &quot;The Siege of the Alamo&quot; and depicts a cartoon man dressed in the attire of the defenders at the Alamo. There is a thought bubble beside him that says &quot;I wonder what that noise is.&quot; &#10;&#10;The second picture shows a cannon ball bursting through the wall o the Alamo, breaking part of the wall to pieces.&#10;&#10;The third image is titled &quot;Waiting for Reinforcements&quot; and shows 2 men working to rebuild the crumbling wall.&#10;One man says &quot;How long do you think these walls will hold?&quot; The other man says &quot;Not long enough.&quot; ">
            <a:extLst>
              <a:ext uri="{FF2B5EF4-FFF2-40B4-BE49-F238E27FC236}">
                <a16:creationId xmlns:a16="http://schemas.microsoft.com/office/drawing/2014/main" id="{BFFEB47D-EBF8-7CA9-5856-CA854F250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952" y="2246077"/>
            <a:ext cx="10378648" cy="4002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D59B4F-1493-9A32-1B19-004E42247791}"/>
              </a:ext>
            </a:extLst>
          </p:cNvPr>
          <p:cNvSpPr txBox="1"/>
          <p:nvPr/>
        </p:nvSpPr>
        <p:spPr>
          <a:xfrm>
            <a:off x="2253343" y="1012372"/>
            <a:ext cx="8523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otham Book"/>
              </a:rPr>
              <a:t>Read the explanation of the Storyboard Activity on the second page of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237169732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735</Words>
  <Application>Microsoft Office PowerPoint</Application>
  <PresentationFormat>Widescreen</PresentationFormat>
  <Paragraphs>51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Grandview Display</vt:lpstr>
      <vt:lpstr>Lucida Calligraphy</vt:lpstr>
      <vt:lpstr>DashVTI</vt:lpstr>
      <vt:lpstr>1_Office Theme</vt:lpstr>
      <vt:lpstr>Office Theme</vt:lpstr>
      <vt:lpstr>Unit 5:  The Texas Revolution</vt:lpstr>
      <vt:lpstr>Warm-up:  Follow the directions to complete your warm-up</vt:lpstr>
      <vt:lpstr>Share with the class</vt:lpstr>
      <vt:lpstr>Essential Questions</vt:lpstr>
      <vt:lpstr>In today’s lesson…</vt:lpstr>
      <vt:lpstr>Part I: The Timeline of the Alamo</vt:lpstr>
      <vt:lpstr>Part I: The Timeline of the Alamo 2</vt:lpstr>
      <vt:lpstr>Part II: The Events of the Alamo</vt:lpstr>
      <vt:lpstr>Option 1: Create a Storyboard</vt:lpstr>
      <vt:lpstr>Option 2: Create a Collection of Journal Entries</vt:lpstr>
      <vt:lpstr>Exit Ticket:  Follow the directions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10</cp:revision>
  <dcterms:created xsi:type="dcterms:W3CDTF">2025-03-17T18:27:24Z</dcterms:created>
  <dcterms:modified xsi:type="dcterms:W3CDTF">2025-04-08T21:13:11Z</dcterms:modified>
</cp:coreProperties>
</file>