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13" r:id="rId3"/>
    <p:sldId id="315" r:id="rId4"/>
    <p:sldId id="316" r:id="rId5"/>
    <p:sldId id="317" r:id="rId6"/>
    <p:sldId id="321" r:id="rId7"/>
    <p:sldId id="328" r:id="rId8"/>
    <p:sldId id="334" r:id="rId9"/>
    <p:sldId id="330" r:id="rId10"/>
    <p:sldId id="331" r:id="rId11"/>
    <p:sldId id="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AC0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E1C6-9F1E-4379-8870-A3876262C0F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A28B-F74E-44F5-A232-587281E7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treasures/republic/declaration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treasures/republic/declaration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rchives.gov/founding-docs/declaration-transcrip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3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67537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Declaration of Independence of Texas, 1836. Texas State Library and Archives Commission. </a:t>
            </a:r>
            <a:r>
              <a:rPr lang="en-US" dirty="0">
                <a:hlinkClick r:id="rId3"/>
              </a:rPr>
              <a:t>Declaration of Independence of Texas, 1836 | Texas State Library</a:t>
            </a: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Declaration of Independence of Texas, 1836. Texas State Library and Archives Commission. </a:t>
            </a:r>
            <a:r>
              <a:rPr lang="en-US" dirty="0">
                <a:hlinkClick r:id="rId3"/>
              </a:rPr>
              <a:t>Declaration of Independence of Texas, 1836 | Texas State Library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B1B1B"/>
                </a:solidFill>
                <a:effectLst/>
                <a:latin typeface="Noto Sans" panose="020B0502040504020204" pitchFamily="34" charset="0"/>
              </a:rPr>
              <a:t>The Declaration of Independence, A transcription. National Archives. </a:t>
            </a:r>
            <a:r>
              <a:rPr lang="en-US" dirty="0">
                <a:hlinkClick r:id="rId4"/>
              </a:rPr>
              <a:t>Declaration of Independence: A Transcription | National Archives</a:t>
            </a:r>
            <a:endParaRPr lang="en-US" b="0" i="0" dirty="0">
              <a:solidFill>
                <a:srgbClr val="1B1B1B"/>
              </a:solidFill>
              <a:effectLst/>
              <a:latin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A28B-F74E-44F5-A232-587281E7B3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"Dawn of the Signing", artwork, Date Unknown;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https://texashistory.unt.edu/ark:/67531/metapth30230/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18,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Star of the Republic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A28B-F74E-44F5-A232-587281E7B3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B3D33-1FF6-4C09-A88E-D05324C65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8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EAAB-CD32-3A40-9F4B-4F17979F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29AFF-D56A-DEEC-DEE0-65E00ECF8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5804A-4A53-DDD7-4132-750C11849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Utley, Robert M. [Washington-on-the-Brazos, (Restoration of early capitol)], photograph, October 1958;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https://texashistory.unt.edu/ark:/67531/metapth675374/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18,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Texas Historical Commission.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FC3DA-EA75-5972-6C8F-89D3FBA0D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B3D33-1FF6-4C09-A88E-D05324C657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9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3743476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Unit 5:</a:t>
            </a:r>
            <a:br>
              <a:rPr lang="en-US" sz="5400" b="1" i="1" dirty="0">
                <a:latin typeface="Gotham book"/>
              </a:rPr>
            </a:br>
            <a:r>
              <a:rPr lang="en-US" sz="5400" b="1" dirty="0">
                <a:latin typeface="Gotham book"/>
              </a:rPr>
              <a:t>The Texas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539343"/>
            <a:ext cx="3993847" cy="1675189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Extension Lesson: </a:t>
            </a:r>
          </a:p>
          <a:p>
            <a:pPr algn="l"/>
            <a:r>
              <a:rPr lang="en-US" sz="3000" b="1" i="1" dirty="0">
                <a:latin typeface="Gotham book"/>
              </a:rPr>
              <a:t>The Texas Declaration of Independence</a:t>
            </a:r>
          </a:p>
        </p:txBody>
      </p:sp>
      <p:pic>
        <p:nvPicPr>
          <p:cNvPr id="1026" name="Picture 2" descr="A photocopy of the Texas Declaration of Independence. The paper is yellowed. The title of the document is &quot;The Unanimous Declaration of Independence made by the Delegates of the People of Texas in General Convention at the Town of Washington on the 2nd day of March 1836&quot;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536" b="9839"/>
          <a:stretch/>
        </p:blipFill>
        <p:spPr bwMode="auto">
          <a:xfrm>
            <a:off x="6429444" y="446049"/>
            <a:ext cx="5379697" cy="594360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AE676-5129-889A-FCEC-A04ADB25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EF5C897-F7A3-384F-0BFF-C46223A74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Exit Ticket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F1C67-9F37-1352-55B6-54852F3D9817}"/>
              </a:ext>
            </a:extLst>
          </p:cNvPr>
          <p:cNvSpPr txBox="1"/>
          <p:nvPr/>
        </p:nvSpPr>
        <p:spPr>
          <a:xfrm>
            <a:off x="2941897" y="1924488"/>
            <a:ext cx="5744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Gotham book"/>
              </a:rPr>
              <a:t>Use the prompts in your exit ticket to write your own brief Declaration of Independence based on information you learned today.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8D36DF-8708-0197-237D-3B7E6F832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9029" y="2120431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F65A2B-4A05-2689-28CF-4AF9DB1E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5906" y="4758568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595E7-5BE6-D02B-20D0-84A3C8F5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57F3551-E23E-CAC0-2A31-56364751AA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F9DB915-6011-A4B6-B511-A95E5D704B7A}"/>
              </a:ext>
            </a:extLst>
          </p:cNvPr>
          <p:cNvSpPr/>
          <p:nvPr/>
        </p:nvSpPr>
        <p:spPr>
          <a:xfrm>
            <a:off x="3091811" y="2993571"/>
            <a:ext cx="8523513" cy="227511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(Read from your response on your exit ticket)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81D76C7-6BB7-B98F-E37C-E4D74608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50" y="3673682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Warm-up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968C-C5D5-4B97-5E5D-7FB9E54490D7}"/>
              </a:ext>
            </a:extLst>
          </p:cNvPr>
          <p:cNvSpPr txBox="1"/>
          <p:nvPr/>
        </p:nvSpPr>
        <p:spPr>
          <a:xfrm>
            <a:off x="2909240" y="1543463"/>
            <a:ext cx="57449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Imagine you are a delegate at the Constitutional Convention of 1836, and you are writing the Declaration of Independence.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</a:rPr>
              <a:t>What topics should you include? Choose any and all that you think appropriate.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 book"/>
              </a:rPr>
              <a:t>Discuss with a partner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A232D2-D515-CBB5-7369-AF9063ED8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148" y="2055813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1861B8-2F2C-664C-A385-D0D82E7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4611" y="4380666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DE44FA-F546-336B-4442-3FC7B08BF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2369" y="572739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091811" y="1796144"/>
            <a:ext cx="8523513" cy="3472541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were helping to write the Texas Declaration of Independence, one topic I would want to include is 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50" y="3673682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74172" y="1730829"/>
            <a:ext cx="117565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What were the primary topics and major themes of the Texas Declaration of Independence? What </a:t>
            </a:r>
            <a:r>
              <a:rPr lang="en-US" sz="5200" dirty="0">
                <a:solidFill>
                  <a:srgbClr val="002060"/>
                </a:solidFill>
                <a:latin typeface="Gotham book"/>
              </a:rPr>
              <a:t>are the similarities and differences between this document and 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 book"/>
              </a:rPr>
              <a:t>the U.S. Declaration of Independence? </a:t>
            </a: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326571" y="1785257"/>
            <a:ext cx="11571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excerpts from the Texas Declaration of Independence and compare them to the U.S. Declaration of Independence.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and compare excerpts from each document, answer comprehension questions, and complet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e a matching activity, matching excerpts of grievances with their modern translation.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0C5B4-C7F6-BD96-4FC3-51C4AAB1B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9535725-B40C-2FBC-BBE8-DA22CA792B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1077" y="-79956"/>
            <a:ext cx="10285536" cy="852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Part I: </a:t>
            </a: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Introduction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photocopy of the Texas Declaration of Independence. The paper is yellowed. The title of the document is &quot;The Unanimous Declaration of Independence made by the Delegates of the People of Texas in General Convention at the Town of Washington on the 2nd day of March 1836&quot;">
            <a:extLst>
              <a:ext uri="{FF2B5EF4-FFF2-40B4-BE49-F238E27FC236}">
                <a16:creationId xmlns:a16="http://schemas.microsoft.com/office/drawing/2014/main" id="{23E6CDC6-B61E-741D-58AA-0EA66AE36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2741"/>
          <a:stretch/>
        </p:blipFill>
        <p:spPr>
          <a:xfrm>
            <a:off x="2209797" y="783770"/>
            <a:ext cx="3639173" cy="4626430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 descr="A photocopy of the United States Declaration of Independence. The paper is a faded off-white. The title is barely legible in this image. What can be seen is &quot;In Congress, July 4 1776&quot;">
            <a:extLst>
              <a:ext uri="{FF2B5EF4-FFF2-40B4-BE49-F238E27FC236}">
                <a16:creationId xmlns:a16="http://schemas.microsoft.com/office/drawing/2014/main" id="{5458C702-3A3D-64FF-53A6-75B7C472B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652" r="3753" b="1809"/>
          <a:stretch/>
        </p:blipFill>
        <p:spPr>
          <a:xfrm>
            <a:off x="7598227" y="783771"/>
            <a:ext cx="3719254" cy="4550230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BE53D3-7260-E977-0A84-ABA8BE459C78}"/>
              </a:ext>
            </a:extLst>
          </p:cNvPr>
          <p:cNvSpPr txBox="1"/>
          <p:nvPr/>
        </p:nvSpPr>
        <p:spPr>
          <a:xfrm>
            <a:off x="1980437" y="5431973"/>
            <a:ext cx="409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Texas Declaration of Independence</a:t>
            </a:r>
          </a:p>
          <a:p>
            <a:pPr algn="ctr"/>
            <a:r>
              <a:rPr lang="en-US" sz="2000" i="1" dirty="0">
                <a:latin typeface="Gotham book"/>
              </a:rPr>
              <a:t>Texas State Library and Archives Commission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A2FF6-52C8-5AFB-FCEF-1F4A8B3C6593}"/>
              </a:ext>
            </a:extLst>
          </p:cNvPr>
          <p:cNvSpPr txBox="1"/>
          <p:nvPr/>
        </p:nvSpPr>
        <p:spPr>
          <a:xfrm>
            <a:off x="7358741" y="5399311"/>
            <a:ext cx="4438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Declaration of Independence of the United States </a:t>
            </a:r>
          </a:p>
          <a:p>
            <a:pPr algn="ctr"/>
            <a:r>
              <a:rPr lang="en-US" sz="2000" i="1" dirty="0">
                <a:latin typeface="Gotham book"/>
              </a:rPr>
              <a:t>The National Archives</a:t>
            </a:r>
          </a:p>
        </p:txBody>
      </p:sp>
    </p:spTree>
    <p:extLst>
      <p:ext uri="{BB962C8B-B14F-4D97-AF65-F5344CB8AC3E}">
        <p14:creationId xmlns:p14="http://schemas.microsoft.com/office/powerpoint/2010/main" val="7116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6A3D3-7FDE-8FF7-994C-CF92D647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CA8D580-001C-E76B-BB5A-E3317067C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4657" y="563880"/>
            <a:ext cx="3829695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 II: </a:t>
            </a: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Causes for Separation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83D09-C6F0-2D52-B81E-9319E3246EA7}"/>
              </a:ext>
            </a:extLst>
          </p:cNvPr>
          <p:cNvSpPr txBox="1"/>
          <p:nvPr/>
        </p:nvSpPr>
        <p:spPr>
          <a:xfrm>
            <a:off x="0" y="4495801"/>
            <a:ext cx="5148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“Dawn of the Signing” </a:t>
            </a:r>
          </a:p>
          <a:p>
            <a:pPr algn="ctr"/>
            <a:r>
              <a:rPr lang="en-US" sz="2200" dirty="0">
                <a:latin typeface="Gotham book"/>
              </a:rPr>
              <a:t>A painting of Independence Hall, the building at Washington-on-the-Brazos where the Convention of 1836 was held. </a:t>
            </a:r>
          </a:p>
          <a:p>
            <a:pPr algn="ctr"/>
            <a:r>
              <a:rPr lang="en-US" sz="2200" dirty="0">
                <a:latin typeface="Gotham book"/>
              </a:rPr>
              <a:t>Star of the Republic Museum</a:t>
            </a:r>
          </a:p>
          <a:p>
            <a:pPr algn="ctr"/>
            <a:r>
              <a:rPr lang="en-US" sz="2200" dirty="0">
                <a:latin typeface="Gotham book"/>
              </a:rPr>
              <a:t>The Portal to Texas History</a:t>
            </a:r>
          </a:p>
        </p:txBody>
      </p:sp>
      <p:pic>
        <p:nvPicPr>
          <p:cNvPr id="1026" name="Picture 2" descr="Primary view of object titled '&quot;Dawn of the Signing&quot;'.">
            <a:extLst>
              <a:ext uri="{FF2B5EF4-FFF2-40B4-BE49-F238E27FC236}">
                <a16:creationId xmlns:a16="http://schemas.microsoft.com/office/drawing/2014/main" id="{1FF59B29-0D0F-3560-A6D5-FA599C7D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9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7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6A3D3-7FDE-8FF7-994C-CF92D647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A8D580-001C-E76B-BB5A-E3317067C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9324" y="-291668"/>
            <a:ext cx="9331566" cy="1707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Grievances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</a:t>
            </a:r>
            <a:r>
              <a:rPr lang="en-US" sz="3600" dirty="0">
                <a:solidFill>
                  <a:schemeClr val="bg1"/>
                </a:solidFill>
                <a:latin typeface="Gotham Medium"/>
              </a:rPr>
              <a:t>I: Matching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" name="Picture 2" descr="A grey card that says &quot;Excerpt Cards: These cards have excerpts from the Texas Declaration of Independence. Each card is numbered (1-8) ">
            <a:extLst>
              <a:ext uri="{FF2B5EF4-FFF2-40B4-BE49-F238E27FC236}">
                <a16:creationId xmlns:a16="http://schemas.microsoft.com/office/drawing/2014/main" id="{F12FEBBA-ED60-ABD5-3A2F-A4D5C2F4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07" y="2145696"/>
            <a:ext cx="4560203" cy="2700762"/>
          </a:xfrm>
          <a:prstGeom prst="rect">
            <a:avLst/>
          </a:prstGeom>
        </p:spPr>
      </p:pic>
      <p:pic>
        <p:nvPicPr>
          <p:cNvPr id="4" name="Picture 3" descr="A white card with the writing &quot;Translation cards: These cards have modern translations of each excerpt card. Each card begins with a letter (A - H)">
            <a:extLst>
              <a:ext uri="{FF2B5EF4-FFF2-40B4-BE49-F238E27FC236}">
                <a16:creationId xmlns:a16="http://schemas.microsoft.com/office/drawing/2014/main" id="{09482FC9-BE7D-414A-A961-752FA85F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119" y="2145696"/>
            <a:ext cx="4564771" cy="2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E4061-A846-25DF-5C26-497F43E9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116B407-F4E1-D6B7-C2B2-EB2FA5E57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9324" y="-291668"/>
            <a:ext cx="9331566" cy="18047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III: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Grievances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</a:t>
            </a:r>
            <a:r>
              <a:rPr lang="en-US" sz="4400" dirty="0">
                <a:solidFill>
                  <a:schemeClr val="bg1"/>
                </a:solidFill>
                <a:latin typeface="Gotham Medium"/>
              </a:rPr>
              <a:t>II: Comprehension Questions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AB89-55A5-C644-D47F-B14747FB0722}"/>
              </a:ext>
            </a:extLst>
          </p:cNvPr>
          <p:cNvSpPr txBox="1"/>
          <p:nvPr/>
        </p:nvSpPr>
        <p:spPr>
          <a:xfrm>
            <a:off x="304799" y="2155371"/>
            <a:ext cx="437605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A replica of Independence Hall, where the Constitutional Convention of 1836 was held at Washington-on-the-Brazos.</a:t>
            </a:r>
          </a:p>
          <a:p>
            <a:pPr algn="ctr"/>
            <a:endParaRPr lang="en-US" sz="2200" dirty="0">
              <a:latin typeface="Gotham book"/>
            </a:endParaRPr>
          </a:p>
          <a:p>
            <a:pPr algn="ctr"/>
            <a:r>
              <a:rPr lang="en-US" sz="2200" i="1" dirty="0">
                <a:latin typeface="Gotham book"/>
              </a:rPr>
              <a:t>The Texas Historical Commission.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  <p:pic>
        <p:nvPicPr>
          <p:cNvPr id="2050" name="Picture 2" descr="A black and white photograph of a replica of Independence Hall at Washington-on-the-Brazos. It is a little white one-room house with a dark roof. There are shrubs surrounding the building. ">
            <a:extLst>
              <a:ext uri="{FF2B5EF4-FFF2-40B4-BE49-F238E27FC236}">
                <a16:creationId xmlns:a16="http://schemas.microsoft.com/office/drawing/2014/main" id="{89D891B6-7C0C-2347-5967-F74A4649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97" y="1796552"/>
            <a:ext cx="6667500" cy="441007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549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544</Words>
  <Application>Microsoft Office PowerPoint</Application>
  <PresentationFormat>Widescreen</PresentationFormat>
  <Paragraphs>50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Gotham book</vt:lpstr>
      <vt:lpstr>Gotham Medium</vt:lpstr>
      <vt:lpstr>Josefin Sans</vt:lpstr>
      <vt:lpstr>Noto Sans</vt:lpstr>
      <vt:lpstr>1_Office Theme</vt:lpstr>
      <vt:lpstr>Unit 5: The Texas Revolution</vt:lpstr>
      <vt:lpstr>Warm-up Follow the directions to complete your warm-up</vt:lpstr>
      <vt:lpstr>Share with the class</vt:lpstr>
      <vt:lpstr>Essential Questions</vt:lpstr>
      <vt:lpstr>In today’s lesson…</vt:lpstr>
      <vt:lpstr>Part I: Introduction</vt:lpstr>
      <vt:lpstr>Part II: Causes for Separation</vt:lpstr>
      <vt:lpstr>Part III: Grievances Part I: Matching</vt:lpstr>
      <vt:lpstr>Part III: Grievances Part II: Comprehension Questions</vt:lpstr>
      <vt:lpstr>Exit Ticket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4</cp:revision>
  <dcterms:created xsi:type="dcterms:W3CDTF">2025-03-18T16:27:08Z</dcterms:created>
  <dcterms:modified xsi:type="dcterms:W3CDTF">2025-04-08T21:31:50Z</dcterms:modified>
</cp:coreProperties>
</file>