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56" r:id="rId3"/>
    <p:sldId id="313" r:id="rId4"/>
    <p:sldId id="315" r:id="rId5"/>
    <p:sldId id="316" r:id="rId6"/>
    <p:sldId id="317" r:id="rId7"/>
    <p:sldId id="328" r:id="rId8"/>
    <p:sldId id="330" r:id="rId9"/>
    <p:sldId id="331" r:id="rId10"/>
    <p:sldId id="332" r:id="rId11"/>
    <p:sldId id="334" r:id="rId12"/>
    <p:sldId id="335" r:id="rId13"/>
    <p:sldId id="336" r:id="rId14"/>
    <p:sldId id="339" r:id="rId15"/>
    <p:sldId id="347" r:id="rId16"/>
    <p:sldId id="348" r:id="rId17"/>
    <p:sldId id="337" r:id="rId18"/>
    <p:sldId id="341" r:id="rId19"/>
    <p:sldId id="340" r:id="rId20"/>
    <p:sldId id="342" r:id="rId21"/>
    <p:sldId id="343" r:id="rId22"/>
    <p:sldId id="344" r:id="rId23"/>
    <p:sldId id="345" r:id="rId24"/>
    <p:sldId id="34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5D5D"/>
    <a:srgbClr val="FF7979"/>
    <a:srgbClr val="D7036D"/>
    <a:srgbClr val="CE026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12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EB6F4A-7464-41E5-8936-FF49271B1486}"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38395B-C11F-4FFB-9629-EE62912C920F}" type="slidenum">
              <a:rPr lang="en-US" smtClean="0"/>
              <a:t>‹#›</a:t>
            </a:fld>
            <a:endParaRPr lang="en-US"/>
          </a:p>
        </p:txBody>
      </p:sp>
    </p:spTree>
    <p:extLst>
      <p:ext uri="{BB962C8B-B14F-4D97-AF65-F5344CB8AC3E}">
        <p14:creationId xmlns:p14="http://schemas.microsoft.com/office/powerpoint/2010/main" val="1815334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exashistory.unt.edu/ark:/67531/metapth14381/"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sl.texas.gov/mcardle/alamo/alamo74.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texashistory.unt.edu/" TargetMode="External"/><Relationship Id="rId4" Type="http://schemas.openxmlformats.org/officeDocument/2006/relationships/hyperlink" Target="https://texashistory.unt.edu/ark:/67531/metapth5563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sl.texas.gov/treasures/giants/seguin/seguin-0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loc.gov/pictures/resource/highsm.27909/"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exashistory.unt.edu/ark:/67531/metapth661961/"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creativecommons.org/licenses/by-sa/4.0/deed.en"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texashistory.unt.edu/ark:/67531/metapth1115241/"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exashistory.unt.edu/ark:/67531/metapth493074/"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texashistory.unt.edu/ark:/67531/metapth31159/"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creativecommons.org/licenses/by-sa/4.0/deed.en"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hc.texas.gov/blog/flags-texas-revolutio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hc.texas.gov/blog/flags-texas-revolu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creativecommons.org/licenses/by-sa/4.0/deed.en"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exashistory.unt.edu/ark:/67531/metapth661961/"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creativecommons.org/licenses/by-sa/4.0/deed.en"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exashistory.unt.edu/ark:/67531/metapth30279/"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sl.texas.gov/mcardle/alamo/alamo74.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757575"/>
                </a:solidFill>
                <a:effectLst/>
                <a:latin typeface="Arial" panose="020B0604020202020204" pitchFamily="34" charset="0"/>
              </a:rPr>
              <a:t>Littlejohn, E. G., 1862-. Texas History Stories: The Alamo, Remember Goliad, Story of San Jacinto., periodical, 1901; Richmond, Virginia. (</a:t>
            </a:r>
            <a:r>
              <a:rPr lang="en-US" sz="1800" b="0" i="0" u="none" strike="noStrike" dirty="0">
                <a:solidFill>
                  <a:srgbClr val="0277BD"/>
                </a:solidFill>
                <a:effectLst/>
                <a:latin typeface="Arial" panose="020B0604020202020204" pitchFamily="34" charset="0"/>
                <a:hlinkClick r:id="rId3"/>
              </a:rPr>
              <a:t>https://texashistory.unt.edu/ark:/67531/metapth14381/</a:t>
            </a:r>
            <a:r>
              <a:rPr lang="en-US" sz="1800" b="0" i="0" u="none" strike="noStrike" dirty="0">
                <a:solidFill>
                  <a:srgbClr val="757575"/>
                </a:solidFill>
                <a:effectLst/>
                <a:latin typeface="Arial" panose="020B0604020202020204" pitchFamily="34" charset="0"/>
              </a:rPr>
              <a:t>: accessed February 25, 2025), University of North Texas Libraries, The Portal to Texas History, </a:t>
            </a:r>
            <a:r>
              <a:rPr lang="en-US" sz="1800" b="0" i="0" u="none" strike="noStrike" dirty="0">
                <a:solidFill>
                  <a:srgbClr val="0277BD"/>
                </a:solidFill>
                <a:effectLst/>
                <a:latin typeface="Arial" panose="020B0604020202020204" pitchFamily="34" charset="0"/>
                <a:hlinkClick r:id="rId4"/>
              </a:rPr>
              <a:t>https://texashistory.unt.edu</a:t>
            </a:r>
            <a:r>
              <a:rPr lang="en-US" sz="1800" b="0" i="0" u="none" strike="noStrike" dirty="0">
                <a:solidFill>
                  <a:srgbClr val="757575"/>
                </a:solidFill>
                <a:effectLst/>
                <a:latin typeface="Arial" panose="020B0604020202020204" pitchFamily="34" charset="0"/>
              </a:rPr>
              <a:t>; crediting UNT Libraries Special Collections.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680DF-FBC2-44B2-B7B0-5E8793897D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1918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8707D-09FC-D1DF-EAE7-B2F19CB555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BCB3D-9F9F-FBB3-B133-46587EC151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41920-3192-C75F-BEFD-978C169F8E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dirty="0">
                <a:solidFill>
                  <a:srgbClr val="242424"/>
                </a:solidFill>
                <a:effectLst/>
                <a:latin typeface="Times New Roman" panose="02020603050405020304" pitchFamily="18" charset="0"/>
              </a:rPr>
              <a:t>Portrait of William B. Travis </a:t>
            </a:r>
            <a:r>
              <a:rPr lang="en-US" sz="1200" b="0" i="0" u="none" strike="noStrike" dirty="0">
                <a:solidFill>
                  <a:srgbClr val="242424"/>
                </a:solidFill>
                <a:effectLst/>
                <a:latin typeface="Times New Roman" panose="02020603050405020304" pitchFamily="18" charset="0"/>
              </a:rPr>
              <a:t>by McArdle. The McArdle Scrapbooks Dawn at the Alamo. Texas State Library and Archives. </a:t>
            </a:r>
            <a:r>
              <a:rPr lang="en-US" sz="1200" dirty="0">
                <a:hlinkClick r:id="rId3"/>
              </a:rPr>
              <a:t>Portrait of William B. Travis by McArdle | Texas State Library</a:t>
            </a:r>
            <a:r>
              <a:rPr lang="en-US" sz="1200" dirty="0"/>
              <a:t> </a:t>
            </a:r>
          </a:p>
          <a:p>
            <a:r>
              <a:rPr lang="en-US" sz="1200" b="0" i="0" dirty="0">
                <a:solidFill>
                  <a:srgbClr val="757575"/>
                </a:solidFill>
                <a:effectLst/>
                <a:latin typeface="Josefin Sans" pitchFamily="2" charset="0"/>
              </a:rPr>
              <a:t>Portrait of a Man, photograph, Date Unknown; (</a:t>
            </a:r>
            <a:r>
              <a:rPr lang="en-US" sz="1200" b="0" i="0" u="none" strike="noStrike" dirty="0">
                <a:solidFill>
                  <a:srgbClr val="0277BD"/>
                </a:solidFill>
                <a:effectLst/>
                <a:latin typeface="Josefin Sans" pitchFamily="2" charset="0"/>
                <a:hlinkClick r:id="rId4"/>
              </a:rPr>
              <a:t>https://texashistory.unt.edu/ark:/67531/metapth55639/</a:t>
            </a:r>
            <a:r>
              <a:rPr lang="en-US" sz="1200" b="0" i="0" dirty="0">
                <a:solidFill>
                  <a:srgbClr val="757575"/>
                </a:solidFill>
                <a:effectLst/>
                <a:latin typeface="Josefin Sans" pitchFamily="2" charset="0"/>
              </a:rPr>
              <a:t>: accessed March 7, 2025), University of North Texas Libraries, The Portal to Texas History, </a:t>
            </a:r>
            <a:r>
              <a:rPr lang="en-US" sz="1200" b="0" i="0" u="none" strike="noStrike" dirty="0">
                <a:solidFill>
                  <a:srgbClr val="0277BD"/>
                </a:solidFill>
                <a:effectLst/>
                <a:latin typeface="Josefin Sans" pitchFamily="2" charset="0"/>
                <a:hlinkClick r:id="rId5"/>
              </a:rPr>
              <a:t>https://texashistory.unt.edu</a:t>
            </a:r>
            <a:r>
              <a:rPr lang="en-US" sz="1200" b="0" i="0" dirty="0">
                <a:solidFill>
                  <a:srgbClr val="757575"/>
                </a:solidFill>
                <a:effectLst/>
                <a:latin typeface="Josefin Sans" pitchFamily="2" charset="0"/>
              </a:rPr>
              <a:t>; crediting Hardin-Simmons University Library.</a:t>
            </a:r>
            <a:br>
              <a:rPr lang="en-US" sz="1000" b="0" i="0" dirty="0">
                <a:solidFill>
                  <a:srgbClr val="242424"/>
                </a:solidFill>
                <a:effectLst/>
                <a:latin typeface="Open Sans" panose="020B0606030504020204" pitchFamily="34" charset="0"/>
              </a:rPr>
            </a:br>
            <a:endParaRPr lang="en-US" sz="800" b="0" i="1"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1"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76480717-234D-F693-C43A-91726201F08E}"/>
              </a:ext>
            </a:extLst>
          </p:cNvPr>
          <p:cNvSpPr>
            <a:spLocks noGrp="1"/>
          </p:cNvSpPr>
          <p:nvPr>
            <p:ph type="sldNum" sz="quarter" idx="5"/>
          </p:nvPr>
        </p:nvSpPr>
        <p:spPr/>
        <p:txBody>
          <a:bodyPr/>
          <a:lstStyle/>
          <a:p>
            <a:fld id="{F438395B-C11F-4FFB-9629-EE62912C920F}" type="slidenum">
              <a:rPr lang="en-US" smtClean="0"/>
              <a:t>14</a:t>
            </a:fld>
            <a:endParaRPr lang="en-US"/>
          </a:p>
        </p:txBody>
      </p:sp>
    </p:spTree>
    <p:extLst>
      <p:ext uri="{BB962C8B-B14F-4D97-AF65-F5344CB8AC3E}">
        <p14:creationId xmlns:p14="http://schemas.microsoft.com/office/powerpoint/2010/main" val="503405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74B52-3758-9A21-304F-5AB7D7244D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0C431-05CA-57AA-BA9F-9A7822EDCD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EFE68-1E98-8277-39B4-6620277BB3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dirty="0">
                <a:solidFill>
                  <a:srgbClr val="242424"/>
                </a:solidFill>
                <a:effectLst/>
                <a:latin typeface="Times New Roman" panose="02020603050405020304" pitchFamily="18" charset="0"/>
              </a:rPr>
              <a:t>Juan Seguin.</a:t>
            </a:r>
            <a:r>
              <a:rPr lang="en-US" sz="1200" b="0" i="0" u="none" strike="noStrike" dirty="0">
                <a:solidFill>
                  <a:srgbClr val="242424"/>
                </a:solidFill>
                <a:effectLst/>
                <a:latin typeface="Times New Roman" panose="02020603050405020304" pitchFamily="18" charset="0"/>
              </a:rPr>
              <a:t> Giants of Texas History. Texas State Library and Archives. </a:t>
            </a:r>
            <a:r>
              <a:rPr lang="en-US" sz="1800" dirty="0">
                <a:hlinkClick r:id="rId3"/>
              </a:rPr>
              <a:t>Juan Seguin | Texas State Library</a:t>
            </a:r>
            <a:endParaRPr lang="en-US" sz="1200" b="0" i="0"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A3484CCA-B830-2498-EEEF-6F81BCC59B0C}"/>
              </a:ext>
            </a:extLst>
          </p:cNvPr>
          <p:cNvSpPr>
            <a:spLocks noGrp="1"/>
          </p:cNvSpPr>
          <p:nvPr>
            <p:ph type="sldNum" sz="quarter" idx="5"/>
          </p:nvPr>
        </p:nvSpPr>
        <p:spPr/>
        <p:txBody>
          <a:bodyPr/>
          <a:lstStyle/>
          <a:p>
            <a:fld id="{F438395B-C11F-4FFB-9629-EE62912C920F}" type="slidenum">
              <a:rPr lang="en-US" smtClean="0"/>
              <a:t>15</a:t>
            </a:fld>
            <a:endParaRPr lang="en-US"/>
          </a:p>
        </p:txBody>
      </p:sp>
    </p:spTree>
    <p:extLst>
      <p:ext uri="{BB962C8B-B14F-4D97-AF65-F5344CB8AC3E}">
        <p14:creationId xmlns:p14="http://schemas.microsoft.com/office/powerpoint/2010/main" val="4058380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63D26-EB91-65BD-7124-57B886A0D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3422C-7FAB-A6F9-141A-8E8A57BA5E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159B0-08EB-DADE-522B-A3BCC4255A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242424"/>
                </a:solidFill>
                <a:effectLst/>
                <a:latin typeface="Times New Roman" panose="02020603050405020304" pitchFamily="18" charset="0"/>
              </a:rPr>
              <a:t>Highsmith, Carol M. </a:t>
            </a:r>
            <a:r>
              <a:rPr lang="en-US" sz="1800" b="0" i="1" u="none" strike="noStrike" dirty="0">
                <a:solidFill>
                  <a:srgbClr val="242424"/>
                </a:solidFill>
                <a:effectLst/>
                <a:latin typeface="Times New Roman" panose="02020603050405020304" pitchFamily="18" charset="0"/>
              </a:rPr>
              <a:t>Painting, ‘Dawn at the Alamo,’ by Henry Arthur McArdle, Hanging in the Senate Chamber of the Texas State Capitol in Austin, Texas</a:t>
            </a:r>
            <a:r>
              <a:rPr lang="en-US" sz="1800" b="0" i="0" u="none" strike="noStrike" dirty="0">
                <a:solidFill>
                  <a:srgbClr val="242424"/>
                </a:solidFill>
                <a:effectLst/>
                <a:latin typeface="Times New Roman" panose="02020603050405020304" pitchFamily="18" charset="0"/>
              </a:rPr>
              <a:t>. April 17, 2014. Library of Congress Prints and Photographs Division. </a:t>
            </a:r>
            <a:r>
              <a:rPr lang="en-US" sz="1800" b="0" i="0" u="sng" strike="noStrike" dirty="0">
                <a:solidFill>
                  <a:srgbClr val="1155CC"/>
                </a:solidFill>
                <a:effectLst/>
                <a:latin typeface="Times New Roman" panose="02020603050405020304" pitchFamily="18" charset="0"/>
                <a:hlinkClick r:id="rId3"/>
              </a:rPr>
              <a:t>https://www.loc.gov/pictures/resource/highsm.27909/</a:t>
            </a:r>
            <a:endParaRPr lang="en-US" sz="1800" b="0" i="0"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752F7FF6-C845-AAAF-8A66-477824D57A4E}"/>
              </a:ext>
            </a:extLst>
          </p:cNvPr>
          <p:cNvSpPr>
            <a:spLocks noGrp="1"/>
          </p:cNvSpPr>
          <p:nvPr>
            <p:ph type="sldNum" sz="quarter" idx="5"/>
          </p:nvPr>
        </p:nvSpPr>
        <p:spPr/>
        <p:txBody>
          <a:bodyPr/>
          <a:lstStyle/>
          <a:p>
            <a:fld id="{F438395B-C11F-4FFB-9629-EE62912C920F}" type="slidenum">
              <a:rPr lang="en-US" smtClean="0"/>
              <a:t>16</a:t>
            </a:fld>
            <a:endParaRPr lang="en-US"/>
          </a:p>
        </p:txBody>
      </p:sp>
    </p:spTree>
    <p:extLst>
      <p:ext uri="{BB962C8B-B14F-4D97-AF65-F5344CB8AC3E}">
        <p14:creationId xmlns:p14="http://schemas.microsoft.com/office/powerpoint/2010/main" val="1296628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C0B36-0B12-44B5-EBEB-4AB266A65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A5912A-CF75-186A-0056-FB5DA665E0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F5FCAF-D158-560C-3338-3211D7D5514A}"/>
              </a:ext>
            </a:extLst>
          </p:cNvPr>
          <p:cNvSpPr>
            <a:spLocks noGrp="1"/>
          </p:cNvSpPr>
          <p:nvPr>
            <p:ph type="body" idx="1"/>
          </p:nvPr>
        </p:nvSpPr>
        <p:spPr/>
        <p:txBody>
          <a:bodyPr/>
          <a:lstStyle/>
          <a:p>
            <a:pPr rtl="0">
              <a:spcAft>
                <a:spcPts val="1800"/>
              </a:spcAft>
              <a:buNone/>
            </a:pPr>
            <a:r>
              <a:rPr lang="en-US" sz="1800" b="0" i="0" u="none" strike="noStrike" dirty="0">
                <a:solidFill>
                  <a:srgbClr val="757575"/>
                </a:solidFill>
                <a:effectLst/>
                <a:latin typeface="Arial" panose="020B0604020202020204" pitchFamily="34" charset="0"/>
              </a:rPr>
              <a:t>Texas. Parks and Wildlife Department. Interpretive Guide to: Washington-On-the-Brazos State Historic Site, pamphlet, 2013; Austin, TX. (</a:t>
            </a:r>
            <a:r>
              <a:rPr lang="en-US" sz="1800" b="0" i="0" u="none" strike="noStrike" dirty="0">
                <a:solidFill>
                  <a:srgbClr val="0277BD"/>
                </a:solidFill>
                <a:effectLst/>
                <a:latin typeface="Arial" panose="020B0604020202020204" pitchFamily="34" charset="0"/>
                <a:hlinkClick r:id="rId3"/>
              </a:rPr>
              <a:t>https://texashistory.unt.edu/ark:/67531/metapth661961/</a:t>
            </a:r>
            <a:r>
              <a:rPr lang="en-US" sz="1800" b="0" i="0" u="none" strike="noStrike" dirty="0">
                <a:solidFill>
                  <a:srgbClr val="757575"/>
                </a:solidFill>
                <a:effectLst/>
                <a:latin typeface="Arial" panose="020B0604020202020204" pitchFamily="34" charset="0"/>
              </a:rPr>
              <a:t>: accessed February 18, 2025), University of North Texas Libraries, The Portal to Texas History, </a:t>
            </a:r>
            <a:r>
              <a:rPr lang="en-US" sz="1800" b="0" i="0" u="none" strike="noStrike" dirty="0">
                <a:solidFill>
                  <a:srgbClr val="0277BD"/>
                </a:solidFill>
                <a:effectLst/>
                <a:latin typeface="Arial" panose="020B0604020202020204" pitchFamily="34" charset="0"/>
                <a:hlinkClick r:id="rId4"/>
              </a:rPr>
              <a:t>https://texashistory.unt.edu</a:t>
            </a:r>
            <a:r>
              <a:rPr lang="en-US" sz="1800" b="0" i="0" u="none" strike="noStrike" dirty="0">
                <a:solidFill>
                  <a:srgbClr val="757575"/>
                </a:solidFill>
                <a:effectLst/>
                <a:latin typeface="Arial" panose="020B0604020202020204" pitchFamily="34" charset="0"/>
              </a:rPr>
              <a:t>; crediting UNT Libraries Government Documents Department.</a:t>
            </a:r>
            <a:endParaRPr lang="en-US" b="0" dirty="0">
              <a:effectLst/>
            </a:endParaRPr>
          </a:p>
          <a:p>
            <a:pPr>
              <a:buNone/>
            </a:pPr>
            <a:br>
              <a:rPr lang="en-US" dirty="0"/>
            </a:br>
            <a:endParaRPr lang="en-US" dirty="0"/>
          </a:p>
        </p:txBody>
      </p:sp>
      <p:sp>
        <p:nvSpPr>
          <p:cNvPr id="4" name="Slide Number Placeholder 3">
            <a:extLst>
              <a:ext uri="{FF2B5EF4-FFF2-40B4-BE49-F238E27FC236}">
                <a16:creationId xmlns:a16="http://schemas.microsoft.com/office/drawing/2014/main" id="{1151A736-D6EB-02BB-4FD6-49D52BCA7666}"/>
              </a:ext>
            </a:extLst>
          </p:cNvPr>
          <p:cNvSpPr>
            <a:spLocks noGrp="1"/>
          </p:cNvSpPr>
          <p:nvPr>
            <p:ph type="sldNum" sz="quarter" idx="5"/>
          </p:nvPr>
        </p:nvSpPr>
        <p:spPr/>
        <p:txBody>
          <a:bodyPr/>
          <a:lstStyle/>
          <a:p>
            <a:fld id="{F438395B-C11F-4FFB-9629-EE62912C920F}" type="slidenum">
              <a:rPr lang="en-US" smtClean="0"/>
              <a:t>17</a:t>
            </a:fld>
            <a:endParaRPr lang="en-US"/>
          </a:p>
        </p:txBody>
      </p:sp>
    </p:spTree>
    <p:extLst>
      <p:ext uri="{BB962C8B-B14F-4D97-AF65-F5344CB8AC3E}">
        <p14:creationId xmlns:p14="http://schemas.microsoft.com/office/powerpoint/2010/main" val="66873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44A23-26AC-DA77-13BC-506361AF91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1C8181-1865-C740-127C-2F2F54E47B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83BA0D-2065-028D-8DF4-5DB114EA95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Locator map of Coahuila y Texas state in Mexico, edited focus on Texas and show the location of San Antonio and San Felipe de Austin. This file is licensed under the </a:t>
            </a:r>
            <a:r>
              <a:rPr lang="en-US" b="0" i="0" u="none" strike="noStrike" dirty="0">
                <a:effectLst/>
                <a:latin typeface="Arial" panose="020B0604020202020204" pitchFamily="34" charset="0"/>
                <a:hlinkClick r:id="rId3" tooltip="w:en:Creative Commons"/>
              </a:rPr>
              <a:t>Creative Commons</a:t>
            </a:r>
            <a:r>
              <a:rPr lang="en-US" b="0" i="0" dirty="0">
                <a:solidFill>
                  <a:srgbClr val="202122"/>
                </a:solidFill>
                <a:effectLst/>
                <a:latin typeface="Arial" panose="020B0604020202020204" pitchFamily="34" charset="0"/>
              </a:rPr>
              <a:t> </a:t>
            </a:r>
            <a:r>
              <a:rPr lang="en-US" b="0" i="0" u="none" strike="noStrike" dirty="0">
                <a:effectLst/>
                <a:latin typeface="Arial" panose="020B0604020202020204" pitchFamily="34" charset="0"/>
                <a:hlinkClick r:id="rId4" tooltip="creativecommons:by-sa/4.0/deed.en"/>
              </a:rPr>
              <a:t>Attribution-Share Alike 4.0 International</a:t>
            </a:r>
            <a:r>
              <a:rPr lang="en-US" b="0" i="0" dirty="0">
                <a:solidFill>
                  <a:srgbClr val="202122"/>
                </a:solidFill>
                <a:effectLst/>
                <a:latin typeface="Arial" panose="020B0604020202020204" pitchFamily="34" charset="0"/>
              </a:rPr>
              <a:t> license. https://commons.wikimedia.org/wiki/File:Coahuila_y_Texas_in_Mexico_(1824).svg </a:t>
            </a:r>
            <a:endParaRPr lang="en-US" dirty="0"/>
          </a:p>
          <a:p>
            <a:endParaRPr lang="en-US" dirty="0"/>
          </a:p>
        </p:txBody>
      </p:sp>
      <p:sp>
        <p:nvSpPr>
          <p:cNvPr id="4" name="Slide Number Placeholder 3">
            <a:extLst>
              <a:ext uri="{FF2B5EF4-FFF2-40B4-BE49-F238E27FC236}">
                <a16:creationId xmlns:a16="http://schemas.microsoft.com/office/drawing/2014/main" id="{8F7BBC74-AB41-F1D0-820D-B130C8E6C325}"/>
              </a:ext>
            </a:extLst>
          </p:cNvPr>
          <p:cNvSpPr>
            <a:spLocks noGrp="1"/>
          </p:cNvSpPr>
          <p:nvPr>
            <p:ph type="sldNum" sz="quarter" idx="5"/>
          </p:nvPr>
        </p:nvSpPr>
        <p:spPr/>
        <p:txBody>
          <a:bodyPr/>
          <a:lstStyle/>
          <a:p>
            <a:fld id="{F438395B-C11F-4FFB-9629-EE62912C920F}" type="slidenum">
              <a:rPr lang="en-US" smtClean="0"/>
              <a:t>18</a:t>
            </a:fld>
            <a:endParaRPr lang="en-US"/>
          </a:p>
        </p:txBody>
      </p:sp>
    </p:spTree>
    <p:extLst>
      <p:ext uri="{BB962C8B-B14F-4D97-AF65-F5344CB8AC3E}">
        <p14:creationId xmlns:p14="http://schemas.microsoft.com/office/powerpoint/2010/main" val="2572072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62FA3-64D2-E475-7BC5-792C336A8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AD750-69F8-FE87-417F-AD0C7CBF43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942353-60BA-99A1-5FA7-F6811A2D730B}"/>
              </a:ext>
            </a:extLst>
          </p:cNvPr>
          <p:cNvSpPr>
            <a:spLocks noGrp="1"/>
          </p:cNvSpPr>
          <p:nvPr>
            <p:ph type="body" idx="1"/>
          </p:nvPr>
        </p:nvSpPr>
        <p:spPr/>
        <p:txBody>
          <a:bodyPr/>
          <a:lstStyle/>
          <a:p>
            <a:r>
              <a:rPr lang="en-US" sz="1800" b="0" i="0" u="none" strike="noStrike" dirty="0">
                <a:solidFill>
                  <a:srgbClr val="757575"/>
                </a:solidFill>
                <a:effectLst/>
                <a:latin typeface="Arial" panose="020B0604020202020204" pitchFamily="34" charset="0"/>
              </a:rPr>
              <a:t>Star of the Republic Museum (Washington, Tex.). Star of the Republic Museum Notes, Volume 43, Number 2, 2018, periodical, 2018; Washington, Texas. (</a:t>
            </a:r>
            <a:r>
              <a:rPr lang="en-US" sz="1800" b="0" i="0" u="none" strike="noStrike" dirty="0">
                <a:solidFill>
                  <a:srgbClr val="0277BD"/>
                </a:solidFill>
                <a:effectLst/>
                <a:latin typeface="Arial" panose="020B0604020202020204" pitchFamily="34" charset="0"/>
                <a:hlinkClick r:id="rId3"/>
              </a:rPr>
              <a:t>https://texashistory.unt.edu/ark:/67531/metapth1115241/</a:t>
            </a:r>
            <a:r>
              <a:rPr lang="en-US" sz="1800" b="0" i="0" u="none" strike="noStrike" dirty="0">
                <a:solidFill>
                  <a:srgbClr val="757575"/>
                </a:solidFill>
                <a:effectLst/>
                <a:latin typeface="Arial" panose="020B0604020202020204" pitchFamily="34" charset="0"/>
              </a:rPr>
              <a:t>: accessed February 25, 2025), University of North Texas Libraries, The Portal to Texas History, </a:t>
            </a:r>
            <a:r>
              <a:rPr lang="en-US" sz="1800" b="0" i="0" u="none" strike="noStrike" dirty="0">
                <a:solidFill>
                  <a:srgbClr val="0277BD"/>
                </a:solidFill>
                <a:effectLst/>
                <a:latin typeface="Arial" panose="020B0604020202020204" pitchFamily="34" charset="0"/>
                <a:hlinkClick r:id="rId4"/>
              </a:rPr>
              <a:t>https://texashistory.unt.edu</a:t>
            </a:r>
            <a:r>
              <a:rPr lang="en-US" sz="1800" b="0" i="0" u="none" strike="noStrike" dirty="0">
                <a:solidFill>
                  <a:srgbClr val="757575"/>
                </a:solidFill>
                <a:effectLst/>
                <a:latin typeface="Arial" panose="020B0604020202020204" pitchFamily="34" charset="0"/>
              </a:rPr>
              <a:t>; crediting UNT Libraries Government Documents Department.</a:t>
            </a:r>
            <a:endParaRPr lang="en-US" dirty="0"/>
          </a:p>
        </p:txBody>
      </p:sp>
      <p:sp>
        <p:nvSpPr>
          <p:cNvPr id="4" name="Slide Number Placeholder 3">
            <a:extLst>
              <a:ext uri="{FF2B5EF4-FFF2-40B4-BE49-F238E27FC236}">
                <a16:creationId xmlns:a16="http://schemas.microsoft.com/office/drawing/2014/main" id="{697D0DCB-0C25-EDAA-9445-C5750065C000}"/>
              </a:ext>
            </a:extLst>
          </p:cNvPr>
          <p:cNvSpPr>
            <a:spLocks noGrp="1"/>
          </p:cNvSpPr>
          <p:nvPr>
            <p:ph type="sldNum" sz="quarter" idx="5"/>
          </p:nvPr>
        </p:nvSpPr>
        <p:spPr/>
        <p:txBody>
          <a:bodyPr/>
          <a:lstStyle/>
          <a:p>
            <a:fld id="{F438395B-C11F-4FFB-9629-EE62912C920F}" type="slidenum">
              <a:rPr lang="en-US" smtClean="0"/>
              <a:t>19</a:t>
            </a:fld>
            <a:endParaRPr lang="en-US"/>
          </a:p>
        </p:txBody>
      </p:sp>
    </p:spTree>
    <p:extLst>
      <p:ext uri="{BB962C8B-B14F-4D97-AF65-F5344CB8AC3E}">
        <p14:creationId xmlns:p14="http://schemas.microsoft.com/office/powerpoint/2010/main" val="1003519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5B9F5-2EF4-4FBB-EA13-DB5EA25ADF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64CB5-976A-3067-D23D-F5D8BFFCDB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641951-EEB1-34B8-B984-618224587FDA}"/>
              </a:ext>
            </a:extLst>
          </p:cNvPr>
          <p:cNvSpPr>
            <a:spLocks noGrp="1"/>
          </p:cNvSpPr>
          <p:nvPr>
            <p:ph type="body" idx="1"/>
          </p:nvPr>
        </p:nvSpPr>
        <p:spPr/>
        <p:txBody>
          <a:bodyPr/>
          <a:lstStyle/>
          <a:p>
            <a:pPr rtl="0">
              <a:spcBef>
                <a:spcPts val="1200"/>
              </a:spcBef>
              <a:spcAft>
                <a:spcPts val="1200"/>
              </a:spcAft>
              <a:buNone/>
            </a:pPr>
            <a:r>
              <a:rPr lang="en-US" sz="1800" b="0" i="0" u="none" strike="noStrike" dirty="0">
                <a:solidFill>
                  <a:srgbClr val="757575"/>
                </a:solidFill>
                <a:effectLst/>
                <a:latin typeface="Arial" panose="020B0604020202020204" pitchFamily="34" charset="0"/>
              </a:rPr>
              <a:t>Map of the Battlefield of San Jacinto, map, 1938?; (</a:t>
            </a:r>
            <a:r>
              <a:rPr lang="en-US" sz="1800" b="0" i="0" u="none" strike="noStrike" dirty="0">
                <a:solidFill>
                  <a:srgbClr val="0277BD"/>
                </a:solidFill>
                <a:effectLst/>
                <a:latin typeface="Arial" panose="020B0604020202020204" pitchFamily="34" charset="0"/>
                <a:hlinkClick r:id="rId3"/>
              </a:rPr>
              <a:t>https://texashistory.unt.edu/ark:/67531/metapth493074/</a:t>
            </a:r>
            <a:r>
              <a:rPr lang="en-US" sz="1800" b="0" i="0" u="none" strike="noStrike" dirty="0">
                <a:solidFill>
                  <a:srgbClr val="757575"/>
                </a:solidFill>
                <a:effectLst/>
                <a:latin typeface="Arial" panose="020B0604020202020204" pitchFamily="34" charset="0"/>
              </a:rPr>
              <a:t>: accessed February 25, 2025), University of North Texas Libraries, The Portal to Texas History, </a:t>
            </a:r>
            <a:r>
              <a:rPr lang="en-US" sz="1800" b="0" i="0" u="none" strike="noStrike" dirty="0">
                <a:solidFill>
                  <a:srgbClr val="0277BD"/>
                </a:solidFill>
                <a:effectLst/>
                <a:latin typeface="Arial" panose="020B0604020202020204" pitchFamily="34" charset="0"/>
                <a:hlinkClick r:id="rId4"/>
              </a:rPr>
              <a:t>https://texashistory.unt.edu</a:t>
            </a:r>
            <a:r>
              <a:rPr lang="en-US" sz="1800" b="0" i="0" u="none" strike="noStrike" dirty="0">
                <a:solidFill>
                  <a:srgbClr val="757575"/>
                </a:solidFill>
                <a:effectLst/>
                <a:latin typeface="Arial" panose="020B0604020202020204" pitchFamily="34" charset="0"/>
              </a:rPr>
              <a:t>; crediting Hardin-Simmons University Library.</a:t>
            </a:r>
            <a:endParaRPr lang="en-US" b="0" dirty="0">
              <a:effectLst/>
            </a:endParaRPr>
          </a:p>
          <a:p>
            <a:pPr>
              <a:buNone/>
            </a:pPr>
            <a:br>
              <a:rPr lang="en-US" dirty="0"/>
            </a:br>
            <a:endParaRPr lang="en-US" dirty="0"/>
          </a:p>
        </p:txBody>
      </p:sp>
      <p:sp>
        <p:nvSpPr>
          <p:cNvPr id="4" name="Slide Number Placeholder 3">
            <a:extLst>
              <a:ext uri="{FF2B5EF4-FFF2-40B4-BE49-F238E27FC236}">
                <a16:creationId xmlns:a16="http://schemas.microsoft.com/office/drawing/2014/main" id="{94B73076-5A0F-4D7B-6646-BE0B1EFB72B8}"/>
              </a:ext>
            </a:extLst>
          </p:cNvPr>
          <p:cNvSpPr>
            <a:spLocks noGrp="1"/>
          </p:cNvSpPr>
          <p:nvPr>
            <p:ph type="sldNum" sz="quarter" idx="5"/>
          </p:nvPr>
        </p:nvSpPr>
        <p:spPr/>
        <p:txBody>
          <a:bodyPr/>
          <a:lstStyle/>
          <a:p>
            <a:fld id="{F438395B-C11F-4FFB-9629-EE62912C920F}" type="slidenum">
              <a:rPr lang="en-US" smtClean="0"/>
              <a:t>20</a:t>
            </a:fld>
            <a:endParaRPr lang="en-US"/>
          </a:p>
        </p:txBody>
      </p:sp>
    </p:spTree>
    <p:extLst>
      <p:ext uri="{BB962C8B-B14F-4D97-AF65-F5344CB8AC3E}">
        <p14:creationId xmlns:p14="http://schemas.microsoft.com/office/powerpoint/2010/main" val="1834215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BEF48-CA6A-0A7C-CD9A-5B879E3552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B2A3A2-95A2-46CA-DC97-F47A14612F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F00C6B-AD4D-AAB1-10F4-16EFFC951B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dirty="0">
                <a:solidFill>
                  <a:srgbClr val="000000"/>
                </a:solidFill>
                <a:effectLst/>
                <a:latin typeface="Times New Roman" panose="02020603050405020304" pitchFamily="18" charset="0"/>
              </a:rPr>
              <a:t>Treaty of Velasco</a:t>
            </a:r>
            <a:r>
              <a:rPr lang="en-US" sz="1200" b="0" i="0" u="none" strike="noStrike" dirty="0">
                <a:solidFill>
                  <a:srgbClr val="000000"/>
                </a:solidFill>
                <a:effectLst/>
                <a:latin typeface="Times New Roman" panose="02020603050405020304" pitchFamily="18" charset="0"/>
              </a:rPr>
              <a:t>. 1836. Text. University of North Texas Libraries, The Portal to Texas History; crediting Star of the Republic Museum. </a:t>
            </a:r>
            <a:r>
              <a:rPr lang="en-US" sz="1200" b="0" i="0" u="sng" strike="noStrike" dirty="0">
                <a:solidFill>
                  <a:srgbClr val="1155CC"/>
                </a:solidFill>
                <a:effectLst/>
                <a:latin typeface="Times New Roman" panose="02020603050405020304" pitchFamily="18" charset="0"/>
                <a:hlinkClick r:id="rId3"/>
              </a:rPr>
              <a:t>https://texashistory.unt.edu/ark:/67531/metapth31159/</a:t>
            </a:r>
            <a:r>
              <a:rPr lang="en-US" sz="1200" b="0" i="0" u="none" strike="noStrike" dirty="0">
                <a:solidFill>
                  <a:srgbClr val="000000"/>
                </a:solidFill>
                <a:effectLst/>
                <a:latin typeface="Times New Roman" panose="02020603050405020304" pitchFamily="18" charset="0"/>
              </a:rPr>
              <a:t>.  </a:t>
            </a:r>
            <a:endParaRPr lang="en-US" dirty="0"/>
          </a:p>
          <a:p>
            <a:pPr>
              <a:buNone/>
            </a:pPr>
            <a:br>
              <a:rPr lang="en-US" dirty="0"/>
            </a:br>
            <a:endParaRPr lang="en-US" dirty="0"/>
          </a:p>
        </p:txBody>
      </p:sp>
      <p:sp>
        <p:nvSpPr>
          <p:cNvPr id="4" name="Slide Number Placeholder 3">
            <a:extLst>
              <a:ext uri="{FF2B5EF4-FFF2-40B4-BE49-F238E27FC236}">
                <a16:creationId xmlns:a16="http://schemas.microsoft.com/office/drawing/2014/main" id="{CB4689DC-3094-B76E-0A06-D76F13D29F98}"/>
              </a:ext>
            </a:extLst>
          </p:cNvPr>
          <p:cNvSpPr>
            <a:spLocks noGrp="1"/>
          </p:cNvSpPr>
          <p:nvPr>
            <p:ph type="sldNum" sz="quarter" idx="5"/>
          </p:nvPr>
        </p:nvSpPr>
        <p:spPr/>
        <p:txBody>
          <a:bodyPr/>
          <a:lstStyle/>
          <a:p>
            <a:fld id="{F438395B-C11F-4FFB-9629-EE62912C920F}" type="slidenum">
              <a:rPr lang="en-US" smtClean="0"/>
              <a:t>21</a:t>
            </a:fld>
            <a:endParaRPr lang="en-US"/>
          </a:p>
        </p:txBody>
      </p:sp>
    </p:spTree>
    <p:extLst>
      <p:ext uri="{BB962C8B-B14F-4D97-AF65-F5344CB8AC3E}">
        <p14:creationId xmlns:p14="http://schemas.microsoft.com/office/powerpoint/2010/main" val="489918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Locator map of Coahuila y Texas state in Mexico, edited focus on Texas and show the location of San Antonio and Gonzales. This file is licensed under the </a:t>
            </a:r>
            <a:r>
              <a:rPr lang="en-US" b="0" i="0" u="none" strike="noStrike" dirty="0">
                <a:effectLst/>
                <a:latin typeface="Arial" panose="020B0604020202020204" pitchFamily="34" charset="0"/>
                <a:hlinkClick r:id="rId3" tooltip="w:en:Creative Commons"/>
              </a:rPr>
              <a:t>Creative Commons</a:t>
            </a:r>
            <a:r>
              <a:rPr lang="en-US" b="0" i="0" dirty="0">
                <a:solidFill>
                  <a:srgbClr val="202122"/>
                </a:solidFill>
                <a:effectLst/>
                <a:latin typeface="Arial" panose="020B0604020202020204" pitchFamily="34" charset="0"/>
              </a:rPr>
              <a:t> </a:t>
            </a:r>
            <a:r>
              <a:rPr lang="en-US" b="0" i="0" u="none" strike="noStrike" dirty="0">
                <a:effectLst/>
                <a:latin typeface="Arial" panose="020B0604020202020204" pitchFamily="34" charset="0"/>
                <a:hlinkClick r:id="rId4" tooltip="creativecommons:by-sa/4.0/deed.en"/>
              </a:rPr>
              <a:t>Attribution-Share Alike 4.0 International</a:t>
            </a:r>
            <a:r>
              <a:rPr lang="en-US" b="0" i="0" dirty="0">
                <a:solidFill>
                  <a:srgbClr val="202122"/>
                </a:solidFill>
                <a:effectLst/>
                <a:latin typeface="Arial" panose="020B0604020202020204" pitchFamily="34" charset="0"/>
              </a:rPr>
              <a:t> license. https://commons.wikimedia.org/wiki/File:Coahuila_y_Texas_in_Mexico_(1824).svg </a:t>
            </a:r>
            <a:endParaRPr lang="en-US" dirty="0"/>
          </a:p>
        </p:txBody>
      </p:sp>
      <p:sp>
        <p:nvSpPr>
          <p:cNvPr id="4" name="Slide Number Placeholder 3"/>
          <p:cNvSpPr>
            <a:spLocks noGrp="1"/>
          </p:cNvSpPr>
          <p:nvPr>
            <p:ph type="sldNum" sz="quarter" idx="5"/>
          </p:nvPr>
        </p:nvSpPr>
        <p:spPr/>
        <p:txBody>
          <a:bodyPr/>
          <a:lstStyle/>
          <a:p>
            <a:fld id="{F438395B-C11F-4FFB-9629-EE62912C920F}" type="slidenum">
              <a:rPr lang="en-US" smtClean="0"/>
              <a:t>6</a:t>
            </a:fld>
            <a:endParaRPr lang="en-US"/>
          </a:p>
        </p:txBody>
      </p:sp>
    </p:spTree>
    <p:extLst>
      <p:ext uri="{BB962C8B-B14F-4D97-AF65-F5344CB8AC3E}">
        <p14:creationId xmlns:p14="http://schemas.microsoft.com/office/powerpoint/2010/main" val="3575464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Come and Take it Flag. The Texas Historical Commission. </a:t>
            </a:r>
            <a:r>
              <a:rPr lang="en-US" dirty="0">
                <a:hlinkClick r:id="rId3"/>
              </a:rPr>
              <a:t>Flags of the Texas Revolution | Texas Historical Commission</a:t>
            </a:r>
            <a:r>
              <a:rPr lang="en-US" dirty="0"/>
              <a:t> </a:t>
            </a:r>
          </a:p>
        </p:txBody>
      </p:sp>
      <p:sp>
        <p:nvSpPr>
          <p:cNvPr id="4" name="Slide Number Placeholder 3"/>
          <p:cNvSpPr>
            <a:spLocks noGrp="1"/>
          </p:cNvSpPr>
          <p:nvPr>
            <p:ph type="sldNum" sz="quarter" idx="5"/>
          </p:nvPr>
        </p:nvSpPr>
        <p:spPr/>
        <p:txBody>
          <a:bodyPr/>
          <a:lstStyle/>
          <a:p>
            <a:fld id="{F438395B-C11F-4FFB-9629-EE62912C920F}" type="slidenum">
              <a:rPr lang="en-US" smtClean="0"/>
              <a:t>7</a:t>
            </a:fld>
            <a:endParaRPr lang="en-US"/>
          </a:p>
        </p:txBody>
      </p:sp>
    </p:spTree>
    <p:extLst>
      <p:ext uri="{BB962C8B-B14F-4D97-AF65-F5344CB8AC3E}">
        <p14:creationId xmlns:p14="http://schemas.microsoft.com/office/powerpoint/2010/main" val="821488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AE7E8-1093-DE54-7264-35BFE75E4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C5F892-BACC-1E25-BCDB-BEC54F1B16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A2D57E-3672-F8A9-0810-83BBC33EE28C}"/>
              </a:ext>
            </a:extLst>
          </p:cNvPr>
          <p:cNvSpPr>
            <a:spLocks noGrp="1"/>
          </p:cNvSpPr>
          <p:nvPr>
            <p:ph type="body" idx="1"/>
          </p:nvPr>
        </p:nvSpPr>
        <p:spPr/>
        <p:txBody>
          <a:bodyPr/>
          <a:lstStyle/>
          <a:p>
            <a:r>
              <a:rPr lang="en-US" dirty="0"/>
              <a:t>The Battle of Gonzales. The Texas Historical Commission. </a:t>
            </a:r>
            <a:r>
              <a:rPr lang="en-US" dirty="0">
                <a:hlinkClick r:id="rId3"/>
              </a:rPr>
              <a:t>Flags of the Texas Revolution | Texas Historical Commission</a:t>
            </a:r>
            <a:r>
              <a:rPr lang="en-US" dirty="0"/>
              <a:t> </a:t>
            </a:r>
          </a:p>
        </p:txBody>
      </p:sp>
      <p:sp>
        <p:nvSpPr>
          <p:cNvPr id="4" name="Slide Number Placeholder 3">
            <a:extLst>
              <a:ext uri="{FF2B5EF4-FFF2-40B4-BE49-F238E27FC236}">
                <a16:creationId xmlns:a16="http://schemas.microsoft.com/office/drawing/2014/main" id="{464F8B2B-6765-87A3-E65A-D9F800962162}"/>
              </a:ext>
            </a:extLst>
          </p:cNvPr>
          <p:cNvSpPr>
            <a:spLocks noGrp="1"/>
          </p:cNvSpPr>
          <p:nvPr>
            <p:ph type="sldNum" sz="quarter" idx="5"/>
          </p:nvPr>
        </p:nvSpPr>
        <p:spPr/>
        <p:txBody>
          <a:bodyPr/>
          <a:lstStyle/>
          <a:p>
            <a:fld id="{F438395B-C11F-4FFB-9629-EE62912C920F}" type="slidenum">
              <a:rPr lang="en-US" smtClean="0"/>
              <a:t>8</a:t>
            </a:fld>
            <a:endParaRPr lang="en-US"/>
          </a:p>
        </p:txBody>
      </p:sp>
    </p:spTree>
    <p:extLst>
      <p:ext uri="{BB962C8B-B14F-4D97-AF65-F5344CB8AC3E}">
        <p14:creationId xmlns:p14="http://schemas.microsoft.com/office/powerpoint/2010/main" val="2840031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C94FB-CCE7-C8ED-38DB-47653A0FD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55E73E-7BE3-8C87-C124-DE3E52359B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9F2101-455A-18E0-DD2E-8933004E20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Locator map of Coahuila y Texas state in Mexico, edited focus on Texas and show the location of San Antonio and San Felipe de Austin. This file is licensed under the </a:t>
            </a:r>
            <a:r>
              <a:rPr lang="en-US" b="0" i="0" u="none" strike="noStrike" dirty="0">
                <a:effectLst/>
                <a:latin typeface="Arial" panose="020B0604020202020204" pitchFamily="34" charset="0"/>
                <a:hlinkClick r:id="rId3" tooltip="w:en:Creative Commons"/>
              </a:rPr>
              <a:t>Creative Commons</a:t>
            </a:r>
            <a:r>
              <a:rPr lang="en-US" b="0" i="0" dirty="0">
                <a:solidFill>
                  <a:srgbClr val="202122"/>
                </a:solidFill>
                <a:effectLst/>
                <a:latin typeface="Arial" panose="020B0604020202020204" pitchFamily="34" charset="0"/>
              </a:rPr>
              <a:t> </a:t>
            </a:r>
            <a:r>
              <a:rPr lang="en-US" b="0" i="0" u="none" strike="noStrike" dirty="0">
                <a:effectLst/>
                <a:latin typeface="Arial" panose="020B0604020202020204" pitchFamily="34" charset="0"/>
                <a:hlinkClick r:id="rId4" tooltip="creativecommons:by-sa/4.0/deed.en"/>
              </a:rPr>
              <a:t>Attribution-Share Alike 4.0 International</a:t>
            </a:r>
            <a:r>
              <a:rPr lang="en-US" b="0" i="0" dirty="0">
                <a:solidFill>
                  <a:srgbClr val="202122"/>
                </a:solidFill>
                <a:effectLst/>
                <a:latin typeface="Arial" panose="020B0604020202020204" pitchFamily="34" charset="0"/>
              </a:rPr>
              <a:t> license. https://commons.wikimedia.org/wiki/File:Coahuila_y_Texas_in_Mexico_(1824).svg </a:t>
            </a:r>
            <a:endParaRPr lang="en-US" dirty="0"/>
          </a:p>
          <a:p>
            <a:endParaRPr lang="en-US" dirty="0"/>
          </a:p>
        </p:txBody>
      </p:sp>
      <p:sp>
        <p:nvSpPr>
          <p:cNvPr id="4" name="Slide Number Placeholder 3">
            <a:extLst>
              <a:ext uri="{FF2B5EF4-FFF2-40B4-BE49-F238E27FC236}">
                <a16:creationId xmlns:a16="http://schemas.microsoft.com/office/drawing/2014/main" id="{CE188C13-3C68-6215-BA54-7753942D3FEF}"/>
              </a:ext>
            </a:extLst>
          </p:cNvPr>
          <p:cNvSpPr>
            <a:spLocks noGrp="1"/>
          </p:cNvSpPr>
          <p:nvPr>
            <p:ph type="sldNum" sz="quarter" idx="5"/>
          </p:nvPr>
        </p:nvSpPr>
        <p:spPr/>
        <p:txBody>
          <a:bodyPr/>
          <a:lstStyle/>
          <a:p>
            <a:fld id="{F438395B-C11F-4FFB-9629-EE62912C920F}" type="slidenum">
              <a:rPr lang="en-US" smtClean="0"/>
              <a:t>9</a:t>
            </a:fld>
            <a:endParaRPr lang="en-US"/>
          </a:p>
        </p:txBody>
      </p:sp>
    </p:spTree>
    <p:extLst>
      <p:ext uri="{BB962C8B-B14F-4D97-AF65-F5344CB8AC3E}">
        <p14:creationId xmlns:p14="http://schemas.microsoft.com/office/powerpoint/2010/main" val="2771363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6875E-AA1E-330A-1F49-694DB01B03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A61DE3-D289-BAD7-31C6-4E5567EFEE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C79524-168A-2D9F-C953-3121BDB2B248}"/>
              </a:ext>
            </a:extLst>
          </p:cNvPr>
          <p:cNvSpPr>
            <a:spLocks noGrp="1"/>
          </p:cNvSpPr>
          <p:nvPr>
            <p:ph type="body" idx="1"/>
          </p:nvPr>
        </p:nvSpPr>
        <p:spPr/>
        <p:txBody>
          <a:bodyPr/>
          <a:lstStyle/>
          <a:p>
            <a:r>
              <a:rPr lang="en-US" sz="1800" b="0" i="0" u="none" strike="noStrike" dirty="0">
                <a:solidFill>
                  <a:srgbClr val="757575"/>
                </a:solidFill>
                <a:effectLst/>
                <a:latin typeface="Arial" panose="020B0604020202020204" pitchFamily="34" charset="0"/>
              </a:rPr>
              <a:t>Texas. Parks and Wildlife Department. Interpretive Guide to: Washington-On-the-Brazos State Historic Site, pamphlet, 2013; Austin, TX. (</a:t>
            </a:r>
            <a:r>
              <a:rPr lang="en-US" sz="1800" b="0" i="0" u="none" strike="noStrike" dirty="0">
                <a:solidFill>
                  <a:srgbClr val="0277BD"/>
                </a:solidFill>
                <a:effectLst/>
                <a:latin typeface="Arial" panose="020B0604020202020204" pitchFamily="34" charset="0"/>
                <a:hlinkClick r:id="rId3"/>
              </a:rPr>
              <a:t>https://texashistory.unt.edu/ark:/67531/metapth661961/</a:t>
            </a:r>
            <a:r>
              <a:rPr lang="en-US" sz="1800" b="0" i="0" u="none" strike="noStrike" dirty="0">
                <a:solidFill>
                  <a:srgbClr val="757575"/>
                </a:solidFill>
                <a:effectLst/>
                <a:latin typeface="Arial" panose="020B0604020202020204" pitchFamily="34" charset="0"/>
              </a:rPr>
              <a:t>: accessed February 18, 2025), University of North Texas Libraries, The Portal to Texas History, </a:t>
            </a:r>
            <a:r>
              <a:rPr lang="en-US" sz="1800" b="0" i="0" u="none" strike="noStrike" dirty="0">
                <a:solidFill>
                  <a:srgbClr val="0277BD"/>
                </a:solidFill>
                <a:effectLst/>
                <a:latin typeface="Arial" panose="020B0604020202020204" pitchFamily="34" charset="0"/>
                <a:hlinkClick r:id="rId4"/>
              </a:rPr>
              <a:t>https://texashistory.unt.edu</a:t>
            </a:r>
            <a:r>
              <a:rPr lang="en-US" sz="1800" b="0" i="0" u="none" strike="noStrike" dirty="0">
                <a:solidFill>
                  <a:srgbClr val="757575"/>
                </a:solidFill>
                <a:effectLst/>
                <a:latin typeface="Arial" panose="020B0604020202020204" pitchFamily="34" charset="0"/>
              </a:rPr>
              <a:t>; crediting UNT Libraries Government Documents Department.</a:t>
            </a:r>
            <a:endParaRPr lang="en-US" dirty="0"/>
          </a:p>
        </p:txBody>
      </p:sp>
      <p:sp>
        <p:nvSpPr>
          <p:cNvPr id="4" name="Slide Number Placeholder 3">
            <a:extLst>
              <a:ext uri="{FF2B5EF4-FFF2-40B4-BE49-F238E27FC236}">
                <a16:creationId xmlns:a16="http://schemas.microsoft.com/office/drawing/2014/main" id="{BF4A5541-F44F-851E-6150-64B12A77B97C}"/>
              </a:ext>
            </a:extLst>
          </p:cNvPr>
          <p:cNvSpPr>
            <a:spLocks noGrp="1"/>
          </p:cNvSpPr>
          <p:nvPr>
            <p:ph type="sldNum" sz="quarter" idx="5"/>
          </p:nvPr>
        </p:nvSpPr>
        <p:spPr/>
        <p:txBody>
          <a:bodyPr/>
          <a:lstStyle/>
          <a:p>
            <a:fld id="{F438395B-C11F-4FFB-9629-EE62912C920F}" type="slidenum">
              <a:rPr lang="en-US" smtClean="0"/>
              <a:t>10</a:t>
            </a:fld>
            <a:endParaRPr lang="en-US"/>
          </a:p>
        </p:txBody>
      </p:sp>
    </p:spTree>
    <p:extLst>
      <p:ext uri="{BB962C8B-B14F-4D97-AF65-F5344CB8AC3E}">
        <p14:creationId xmlns:p14="http://schemas.microsoft.com/office/powerpoint/2010/main" val="3800064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A37B5-5B94-447A-DE7C-70A0575DA2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D06DA-B91F-6C46-07F0-E75312938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8E7F23-89E8-E298-01B3-59D760B773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Locator map of Coahuila y Texas state in Mexico, edited focus on Texas and show the location of San Antonio and an arrow showing the direction the Texian militia marched to San Antonio. This file is licensed under the </a:t>
            </a:r>
            <a:r>
              <a:rPr lang="en-US" b="0" i="0" u="none" strike="noStrike" dirty="0">
                <a:effectLst/>
                <a:latin typeface="Arial" panose="020B0604020202020204" pitchFamily="34" charset="0"/>
                <a:hlinkClick r:id="rId3" tooltip="w:en:Creative Commons"/>
              </a:rPr>
              <a:t>Creative Commons</a:t>
            </a:r>
            <a:r>
              <a:rPr lang="en-US" b="0" i="0" dirty="0">
                <a:solidFill>
                  <a:srgbClr val="202122"/>
                </a:solidFill>
                <a:effectLst/>
                <a:latin typeface="Arial" panose="020B0604020202020204" pitchFamily="34" charset="0"/>
              </a:rPr>
              <a:t> </a:t>
            </a:r>
            <a:r>
              <a:rPr lang="en-US" b="0" i="0" u="none" strike="noStrike" dirty="0">
                <a:effectLst/>
                <a:latin typeface="Arial" panose="020B0604020202020204" pitchFamily="34" charset="0"/>
                <a:hlinkClick r:id="rId4" tooltip="creativecommons:by-sa/4.0/deed.en"/>
              </a:rPr>
              <a:t>Attribution-Share Alike 4.0 International</a:t>
            </a:r>
            <a:r>
              <a:rPr lang="en-US" b="0" i="0" dirty="0">
                <a:solidFill>
                  <a:srgbClr val="202122"/>
                </a:solidFill>
                <a:effectLst/>
                <a:latin typeface="Arial" panose="020B0604020202020204" pitchFamily="34" charset="0"/>
              </a:rPr>
              <a:t> license. https://commons.wikimedia.org/wiki/File:Coahuila_y_Texas_in_Mexico_(1824).svg </a:t>
            </a:r>
            <a:endParaRPr lang="en-US" dirty="0"/>
          </a:p>
          <a:p>
            <a:endParaRPr lang="en-US" dirty="0"/>
          </a:p>
        </p:txBody>
      </p:sp>
      <p:sp>
        <p:nvSpPr>
          <p:cNvPr id="4" name="Slide Number Placeholder 3">
            <a:extLst>
              <a:ext uri="{FF2B5EF4-FFF2-40B4-BE49-F238E27FC236}">
                <a16:creationId xmlns:a16="http://schemas.microsoft.com/office/drawing/2014/main" id="{3FDF7489-1F8F-2BEF-159F-FCAF782CB1E4}"/>
              </a:ext>
            </a:extLst>
          </p:cNvPr>
          <p:cNvSpPr>
            <a:spLocks noGrp="1"/>
          </p:cNvSpPr>
          <p:nvPr>
            <p:ph type="sldNum" sz="quarter" idx="5"/>
          </p:nvPr>
        </p:nvSpPr>
        <p:spPr/>
        <p:txBody>
          <a:bodyPr/>
          <a:lstStyle/>
          <a:p>
            <a:fld id="{F438395B-C11F-4FFB-9629-EE62912C920F}" type="slidenum">
              <a:rPr lang="en-US" smtClean="0"/>
              <a:t>11</a:t>
            </a:fld>
            <a:endParaRPr lang="en-US"/>
          </a:p>
        </p:txBody>
      </p:sp>
    </p:spTree>
    <p:extLst>
      <p:ext uri="{BB962C8B-B14F-4D97-AF65-F5344CB8AC3E}">
        <p14:creationId xmlns:p14="http://schemas.microsoft.com/office/powerpoint/2010/main" val="801665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B1CE8-C056-4103-051E-2EE369D067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FE9D96-FBED-FF9D-0F2B-5373EA83F5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1DABA2-6D33-D3A1-5A93-982AEA49B03F}"/>
              </a:ext>
            </a:extLst>
          </p:cNvPr>
          <p:cNvSpPr>
            <a:spLocks noGrp="1"/>
          </p:cNvSpPr>
          <p:nvPr>
            <p:ph type="body" idx="1"/>
          </p:nvPr>
        </p:nvSpPr>
        <p:spPr/>
        <p:txBody>
          <a:bodyPr/>
          <a:lstStyle/>
          <a:p>
            <a:r>
              <a:rPr lang="en-US" b="0" i="0" dirty="0">
                <a:solidFill>
                  <a:srgbClr val="757575"/>
                </a:solidFill>
                <a:effectLst/>
                <a:latin typeface="Josefin Sans" pitchFamily="2" charset="0"/>
              </a:rPr>
              <a:t>"Siege of the Alamo", map, Date Unknown; (</a:t>
            </a:r>
            <a:r>
              <a:rPr lang="en-US" b="0" i="0" u="none" strike="noStrike" dirty="0">
                <a:solidFill>
                  <a:srgbClr val="0277BD"/>
                </a:solidFill>
                <a:effectLst/>
                <a:latin typeface="Josefin Sans" pitchFamily="2" charset="0"/>
                <a:hlinkClick r:id="rId3"/>
              </a:rPr>
              <a:t>https://texashistory.unt.edu/ark:/67531/metapth30279/</a:t>
            </a:r>
            <a:r>
              <a:rPr lang="en-US" b="0" i="0" dirty="0">
                <a:solidFill>
                  <a:srgbClr val="757575"/>
                </a:solidFill>
                <a:effectLst/>
                <a:latin typeface="Josefin Sans" pitchFamily="2" charset="0"/>
              </a:rPr>
              <a:t>: accessed March 13, 2025), University of North Texas Libraries, The Portal to Texas History, </a:t>
            </a:r>
            <a:r>
              <a:rPr lang="en-US" b="0" i="0" u="none" strike="noStrike" dirty="0">
                <a:solidFill>
                  <a:srgbClr val="0277BD"/>
                </a:solidFill>
                <a:effectLst/>
                <a:latin typeface="Josefin Sans" pitchFamily="2" charset="0"/>
                <a:hlinkClick r:id="rId4"/>
              </a:rPr>
              <a:t>https://texashistory.unt.edu</a:t>
            </a:r>
            <a:r>
              <a:rPr lang="en-US" b="0" i="0" dirty="0">
                <a:solidFill>
                  <a:srgbClr val="757575"/>
                </a:solidFill>
                <a:effectLst/>
                <a:latin typeface="Josefin Sans" pitchFamily="2" charset="0"/>
              </a:rPr>
              <a:t>; crediting Star of the Republic Museum.</a:t>
            </a:r>
            <a:endParaRPr lang="en-US" dirty="0"/>
          </a:p>
        </p:txBody>
      </p:sp>
      <p:sp>
        <p:nvSpPr>
          <p:cNvPr id="4" name="Slide Number Placeholder 3">
            <a:extLst>
              <a:ext uri="{FF2B5EF4-FFF2-40B4-BE49-F238E27FC236}">
                <a16:creationId xmlns:a16="http://schemas.microsoft.com/office/drawing/2014/main" id="{4C9F4400-F8E4-5EC2-0515-B33A11B28241}"/>
              </a:ext>
            </a:extLst>
          </p:cNvPr>
          <p:cNvSpPr>
            <a:spLocks noGrp="1"/>
          </p:cNvSpPr>
          <p:nvPr>
            <p:ph type="sldNum" sz="quarter" idx="5"/>
          </p:nvPr>
        </p:nvSpPr>
        <p:spPr/>
        <p:txBody>
          <a:bodyPr/>
          <a:lstStyle/>
          <a:p>
            <a:fld id="{F438395B-C11F-4FFB-9629-EE62912C920F}" type="slidenum">
              <a:rPr lang="en-US" smtClean="0"/>
              <a:t>12</a:t>
            </a:fld>
            <a:endParaRPr lang="en-US"/>
          </a:p>
        </p:txBody>
      </p:sp>
    </p:spTree>
    <p:extLst>
      <p:ext uri="{BB962C8B-B14F-4D97-AF65-F5344CB8AC3E}">
        <p14:creationId xmlns:p14="http://schemas.microsoft.com/office/powerpoint/2010/main" val="4037083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2B91F-4122-2368-FEA6-FF97924C2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89CDAF-FA94-A47B-F1FC-75B5E431A6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75EFB3-DD51-D0C6-03B8-701D5835DB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dirty="0">
                <a:solidFill>
                  <a:srgbClr val="242424"/>
                </a:solidFill>
                <a:effectLst/>
                <a:latin typeface="Times New Roman" panose="02020603050405020304" pitchFamily="18" charset="0"/>
              </a:rPr>
              <a:t>Portrait of William B. Travis </a:t>
            </a:r>
            <a:r>
              <a:rPr lang="en-US" sz="1200" b="0" i="0" u="none" strike="noStrike" dirty="0">
                <a:solidFill>
                  <a:srgbClr val="242424"/>
                </a:solidFill>
                <a:effectLst/>
                <a:latin typeface="Times New Roman" panose="02020603050405020304" pitchFamily="18" charset="0"/>
              </a:rPr>
              <a:t>by McArdle. The McArdle Scrapbooks Dawn at the Alamo. Texas State Library and Archives. </a:t>
            </a:r>
            <a:r>
              <a:rPr lang="en-US" sz="1200" dirty="0">
                <a:hlinkClick r:id="rId3"/>
              </a:rPr>
              <a:t>Portrait of William B. Travis by McArdle | Texas State Library</a:t>
            </a:r>
            <a:r>
              <a:rPr lang="en-US" sz="1200" dirty="0"/>
              <a:t> </a:t>
            </a:r>
          </a:p>
          <a:p>
            <a:endParaRPr lang="en-US" dirty="0"/>
          </a:p>
        </p:txBody>
      </p:sp>
      <p:sp>
        <p:nvSpPr>
          <p:cNvPr id="4" name="Slide Number Placeholder 3">
            <a:extLst>
              <a:ext uri="{FF2B5EF4-FFF2-40B4-BE49-F238E27FC236}">
                <a16:creationId xmlns:a16="http://schemas.microsoft.com/office/drawing/2014/main" id="{D53F5BF7-F156-E990-1756-FDB7B63EEF27}"/>
              </a:ext>
            </a:extLst>
          </p:cNvPr>
          <p:cNvSpPr>
            <a:spLocks noGrp="1"/>
          </p:cNvSpPr>
          <p:nvPr>
            <p:ph type="sldNum" sz="quarter" idx="5"/>
          </p:nvPr>
        </p:nvSpPr>
        <p:spPr/>
        <p:txBody>
          <a:bodyPr/>
          <a:lstStyle/>
          <a:p>
            <a:fld id="{F438395B-C11F-4FFB-9629-EE62912C920F}" type="slidenum">
              <a:rPr lang="en-US" smtClean="0"/>
              <a:t>13</a:t>
            </a:fld>
            <a:endParaRPr lang="en-US"/>
          </a:p>
        </p:txBody>
      </p:sp>
    </p:spTree>
    <p:extLst>
      <p:ext uri="{BB962C8B-B14F-4D97-AF65-F5344CB8AC3E}">
        <p14:creationId xmlns:p14="http://schemas.microsoft.com/office/powerpoint/2010/main" val="3928485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7ED45-1CD9-BBB0-FDB0-A0FE0A8ACF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41EDF1-7FBD-1A05-4083-D785F35F99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43733B-803A-8412-0EA0-FACE0CE90946}"/>
              </a:ext>
            </a:extLst>
          </p:cNvPr>
          <p:cNvSpPr>
            <a:spLocks noGrp="1"/>
          </p:cNvSpPr>
          <p:nvPr>
            <p:ph type="dt" sz="half" idx="10"/>
          </p:nvPr>
        </p:nvSpPr>
        <p:spPr/>
        <p:txBody>
          <a:bodyPr/>
          <a:lstStyle/>
          <a:p>
            <a:fld id="{1089A513-71EE-4FE2-BCCE-FA7ED0126BC4}" type="datetimeFigureOut">
              <a:rPr lang="en-US" smtClean="0"/>
              <a:t>4/8/2025</a:t>
            </a:fld>
            <a:endParaRPr lang="en-US"/>
          </a:p>
        </p:txBody>
      </p:sp>
      <p:sp>
        <p:nvSpPr>
          <p:cNvPr id="5" name="Footer Placeholder 4">
            <a:extLst>
              <a:ext uri="{FF2B5EF4-FFF2-40B4-BE49-F238E27FC236}">
                <a16:creationId xmlns:a16="http://schemas.microsoft.com/office/drawing/2014/main" id="{E50823E6-A0A5-B0EC-4B8E-AEB9E784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DAF872-A70B-A937-18AB-853220A62D83}"/>
              </a:ext>
            </a:extLst>
          </p:cNvPr>
          <p:cNvSpPr>
            <a:spLocks noGrp="1"/>
          </p:cNvSpPr>
          <p:nvPr>
            <p:ph type="sldNum" sz="quarter" idx="12"/>
          </p:nvPr>
        </p:nvSpPr>
        <p:spPr/>
        <p:txBody>
          <a:bodyPr/>
          <a:lstStyle/>
          <a:p>
            <a:fld id="{53EF06E6-904E-4C63-A46B-8E5B7C89451B}" type="slidenum">
              <a:rPr lang="en-US" smtClean="0"/>
              <a:t>‹#›</a:t>
            </a:fld>
            <a:endParaRPr lang="en-US"/>
          </a:p>
        </p:txBody>
      </p:sp>
    </p:spTree>
    <p:extLst>
      <p:ext uri="{BB962C8B-B14F-4D97-AF65-F5344CB8AC3E}">
        <p14:creationId xmlns:p14="http://schemas.microsoft.com/office/powerpoint/2010/main" val="2696777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BEF36-DA2A-022A-95F3-68E893879C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F0465D-DBD0-3A78-4F42-853199AAAD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F1334F-5AD5-B082-D113-42D91287C176}"/>
              </a:ext>
            </a:extLst>
          </p:cNvPr>
          <p:cNvSpPr>
            <a:spLocks noGrp="1"/>
          </p:cNvSpPr>
          <p:nvPr>
            <p:ph type="dt" sz="half" idx="10"/>
          </p:nvPr>
        </p:nvSpPr>
        <p:spPr/>
        <p:txBody>
          <a:bodyPr/>
          <a:lstStyle/>
          <a:p>
            <a:fld id="{1089A513-71EE-4FE2-BCCE-FA7ED0126BC4}" type="datetimeFigureOut">
              <a:rPr lang="en-US" smtClean="0"/>
              <a:t>4/8/2025</a:t>
            </a:fld>
            <a:endParaRPr lang="en-US"/>
          </a:p>
        </p:txBody>
      </p:sp>
      <p:sp>
        <p:nvSpPr>
          <p:cNvPr id="5" name="Footer Placeholder 4">
            <a:extLst>
              <a:ext uri="{FF2B5EF4-FFF2-40B4-BE49-F238E27FC236}">
                <a16:creationId xmlns:a16="http://schemas.microsoft.com/office/drawing/2014/main" id="{73745837-FD16-E1E6-8ACD-DF1C835D1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02D77F-4A91-50EB-3216-3D79E4E77D46}"/>
              </a:ext>
            </a:extLst>
          </p:cNvPr>
          <p:cNvSpPr>
            <a:spLocks noGrp="1"/>
          </p:cNvSpPr>
          <p:nvPr>
            <p:ph type="sldNum" sz="quarter" idx="12"/>
          </p:nvPr>
        </p:nvSpPr>
        <p:spPr/>
        <p:txBody>
          <a:bodyPr/>
          <a:lstStyle/>
          <a:p>
            <a:fld id="{53EF06E6-904E-4C63-A46B-8E5B7C89451B}" type="slidenum">
              <a:rPr lang="en-US" smtClean="0"/>
              <a:t>‹#›</a:t>
            </a:fld>
            <a:endParaRPr lang="en-US"/>
          </a:p>
        </p:txBody>
      </p:sp>
    </p:spTree>
    <p:extLst>
      <p:ext uri="{BB962C8B-B14F-4D97-AF65-F5344CB8AC3E}">
        <p14:creationId xmlns:p14="http://schemas.microsoft.com/office/powerpoint/2010/main" val="1786110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035373-A7B4-8540-D69C-AF6935C554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046531-D3E2-0D9B-1E6D-83BE5B9D73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C3582-BB70-773B-610E-B0246CAB8E4F}"/>
              </a:ext>
            </a:extLst>
          </p:cNvPr>
          <p:cNvSpPr>
            <a:spLocks noGrp="1"/>
          </p:cNvSpPr>
          <p:nvPr>
            <p:ph type="dt" sz="half" idx="10"/>
          </p:nvPr>
        </p:nvSpPr>
        <p:spPr/>
        <p:txBody>
          <a:bodyPr/>
          <a:lstStyle/>
          <a:p>
            <a:fld id="{1089A513-71EE-4FE2-BCCE-FA7ED0126BC4}" type="datetimeFigureOut">
              <a:rPr lang="en-US" smtClean="0"/>
              <a:t>4/8/2025</a:t>
            </a:fld>
            <a:endParaRPr lang="en-US"/>
          </a:p>
        </p:txBody>
      </p:sp>
      <p:sp>
        <p:nvSpPr>
          <p:cNvPr id="5" name="Footer Placeholder 4">
            <a:extLst>
              <a:ext uri="{FF2B5EF4-FFF2-40B4-BE49-F238E27FC236}">
                <a16:creationId xmlns:a16="http://schemas.microsoft.com/office/drawing/2014/main" id="{F3B89334-75F0-3EB1-8077-028264423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E1734-8C24-0CA6-4BD6-7A3C6F15788C}"/>
              </a:ext>
            </a:extLst>
          </p:cNvPr>
          <p:cNvSpPr>
            <a:spLocks noGrp="1"/>
          </p:cNvSpPr>
          <p:nvPr>
            <p:ph type="sldNum" sz="quarter" idx="12"/>
          </p:nvPr>
        </p:nvSpPr>
        <p:spPr/>
        <p:txBody>
          <a:bodyPr/>
          <a:lstStyle/>
          <a:p>
            <a:fld id="{53EF06E6-904E-4C63-A46B-8E5B7C89451B}" type="slidenum">
              <a:rPr lang="en-US" smtClean="0"/>
              <a:t>‹#›</a:t>
            </a:fld>
            <a:endParaRPr lang="en-US"/>
          </a:p>
        </p:txBody>
      </p:sp>
    </p:spTree>
    <p:extLst>
      <p:ext uri="{BB962C8B-B14F-4D97-AF65-F5344CB8AC3E}">
        <p14:creationId xmlns:p14="http://schemas.microsoft.com/office/powerpoint/2010/main" val="4230274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A118E-67FF-DB74-CD3E-4AA52B4A3C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726F93-75BC-5986-3BF1-F4D859F509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D7F858-2769-E5BE-B10C-7DE4293C434C}"/>
              </a:ext>
            </a:extLst>
          </p:cNvPr>
          <p:cNvSpPr>
            <a:spLocks noGrp="1"/>
          </p:cNvSpPr>
          <p:nvPr>
            <p:ph type="dt" sz="half" idx="10"/>
          </p:nvPr>
        </p:nvSpPr>
        <p:spPr/>
        <p:txBody>
          <a:bodyPr/>
          <a:lstStyle/>
          <a:p>
            <a:fld id="{359898E3-56FB-4C46-82D2-B0509E395835}" type="datetimeFigureOut">
              <a:rPr lang="en-US" smtClean="0"/>
              <a:t>4/8/2025</a:t>
            </a:fld>
            <a:endParaRPr lang="en-US"/>
          </a:p>
        </p:txBody>
      </p:sp>
      <p:sp>
        <p:nvSpPr>
          <p:cNvPr id="5" name="Footer Placeholder 4">
            <a:extLst>
              <a:ext uri="{FF2B5EF4-FFF2-40B4-BE49-F238E27FC236}">
                <a16:creationId xmlns:a16="http://schemas.microsoft.com/office/drawing/2014/main" id="{061A99E8-D50A-20FC-FCB2-588E76E2B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0332D3-5A48-BBAA-2BEC-AB3B03A748B2}"/>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4181371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96A24-C40C-4B90-F79F-90E41FE2AA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20058F-314D-8125-6346-6871F43D5B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5100F5-FF25-A1F4-F784-7D5624F48CD0}"/>
              </a:ext>
            </a:extLst>
          </p:cNvPr>
          <p:cNvSpPr>
            <a:spLocks noGrp="1"/>
          </p:cNvSpPr>
          <p:nvPr>
            <p:ph type="dt" sz="half" idx="10"/>
          </p:nvPr>
        </p:nvSpPr>
        <p:spPr/>
        <p:txBody>
          <a:bodyPr/>
          <a:lstStyle/>
          <a:p>
            <a:fld id="{359898E3-56FB-4C46-82D2-B0509E395835}" type="datetimeFigureOut">
              <a:rPr lang="en-US" smtClean="0"/>
              <a:t>4/8/2025</a:t>
            </a:fld>
            <a:endParaRPr lang="en-US"/>
          </a:p>
        </p:txBody>
      </p:sp>
      <p:sp>
        <p:nvSpPr>
          <p:cNvPr id="5" name="Footer Placeholder 4">
            <a:extLst>
              <a:ext uri="{FF2B5EF4-FFF2-40B4-BE49-F238E27FC236}">
                <a16:creationId xmlns:a16="http://schemas.microsoft.com/office/drawing/2014/main" id="{2E38B0F7-5E38-9B23-C404-828BD9329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EB14E0-4857-8C61-2EB0-50E46B6CC2CA}"/>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3184500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2FD9-6B47-DC62-0B0C-5F4CDB2DD2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92707E-DCFF-884A-DA7C-994409B185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16664D-7972-AFE6-C9AC-E9BB23373638}"/>
              </a:ext>
            </a:extLst>
          </p:cNvPr>
          <p:cNvSpPr>
            <a:spLocks noGrp="1"/>
          </p:cNvSpPr>
          <p:nvPr>
            <p:ph type="dt" sz="half" idx="10"/>
          </p:nvPr>
        </p:nvSpPr>
        <p:spPr/>
        <p:txBody>
          <a:bodyPr/>
          <a:lstStyle/>
          <a:p>
            <a:fld id="{359898E3-56FB-4C46-82D2-B0509E395835}" type="datetimeFigureOut">
              <a:rPr lang="en-US" smtClean="0"/>
              <a:t>4/8/2025</a:t>
            </a:fld>
            <a:endParaRPr lang="en-US"/>
          </a:p>
        </p:txBody>
      </p:sp>
      <p:sp>
        <p:nvSpPr>
          <p:cNvPr id="5" name="Footer Placeholder 4">
            <a:extLst>
              <a:ext uri="{FF2B5EF4-FFF2-40B4-BE49-F238E27FC236}">
                <a16:creationId xmlns:a16="http://schemas.microsoft.com/office/drawing/2014/main" id="{AA289BBE-35A0-7305-8941-263F46520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E2D6D-3BE9-9F54-D7E7-FC76BDBF6DB7}"/>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1132892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FC5-419D-F646-6419-3A38393C0E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374D6A-D5C4-C427-C548-4083264DB5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6A5C45-451D-DE9C-62C2-39A6CC2097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7AD90B-EE52-7EE1-E432-DE137B36EF18}"/>
              </a:ext>
            </a:extLst>
          </p:cNvPr>
          <p:cNvSpPr>
            <a:spLocks noGrp="1"/>
          </p:cNvSpPr>
          <p:nvPr>
            <p:ph type="dt" sz="half" idx="10"/>
          </p:nvPr>
        </p:nvSpPr>
        <p:spPr/>
        <p:txBody>
          <a:bodyPr/>
          <a:lstStyle/>
          <a:p>
            <a:fld id="{359898E3-56FB-4C46-82D2-B0509E395835}" type="datetimeFigureOut">
              <a:rPr lang="en-US" smtClean="0"/>
              <a:t>4/8/2025</a:t>
            </a:fld>
            <a:endParaRPr lang="en-US"/>
          </a:p>
        </p:txBody>
      </p:sp>
      <p:sp>
        <p:nvSpPr>
          <p:cNvPr id="6" name="Footer Placeholder 5">
            <a:extLst>
              <a:ext uri="{FF2B5EF4-FFF2-40B4-BE49-F238E27FC236}">
                <a16:creationId xmlns:a16="http://schemas.microsoft.com/office/drawing/2014/main" id="{2E946B80-7AE8-DF05-064C-704BC17A4C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D0855-7D38-28A7-773F-D4B53A3DB0CA}"/>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1180536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2AC72-F99A-E845-3A1F-6A8716D880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B23B81-EEB7-D9A5-D8B0-BB3FD7A78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86E16D-3840-81AD-FA0E-6A584B0BC8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7514BD-6267-993E-15DA-B4485710AF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B68CF5-2AEA-C3F1-5E7E-B0CDEEB6C9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3A60F0-379A-AFE7-9485-5AC2074A94B1}"/>
              </a:ext>
            </a:extLst>
          </p:cNvPr>
          <p:cNvSpPr>
            <a:spLocks noGrp="1"/>
          </p:cNvSpPr>
          <p:nvPr>
            <p:ph type="dt" sz="half" idx="10"/>
          </p:nvPr>
        </p:nvSpPr>
        <p:spPr/>
        <p:txBody>
          <a:bodyPr/>
          <a:lstStyle/>
          <a:p>
            <a:fld id="{359898E3-56FB-4C46-82D2-B0509E395835}" type="datetimeFigureOut">
              <a:rPr lang="en-US" smtClean="0"/>
              <a:t>4/8/2025</a:t>
            </a:fld>
            <a:endParaRPr lang="en-US"/>
          </a:p>
        </p:txBody>
      </p:sp>
      <p:sp>
        <p:nvSpPr>
          <p:cNvPr id="8" name="Footer Placeholder 7">
            <a:extLst>
              <a:ext uri="{FF2B5EF4-FFF2-40B4-BE49-F238E27FC236}">
                <a16:creationId xmlns:a16="http://schemas.microsoft.com/office/drawing/2014/main" id="{6419532D-C328-0347-7770-4E29566A70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A5643A-2C84-390D-98DF-08EA00AD31A6}"/>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422055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C325-073A-15A6-B396-211D75A92A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DFD385-26B1-6A31-898B-A7339BAFD758}"/>
              </a:ext>
            </a:extLst>
          </p:cNvPr>
          <p:cNvSpPr>
            <a:spLocks noGrp="1"/>
          </p:cNvSpPr>
          <p:nvPr>
            <p:ph type="dt" sz="half" idx="10"/>
          </p:nvPr>
        </p:nvSpPr>
        <p:spPr/>
        <p:txBody>
          <a:bodyPr/>
          <a:lstStyle/>
          <a:p>
            <a:fld id="{359898E3-56FB-4C46-82D2-B0509E395835}" type="datetimeFigureOut">
              <a:rPr lang="en-US" smtClean="0"/>
              <a:t>4/8/2025</a:t>
            </a:fld>
            <a:endParaRPr lang="en-US"/>
          </a:p>
        </p:txBody>
      </p:sp>
      <p:sp>
        <p:nvSpPr>
          <p:cNvPr id="4" name="Footer Placeholder 3">
            <a:extLst>
              <a:ext uri="{FF2B5EF4-FFF2-40B4-BE49-F238E27FC236}">
                <a16:creationId xmlns:a16="http://schemas.microsoft.com/office/drawing/2014/main" id="{75F794BC-C5C5-77DA-B667-4AF00241F9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E43E86-8501-EB05-E2D2-5AA1E3F49771}"/>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3851154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AA0636-B025-C43F-846A-11AC72A4D23C}"/>
              </a:ext>
            </a:extLst>
          </p:cNvPr>
          <p:cNvSpPr>
            <a:spLocks noGrp="1"/>
          </p:cNvSpPr>
          <p:nvPr>
            <p:ph type="dt" sz="half" idx="10"/>
          </p:nvPr>
        </p:nvSpPr>
        <p:spPr/>
        <p:txBody>
          <a:bodyPr/>
          <a:lstStyle/>
          <a:p>
            <a:fld id="{359898E3-56FB-4C46-82D2-B0509E395835}" type="datetimeFigureOut">
              <a:rPr lang="en-US" smtClean="0"/>
              <a:t>4/8/2025</a:t>
            </a:fld>
            <a:endParaRPr lang="en-US"/>
          </a:p>
        </p:txBody>
      </p:sp>
      <p:sp>
        <p:nvSpPr>
          <p:cNvPr id="3" name="Footer Placeholder 2">
            <a:extLst>
              <a:ext uri="{FF2B5EF4-FFF2-40B4-BE49-F238E27FC236}">
                <a16:creationId xmlns:a16="http://schemas.microsoft.com/office/drawing/2014/main" id="{CAF8094F-BB09-E91B-4F91-F7F57BCC82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6AFEAB-A1AD-12BF-14E3-E35E86263502}"/>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4032954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36838-3EE8-DE0B-A15D-743CDBB0FC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CD2EA6-C5FE-1CB9-F637-BA4221B5F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DD41C2-C434-4CAD-B02A-EFC4E63D1D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90EDF0-926F-7A6B-D472-30642A8FA73E}"/>
              </a:ext>
            </a:extLst>
          </p:cNvPr>
          <p:cNvSpPr>
            <a:spLocks noGrp="1"/>
          </p:cNvSpPr>
          <p:nvPr>
            <p:ph type="dt" sz="half" idx="10"/>
          </p:nvPr>
        </p:nvSpPr>
        <p:spPr/>
        <p:txBody>
          <a:bodyPr/>
          <a:lstStyle/>
          <a:p>
            <a:fld id="{359898E3-56FB-4C46-82D2-B0509E395835}" type="datetimeFigureOut">
              <a:rPr lang="en-US" smtClean="0"/>
              <a:t>4/8/2025</a:t>
            </a:fld>
            <a:endParaRPr lang="en-US"/>
          </a:p>
        </p:txBody>
      </p:sp>
      <p:sp>
        <p:nvSpPr>
          <p:cNvPr id="6" name="Footer Placeholder 5">
            <a:extLst>
              <a:ext uri="{FF2B5EF4-FFF2-40B4-BE49-F238E27FC236}">
                <a16:creationId xmlns:a16="http://schemas.microsoft.com/office/drawing/2014/main" id="{A4039CED-E0F2-4EB2-9A87-558BB4C7C0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72ECBB-62FB-594D-CE57-ECB5C1A49220}"/>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2006803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6BE62-80CB-2F1C-A24D-0B3277FFF2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B8C3A4-6212-236E-A6F5-B1EAB922B2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C80974-D4F0-3BFA-57C3-6089A2A0BC11}"/>
              </a:ext>
            </a:extLst>
          </p:cNvPr>
          <p:cNvSpPr>
            <a:spLocks noGrp="1"/>
          </p:cNvSpPr>
          <p:nvPr>
            <p:ph type="dt" sz="half" idx="10"/>
          </p:nvPr>
        </p:nvSpPr>
        <p:spPr/>
        <p:txBody>
          <a:bodyPr/>
          <a:lstStyle/>
          <a:p>
            <a:fld id="{1089A513-71EE-4FE2-BCCE-FA7ED0126BC4}" type="datetimeFigureOut">
              <a:rPr lang="en-US" smtClean="0"/>
              <a:t>4/8/2025</a:t>
            </a:fld>
            <a:endParaRPr lang="en-US"/>
          </a:p>
        </p:txBody>
      </p:sp>
      <p:sp>
        <p:nvSpPr>
          <p:cNvPr id="5" name="Footer Placeholder 4">
            <a:extLst>
              <a:ext uri="{FF2B5EF4-FFF2-40B4-BE49-F238E27FC236}">
                <a16:creationId xmlns:a16="http://schemas.microsoft.com/office/drawing/2014/main" id="{B9BA0AB5-0CB1-0F0F-CCD9-8F614CF6F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1436EA-E2B3-7926-E322-2F51C348928C}"/>
              </a:ext>
            </a:extLst>
          </p:cNvPr>
          <p:cNvSpPr>
            <a:spLocks noGrp="1"/>
          </p:cNvSpPr>
          <p:nvPr>
            <p:ph type="sldNum" sz="quarter" idx="12"/>
          </p:nvPr>
        </p:nvSpPr>
        <p:spPr/>
        <p:txBody>
          <a:bodyPr/>
          <a:lstStyle/>
          <a:p>
            <a:fld id="{53EF06E6-904E-4C63-A46B-8E5B7C89451B}" type="slidenum">
              <a:rPr lang="en-US" smtClean="0"/>
              <a:t>‹#›</a:t>
            </a:fld>
            <a:endParaRPr lang="en-US"/>
          </a:p>
        </p:txBody>
      </p:sp>
    </p:spTree>
    <p:extLst>
      <p:ext uri="{BB962C8B-B14F-4D97-AF65-F5344CB8AC3E}">
        <p14:creationId xmlns:p14="http://schemas.microsoft.com/office/powerpoint/2010/main" val="6897056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A024-2FCE-E34E-F9CD-E7B21D9601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50C396-A8B2-FDBD-9D34-42BB72741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69B3DD-0EEB-113C-80AE-701E5C73B5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CA1C99-6367-F139-3F8E-6B083956F15B}"/>
              </a:ext>
            </a:extLst>
          </p:cNvPr>
          <p:cNvSpPr>
            <a:spLocks noGrp="1"/>
          </p:cNvSpPr>
          <p:nvPr>
            <p:ph type="dt" sz="half" idx="10"/>
          </p:nvPr>
        </p:nvSpPr>
        <p:spPr/>
        <p:txBody>
          <a:bodyPr/>
          <a:lstStyle/>
          <a:p>
            <a:fld id="{359898E3-56FB-4C46-82D2-B0509E395835}" type="datetimeFigureOut">
              <a:rPr lang="en-US" smtClean="0"/>
              <a:t>4/8/2025</a:t>
            </a:fld>
            <a:endParaRPr lang="en-US"/>
          </a:p>
        </p:txBody>
      </p:sp>
      <p:sp>
        <p:nvSpPr>
          <p:cNvPr id="6" name="Footer Placeholder 5">
            <a:extLst>
              <a:ext uri="{FF2B5EF4-FFF2-40B4-BE49-F238E27FC236}">
                <a16:creationId xmlns:a16="http://schemas.microsoft.com/office/drawing/2014/main" id="{FC4797B0-2866-EB64-EBAC-FDEBFBD0A1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CB9E4A-0379-D687-1CA7-F9E3381BDE75}"/>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1228736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0B869-C5B0-CBA3-E22D-3733C320F2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7B43B3-A950-2F38-5BCA-7070B5C2B9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C5A635-A366-62B6-8C7D-49AFD638155E}"/>
              </a:ext>
            </a:extLst>
          </p:cNvPr>
          <p:cNvSpPr>
            <a:spLocks noGrp="1"/>
          </p:cNvSpPr>
          <p:nvPr>
            <p:ph type="dt" sz="half" idx="10"/>
          </p:nvPr>
        </p:nvSpPr>
        <p:spPr/>
        <p:txBody>
          <a:bodyPr/>
          <a:lstStyle/>
          <a:p>
            <a:fld id="{359898E3-56FB-4C46-82D2-B0509E395835}" type="datetimeFigureOut">
              <a:rPr lang="en-US" smtClean="0"/>
              <a:t>4/8/2025</a:t>
            </a:fld>
            <a:endParaRPr lang="en-US"/>
          </a:p>
        </p:txBody>
      </p:sp>
      <p:sp>
        <p:nvSpPr>
          <p:cNvPr id="5" name="Footer Placeholder 4">
            <a:extLst>
              <a:ext uri="{FF2B5EF4-FFF2-40B4-BE49-F238E27FC236}">
                <a16:creationId xmlns:a16="http://schemas.microsoft.com/office/drawing/2014/main" id="{AE06B186-6C0F-6E94-8A7C-C5FBA7C6E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669ADD-8BBF-DE02-9473-58EC5A84B53C}"/>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1415824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00ED2A-5D03-FA42-4F0E-6A7F173718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7351D-A6F3-E648-2471-97BE8065C5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98881-6151-512B-F630-F40F15ADFE6A}"/>
              </a:ext>
            </a:extLst>
          </p:cNvPr>
          <p:cNvSpPr>
            <a:spLocks noGrp="1"/>
          </p:cNvSpPr>
          <p:nvPr>
            <p:ph type="dt" sz="half" idx="10"/>
          </p:nvPr>
        </p:nvSpPr>
        <p:spPr/>
        <p:txBody>
          <a:bodyPr/>
          <a:lstStyle/>
          <a:p>
            <a:fld id="{359898E3-56FB-4C46-82D2-B0509E395835}" type="datetimeFigureOut">
              <a:rPr lang="en-US" smtClean="0"/>
              <a:t>4/8/2025</a:t>
            </a:fld>
            <a:endParaRPr lang="en-US"/>
          </a:p>
        </p:txBody>
      </p:sp>
      <p:sp>
        <p:nvSpPr>
          <p:cNvPr id="5" name="Footer Placeholder 4">
            <a:extLst>
              <a:ext uri="{FF2B5EF4-FFF2-40B4-BE49-F238E27FC236}">
                <a16:creationId xmlns:a16="http://schemas.microsoft.com/office/drawing/2014/main" id="{14E355B4-6539-1D23-0789-89C07C4D6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2798C-A992-C6D3-8E02-9942B4882B2C}"/>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2644981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1A32-8AD7-6B31-9F9A-DFEBF7120C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0CD5BA-6309-5F98-9B3E-33AC666CC0E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DA15EB-0C75-F9B3-98C9-9E7AD4AA51C5}"/>
              </a:ext>
            </a:extLst>
          </p:cNvPr>
          <p:cNvSpPr>
            <a:spLocks noGrp="1"/>
          </p:cNvSpPr>
          <p:nvPr>
            <p:ph type="dt" sz="half" idx="10"/>
          </p:nvPr>
        </p:nvSpPr>
        <p:spPr/>
        <p:txBody>
          <a:bodyPr/>
          <a:lstStyle/>
          <a:p>
            <a:fld id="{1089A513-71EE-4FE2-BCCE-FA7ED0126BC4}" type="datetimeFigureOut">
              <a:rPr lang="en-US" smtClean="0"/>
              <a:t>4/8/2025</a:t>
            </a:fld>
            <a:endParaRPr lang="en-US"/>
          </a:p>
        </p:txBody>
      </p:sp>
      <p:sp>
        <p:nvSpPr>
          <p:cNvPr id="5" name="Footer Placeholder 4">
            <a:extLst>
              <a:ext uri="{FF2B5EF4-FFF2-40B4-BE49-F238E27FC236}">
                <a16:creationId xmlns:a16="http://schemas.microsoft.com/office/drawing/2014/main" id="{67D44015-960D-65EC-D39A-BE05C22945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D3E88-8E07-FBA6-2466-5D29D12BA645}"/>
              </a:ext>
            </a:extLst>
          </p:cNvPr>
          <p:cNvSpPr>
            <a:spLocks noGrp="1"/>
          </p:cNvSpPr>
          <p:nvPr>
            <p:ph type="sldNum" sz="quarter" idx="12"/>
          </p:nvPr>
        </p:nvSpPr>
        <p:spPr/>
        <p:txBody>
          <a:bodyPr/>
          <a:lstStyle/>
          <a:p>
            <a:fld id="{53EF06E6-904E-4C63-A46B-8E5B7C89451B}" type="slidenum">
              <a:rPr lang="en-US" smtClean="0"/>
              <a:t>‹#›</a:t>
            </a:fld>
            <a:endParaRPr lang="en-US"/>
          </a:p>
        </p:txBody>
      </p:sp>
    </p:spTree>
    <p:extLst>
      <p:ext uri="{BB962C8B-B14F-4D97-AF65-F5344CB8AC3E}">
        <p14:creationId xmlns:p14="http://schemas.microsoft.com/office/powerpoint/2010/main" val="1117213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1DA09-A611-41BD-176A-ED8A8982E4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1C01AE-ACC8-15E3-391B-974C239C53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3D23AE-1D32-4CA5-9F7E-30C7138789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CC344A-B4BC-A447-CACE-4129D80CD6A7}"/>
              </a:ext>
            </a:extLst>
          </p:cNvPr>
          <p:cNvSpPr>
            <a:spLocks noGrp="1"/>
          </p:cNvSpPr>
          <p:nvPr>
            <p:ph type="dt" sz="half" idx="10"/>
          </p:nvPr>
        </p:nvSpPr>
        <p:spPr/>
        <p:txBody>
          <a:bodyPr/>
          <a:lstStyle/>
          <a:p>
            <a:fld id="{1089A513-71EE-4FE2-BCCE-FA7ED0126BC4}" type="datetimeFigureOut">
              <a:rPr lang="en-US" smtClean="0"/>
              <a:t>4/8/2025</a:t>
            </a:fld>
            <a:endParaRPr lang="en-US"/>
          </a:p>
        </p:txBody>
      </p:sp>
      <p:sp>
        <p:nvSpPr>
          <p:cNvPr id="6" name="Footer Placeholder 5">
            <a:extLst>
              <a:ext uri="{FF2B5EF4-FFF2-40B4-BE49-F238E27FC236}">
                <a16:creationId xmlns:a16="http://schemas.microsoft.com/office/drawing/2014/main" id="{1B52740A-61BC-6EE4-2B54-6345AD6610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3E0D7-03AB-4E85-189F-B0BF91A41AA9}"/>
              </a:ext>
            </a:extLst>
          </p:cNvPr>
          <p:cNvSpPr>
            <a:spLocks noGrp="1"/>
          </p:cNvSpPr>
          <p:nvPr>
            <p:ph type="sldNum" sz="quarter" idx="12"/>
          </p:nvPr>
        </p:nvSpPr>
        <p:spPr/>
        <p:txBody>
          <a:bodyPr/>
          <a:lstStyle/>
          <a:p>
            <a:fld id="{53EF06E6-904E-4C63-A46B-8E5B7C89451B}" type="slidenum">
              <a:rPr lang="en-US" smtClean="0"/>
              <a:t>‹#›</a:t>
            </a:fld>
            <a:endParaRPr lang="en-US"/>
          </a:p>
        </p:txBody>
      </p:sp>
    </p:spTree>
    <p:extLst>
      <p:ext uri="{BB962C8B-B14F-4D97-AF65-F5344CB8AC3E}">
        <p14:creationId xmlns:p14="http://schemas.microsoft.com/office/powerpoint/2010/main" val="1773554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33DA9-18D8-E9EB-57D6-755AF1E311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AD406E-67BD-ED51-0488-ED797E5D52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0BD5DE-7405-1228-5ED6-D10101A5B6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4697F9-BD8A-D049-760C-D4A7D83156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158CDB-2C22-114A-C38F-C738BA983B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FC1BB2-1D08-F7A8-F9F6-8C4F0A08D3BB}"/>
              </a:ext>
            </a:extLst>
          </p:cNvPr>
          <p:cNvSpPr>
            <a:spLocks noGrp="1"/>
          </p:cNvSpPr>
          <p:nvPr>
            <p:ph type="dt" sz="half" idx="10"/>
          </p:nvPr>
        </p:nvSpPr>
        <p:spPr/>
        <p:txBody>
          <a:bodyPr/>
          <a:lstStyle/>
          <a:p>
            <a:fld id="{1089A513-71EE-4FE2-BCCE-FA7ED0126BC4}" type="datetimeFigureOut">
              <a:rPr lang="en-US" smtClean="0"/>
              <a:t>4/8/2025</a:t>
            </a:fld>
            <a:endParaRPr lang="en-US"/>
          </a:p>
        </p:txBody>
      </p:sp>
      <p:sp>
        <p:nvSpPr>
          <p:cNvPr id="8" name="Footer Placeholder 7">
            <a:extLst>
              <a:ext uri="{FF2B5EF4-FFF2-40B4-BE49-F238E27FC236}">
                <a16:creationId xmlns:a16="http://schemas.microsoft.com/office/drawing/2014/main" id="{EF6CA36D-512F-110D-C59A-E27C529E3C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9BFFBB-16B2-3837-A0B2-7ABC1BEC19A3}"/>
              </a:ext>
            </a:extLst>
          </p:cNvPr>
          <p:cNvSpPr>
            <a:spLocks noGrp="1"/>
          </p:cNvSpPr>
          <p:nvPr>
            <p:ph type="sldNum" sz="quarter" idx="12"/>
          </p:nvPr>
        </p:nvSpPr>
        <p:spPr/>
        <p:txBody>
          <a:bodyPr/>
          <a:lstStyle/>
          <a:p>
            <a:fld id="{53EF06E6-904E-4C63-A46B-8E5B7C89451B}" type="slidenum">
              <a:rPr lang="en-US" smtClean="0"/>
              <a:t>‹#›</a:t>
            </a:fld>
            <a:endParaRPr lang="en-US"/>
          </a:p>
        </p:txBody>
      </p:sp>
    </p:spTree>
    <p:extLst>
      <p:ext uri="{BB962C8B-B14F-4D97-AF65-F5344CB8AC3E}">
        <p14:creationId xmlns:p14="http://schemas.microsoft.com/office/powerpoint/2010/main" val="2813104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223BA-55A6-E8F8-EF0D-AF28003DA5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F12A5D-91E7-84F3-C716-E8EFE5EBD671}"/>
              </a:ext>
            </a:extLst>
          </p:cNvPr>
          <p:cNvSpPr>
            <a:spLocks noGrp="1"/>
          </p:cNvSpPr>
          <p:nvPr>
            <p:ph type="dt" sz="half" idx="10"/>
          </p:nvPr>
        </p:nvSpPr>
        <p:spPr/>
        <p:txBody>
          <a:bodyPr/>
          <a:lstStyle/>
          <a:p>
            <a:fld id="{1089A513-71EE-4FE2-BCCE-FA7ED0126BC4}" type="datetimeFigureOut">
              <a:rPr lang="en-US" smtClean="0"/>
              <a:t>4/8/2025</a:t>
            </a:fld>
            <a:endParaRPr lang="en-US"/>
          </a:p>
        </p:txBody>
      </p:sp>
      <p:sp>
        <p:nvSpPr>
          <p:cNvPr id="4" name="Footer Placeholder 3">
            <a:extLst>
              <a:ext uri="{FF2B5EF4-FFF2-40B4-BE49-F238E27FC236}">
                <a16:creationId xmlns:a16="http://schemas.microsoft.com/office/drawing/2014/main" id="{B699CA55-FCE0-D04E-C3D9-4B09369DD5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78DAFB-D2C5-6CD4-CE9A-53721EB7A53C}"/>
              </a:ext>
            </a:extLst>
          </p:cNvPr>
          <p:cNvSpPr>
            <a:spLocks noGrp="1"/>
          </p:cNvSpPr>
          <p:nvPr>
            <p:ph type="sldNum" sz="quarter" idx="12"/>
          </p:nvPr>
        </p:nvSpPr>
        <p:spPr/>
        <p:txBody>
          <a:bodyPr/>
          <a:lstStyle/>
          <a:p>
            <a:fld id="{53EF06E6-904E-4C63-A46B-8E5B7C89451B}" type="slidenum">
              <a:rPr lang="en-US" smtClean="0"/>
              <a:t>‹#›</a:t>
            </a:fld>
            <a:endParaRPr lang="en-US"/>
          </a:p>
        </p:txBody>
      </p:sp>
    </p:spTree>
    <p:extLst>
      <p:ext uri="{BB962C8B-B14F-4D97-AF65-F5344CB8AC3E}">
        <p14:creationId xmlns:p14="http://schemas.microsoft.com/office/powerpoint/2010/main" val="3186417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AA34FD-7A00-4E8A-4170-A9069FBAE0BA}"/>
              </a:ext>
            </a:extLst>
          </p:cNvPr>
          <p:cNvSpPr>
            <a:spLocks noGrp="1"/>
          </p:cNvSpPr>
          <p:nvPr>
            <p:ph type="dt" sz="half" idx="10"/>
          </p:nvPr>
        </p:nvSpPr>
        <p:spPr/>
        <p:txBody>
          <a:bodyPr/>
          <a:lstStyle/>
          <a:p>
            <a:fld id="{1089A513-71EE-4FE2-BCCE-FA7ED0126BC4}" type="datetimeFigureOut">
              <a:rPr lang="en-US" smtClean="0"/>
              <a:t>4/8/2025</a:t>
            </a:fld>
            <a:endParaRPr lang="en-US"/>
          </a:p>
        </p:txBody>
      </p:sp>
      <p:sp>
        <p:nvSpPr>
          <p:cNvPr id="3" name="Footer Placeholder 2">
            <a:extLst>
              <a:ext uri="{FF2B5EF4-FFF2-40B4-BE49-F238E27FC236}">
                <a16:creationId xmlns:a16="http://schemas.microsoft.com/office/drawing/2014/main" id="{3D044DD5-27B8-1FD3-70A1-02D1C9DEA4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37F5F7-537E-26F6-BF84-E26BD6EAD7C9}"/>
              </a:ext>
            </a:extLst>
          </p:cNvPr>
          <p:cNvSpPr>
            <a:spLocks noGrp="1"/>
          </p:cNvSpPr>
          <p:nvPr>
            <p:ph type="sldNum" sz="quarter" idx="12"/>
          </p:nvPr>
        </p:nvSpPr>
        <p:spPr/>
        <p:txBody>
          <a:bodyPr/>
          <a:lstStyle/>
          <a:p>
            <a:fld id="{53EF06E6-904E-4C63-A46B-8E5B7C89451B}" type="slidenum">
              <a:rPr lang="en-US" smtClean="0"/>
              <a:t>‹#›</a:t>
            </a:fld>
            <a:endParaRPr lang="en-US"/>
          </a:p>
        </p:txBody>
      </p:sp>
    </p:spTree>
    <p:extLst>
      <p:ext uri="{BB962C8B-B14F-4D97-AF65-F5344CB8AC3E}">
        <p14:creationId xmlns:p14="http://schemas.microsoft.com/office/powerpoint/2010/main" val="1894308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B686E-D411-86F5-2D62-B49372F391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841C72-107D-DF68-227A-EA57E5F2B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3CA16D-2DFD-377B-0890-810081DA8E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0FDDAA-99B8-709D-EA9D-4DA527C79879}"/>
              </a:ext>
            </a:extLst>
          </p:cNvPr>
          <p:cNvSpPr>
            <a:spLocks noGrp="1"/>
          </p:cNvSpPr>
          <p:nvPr>
            <p:ph type="dt" sz="half" idx="10"/>
          </p:nvPr>
        </p:nvSpPr>
        <p:spPr/>
        <p:txBody>
          <a:bodyPr/>
          <a:lstStyle/>
          <a:p>
            <a:fld id="{1089A513-71EE-4FE2-BCCE-FA7ED0126BC4}" type="datetimeFigureOut">
              <a:rPr lang="en-US" smtClean="0"/>
              <a:t>4/8/2025</a:t>
            </a:fld>
            <a:endParaRPr lang="en-US"/>
          </a:p>
        </p:txBody>
      </p:sp>
      <p:sp>
        <p:nvSpPr>
          <p:cNvPr id="6" name="Footer Placeholder 5">
            <a:extLst>
              <a:ext uri="{FF2B5EF4-FFF2-40B4-BE49-F238E27FC236}">
                <a16:creationId xmlns:a16="http://schemas.microsoft.com/office/drawing/2014/main" id="{A5E7FB9D-88DC-C65C-9D8B-F69EC6FEBE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F8DF49-898F-6C1B-E157-EB6081A1A19E}"/>
              </a:ext>
            </a:extLst>
          </p:cNvPr>
          <p:cNvSpPr>
            <a:spLocks noGrp="1"/>
          </p:cNvSpPr>
          <p:nvPr>
            <p:ph type="sldNum" sz="quarter" idx="12"/>
          </p:nvPr>
        </p:nvSpPr>
        <p:spPr/>
        <p:txBody>
          <a:bodyPr/>
          <a:lstStyle/>
          <a:p>
            <a:fld id="{53EF06E6-904E-4C63-A46B-8E5B7C89451B}" type="slidenum">
              <a:rPr lang="en-US" smtClean="0"/>
              <a:t>‹#›</a:t>
            </a:fld>
            <a:endParaRPr lang="en-US"/>
          </a:p>
        </p:txBody>
      </p:sp>
    </p:spTree>
    <p:extLst>
      <p:ext uri="{BB962C8B-B14F-4D97-AF65-F5344CB8AC3E}">
        <p14:creationId xmlns:p14="http://schemas.microsoft.com/office/powerpoint/2010/main" val="1468845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2756C-AC60-4521-2AE5-499BB4DC74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BA10CA-5578-112E-3CAF-2B36DC1C29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C4C8C2-B665-4316-22EF-303FCCC1DB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0BFB22-2961-96B2-C521-E214CE3909CB}"/>
              </a:ext>
            </a:extLst>
          </p:cNvPr>
          <p:cNvSpPr>
            <a:spLocks noGrp="1"/>
          </p:cNvSpPr>
          <p:nvPr>
            <p:ph type="dt" sz="half" idx="10"/>
          </p:nvPr>
        </p:nvSpPr>
        <p:spPr/>
        <p:txBody>
          <a:bodyPr/>
          <a:lstStyle/>
          <a:p>
            <a:fld id="{1089A513-71EE-4FE2-BCCE-FA7ED0126BC4}" type="datetimeFigureOut">
              <a:rPr lang="en-US" smtClean="0"/>
              <a:t>4/8/2025</a:t>
            </a:fld>
            <a:endParaRPr lang="en-US"/>
          </a:p>
        </p:txBody>
      </p:sp>
      <p:sp>
        <p:nvSpPr>
          <p:cNvPr id="6" name="Footer Placeholder 5">
            <a:extLst>
              <a:ext uri="{FF2B5EF4-FFF2-40B4-BE49-F238E27FC236}">
                <a16:creationId xmlns:a16="http://schemas.microsoft.com/office/drawing/2014/main" id="{D56BB07A-E48D-11D4-3B6D-7C05443CC9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0A21BA-0A82-3DA2-39F6-9C07B56E1AE4}"/>
              </a:ext>
            </a:extLst>
          </p:cNvPr>
          <p:cNvSpPr>
            <a:spLocks noGrp="1"/>
          </p:cNvSpPr>
          <p:nvPr>
            <p:ph type="sldNum" sz="quarter" idx="12"/>
          </p:nvPr>
        </p:nvSpPr>
        <p:spPr/>
        <p:txBody>
          <a:bodyPr/>
          <a:lstStyle/>
          <a:p>
            <a:fld id="{53EF06E6-904E-4C63-A46B-8E5B7C89451B}" type="slidenum">
              <a:rPr lang="en-US" smtClean="0"/>
              <a:t>‹#›</a:t>
            </a:fld>
            <a:endParaRPr lang="en-US"/>
          </a:p>
        </p:txBody>
      </p:sp>
    </p:spTree>
    <p:extLst>
      <p:ext uri="{BB962C8B-B14F-4D97-AF65-F5344CB8AC3E}">
        <p14:creationId xmlns:p14="http://schemas.microsoft.com/office/powerpoint/2010/main" val="427837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97E835-D149-093E-1C0B-797F5D5DFD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D81ED0-D3C8-756E-B4D4-A320C5735F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E3C9D-CF48-B8E5-CCAC-15985F2E35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089A513-71EE-4FE2-BCCE-FA7ED0126BC4}" type="datetimeFigureOut">
              <a:rPr lang="en-US" smtClean="0"/>
              <a:t>4/8/2025</a:t>
            </a:fld>
            <a:endParaRPr lang="en-US"/>
          </a:p>
        </p:txBody>
      </p:sp>
      <p:sp>
        <p:nvSpPr>
          <p:cNvPr id="5" name="Footer Placeholder 4">
            <a:extLst>
              <a:ext uri="{FF2B5EF4-FFF2-40B4-BE49-F238E27FC236}">
                <a16:creationId xmlns:a16="http://schemas.microsoft.com/office/drawing/2014/main" id="{213AACC9-9DB5-18EE-83F5-2505643EF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F8BD35D-77EF-EB77-4F5D-577A919729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EF06E6-904E-4C63-A46B-8E5B7C89451B}" type="slidenum">
              <a:rPr lang="en-US" smtClean="0"/>
              <a:t>‹#›</a:t>
            </a:fld>
            <a:endParaRPr lang="en-US"/>
          </a:p>
        </p:txBody>
      </p:sp>
    </p:spTree>
    <p:extLst>
      <p:ext uri="{BB962C8B-B14F-4D97-AF65-F5344CB8AC3E}">
        <p14:creationId xmlns:p14="http://schemas.microsoft.com/office/powerpoint/2010/main" val="1308961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A8FA6A-D21B-EF31-6CED-122188617B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BE7EA2-3D77-F040-9755-B3CBDE09E4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857C9-E837-8BB7-EFB3-780DF32C0C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9898E3-56FB-4C46-82D2-B0509E395835}" type="datetimeFigureOut">
              <a:rPr lang="en-US" smtClean="0"/>
              <a:t>4/8/2025</a:t>
            </a:fld>
            <a:endParaRPr lang="en-US"/>
          </a:p>
        </p:txBody>
      </p:sp>
      <p:sp>
        <p:nvSpPr>
          <p:cNvPr id="5" name="Footer Placeholder 4">
            <a:extLst>
              <a:ext uri="{FF2B5EF4-FFF2-40B4-BE49-F238E27FC236}">
                <a16:creationId xmlns:a16="http://schemas.microsoft.com/office/drawing/2014/main" id="{3184878E-A89D-BCFB-F0C9-89DB8FCA3A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E911281-8CDA-CE81-F032-58B09752C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2C23F80-6D39-4679-BCBE-2C7A69BC6B8A}" type="slidenum">
              <a:rPr lang="en-US" smtClean="0"/>
              <a:t>‹#›</a:t>
            </a:fld>
            <a:endParaRPr lang="en-US"/>
          </a:p>
        </p:txBody>
      </p:sp>
    </p:spTree>
    <p:extLst>
      <p:ext uri="{BB962C8B-B14F-4D97-AF65-F5344CB8AC3E}">
        <p14:creationId xmlns:p14="http://schemas.microsoft.com/office/powerpoint/2010/main" val="3016031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7C0AF97-B1C7-ACDC-AA84-18DD3E14F324}"/>
              </a:ext>
            </a:extLst>
          </p:cNvPr>
          <p:cNvSpPr>
            <a:spLocks noGrp="1"/>
          </p:cNvSpPr>
          <p:nvPr>
            <p:ph type="ctrTitle"/>
          </p:nvPr>
        </p:nvSpPr>
        <p:spPr>
          <a:xfrm>
            <a:off x="643468" y="643467"/>
            <a:ext cx="5147732" cy="3829395"/>
          </a:xfrm>
        </p:spPr>
        <p:txBody>
          <a:bodyPr>
            <a:normAutofit/>
          </a:bodyPr>
          <a:lstStyle/>
          <a:p>
            <a:pPr algn="l"/>
            <a:r>
              <a:rPr lang="en-US" b="1" i="1" dirty="0">
                <a:solidFill>
                  <a:schemeClr val="bg2">
                    <a:lumMod val="50000"/>
                  </a:schemeClr>
                </a:solidFill>
              </a:rPr>
              <a:t>Unit 5 :</a:t>
            </a:r>
            <a:br>
              <a:rPr lang="en-US" b="1" i="1" dirty="0"/>
            </a:br>
            <a:r>
              <a:rPr lang="en-US" b="1" i="1" dirty="0"/>
              <a:t> The Texas Revolution</a:t>
            </a:r>
            <a:endParaRPr lang="en-US" b="1" dirty="0"/>
          </a:p>
        </p:txBody>
      </p:sp>
      <p:sp>
        <p:nvSpPr>
          <p:cNvPr id="3" name="Subtitle 2">
            <a:extLst>
              <a:ext uri="{FF2B5EF4-FFF2-40B4-BE49-F238E27FC236}">
                <a16:creationId xmlns:a16="http://schemas.microsoft.com/office/drawing/2014/main" id="{DE5E7D88-B411-0667-9CA2-7DAF8B9F01D0}"/>
              </a:ext>
            </a:extLst>
          </p:cNvPr>
          <p:cNvSpPr>
            <a:spLocks noGrp="1"/>
          </p:cNvSpPr>
          <p:nvPr>
            <p:ph type="subTitle" idx="1"/>
          </p:nvPr>
        </p:nvSpPr>
        <p:spPr>
          <a:xfrm>
            <a:off x="676030" y="4911221"/>
            <a:ext cx="4620584" cy="775494"/>
          </a:xfrm>
        </p:spPr>
        <p:txBody>
          <a:bodyPr>
            <a:noAutofit/>
          </a:bodyPr>
          <a:lstStyle/>
          <a:p>
            <a:pPr algn="l"/>
            <a:r>
              <a:rPr lang="en-US" sz="3600" b="1" i="1" dirty="0">
                <a:solidFill>
                  <a:schemeClr val="bg2">
                    <a:lumMod val="50000"/>
                  </a:schemeClr>
                </a:solidFill>
              </a:rPr>
              <a:t>Lesson 6: </a:t>
            </a:r>
          </a:p>
          <a:p>
            <a:pPr algn="l"/>
            <a:r>
              <a:rPr lang="en-US" sz="3600" b="1" i="1" dirty="0"/>
              <a:t>Events of the Revolution</a:t>
            </a:r>
          </a:p>
        </p:txBody>
      </p:sp>
      <p:pic>
        <p:nvPicPr>
          <p:cNvPr id="1026" name="Picture 2" descr="Artwork depicting the Battle of the Alamo showing hand-to-hand fighting inside the walls of the Alamo.">
            <a:extLst>
              <a:ext uri="{FF2B5EF4-FFF2-40B4-BE49-F238E27FC236}">
                <a16:creationId xmlns:a16="http://schemas.microsoft.com/office/drawing/2014/main" id="{ABD41E89-A518-F4C8-741B-ACFD87FD1C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704" r="33221" b="1951"/>
          <a:stretch/>
        </p:blipFill>
        <p:spPr bwMode="auto">
          <a:xfrm>
            <a:off x="5151863" y="-3593"/>
            <a:ext cx="7037089" cy="672417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28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DC13F17-BC91-69E2-BC6C-DC076B3A42EE}"/>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306ABDC1-1789-1A12-36D1-589DEFF807D0}"/>
              </a:ext>
            </a:extLst>
          </p:cNvPr>
          <p:cNvSpPr txBox="1">
            <a:spLocks noGrp="1"/>
          </p:cNvSpPr>
          <p:nvPr>
            <p:ph type="title" idx="4294967295"/>
          </p:nvPr>
        </p:nvSpPr>
        <p:spPr>
          <a:xfrm>
            <a:off x="1709324" y="-291668"/>
            <a:ext cx="9331566" cy="1489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6600" dirty="0">
                <a:solidFill>
                  <a:schemeClr val="bg1"/>
                </a:solidFill>
                <a:latin typeface="Gotham Medium"/>
              </a:rPr>
              <a:t>The Consultation </a:t>
            </a:r>
            <a:r>
              <a:rPr lang="en-US" sz="6600" dirty="0">
                <a:solidFill>
                  <a:schemeClr val="bg2">
                    <a:lumMod val="25000"/>
                  </a:schemeClr>
                </a:solidFill>
                <a:latin typeface="Gotham Medium"/>
              </a:rPr>
              <a:t>2</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4665E0C3-5FB1-4600-42AA-BC1022241F41}"/>
              </a:ext>
            </a:extLst>
          </p:cNvPr>
          <p:cNvSpPr txBox="1"/>
          <p:nvPr/>
        </p:nvSpPr>
        <p:spPr>
          <a:xfrm>
            <a:off x="97974" y="1469568"/>
            <a:ext cx="6596740" cy="5447645"/>
          </a:xfrm>
          <a:prstGeom prst="rect">
            <a:avLst/>
          </a:prstGeom>
          <a:noFill/>
        </p:spPr>
        <p:txBody>
          <a:bodyPr wrap="square" rtlCol="0">
            <a:spAutoFit/>
          </a:bodyPr>
          <a:lstStyle/>
          <a:p>
            <a:r>
              <a:rPr lang="en-US" sz="4400" b="1" i="1" dirty="0">
                <a:solidFill>
                  <a:schemeClr val="bg2">
                    <a:lumMod val="50000"/>
                  </a:schemeClr>
                </a:solidFill>
                <a:latin typeface="Gotham book"/>
              </a:rPr>
              <a:t>Outcome</a:t>
            </a:r>
            <a:r>
              <a:rPr lang="en-US" sz="4400" dirty="0">
                <a:solidFill>
                  <a:schemeClr val="bg2">
                    <a:lumMod val="50000"/>
                  </a:schemeClr>
                </a:solidFill>
                <a:latin typeface="Gotham book"/>
              </a:rPr>
              <a:t>: </a:t>
            </a:r>
          </a:p>
          <a:p>
            <a:pPr marL="914400" lvl="1" indent="-457200">
              <a:buFont typeface="Arial" panose="020B0604020202020204" pitchFamily="34" charset="0"/>
              <a:buChar char="•"/>
            </a:pPr>
            <a:r>
              <a:rPr lang="en-US" sz="3800" dirty="0">
                <a:solidFill>
                  <a:srgbClr val="7030A0"/>
                </a:solidFill>
                <a:latin typeface="Gotham book"/>
              </a:rPr>
              <a:t>Delegates couldn’t agree on whether to fight for independence or a return to the Constitution of 1824.</a:t>
            </a:r>
          </a:p>
          <a:p>
            <a:pPr marL="914400" lvl="1" indent="-457200">
              <a:buFont typeface="Arial" panose="020B0604020202020204" pitchFamily="34" charset="0"/>
              <a:buChar char="•"/>
            </a:pPr>
            <a:r>
              <a:rPr lang="en-US" sz="3800" dirty="0">
                <a:solidFill>
                  <a:schemeClr val="accent6">
                    <a:lumMod val="75000"/>
                  </a:schemeClr>
                </a:solidFill>
                <a:latin typeface="Gotham book"/>
              </a:rPr>
              <a:t>Created a provisional government, an army under Sam Houston, and a militia under Stephen F. Austin.</a:t>
            </a:r>
          </a:p>
        </p:txBody>
      </p:sp>
      <p:pic>
        <p:nvPicPr>
          <p:cNvPr id="5122" name="Picture 2" descr="A photograph of a reproduction of the meeting room at San Felipe de Austin. There is a long wooden table with wooden chairs around it. There are pieces of parchment paper with writing on them and quills with inkwells. ">
            <a:extLst>
              <a:ext uri="{FF2B5EF4-FFF2-40B4-BE49-F238E27FC236}">
                <a16:creationId xmlns:a16="http://schemas.microsoft.com/office/drawing/2014/main" id="{93495720-4E0A-1121-C810-749595189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2391" y="1210015"/>
            <a:ext cx="3065473" cy="4437969"/>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16E263-73F0-541A-A558-9A8C831A89BC}"/>
              </a:ext>
            </a:extLst>
          </p:cNvPr>
          <p:cNvSpPr txBox="1"/>
          <p:nvPr/>
        </p:nvSpPr>
        <p:spPr>
          <a:xfrm>
            <a:off x="6564088" y="5647984"/>
            <a:ext cx="5606141" cy="769441"/>
          </a:xfrm>
          <a:prstGeom prst="rect">
            <a:avLst/>
          </a:prstGeom>
          <a:noFill/>
        </p:spPr>
        <p:txBody>
          <a:bodyPr wrap="square" rtlCol="0">
            <a:spAutoFit/>
          </a:bodyPr>
          <a:lstStyle/>
          <a:p>
            <a:pPr algn="ctr"/>
            <a:r>
              <a:rPr lang="en-US" sz="2200" i="1" dirty="0">
                <a:latin typeface="Gotham book"/>
              </a:rPr>
              <a:t>A reproduction of the meeting room at San Felipe de Austin. The Portal to Texas History</a:t>
            </a:r>
          </a:p>
        </p:txBody>
      </p:sp>
    </p:spTree>
    <p:extLst>
      <p:ext uri="{BB962C8B-B14F-4D97-AF65-F5344CB8AC3E}">
        <p14:creationId xmlns:p14="http://schemas.microsoft.com/office/powerpoint/2010/main" val="1343747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2DBD1CF-079C-5AB9-010B-2B6DA82F9DD6}"/>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F3A5030D-64FA-48AA-6FBF-A11C92BD2149}"/>
              </a:ext>
            </a:extLst>
          </p:cNvPr>
          <p:cNvSpPr txBox="1">
            <a:spLocks noGrp="1"/>
          </p:cNvSpPr>
          <p:nvPr>
            <p:ph type="title" idx="4294967295"/>
          </p:nvPr>
        </p:nvSpPr>
        <p:spPr>
          <a:xfrm>
            <a:off x="1709324" y="-97972"/>
            <a:ext cx="9331566" cy="16437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6600" dirty="0">
                <a:solidFill>
                  <a:schemeClr val="bg1"/>
                </a:solidFill>
                <a:latin typeface="Gotham Medium"/>
              </a:rPr>
              <a:t>San Antonio</a:t>
            </a:r>
            <a:br>
              <a:rPr lang="en-US" sz="6600" dirty="0">
                <a:solidFill>
                  <a:schemeClr val="bg1"/>
                </a:solidFill>
                <a:latin typeface="Gotham Medium"/>
              </a:rPr>
            </a:br>
            <a:r>
              <a:rPr lang="en-US" sz="4900" dirty="0">
                <a:solidFill>
                  <a:schemeClr val="bg1"/>
                </a:solidFill>
                <a:latin typeface="Gotham Medium"/>
              </a:rPr>
              <a:t>The Texians Take San Antonio </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6" name="TextBox 5">
            <a:extLst>
              <a:ext uri="{FF2B5EF4-FFF2-40B4-BE49-F238E27FC236}">
                <a16:creationId xmlns:a16="http://schemas.microsoft.com/office/drawing/2014/main" id="{D88E7447-D549-34AE-3279-43F4E79FAB1C}"/>
              </a:ext>
            </a:extLst>
          </p:cNvPr>
          <p:cNvSpPr txBox="1"/>
          <p:nvPr/>
        </p:nvSpPr>
        <p:spPr>
          <a:xfrm>
            <a:off x="1" y="1643743"/>
            <a:ext cx="7043056" cy="5262979"/>
          </a:xfrm>
          <a:prstGeom prst="rect">
            <a:avLst/>
          </a:prstGeom>
          <a:noFill/>
        </p:spPr>
        <p:txBody>
          <a:bodyPr wrap="square" rtlCol="0">
            <a:spAutoFit/>
          </a:bodyPr>
          <a:lstStyle/>
          <a:p>
            <a:pPr marL="457200" indent="-457200">
              <a:buFont typeface="Arial" panose="020B0604020202020204" pitchFamily="34" charset="0"/>
              <a:buChar char="•"/>
            </a:pPr>
            <a:r>
              <a:rPr lang="en-US" sz="4800" b="1" i="1" dirty="0">
                <a:solidFill>
                  <a:schemeClr val="bg2">
                    <a:lumMod val="50000"/>
                  </a:schemeClr>
                </a:solidFill>
                <a:latin typeface="Gotham book"/>
              </a:rPr>
              <a:t>When</a:t>
            </a:r>
            <a:r>
              <a:rPr lang="en-US" sz="4800" dirty="0">
                <a:solidFill>
                  <a:schemeClr val="bg2">
                    <a:lumMod val="50000"/>
                  </a:schemeClr>
                </a:solidFill>
                <a:latin typeface="Gotham book"/>
              </a:rPr>
              <a:t>: </a:t>
            </a:r>
            <a:r>
              <a:rPr lang="en-US" sz="4800" dirty="0">
                <a:solidFill>
                  <a:srgbClr val="C00000"/>
                </a:solidFill>
                <a:latin typeface="Gotham book"/>
              </a:rPr>
              <a:t>December 1835</a:t>
            </a:r>
          </a:p>
          <a:p>
            <a:endParaRPr lang="en-US" sz="1000" dirty="0">
              <a:latin typeface="Gotham book"/>
            </a:endParaRPr>
          </a:p>
          <a:p>
            <a:pPr marL="457200" indent="-457200">
              <a:buFont typeface="Arial" panose="020B0604020202020204" pitchFamily="34" charset="0"/>
              <a:buChar char="•"/>
            </a:pPr>
            <a:r>
              <a:rPr lang="en-US" sz="4800" b="1" i="1" dirty="0">
                <a:solidFill>
                  <a:schemeClr val="bg2">
                    <a:lumMod val="50000"/>
                  </a:schemeClr>
                </a:solidFill>
                <a:latin typeface="Gotham book"/>
              </a:rPr>
              <a:t>Where</a:t>
            </a:r>
            <a:r>
              <a:rPr lang="en-US" sz="4800" dirty="0">
                <a:solidFill>
                  <a:schemeClr val="bg2">
                    <a:lumMod val="50000"/>
                  </a:schemeClr>
                </a:solidFill>
                <a:latin typeface="Gotham book"/>
              </a:rPr>
              <a:t>: </a:t>
            </a:r>
            <a:r>
              <a:rPr lang="en-US" sz="4800" dirty="0">
                <a:solidFill>
                  <a:srgbClr val="0070C0"/>
                </a:solidFill>
                <a:latin typeface="Gotham book"/>
              </a:rPr>
              <a:t>San Antonio </a:t>
            </a:r>
          </a:p>
          <a:p>
            <a:endParaRPr lang="en-US" sz="1400" dirty="0">
              <a:latin typeface="Gotham book"/>
            </a:endParaRPr>
          </a:p>
          <a:p>
            <a:pPr marL="457200" indent="-457200">
              <a:buFont typeface="Arial" panose="020B0604020202020204" pitchFamily="34" charset="0"/>
              <a:buChar char="•"/>
            </a:pPr>
            <a:r>
              <a:rPr lang="en-US" sz="3600" b="1" i="1" dirty="0">
                <a:solidFill>
                  <a:schemeClr val="bg2">
                    <a:lumMod val="50000"/>
                  </a:schemeClr>
                </a:solidFill>
                <a:latin typeface="Gotham book"/>
              </a:rPr>
              <a:t>What: </a:t>
            </a:r>
            <a:r>
              <a:rPr lang="en-US" sz="3600" dirty="0">
                <a:solidFill>
                  <a:schemeClr val="accent5">
                    <a:lumMod val="75000"/>
                  </a:schemeClr>
                </a:solidFill>
                <a:latin typeface="Gotham book"/>
              </a:rPr>
              <a:t>The Texian militia marched to San Antonio in late October, laid siege to the centralist troops in San Antonio under General Cos, driving them out of the city in early December 1835.</a:t>
            </a:r>
            <a:endParaRPr lang="en-US" sz="4000" dirty="0">
              <a:latin typeface="Gotham book"/>
            </a:endParaRPr>
          </a:p>
        </p:txBody>
      </p:sp>
      <p:pic>
        <p:nvPicPr>
          <p:cNvPr id="8" name="Picture 7" descr="A map of Coahuila y Tejas, zoomed to focus on Texas showing the location of San Antonio and an arrow from approximately Gonzales to San Antonio showing the route the Texian militia marched.">
            <a:extLst>
              <a:ext uri="{FF2B5EF4-FFF2-40B4-BE49-F238E27FC236}">
                <a16:creationId xmlns:a16="http://schemas.microsoft.com/office/drawing/2014/main" id="{68255799-E430-843D-68B9-3DFAE62357BD}"/>
              </a:ext>
            </a:extLst>
          </p:cNvPr>
          <p:cNvPicPr>
            <a:picLocks noChangeAspect="1"/>
          </p:cNvPicPr>
          <p:nvPr/>
        </p:nvPicPr>
        <p:blipFill>
          <a:blip r:embed="rId4"/>
          <a:stretch>
            <a:fillRect/>
          </a:stretch>
        </p:blipFill>
        <p:spPr>
          <a:xfrm>
            <a:off x="7165672" y="1730828"/>
            <a:ext cx="4717084" cy="4234543"/>
          </a:xfrm>
          <a:prstGeom prst="rect">
            <a:avLst/>
          </a:prstGeom>
          <a:effectLst>
            <a:outerShdw blurRad="50800" dist="50800" dir="7920000" algn="ctr" rotWithShape="0">
              <a:srgbClr val="000000">
                <a:alpha val="43137"/>
              </a:srgbClr>
            </a:outerShdw>
          </a:effectLst>
        </p:spPr>
      </p:pic>
    </p:spTree>
    <p:extLst>
      <p:ext uri="{BB962C8B-B14F-4D97-AF65-F5344CB8AC3E}">
        <p14:creationId xmlns:p14="http://schemas.microsoft.com/office/powerpoint/2010/main" val="1123373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CF06B7F-ABED-94C3-64B0-F75271EF8BB4}"/>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35AC0A9-7A8B-E357-DA55-AEEC82D86BBD}"/>
              </a:ext>
            </a:extLst>
          </p:cNvPr>
          <p:cNvSpPr txBox="1">
            <a:spLocks noGrp="1"/>
          </p:cNvSpPr>
          <p:nvPr>
            <p:ph type="title" idx="4294967295"/>
          </p:nvPr>
        </p:nvSpPr>
        <p:spPr>
          <a:xfrm>
            <a:off x="1709324" y="-97972"/>
            <a:ext cx="9331566" cy="16437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6600" dirty="0">
                <a:solidFill>
                  <a:schemeClr val="bg1"/>
                </a:solidFill>
                <a:latin typeface="Gotham Medium"/>
              </a:rPr>
              <a:t>The Alamo</a:t>
            </a:r>
            <a:br>
              <a:rPr lang="en-US" sz="6600" dirty="0">
                <a:solidFill>
                  <a:schemeClr val="bg1"/>
                </a:solidFill>
                <a:latin typeface="Gotham Medium"/>
              </a:rPr>
            </a:br>
            <a:r>
              <a:rPr lang="en-US" sz="4900" dirty="0">
                <a:solidFill>
                  <a:schemeClr val="bg1"/>
                </a:solidFill>
                <a:latin typeface="Gotham Medium"/>
              </a:rPr>
              <a:t>The Siege of the Alamo </a:t>
            </a:r>
            <a:r>
              <a:rPr lang="en-US" sz="4900" dirty="0">
                <a:solidFill>
                  <a:schemeClr val="bg2">
                    <a:lumMod val="25000"/>
                  </a:schemeClr>
                </a:solidFill>
                <a:latin typeface="Gotham Medium"/>
              </a:rPr>
              <a:t>1</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6" name="TextBox 5">
            <a:extLst>
              <a:ext uri="{FF2B5EF4-FFF2-40B4-BE49-F238E27FC236}">
                <a16:creationId xmlns:a16="http://schemas.microsoft.com/office/drawing/2014/main" id="{7C21E1F2-DB84-79BA-FC31-674FC03D3D6F}"/>
              </a:ext>
            </a:extLst>
          </p:cNvPr>
          <p:cNvSpPr txBox="1"/>
          <p:nvPr/>
        </p:nvSpPr>
        <p:spPr>
          <a:xfrm>
            <a:off x="-2" y="1545769"/>
            <a:ext cx="6792688" cy="5324535"/>
          </a:xfrm>
          <a:prstGeom prst="rect">
            <a:avLst/>
          </a:prstGeom>
          <a:noFill/>
        </p:spPr>
        <p:txBody>
          <a:bodyPr wrap="square" rtlCol="0">
            <a:spAutoFit/>
          </a:bodyPr>
          <a:lstStyle/>
          <a:p>
            <a:pPr marL="457200" indent="-457200">
              <a:buFont typeface="Arial" panose="020B0604020202020204" pitchFamily="34" charset="0"/>
              <a:buChar char="•"/>
            </a:pPr>
            <a:r>
              <a:rPr lang="en-US" sz="4000" b="1" i="1" dirty="0">
                <a:solidFill>
                  <a:schemeClr val="bg2">
                    <a:lumMod val="50000"/>
                  </a:schemeClr>
                </a:solidFill>
                <a:latin typeface="Gotham book"/>
              </a:rPr>
              <a:t>When</a:t>
            </a:r>
            <a:r>
              <a:rPr lang="en-US" sz="4400" dirty="0">
                <a:solidFill>
                  <a:schemeClr val="bg2">
                    <a:lumMod val="50000"/>
                  </a:schemeClr>
                </a:solidFill>
                <a:latin typeface="Gotham book"/>
              </a:rPr>
              <a:t>:                         </a:t>
            </a:r>
            <a:r>
              <a:rPr lang="en-US" sz="3600" dirty="0">
                <a:solidFill>
                  <a:srgbClr val="C00000"/>
                </a:solidFill>
                <a:latin typeface="Gotham book"/>
              </a:rPr>
              <a:t>February 23 – March 5, 1836</a:t>
            </a:r>
            <a:endParaRPr lang="en-US" sz="1400" dirty="0">
              <a:latin typeface="Gotham book"/>
            </a:endParaRPr>
          </a:p>
          <a:p>
            <a:pPr marL="457200" indent="-457200">
              <a:buFont typeface="Arial" panose="020B0604020202020204" pitchFamily="34" charset="0"/>
              <a:buChar char="•"/>
            </a:pPr>
            <a:r>
              <a:rPr lang="en-US" sz="4000" b="1" i="1" dirty="0">
                <a:solidFill>
                  <a:schemeClr val="bg2">
                    <a:lumMod val="50000"/>
                  </a:schemeClr>
                </a:solidFill>
                <a:latin typeface="Gotham book"/>
              </a:rPr>
              <a:t>What:</a:t>
            </a:r>
            <a:r>
              <a:rPr lang="en-US" sz="4000" dirty="0">
                <a:solidFill>
                  <a:schemeClr val="bg2">
                    <a:lumMod val="50000"/>
                  </a:schemeClr>
                </a:solidFill>
                <a:latin typeface="Gotham book"/>
              </a:rPr>
              <a:t> </a:t>
            </a:r>
          </a:p>
          <a:p>
            <a:pPr marL="914400" lvl="1" indent="-457200">
              <a:buFont typeface="Arial" panose="020B0604020202020204" pitchFamily="34" charset="0"/>
              <a:buChar char="•"/>
            </a:pPr>
            <a:r>
              <a:rPr lang="en-US" sz="3600" dirty="0">
                <a:solidFill>
                  <a:srgbClr val="7030A0"/>
                </a:solidFill>
                <a:latin typeface="Gotham book"/>
              </a:rPr>
              <a:t>Santa Anna arrived with part of his army (2,500 troops.) </a:t>
            </a:r>
          </a:p>
          <a:p>
            <a:pPr marL="914400" lvl="1" indent="-457200">
              <a:buFont typeface="Arial" panose="020B0604020202020204" pitchFamily="34" charset="0"/>
              <a:buChar char="•"/>
            </a:pPr>
            <a:r>
              <a:rPr lang="en-US" sz="3600" dirty="0">
                <a:solidFill>
                  <a:schemeClr val="accent6">
                    <a:lumMod val="75000"/>
                  </a:schemeClr>
                </a:solidFill>
                <a:latin typeface="Gotham book"/>
              </a:rPr>
              <a:t>Texas troops and civilians retreated to the Alamo. </a:t>
            </a:r>
          </a:p>
          <a:p>
            <a:pPr marL="914400" lvl="1" indent="-457200">
              <a:buFont typeface="Arial" panose="020B0604020202020204" pitchFamily="34" charset="0"/>
              <a:buChar char="•"/>
            </a:pPr>
            <a:r>
              <a:rPr lang="en-US" sz="3600" dirty="0">
                <a:solidFill>
                  <a:srgbClr val="0070C0"/>
                </a:solidFill>
                <a:latin typeface="Gotham book"/>
              </a:rPr>
              <a:t>Santa Anna began a thirteen-day siege of the Alamo</a:t>
            </a:r>
          </a:p>
        </p:txBody>
      </p:sp>
      <p:pic>
        <p:nvPicPr>
          <p:cNvPr id="6146" name="Picture 2" descr="A map showing San Antonio in 1836 including the location of the Alamo along the San Antonio River and the location of Santa Anna's troops surrounding the Alamo in North, Northeast, East, and West. ">
            <a:extLst>
              <a:ext uri="{FF2B5EF4-FFF2-40B4-BE49-F238E27FC236}">
                <a16:creationId xmlns:a16="http://schemas.microsoft.com/office/drawing/2014/main" id="{20B2530A-6D64-8F3F-FE11-40662F201A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59" t="7301" r="5159" b="6825"/>
          <a:stretch/>
        </p:blipFill>
        <p:spPr bwMode="auto">
          <a:xfrm>
            <a:off x="6593527" y="1872343"/>
            <a:ext cx="5380757" cy="3760969"/>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C92C62-346C-152B-E5E8-3583B6657428}"/>
              </a:ext>
            </a:extLst>
          </p:cNvPr>
          <p:cNvSpPr txBox="1"/>
          <p:nvPr/>
        </p:nvSpPr>
        <p:spPr>
          <a:xfrm>
            <a:off x="6705600" y="5633312"/>
            <a:ext cx="5138057" cy="707886"/>
          </a:xfrm>
          <a:prstGeom prst="rect">
            <a:avLst/>
          </a:prstGeom>
          <a:noFill/>
        </p:spPr>
        <p:txBody>
          <a:bodyPr wrap="square" rtlCol="0">
            <a:spAutoFit/>
          </a:bodyPr>
          <a:lstStyle/>
          <a:p>
            <a:pPr algn="ctr"/>
            <a:r>
              <a:rPr lang="en-US" sz="2000" i="1" dirty="0">
                <a:latin typeface="Gotham book"/>
              </a:rPr>
              <a:t>The Siege of the Alamo</a:t>
            </a:r>
          </a:p>
          <a:p>
            <a:pPr algn="ctr"/>
            <a:r>
              <a:rPr lang="en-US" sz="2000" i="1" dirty="0">
                <a:latin typeface="Gotham book"/>
              </a:rPr>
              <a:t>The Portal to Texas History</a:t>
            </a:r>
          </a:p>
        </p:txBody>
      </p:sp>
    </p:spTree>
    <p:extLst>
      <p:ext uri="{BB962C8B-B14F-4D97-AF65-F5344CB8AC3E}">
        <p14:creationId xmlns:p14="http://schemas.microsoft.com/office/powerpoint/2010/main" val="308434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E4E373A-3D82-28A7-0B06-F1BE8C4E59BF}"/>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550CCBEE-EEDE-738C-C40D-54F376AF228C}"/>
              </a:ext>
            </a:extLst>
          </p:cNvPr>
          <p:cNvSpPr txBox="1">
            <a:spLocks noGrp="1"/>
          </p:cNvSpPr>
          <p:nvPr>
            <p:ph type="title" idx="4294967295"/>
          </p:nvPr>
        </p:nvSpPr>
        <p:spPr>
          <a:xfrm>
            <a:off x="1709324" y="-97972"/>
            <a:ext cx="9331566" cy="16437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6600" dirty="0">
                <a:solidFill>
                  <a:schemeClr val="bg1"/>
                </a:solidFill>
                <a:latin typeface="Gotham Medium"/>
              </a:rPr>
              <a:t>The Alamo</a:t>
            </a:r>
            <a:br>
              <a:rPr lang="en-US" sz="6600" dirty="0">
                <a:solidFill>
                  <a:schemeClr val="bg1"/>
                </a:solidFill>
                <a:latin typeface="Gotham Medium"/>
              </a:rPr>
            </a:br>
            <a:r>
              <a:rPr lang="en-US" sz="4900" dirty="0">
                <a:solidFill>
                  <a:schemeClr val="bg1"/>
                </a:solidFill>
                <a:latin typeface="Gotham Medium"/>
              </a:rPr>
              <a:t>The Siege of the Alamo </a:t>
            </a:r>
            <a:r>
              <a:rPr lang="en-US" sz="4900" dirty="0">
                <a:solidFill>
                  <a:schemeClr val="bg2">
                    <a:lumMod val="25000"/>
                  </a:schemeClr>
                </a:solidFill>
                <a:latin typeface="Gotham Medium"/>
              </a:rPr>
              <a:t>2</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6" name="TextBox 5">
            <a:extLst>
              <a:ext uri="{FF2B5EF4-FFF2-40B4-BE49-F238E27FC236}">
                <a16:creationId xmlns:a16="http://schemas.microsoft.com/office/drawing/2014/main" id="{41CB86C6-9DE7-A499-7CCE-0B794A3F55E8}"/>
              </a:ext>
            </a:extLst>
          </p:cNvPr>
          <p:cNvSpPr txBox="1"/>
          <p:nvPr/>
        </p:nvSpPr>
        <p:spPr>
          <a:xfrm>
            <a:off x="620486" y="2166369"/>
            <a:ext cx="5475514" cy="3231654"/>
          </a:xfrm>
          <a:prstGeom prst="rect">
            <a:avLst/>
          </a:prstGeom>
          <a:noFill/>
        </p:spPr>
        <p:txBody>
          <a:bodyPr wrap="square" rtlCol="0">
            <a:spAutoFit/>
          </a:bodyPr>
          <a:lstStyle/>
          <a:p>
            <a:pPr lvl="1"/>
            <a:r>
              <a:rPr lang="en-US" sz="6000" b="1" i="1" dirty="0">
                <a:solidFill>
                  <a:schemeClr val="bg2">
                    <a:lumMod val="50000"/>
                  </a:schemeClr>
                </a:solidFill>
                <a:latin typeface="Gotham book"/>
              </a:rPr>
              <a:t>Who</a:t>
            </a:r>
            <a:endParaRPr lang="en-US" sz="4800" b="1" i="1" dirty="0">
              <a:solidFill>
                <a:schemeClr val="bg2">
                  <a:lumMod val="50000"/>
                </a:schemeClr>
              </a:solidFill>
              <a:latin typeface="Gotham book"/>
            </a:endParaRPr>
          </a:p>
          <a:p>
            <a:pPr marL="914400" lvl="1" indent="-457200">
              <a:buFont typeface="Arial" panose="020B0604020202020204" pitchFamily="34" charset="0"/>
              <a:buChar char="•"/>
            </a:pPr>
            <a:r>
              <a:rPr lang="en-US" sz="4800" b="1" dirty="0">
                <a:solidFill>
                  <a:srgbClr val="7030A0"/>
                </a:solidFill>
                <a:latin typeface="Gotham book"/>
              </a:rPr>
              <a:t>William B. Travis: </a:t>
            </a:r>
            <a:r>
              <a:rPr lang="en-US" sz="4800" dirty="0">
                <a:solidFill>
                  <a:srgbClr val="7030A0"/>
                </a:solidFill>
                <a:latin typeface="Gotham book"/>
              </a:rPr>
              <a:t>Commanded the army</a:t>
            </a:r>
          </a:p>
        </p:txBody>
      </p:sp>
      <p:pic>
        <p:nvPicPr>
          <p:cNvPr id="5" name="Picture 2" descr="A painting of William B. Travis in his military uniform. He is painted in front of the backdrop of the Alamo. ">
            <a:extLst>
              <a:ext uri="{FF2B5EF4-FFF2-40B4-BE49-F238E27FC236}">
                <a16:creationId xmlns:a16="http://schemas.microsoft.com/office/drawing/2014/main" id="{572943D2-D5C2-EE7F-01C6-F343E703AF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55" t="14413" r="15387" b="26292"/>
          <a:stretch/>
        </p:blipFill>
        <p:spPr bwMode="auto">
          <a:xfrm>
            <a:off x="6966858" y="1698169"/>
            <a:ext cx="2977159" cy="3810000"/>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F83ED51-13E7-74EA-B19E-0C85D5CB105B}"/>
              </a:ext>
            </a:extLst>
          </p:cNvPr>
          <p:cNvSpPr txBox="1"/>
          <p:nvPr/>
        </p:nvSpPr>
        <p:spPr>
          <a:xfrm>
            <a:off x="6550437" y="5660569"/>
            <a:ext cx="3809999" cy="707886"/>
          </a:xfrm>
          <a:prstGeom prst="rect">
            <a:avLst/>
          </a:prstGeom>
          <a:noFill/>
        </p:spPr>
        <p:txBody>
          <a:bodyPr wrap="square" rtlCol="0">
            <a:spAutoFit/>
          </a:bodyPr>
          <a:lstStyle/>
          <a:p>
            <a:pPr algn="ctr"/>
            <a:r>
              <a:rPr lang="en-US" sz="2000" i="1" dirty="0"/>
              <a:t>William B. Travis</a:t>
            </a:r>
          </a:p>
          <a:p>
            <a:pPr algn="ctr"/>
            <a:r>
              <a:rPr lang="en-US" sz="2000" i="1" dirty="0"/>
              <a:t>Texas State Library and Archives</a:t>
            </a:r>
          </a:p>
        </p:txBody>
      </p:sp>
    </p:spTree>
    <p:extLst>
      <p:ext uri="{BB962C8B-B14F-4D97-AF65-F5344CB8AC3E}">
        <p14:creationId xmlns:p14="http://schemas.microsoft.com/office/powerpoint/2010/main" val="3339348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ABDC72D-411E-9551-9508-8E635D34CFF5}"/>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65A62B5E-D2D9-CDAE-B5B4-4B335B3C99C2}"/>
              </a:ext>
            </a:extLst>
          </p:cNvPr>
          <p:cNvSpPr txBox="1">
            <a:spLocks noGrp="1"/>
          </p:cNvSpPr>
          <p:nvPr>
            <p:ph type="title" idx="4294967295"/>
          </p:nvPr>
        </p:nvSpPr>
        <p:spPr>
          <a:xfrm>
            <a:off x="1709324" y="-97972"/>
            <a:ext cx="9331566" cy="16437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6600" dirty="0">
                <a:solidFill>
                  <a:schemeClr val="bg1"/>
                </a:solidFill>
                <a:latin typeface="Gotham Medium"/>
              </a:rPr>
              <a:t>The Alamo</a:t>
            </a:r>
            <a:br>
              <a:rPr lang="en-US" sz="6600" dirty="0">
                <a:solidFill>
                  <a:schemeClr val="bg1"/>
                </a:solidFill>
                <a:latin typeface="Gotham Medium"/>
              </a:rPr>
            </a:br>
            <a:r>
              <a:rPr lang="en-US" sz="4900" dirty="0">
                <a:solidFill>
                  <a:schemeClr val="bg1"/>
                </a:solidFill>
                <a:latin typeface="Gotham Medium"/>
              </a:rPr>
              <a:t>The Siege of the Alamo </a:t>
            </a:r>
            <a:r>
              <a:rPr lang="en-US" sz="4900" dirty="0">
                <a:solidFill>
                  <a:schemeClr val="bg2">
                    <a:lumMod val="25000"/>
                  </a:schemeClr>
                </a:solidFill>
                <a:latin typeface="Gotham Medium"/>
              </a:rPr>
              <a:t>3</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6" name="TextBox 5">
            <a:extLst>
              <a:ext uri="{FF2B5EF4-FFF2-40B4-BE49-F238E27FC236}">
                <a16:creationId xmlns:a16="http://schemas.microsoft.com/office/drawing/2014/main" id="{57565160-049D-9BF9-AD56-1D2549A66C37}"/>
              </a:ext>
            </a:extLst>
          </p:cNvPr>
          <p:cNvSpPr txBox="1"/>
          <p:nvPr/>
        </p:nvSpPr>
        <p:spPr>
          <a:xfrm>
            <a:off x="631369" y="1813173"/>
            <a:ext cx="5551716" cy="3231654"/>
          </a:xfrm>
          <a:prstGeom prst="rect">
            <a:avLst/>
          </a:prstGeom>
          <a:noFill/>
        </p:spPr>
        <p:txBody>
          <a:bodyPr wrap="square" rtlCol="0">
            <a:spAutoFit/>
          </a:bodyPr>
          <a:lstStyle/>
          <a:p>
            <a:pPr lvl="1"/>
            <a:r>
              <a:rPr lang="en-US" sz="6000" b="1" i="1" dirty="0">
                <a:solidFill>
                  <a:schemeClr val="bg2">
                    <a:lumMod val="50000"/>
                  </a:schemeClr>
                </a:solidFill>
                <a:latin typeface="Gotham book"/>
              </a:rPr>
              <a:t>Who</a:t>
            </a:r>
            <a:endParaRPr lang="en-US" sz="4800" b="1" i="1" dirty="0">
              <a:solidFill>
                <a:schemeClr val="bg2">
                  <a:lumMod val="50000"/>
                </a:schemeClr>
              </a:solidFill>
              <a:latin typeface="Gotham book"/>
            </a:endParaRPr>
          </a:p>
          <a:p>
            <a:pPr marL="914400" lvl="1" indent="-457200">
              <a:buFont typeface="Arial" panose="020B0604020202020204" pitchFamily="34" charset="0"/>
              <a:buChar char="•"/>
            </a:pPr>
            <a:r>
              <a:rPr lang="en-US" sz="4800" b="1" dirty="0">
                <a:solidFill>
                  <a:schemeClr val="accent6">
                    <a:lumMod val="75000"/>
                  </a:schemeClr>
                </a:solidFill>
                <a:latin typeface="Gotham book"/>
              </a:rPr>
              <a:t>James Bowie</a:t>
            </a:r>
            <a:r>
              <a:rPr lang="en-US" sz="4800" dirty="0">
                <a:solidFill>
                  <a:schemeClr val="accent6">
                    <a:lumMod val="75000"/>
                  </a:schemeClr>
                </a:solidFill>
                <a:latin typeface="Gotham book"/>
              </a:rPr>
              <a:t>: Commanded the militia</a:t>
            </a:r>
          </a:p>
        </p:txBody>
      </p:sp>
      <p:pic>
        <p:nvPicPr>
          <p:cNvPr id="7" name="Picture 6" descr="A black and white photograph of a painting of James Bowie. He is wearing a dark jacket over a white shirt with a large collar. He has long sideburns. ">
            <a:extLst>
              <a:ext uri="{FF2B5EF4-FFF2-40B4-BE49-F238E27FC236}">
                <a16:creationId xmlns:a16="http://schemas.microsoft.com/office/drawing/2014/main" id="{6E300ACF-D78F-B622-736F-47B2EA2F0A11}"/>
              </a:ext>
            </a:extLst>
          </p:cNvPr>
          <p:cNvPicPr>
            <a:picLocks noChangeAspect="1"/>
          </p:cNvPicPr>
          <p:nvPr/>
        </p:nvPicPr>
        <p:blipFill>
          <a:blip r:embed="rId4"/>
          <a:srcRect r="325" b="4336"/>
          <a:stretch/>
        </p:blipFill>
        <p:spPr>
          <a:xfrm>
            <a:off x="6780395" y="1654629"/>
            <a:ext cx="2717405" cy="3810000"/>
          </a:xfrm>
          <a:prstGeom prst="rect">
            <a:avLst/>
          </a:prstGeom>
          <a:effectLst>
            <a:outerShdw blurRad="50800" dist="50800" dir="7920000" algn="ctr" rotWithShape="0">
              <a:srgbClr val="000000">
                <a:alpha val="43137"/>
              </a:srgbClr>
            </a:outerShdw>
          </a:effectLst>
        </p:spPr>
      </p:pic>
      <p:sp>
        <p:nvSpPr>
          <p:cNvPr id="9" name="TextBox 8">
            <a:extLst>
              <a:ext uri="{FF2B5EF4-FFF2-40B4-BE49-F238E27FC236}">
                <a16:creationId xmlns:a16="http://schemas.microsoft.com/office/drawing/2014/main" id="{670BEE0C-9DFF-ECBD-9080-18FB5EAFC3CB}"/>
              </a:ext>
            </a:extLst>
          </p:cNvPr>
          <p:cNvSpPr txBox="1"/>
          <p:nvPr/>
        </p:nvSpPr>
        <p:spPr>
          <a:xfrm>
            <a:off x="6834826" y="5644404"/>
            <a:ext cx="3156690" cy="707886"/>
          </a:xfrm>
          <a:prstGeom prst="rect">
            <a:avLst/>
          </a:prstGeom>
          <a:noFill/>
        </p:spPr>
        <p:txBody>
          <a:bodyPr wrap="square" rtlCol="0">
            <a:spAutoFit/>
          </a:bodyPr>
          <a:lstStyle/>
          <a:p>
            <a:pPr algn="ctr"/>
            <a:r>
              <a:rPr lang="en-US" sz="2000" i="1" dirty="0"/>
              <a:t>James Bowie</a:t>
            </a:r>
          </a:p>
          <a:p>
            <a:pPr algn="ctr"/>
            <a:r>
              <a:rPr lang="en-US" sz="2000" i="1" dirty="0"/>
              <a:t>The Portal to Texas History</a:t>
            </a:r>
          </a:p>
        </p:txBody>
      </p:sp>
    </p:spTree>
    <p:extLst>
      <p:ext uri="{BB962C8B-B14F-4D97-AF65-F5344CB8AC3E}">
        <p14:creationId xmlns:p14="http://schemas.microsoft.com/office/powerpoint/2010/main" val="1169417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973B782-1BFC-01CD-6F54-04C003351A9C}"/>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75EC1DED-1AA1-1B21-E3B9-584913E2FA71}"/>
              </a:ext>
            </a:extLst>
          </p:cNvPr>
          <p:cNvSpPr txBox="1">
            <a:spLocks noGrp="1"/>
          </p:cNvSpPr>
          <p:nvPr>
            <p:ph type="title" idx="4294967295"/>
          </p:nvPr>
        </p:nvSpPr>
        <p:spPr>
          <a:xfrm>
            <a:off x="1709324" y="-97972"/>
            <a:ext cx="9331566" cy="16437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6600" dirty="0">
                <a:solidFill>
                  <a:schemeClr val="bg1"/>
                </a:solidFill>
                <a:latin typeface="Gotham Medium"/>
              </a:rPr>
              <a:t>The Alamo</a:t>
            </a:r>
            <a:br>
              <a:rPr lang="en-US" sz="6600" dirty="0">
                <a:solidFill>
                  <a:schemeClr val="bg1"/>
                </a:solidFill>
                <a:latin typeface="Gotham Medium"/>
              </a:rPr>
            </a:br>
            <a:r>
              <a:rPr lang="en-US" sz="4900" dirty="0">
                <a:solidFill>
                  <a:schemeClr val="bg1"/>
                </a:solidFill>
                <a:latin typeface="Gotham Medium"/>
              </a:rPr>
              <a:t>The Siege of the Alamo </a:t>
            </a:r>
            <a:r>
              <a:rPr lang="en-US" sz="4900" dirty="0">
                <a:solidFill>
                  <a:schemeClr val="bg2">
                    <a:lumMod val="25000"/>
                  </a:schemeClr>
                </a:solidFill>
                <a:latin typeface="Gotham Medium"/>
              </a:rPr>
              <a:t>4</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6" name="TextBox 5">
            <a:extLst>
              <a:ext uri="{FF2B5EF4-FFF2-40B4-BE49-F238E27FC236}">
                <a16:creationId xmlns:a16="http://schemas.microsoft.com/office/drawing/2014/main" id="{855A86B5-99FF-DA81-253D-378C2563D835}"/>
              </a:ext>
            </a:extLst>
          </p:cNvPr>
          <p:cNvSpPr txBox="1"/>
          <p:nvPr/>
        </p:nvSpPr>
        <p:spPr>
          <a:xfrm>
            <a:off x="631369" y="1813173"/>
            <a:ext cx="5551716" cy="3970318"/>
          </a:xfrm>
          <a:prstGeom prst="rect">
            <a:avLst/>
          </a:prstGeom>
          <a:noFill/>
        </p:spPr>
        <p:txBody>
          <a:bodyPr wrap="square" rtlCol="0">
            <a:spAutoFit/>
          </a:bodyPr>
          <a:lstStyle/>
          <a:p>
            <a:pPr lvl="1"/>
            <a:r>
              <a:rPr lang="en-US" sz="6000" b="1" i="1">
                <a:solidFill>
                  <a:schemeClr val="bg2">
                    <a:lumMod val="50000"/>
                  </a:schemeClr>
                </a:solidFill>
                <a:latin typeface="Gotham book"/>
              </a:rPr>
              <a:t>Who</a:t>
            </a:r>
            <a:endParaRPr lang="en-US" sz="4800" b="1" i="1">
              <a:solidFill>
                <a:schemeClr val="bg2">
                  <a:lumMod val="50000"/>
                </a:schemeClr>
              </a:solidFill>
              <a:latin typeface="Gotham book"/>
            </a:endParaRPr>
          </a:p>
          <a:p>
            <a:pPr marL="914400" lvl="1" indent="-457200">
              <a:buFont typeface="Arial" panose="020B0604020202020204" pitchFamily="34" charset="0"/>
              <a:buChar char="•"/>
            </a:pPr>
            <a:r>
              <a:rPr lang="en-US" sz="4800" b="1">
                <a:solidFill>
                  <a:schemeClr val="accent6">
                    <a:lumMod val="75000"/>
                  </a:schemeClr>
                </a:solidFill>
                <a:latin typeface="Gotham book"/>
              </a:rPr>
              <a:t>Juan Segu</a:t>
            </a:r>
            <a:r>
              <a:rPr lang="en-US" sz="4800" b="1" i="0">
                <a:solidFill>
                  <a:schemeClr val="accent6">
                    <a:lumMod val="75000"/>
                  </a:schemeClr>
                </a:solidFill>
                <a:effectLst/>
                <a:latin typeface="Gotham book"/>
              </a:rPr>
              <a:t>ín</a:t>
            </a:r>
            <a:r>
              <a:rPr lang="en-US" sz="4800">
                <a:solidFill>
                  <a:schemeClr val="accent6">
                    <a:lumMod val="75000"/>
                  </a:schemeClr>
                </a:solidFill>
                <a:latin typeface="Gotham book"/>
              </a:rPr>
              <a:t>: Tejano soldier who acted as a courier for Travis</a:t>
            </a:r>
            <a:endParaRPr lang="en-US" sz="4800" dirty="0">
              <a:solidFill>
                <a:schemeClr val="accent6">
                  <a:lumMod val="75000"/>
                </a:schemeClr>
              </a:solidFill>
              <a:latin typeface="Gotham book"/>
            </a:endParaRPr>
          </a:p>
        </p:txBody>
      </p:sp>
      <p:pic>
        <p:nvPicPr>
          <p:cNvPr id="3" name="Picture 2" descr="A painted portrait of Juan Seguin. He is wearing his military dress uniform of black and gold. ">
            <a:extLst>
              <a:ext uri="{FF2B5EF4-FFF2-40B4-BE49-F238E27FC236}">
                <a16:creationId xmlns:a16="http://schemas.microsoft.com/office/drawing/2014/main" id="{4A7E9593-C9A7-8CD3-6173-C2474FB5D9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3943" y="1813173"/>
            <a:ext cx="2865672" cy="3727656"/>
          </a:xfrm>
          <a:prstGeom prst="rect">
            <a:avLst/>
          </a:prstGeom>
          <a:effectLst>
            <a:outerShdw blurRad="50800" dist="50800" dir="7920000" algn="ctr" rotWithShape="0">
              <a:srgbClr val="000000">
                <a:alpha val="43137"/>
              </a:srgbClr>
            </a:outerShdw>
          </a:effectLst>
        </p:spPr>
      </p:pic>
      <p:sp>
        <p:nvSpPr>
          <p:cNvPr id="4" name="TextBox 3">
            <a:extLst>
              <a:ext uri="{FF2B5EF4-FFF2-40B4-BE49-F238E27FC236}">
                <a16:creationId xmlns:a16="http://schemas.microsoft.com/office/drawing/2014/main" id="{AF6D9CF1-57BF-5B37-8428-8269D2C2A597}"/>
              </a:ext>
            </a:extLst>
          </p:cNvPr>
          <p:cNvSpPr txBox="1"/>
          <p:nvPr/>
        </p:nvSpPr>
        <p:spPr>
          <a:xfrm>
            <a:off x="6183085" y="5696952"/>
            <a:ext cx="4778829" cy="707886"/>
          </a:xfrm>
          <a:prstGeom prst="rect">
            <a:avLst/>
          </a:prstGeom>
          <a:noFill/>
        </p:spPr>
        <p:txBody>
          <a:bodyPr wrap="square" rtlCol="0">
            <a:spAutoFit/>
          </a:bodyPr>
          <a:lstStyle/>
          <a:p>
            <a:pPr algn="ctr"/>
            <a:r>
              <a:rPr lang="en-US" sz="2000" i="1" dirty="0">
                <a:latin typeface="Gotham book"/>
              </a:rPr>
              <a:t>Juan Segu</a:t>
            </a:r>
            <a:r>
              <a:rPr lang="en-US" sz="2000" b="0" i="1" dirty="0">
                <a:solidFill>
                  <a:srgbClr val="000000"/>
                </a:solidFill>
                <a:effectLst/>
                <a:latin typeface="Gotham book"/>
              </a:rPr>
              <a:t>ín</a:t>
            </a:r>
            <a:r>
              <a:rPr lang="en-US" sz="2000" i="1" dirty="0">
                <a:solidFill>
                  <a:srgbClr val="000000"/>
                </a:solidFill>
                <a:latin typeface="Gotham book"/>
              </a:rPr>
              <a:t> </a:t>
            </a:r>
          </a:p>
          <a:p>
            <a:pPr algn="ctr"/>
            <a:r>
              <a:rPr lang="en-US" sz="2000" i="1" dirty="0">
                <a:solidFill>
                  <a:srgbClr val="000000"/>
                </a:solidFill>
                <a:latin typeface="Gotham book"/>
              </a:rPr>
              <a:t>Texas State Library and Archives</a:t>
            </a:r>
            <a:endParaRPr lang="en-US" sz="2000" i="1" dirty="0">
              <a:latin typeface="Gotham book"/>
            </a:endParaRPr>
          </a:p>
        </p:txBody>
      </p:sp>
    </p:spTree>
    <p:extLst>
      <p:ext uri="{BB962C8B-B14F-4D97-AF65-F5344CB8AC3E}">
        <p14:creationId xmlns:p14="http://schemas.microsoft.com/office/powerpoint/2010/main" val="835927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6427216-2C1F-DB9A-CA5A-CF6260165765}"/>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2129B845-737D-0701-CEF5-24E7864F79BF}"/>
              </a:ext>
            </a:extLst>
          </p:cNvPr>
          <p:cNvSpPr txBox="1">
            <a:spLocks noGrp="1"/>
          </p:cNvSpPr>
          <p:nvPr>
            <p:ph type="title" idx="4294967295"/>
          </p:nvPr>
        </p:nvSpPr>
        <p:spPr>
          <a:xfrm>
            <a:off x="1709324" y="-97972"/>
            <a:ext cx="9331566" cy="16437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6600" dirty="0">
                <a:solidFill>
                  <a:schemeClr val="bg1"/>
                </a:solidFill>
                <a:latin typeface="Gotham Medium"/>
              </a:rPr>
              <a:t>The Alamo</a:t>
            </a:r>
            <a:br>
              <a:rPr lang="en-US" sz="6600" dirty="0">
                <a:solidFill>
                  <a:schemeClr val="bg1"/>
                </a:solidFill>
                <a:latin typeface="Gotham Medium"/>
              </a:rPr>
            </a:br>
            <a:r>
              <a:rPr lang="en-US" sz="4900" dirty="0">
                <a:solidFill>
                  <a:schemeClr val="bg1"/>
                </a:solidFill>
                <a:latin typeface="Gotham Medium"/>
              </a:rPr>
              <a:t>The Battle of the Alamo </a:t>
            </a:r>
            <a:r>
              <a:rPr lang="en-US" sz="4900" dirty="0">
                <a:solidFill>
                  <a:schemeClr val="bg2">
                    <a:lumMod val="25000"/>
                  </a:schemeClr>
                </a:solidFill>
                <a:latin typeface="Gotham Medium"/>
              </a:rPr>
              <a:t>5</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6" name="TextBox 5">
            <a:extLst>
              <a:ext uri="{FF2B5EF4-FFF2-40B4-BE49-F238E27FC236}">
                <a16:creationId xmlns:a16="http://schemas.microsoft.com/office/drawing/2014/main" id="{EA68AC4A-47B7-D01B-40EC-26B99C6E7D44}"/>
              </a:ext>
            </a:extLst>
          </p:cNvPr>
          <p:cNvSpPr txBox="1"/>
          <p:nvPr/>
        </p:nvSpPr>
        <p:spPr>
          <a:xfrm>
            <a:off x="-2" y="1545769"/>
            <a:ext cx="6096002" cy="5370701"/>
          </a:xfrm>
          <a:prstGeom prst="rect">
            <a:avLst/>
          </a:prstGeom>
          <a:noFill/>
        </p:spPr>
        <p:txBody>
          <a:bodyPr wrap="square" rtlCol="0">
            <a:spAutoFit/>
          </a:bodyPr>
          <a:lstStyle/>
          <a:p>
            <a:pPr marL="457200" indent="-457200">
              <a:buFont typeface="Arial" panose="020B0604020202020204" pitchFamily="34" charset="0"/>
              <a:buChar char="•"/>
            </a:pPr>
            <a:r>
              <a:rPr lang="en-US" sz="4000" b="1" i="1" dirty="0">
                <a:solidFill>
                  <a:schemeClr val="bg2">
                    <a:lumMod val="50000"/>
                  </a:schemeClr>
                </a:solidFill>
                <a:latin typeface="Gotham book"/>
              </a:rPr>
              <a:t>When</a:t>
            </a:r>
            <a:r>
              <a:rPr lang="en-US" sz="4400" dirty="0">
                <a:solidFill>
                  <a:schemeClr val="bg2">
                    <a:lumMod val="50000"/>
                  </a:schemeClr>
                </a:solidFill>
                <a:latin typeface="Gotham book"/>
              </a:rPr>
              <a:t>:  </a:t>
            </a:r>
            <a:r>
              <a:rPr lang="en-US" sz="4200" dirty="0">
                <a:solidFill>
                  <a:srgbClr val="C00000"/>
                </a:solidFill>
                <a:latin typeface="Gotham book"/>
              </a:rPr>
              <a:t>March 6, 1836</a:t>
            </a:r>
          </a:p>
          <a:p>
            <a:pPr marL="457200" indent="-457200">
              <a:buFont typeface="Arial" panose="020B0604020202020204" pitchFamily="34" charset="0"/>
              <a:buChar char="•"/>
            </a:pPr>
            <a:r>
              <a:rPr lang="en-US" sz="4000" b="1" i="1" dirty="0">
                <a:solidFill>
                  <a:schemeClr val="bg2">
                    <a:lumMod val="50000"/>
                  </a:schemeClr>
                </a:solidFill>
                <a:latin typeface="Gotham book"/>
              </a:rPr>
              <a:t>What:</a:t>
            </a:r>
            <a:r>
              <a:rPr lang="en-US" sz="4000" dirty="0">
                <a:solidFill>
                  <a:schemeClr val="bg2">
                    <a:lumMod val="50000"/>
                  </a:schemeClr>
                </a:solidFill>
                <a:latin typeface="Gotham book"/>
              </a:rPr>
              <a:t> </a:t>
            </a:r>
          </a:p>
          <a:p>
            <a:pPr marL="914400" lvl="1" indent="-457200">
              <a:buFont typeface="Arial" panose="020B0604020202020204" pitchFamily="34" charset="0"/>
              <a:buChar char="•"/>
            </a:pPr>
            <a:r>
              <a:rPr lang="en-US" sz="3700" dirty="0">
                <a:solidFill>
                  <a:schemeClr val="accent6">
                    <a:lumMod val="75000"/>
                  </a:schemeClr>
                </a:solidFill>
                <a:latin typeface="Gotham book"/>
              </a:rPr>
              <a:t>Santa Anna launched his attack at 5 am</a:t>
            </a:r>
          </a:p>
          <a:p>
            <a:pPr marL="914400" lvl="1" indent="-457200">
              <a:buFont typeface="Arial" panose="020B0604020202020204" pitchFamily="34" charset="0"/>
              <a:buChar char="•"/>
            </a:pPr>
            <a:r>
              <a:rPr lang="en-US" sz="3700" dirty="0">
                <a:solidFill>
                  <a:srgbClr val="0070C0"/>
                </a:solidFill>
                <a:latin typeface="Gotham book"/>
              </a:rPr>
              <a:t>All Texans fighting at the Alamo were killed</a:t>
            </a:r>
          </a:p>
          <a:p>
            <a:pPr marL="914400" lvl="1" indent="-457200">
              <a:buFont typeface="Arial" panose="020B0604020202020204" pitchFamily="34" charset="0"/>
              <a:buChar char="•"/>
            </a:pPr>
            <a:r>
              <a:rPr lang="en-US" sz="3700" dirty="0">
                <a:solidFill>
                  <a:srgbClr val="C00000"/>
                </a:solidFill>
                <a:latin typeface="Gotham book"/>
              </a:rPr>
              <a:t>Santa Anna’s army suffered approximately 400 killed</a:t>
            </a:r>
          </a:p>
        </p:txBody>
      </p:sp>
      <p:pic>
        <p:nvPicPr>
          <p:cNvPr id="8194" name="Picture 2" descr="A famous painting depicting a panoramic scene of the fighting at the Alamo. The lighting is low with a hint of the sunrise in the background. There are hundreds of people fighting in hand-to-hand combat.">
            <a:extLst>
              <a:ext uri="{FF2B5EF4-FFF2-40B4-BE49-F238E27FC236}">
                <a16:creationId xmlns:a16="http://schemas.microsoft.com/office/drawing/2014/main" id="{C04B5B48-D375-36CC-101B-C77F37B97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3" y="1643742"/>
            <a:ext cx="6086705" cy="3472543"/>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959730-C4F5-A591-D903-658259858565}"/>
              </a:ext>
            </a:extLst>
          </p:cNvPr>
          <p:cNvSpPr txBox="1"/>
          <p:nvPr/>
        </p:nvSpPr>
        <p:spPr>
          <a:xfrm>
            <a:off x="6096000" y="5236029"/>
            <a:ext cx="5780314" cy="769441"/>
          </a:xfrm>
          <a:prstGeom prst="rect">
            <a:avLst/>
          </a:prstGeom>
          <a:noFill/>
        </p:spPr>
        <p:txBody>
          <a:bodyPr wrap="square" rtlCol="0">
            <a:spAutoFit/>
          </a:bodyPr>
          <a:lstStyle/>
          <a:p>
            <a:pPr algn="ctr"/>
            <a:r>
              <a:rPr lang="en-US" sz="2200" i="1" dirty="0">
                <a:latin typeface="Gotham book"/>
              </a:rPr>
              <a:t>“Dawn at the Alamo”  by Henry Arthur McArdle</a:t>
            </a:r>
          </a:p>
          <a:p>
            <a:pPr algn="ctr"/>
            <a:r>
              <a:rPr lang="en-US" sz="2200" i="1" dirty="0">
                <a:latin typeface="Gotham book"/>
              </a:rPr>
              <a:t>The Library of Congress </a:t>
            </a:r>
          </a:p>
        </p:txBody>
      </p:sp>
    </p:spTree>
    <p:extLst>
      <p:ext uri="{BB962C8B-B14F-4D97-AF65-F5344CB8AC3E}">
        <p14:creationId xmlns:p14="http://schemas.microsoft.com/office/powerpoint/2010/main" val="685780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5E5972E-1239-6E58-3CC6-0265411B7D6A}"/>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9B1D22FE-BE0C-0B66-FEFA-E801884B6065}"/>
              </a:ext>
            </a:extLst>
          </p:cNvPr>
          <p:cNvSpPr txBox="1">
            <a:spLocks noGrp="1"/>
          </p:cNvSpPr>
          <p:nvPr>
            <p:ph type="title" idx="4294967295"/>
          </p:nvPr>
        </p:nvSpPr>
        <p:spPr>
          <a:xfrm>
            <a:off x="1633124" y="-48986"/>
            <a:ext cx="9331566" cy="16437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dirty="0">
                <a:solidFill>
                  <a:schemeClr val="bg1"/>
                </a:solidFill>
                <a:latin typeface="Gotham Medium"/>
              </a:rPr>
              <a:t>The Constitutional Convention of 1836</a:t>
            </a:r>
            <a:endParaRPr kumimoji="0" lang="en-US" sz="40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6" name="TextBox 5">
            <a:extLst>
              <a:ext uri="{FF2B5EF4-FFF2-40B4-BE49-F238E27FC236}">
                <a16:creationId xmlns:a16="http://schemas.microsoft.com/office/drawing/2014/main" id="{A317EC6B-FBD1-2BFB-1CEB-6DBBFA74FD53}"/>
              </a:ext>
            </a:extLst>
          </p:cNvPr>
          <p:cNvSpPr txBox="1"/>
          <p:nvPr/>
        </p:nvSpPr>
        <p:spPr>
          <a:xfrm>
            <a:off x="-3" y="1545769"/>
            <a:ext cx="6848231" cy="5201424"/>
          </a:xfrm>
          <a:prstGeom prst="rect">
            <a:avLst/>
          </a:prstGeom>
          <a:noFill/>
        </p:spPr>
        <p:txBody>
          <a:bodyPr wrap="square" rtlCol="0">
            <a:spAutoFit/>
          </a:bodyPr>
          <a:lstStyle/>
          <a:p>
            <a:pPr marL="457200" indent="-457200">
              <a:buFont typeface="Arial" panose="020B0604020202020204" pitchFamily="34" charset="0"/>
              <a:buChar char="•"/>
            </a:pPr>
            <a:r>
              <a:rPr lang="en-US" sz="3600" b="1" i="1" dirty="0">
                <a:solidFill>
                  <a:schemeClr val="bg2">
                    <a:lumMod val="50000"/>
                  </a:schemeClr>
                </a:solidFill>
                <a:latin typeface="Gotham book"/>
              </a:rPr>
              <a:t>When</a:t>
            </a:r>
            <a:r>
              <a:rPr lang="en-US" sz="4000" dirty="0">
                <a:solidFill>
                  <a:schemeClr val="bg2">
                    <a:lumMod val="50000"/>
                  </a:schemeClr>
                </a:solidFill>
                <a:latin typeface="Gotham book"/>
              </a:rPr>
              <a:t>:  </a:t>
            </a:r>
            <a:r>
              <a:rPr lang="en-US" sz="4000" dirty="0">
                <a:solidFill>
                  <a:srgbClr val="C00000"/>
                </a:solidFill>
                <a:latin typeface="Gotham book"/>
              </a:rPr>
              <a:t>March 1 – 17, 1836</a:t>
            </a:r>
          </a:p>
          <a:p>
            <a:pPr marL="457200" indent="-457200">
              <a:buFont typeface="Arial" panose="020B0604020202020204" pitchFamily="34" charset="0"/>
              <a:buChar char="•"/>
            </a:pPr>
            <a:r>
              <a:rPr lang="en-US" sz="4000" b="1" i="1" dirty="0">
                <a:solidFill>
                  <a:schemeClr val="bg2">
                    <a:lumMod val="50000"/>
                  </a:schemeClr>
                </a:solidFill>
                <a:latin typeface="Gotham book"/>
              </a:rPr>
              <a:t>What:</a:t>
            </a:r>
            <a:r>
              <a:rPr lang="en-US" sz="4000" dirty="0">
                <a:solidFill>
                  <a:schemeClr val="bg2">
                    <a:lumMod val="50000"/>
                  </a:schemeClr>
                </a:solidFill>
                <a:latin typeface="Gotham book"/>
              </a:rPr>
              <a:t> </a:t>
            </a:r>
          </a:p>
          <a:p>
            <a:pPr marL="914400" lvl="1" indent="-457200">
              <a:buFont typeface="Arial" panose="020B0604020202020204" pitchFamily="34" charset="0"/>
              <a:buChar char="•"/>
            </a:pPr>
            <a:r>
              <a:rPr lang="en-US" sz="2800" b="1" dirty="0">
                <a:solidFill>
                  <a:schemeClr val="accent6">
                    <a:lumMod val="75000"/>
                  </a:schemeClr>
                </a:solidFill>
                <a:latin typeface="Gotham book"/>
              </a:rPr>
              <a:t>George Childress </a:t>
            </a:r>
            <a:r>
              <a:rPr lang="en-US" sz="2800" dirty="0">
                <a:solidFill>
                  <a:schemeClr val="accent6">
                    <a:lumMod val="75000"/>
                  </a:schemeClr>
                </a:solidFill>
                <a:latin typeface="Gotham book"/>
              </a:rPr>
              <a:t>directed the committee that wrote the Texas Declaration of Independence</a:t>
            </a:r>
          </a:p>
          <a:p>
            <a:pPr marL="914400" lvl="1" indent="-457200">
              <a:buFont typeface="Arial" panose="020B0604020202020204" pitchFamily="34" charset="0"/>
              <a:buChar char="•"/>
            </a:pPr>
            <a:r>
              <a:rPr lang="en-US" sz="2800" dirty="0">
                <a:solidFill>
                  <a:srgbClr val="0070C0"/>
                </a:solidFill>
                <a:latin typeface="Gotham book"/>
              </a:rPr>
              <a:t>Wrote the Constitution of the Republic of Texas</a:t>
            </a:r>
          </a:p>
          <a:p>
            <a:pPr lvl="1"/>
            <a:r>
              <a:rPr lang="en-US" sz="2800" b="1" u="sng" dirty="0">
                <a:latin typeface="Gotham book"/>
              </a:rPr>
              <a:t>Provisional Government:</a:t>
            </a:r>
          </a:p>
          <a:p>
            <a:pPr marL="914400" lvl="1" indent="-457200">
              <a:buFont typeface="Arial" panose="020B0604020202020204" pitchFamily="34" charset="0"/>
              <a:buChar char="•"/>
            </a:pPr>
            <a:r>
              <a:rPr lang="en-US" sz="2800" b="1" dirty="0">
                <a:solidFill>
                  <a:srgbClr val="C00000"/>
                </a:solidFill>
                <a:latin typeface="Gotham book"/>
              </a:rPr>
              <a:t>David G. Burnet</a:t>
            </a:r>
            <a:r>
              <a:rPr lang="en-US" sz="2800" dirty="0">
                <a:solidFill>
                  <a:srgbClr val="C00000"/>
                </a:solidFill>
                <a:latin typeface="Gotham book"/>
              </a:rPr>
              <a:t>: President</a:t>
            </a:r>
          </a:p>
          <a:p>
            <a:pPr marL="914400" lvl="1" indent="-457200">
              <a:buFont typeface="Arial" panose="020B0604020202020204" pitchFamily="34" charset="0"/>
              <a:buChar char="•"/>
            </a:pPr>
            <a:r>
              <a:rPr lang="en-US" sz="2800" b="1" dirty="0">
                <a:solidFill>
                  <a:srgbClr val="C00000"/>
                </a:solidFill>
                <a:latin typeface="Gotham book"/>
              </a:rPr>
              <a:t>Lorenzo de Zavala: </a:t>
            </a:r>
            <a:r>
              <a:rPr lang="en-US" sz="2800" dirty="0">
                <a:solidFill>
                  <a:srgbClr val="C00000"/>
                </a:solidFill>
                <a:latin typeface="Gotham book"/>
              </a:rPr>
              <a:t>Vice President</a:t>
            </a:r>
          </a:p>
          <a:p>
            <a:pPr marL="914400" lvl="1" indent="-457200">
              <a:buFont typeface="Arial" panose="020B0604020202020204" pitchFamily="34" charset="0"/>
              <a:buChar char="•"/>
            </a:pPr>
            <a:r>
              <a:rPr lang="en-US" sz="2800" b="1" dirty="0">
                <a:solidFill>
                  <a:srgbClr val="C00000"/>
                </a:solidFill>
                <a:latin typeface="Gotham book"/>
              </a:rPr>
              <a:t>Sam Houston</a:t>
            </a:r>
            <a:r>
              <a:rPr lang="en-US" sz="2800" dirty="0">
                <a:solidFill>
                  <a:srgbClr val="C00000"/>
                </a:solidFill>
                <a:latin typeface="Gotham book"/>
              </a:rPr>
              <a:t>: Commander of the Army</a:t>
            </a:r>
          </a:p>
        </p:txBody>
      </p:sp>
      <p:pic>
        <p:nvPicPr>
          <p:cNvPr id="9218" name="Picture 2" descr="Artwork depicting the Constitutional Convention of 1836 showing a room full of men seated in a circle around a man reading from the Texas Declaration of Independence&#10;">
            <a:extLst>
              <a:ext uri="{FF2B5EF4-FFF2-40B4-BE49-F238E27FC236}">
                <a16:creationId xmlns:a16="http://schemas.microsoft.com/office/drawing/2014/main" id="{1D359EE7-7DD3-389A-F853-CD630F113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8228" y="1594755"/>
            <a:ext cx="5221715" cy="4252415"/>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B6D4829-91EA-D68A-E2CC-E29BC2C28343}"/>
              </a:ext>
            </a:extLst>
          </p:cNvPr>
          <p:cNvSpPr txBox="1"/>
          <p:nvPr/>
        </p:nvSpPr>
        <p:spPr>
          <a:xfrm>
            <a:off x="7124099" y="5916196"/>
            <a:ext cx="4669971" cy="400110"/>
          </a:xfrm>
          <a:prstGeom prst="rect">
            <a:avLst/>
          </a:prstGeom>
          <a:noFill/>
        </p:spPr>
        <p:txBody>
          <a:bodyPr wrap="square" rtlCol="0">
            <a:spAutoFit/>
          </a:bodyPr>
          <a:lstStyle/>
          <a:p>
            <a:pPr algn="ctr"/>
            <a:r>
              <a:rPr lang="en-US" sz="2000" i="1" dirty="0">
                <a:latin typeface="Gotham book"/>
              </a:rPr>
              <a:t>The Portal to Texas History</a:t>
            </a:r>
          </a:p>
        </p:txBody>
      </p:sp>
    </p:spTree>
    <p:extLst>
      <p:ext uri="{BB962C8B-B14F-4D97-AF65-F5344CB8AC3E}">
        <p14:creationId xmlns:p14="http://schemas.microsoft.com/office/powerpoint/2010/main" val="4156028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353561A-267C-F698-DED3-E7595F63B9CB}"/>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8D8CBBD1-E362-F2D8-EF77-911FDF7D8A09}"/>
              </a:ext>
            </a:extLst>
          </p:cNvPr>
          <p:cNvSpPr txBox="1">
            <a:spLocks noGrp="1"/>
          </p:cNvSpPr>
          <p:nvPr>
            <p:ph type="title" idx="4294967295"/>
          </p:nvPr>
        </p:nvSpPr>
        <p:spPr>
          <a:xfrm>
            <a:off x="1709324" y="-291668"/>
            <a:ext cx="9331566" cy="1489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6600" dirty="0">
                <a:solidFill>
                  <a:schemeClr val="bg1"/>
                </a:solidFill>
                <a:latin typeface="Gotham Medium"/>
              </a:rPr>
              <a:t>The Goliad Massacre</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0B0C4CBF-CFA6-1109-F3FF-437FE0517C02}"/>
              </a:ext>
            </a:extLst>
          </p:cNvPr>
          <p:cNvSpPr txBox="1"/>
          <p:nvPr/>
        </p:nvSpPr>
        <p:spPr>
          <a:xfrm>
            <a:off x="217716" y="1567541"/>
            <a:ext cx="6955970" cy="5209118"/>
          </a:xfrm>
          <a:prstGeom prst="rect">
            <a:avLst/>
          </a:prstGeom>
          <a:noFill/>
        </p:spPr>
        <p:txBody>
          <a:bodyPr wrap="square" rtlCol="0">
            <a:spAutoFit/>
          </a:bodyPr>
          <a:lstStyle/>
          <a:p>
            <a:pPr marL="457200" indent="-457200">
              <a:buFont typeface="Arial" panose="020B0604020202020204" pitchFamily="34" charset="0"/>
              <a:buChar char="•"/>
            </a:pPr>
            <a:r>
              <a:rPr lang="en-US" sz="4800" b="1" i="1" dirty="0">
                <a:solidFill>
                  <a:schemeClr val="bg2">
                    <a:lumMod val="50000"/>
                  </a:schemeClr>
                </a:solidFill>
                <a:latin typeface="Gotham book"/>
              </a:rPr>
              <a:t>When</a:t>
            </a:r>
            <a:r>
              <a:rPr lang="en-US" sz="4800" dirty="0">
                <a:solidFill>
                  <a:schemeClr val="bg2">
                    <a:lumMod val="50000"/>
                  </a:schemeClr>
                </a:solidFill>
                <a:latin typeface="Gotham book"/>
              </a:rPr>
              <a:t>: </a:t>
            </a:r>
            <a:r>
              <a:rPr lang="en-US" sz="4800" dirty="0">
                <a:solidFill>
                  <a:srgbClr val="C00000"/>
                </a:solidFill>
                <a:latin typeface="Gotham book"/>
              </a:rPr>
              <a:t>March 27, 1836</a:t>
            </a:r>
          </a:p>
          <a:p>
            <a:endParaRPr lang="en-US" sz="1200" dirty="0">
              <a:latin typeface="Gotham book"/>
            </a:endParaRPr>
          </a:p>
          <a:p>
            <a:pPr marL="457200" indent="-457200">
              <a:buFont typeface="Arial" panose="020B0604020202020204" pitchFamily="34" charset="0"/>
              <a:buChar char="•"/>
            </a:pPr>
            <a:r>
              <a:rPr lang="en-US" sz="4800" b="1" i="1" dirty="0">
                <a:solidFill>
                  <a:schemeClr val="bg2">
                    <a:lumMod val="50000"/>
                  </a:schemeClr>
                </a:solidFill>
                <a:latin typeface="Gotham book"/>
              </a:rPr>
              <a:t>Where</a:t>
            </a:r>
            <a:r>
              <a:rPr lang="en-US" sz="4800" dirty="0">
                <a:solidFill>
                  <a:schemeClr val="bg2">
                    <a:lumMod val="50000"/>
                  </a:schemeClr>
                </a:solidFill>
                <a:latin typeface="Gotham book"/>
              </a:rPr>
              <a:t>: </a:t>
            </a:r>
            <a:r>
              <a:rPr lang="en-US" sz="4400" dirty="0">
                <a:solidFill>
                  <a:srgbClr val="0070C0"/>
                </a:solidFill>
                <a:latin typeface="Gotham book"/>
              </a:rPr>
              <a:t>Goliad (La Bah</a:t>
            </a:r>
            <a:r>
              <a:rPr lang="en-US" sz="4400" b="0" i="0" dirty="0">
                <a:solidFill>
                  <a:srgbClr val="0070C0"/>
                </a:solidFill>
                <a:effectLst/>
                <a:latin typeface="Gotham book"/>
              </a:rPr>
              <a:t>ía)</a:t>
            </a:r>
            <a:endParaRPr lang="en-US" sz="4400" dirty="0">
              <a:solidFill>
                <a:srgbClr val="0070C0"/>
              </a:solidFill>
              <a:latin typeface="Gotham book"/>
            </a:endParaRPr>
          </a:p>
          <a:p>
            <a:endParaRPr lang="en-US" sz="1050" dirty="0">
              <a:latin typeface="Gotham book"/>
            </a:endParaRPr>
          </a:p>
          <a:p>
            <a:pPr marL="457200" indent="-457200">
              <a:buFont typeface="Arial" panose="020B0604020202020204" pitchFamily="34" charset="0"/>
              <a:buChar char="•"/>
            </a:pPr>
            <a:r>
              <a:rPr lang="en-US" sz="4400" b="1" i="1" dirty="0">
                <a:solidFill>
                  <a:schemeClr val="bg2">
                    <a:lumMod val="50000"/>
                  </a:schemeClr>
                </a:solidFill>
                <a:latin typeface="Gotham book"/>
              </a:rPr>
              <a:t>What: </a:t>
            </a:r>
            <a:endParaRPr lang="en-US" sz="4400" b="1" i="1" dirty="0">
              <a:solidFill>
                <a:schemeClr val="accent5">
                  <a:lumMod val="75000"/>
                </a:schemeClr>
              </a:solidFill>
              <a:latin typeface="Gotham book"/>
            </a:endParaRPr>
          </a:p>
          <a:p>
            <a:pPr marL="914400" lvl="1" indent="-457200">
              <a:buFont typeface="Arial" panose="020B0604020202020204" pitchFamily="34" charset="0"/>
              <a:buChar char="•"/>
            </a:pPr>
            <a:r>
              <a:rPr lang="en-US" sz="3400" dirty="0">
                <a:solidFill>
                  <a:schemeClr val="accent5">
                    <a:lumMod val="75000"/>
                  </a:schemeClr>
                </a:solidFill>
                <a:latin typeface="Gotham book"/>
              </a:rPr>
              <a:t>The Texas army under James Fannin surrendered at the Battle of Coleto Creek on March 19</a:t>
            </a:r>
          </a:p>
          <a:p>
            <a:pPr marL="914400" lvl="1" indent="-457200">
              <a:buFont typeface="Arial" panose="020B0604020202020204" pitchFamily="34" charset="0"/>
              <a:buChar char="•"/>
            </a:pPr>
            <a:r>
              <a:rPr lang="en-US" sz="3400" dirty="0">
                <a:solidFill>
                  <a:schemeClr val="accent6">
                    <a:lumMod val="75000"/>
                  </a:schemeClr>
                </a:solidFill>
                <a:latin typeface="Gotham book"/>
              </a:rPr>
              <a:t>Almost all Texian prisoners were executed by order of Santa Anna.</a:t>
            </a:r>
          </a:p>
        </p:txBody>
      </p:sp>
      <p:pic>
        <p:nvPicPr>
          <p:cNvPr id="6" name="Picture 5" descr="A map of Coahuila y Tejas, zoomed to focus on Texas showing the location of San Antonio and approximately 90 miles southeast is Goliad (also referred to as La Bahia) ">
            <a:extLst>
              <a:ext uri="{FF2B5EF4-FFF2-40B4-BE49-F238E27FC236}">
                <a16:creationId xmlns:a16="http://schemas.microsoft.com/office/drawing/2014/main" id="{C23E0F53-05CF-8C49-3C9F-E168A3F6EEBA}"/>
              </a:ext>
            </a:extLst>
          </p:cNvPr>
          <p:cNvPicPr>
            <a:picLocks noChangeAspect="1"/>
          </p:cNvPicPr>
          <p:nvPr/>
        </p:nvPicPr>
        <p:blipFill>
          <a:blip r:embed="rId4"/>
          <a:stretch>
            <a:fillRect/>
          </a:stretch>
        </p:blipFill>
        <p:spPr>
          <a:xfrm>
            <a:off x="7173686" y="1755716"/>
            <a:ext cx="4800598" cy="4308487"/>
          </a:xfrm>
          <a:prstGeom prst="rect">
            <a:avLst/>
          </a:prstGeom>
          <a:effectLst>
            <a:outerShdw blurRad="50800" dist="50800" dir="7920000" algn="ctr" rotWithShape="0">
              <a:srgbClr val="000000">
                <a:alpha val="43137"/>
              </a:srgbClr>
            </a:outerShdw>
          </a:effectLst>
        </p:spPr>
      </p:pic>
    </p:spTree>
    <p:extLst>
      <p:ext uri="{BB962C8B-B14F-4D97-AF65-F5344CB8AC3E}">
        <p14:creationId xmlns:p14="http://schemas.microsoft.com/office/powerpoint/2010/main" val="3883986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F0A0ECE-9B5B-7D3E-7268-2AA094FBCC99}"/>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489CDA7C-ECD2-A93C-D4F7-3344732BC21F}"/>
              </a:ext>
            </a:extLst>
          </p:cNvPr>
          <p:cNvSpPr txBox="1">
            <a:spLocks noGrp="1"/>
          </p:cNvSpPr>
          <p:nvPr>
            <p:ph type="title" idx="4294967295"/>
          </p:nvPr>
        </p:nvSpPr>
        <p:spPr>
          <a:xfrm>
            <a:off x="1709324" y="-291668"/>
            <a:ext cx="9331566" cy="1489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6600" dirty="0">
                <a:solidFill>
                  <a:schemeClr val="bg1"/>
                </a:solidFill>
                <a:latin typeface="Gotham Medium"/>
              </a:rPr>
              <a:t>The Runaway Scrape</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470B3698-BA8B-BAA6-A148-54C6667E65D0}"/>
              </a:ext>
            </a:extLst>
          </p:cNvPr>
          <p:cNvSpPr txBox="1"/>
          <p:nvPr/>
        </p:nvSpPr>
        <p:spPr>
          <a:xfrm>
            <a:off x="250374" y="1632855"/>
            <a:ext cx="5464626" cy="5055230"/>
          </a:xfrm>
          <a:prstGeom prst="rect">
            <a:avLst/>
          </a:prstGeom>
          <a:noFill/>
        </p:spPr>
        <p:txBody>
          <a:bodyPr wrap="square" rtlCol="0">
            <a:spAutoFit/>
          </a:bodyPr>
          <a:lstStyle/>
          <a:p>
            <a:pPr marL="457200" indent="-457200">
              <a:buFont typeface="Arial" panose="020B0604020202020204" pitchFamily="34" charset="0"/>
              <a:buChar char="•"/>
            </a:pPr>
            <a:r>
              <a:rPr lang="en-US" sz="4400" b="1" i="1" dirty="0">
                <a:solidFill>
                  <a:schemeClr val="bg2">
                    <a:lumMod val="50000"/>
                  </a:schemeClr>
                </a:solidFill>
                <a:latin typeface="Gotham book"/>
              </a:rPr>
              <a:t>When</a:t>
            </a:r>
            <a:r>
              <a:rPr lang="en-US" sz="4400" dirty="0">
                <a:solidFill>
                  <a:schemeClr val="bg2">
                    <a:lumMod val="50000"/>
                  </a:schemeClr>
                </a:solidFill>
                <a:latin typeface="Gotham book"/>
              </a:rPr>
              <a:t>:                           </a:t>
            </a:r>
            <a:r>
              <a:rPr lang="en-US" sz="4400" dirty="0">
                <a:solidFill>
                  <a:srgbClr val="C00000"/>
                </a:solidFill>
                <a:latin typeface="Gotham book"/>
              </a:rPr>
              <a:t>March – April 1836</a:t>
            </a:r>
          </a:p>
          <a:p>
            <a:endParaRPr lang="en-US" sz="1050" dirty="0">
              <a:latin typeface="Gotham book"/>
            </a:endParaRPr>
          </a:p>
          <a:p>
            <a:pPr marL="457200" indent="-457200">
              <a:buFont typeface="Arial" panose="020B0604020202020204" pitchFamily="34" charset="0"/>
              <a:buChar char="•"/>
            </a:pPr>
            <a:r>
              <a:rPr lang="en-US" sz="4400" b="1" i="1" dirty="0">
                <a:solidFill>
                  <a:schemeClr val="bg2">
                    <a:lumMod val="50000"/>
                  </a:schemeClr>
                </a:solidFill>
                <a:latin typeface="Gotham book"/>
              </a:rPr>
              <a:t>What: </a:t>
            </a:r>
            <a:endParaRPr lang="en-US" sz="4400" b="1" i="1" dirty="0">
              <a:solidFill>
                <a:schemeClr val="accent5">
                  <a:lumMod val="75000"/>
                </a:schemeClr>
              </a:solidFill>
              <a:latin typeface="Gotham book"/>
            </a:endParaRPr>
          </a:p>
          <a:p>
            <a:pPr marL="914400" lvl="1" indent="-457200">
              <a:buFont typeface="Arial" panose="020B0604020202020204" pitchFamily="34" charset="0"/>
              <a:buChar char="•"/>
            </a:pPr>
            <a:r>
              <a:rPr lang="en-US" sz="3600" dirty="0">
                <a:solidFill>
                  <a:schemeClr val="accent6">
                    <a:lumMod val="75000"/>
                  </a:schemeClr>
                </a:solidFill>
                <a:latin typeface="Gotham book"/>
              </a:rPr>
              <a:t>Texans fled east toward Louisiana as Santa Anna’s army pursued the Texas army under Sam Houston.</a:t>
            </a:r>
          </a:p>
        </p:txBody>
      </p:sp>
      <p:pic>
        <p:nvPicPr>
          <p:cNvPr id="10242" name="Picture 2" descr="A drawing of people making the journey on the Runaway Scrape. Most people in the image are bundled up in coats and shawls, walking alongside horses and mules pulling wagons of supplies and belongings. ">
            <a:extLst>
              <a:ext uri="{FF2B5EF4-FFF2-40B4-BE49-F238E27FC236}">
                <a16:creationId xmlns:a16="http://schemas.microsoft.com/office/drawing/2014/main" id="{419E52D6-514A-113A-9C21-E6E79010CF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735592"/>
            <a:ext cx="6379350" cy="3097665"/>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5288E9-7B41-5482-9A37-D20E3754EA79}"/>
              </a:ext>
            </a:extLst>
          </p:cNvPr>
          <p:cNvSpPr txBox="1"/>
          <p:nvPr/>
        </p:nvSpPr>
        <p:spPr>
          <a:xfrm>
            <a:off x="5715000" y="4833257"/>
            <a:ext cx="6226626" cy="1107996"/>
          </a:xfrm>
          <a:prstGeom prst="rect">
            <a:avLst/>
          </a:prstGeom>
          <a:noFill/>
        </p:spPr>
        <p:txBody>
          <a:bodyPr wrap="square" rtlCol="0">
            <a:spAutoFit/>
          </a:bodyPr>
          <a:lstStyle/>
          <a:p>
            <a:pPr algn="ctr"/>
            <a:r>
              <a:rPr lang="en-US" sz="2200" i="1" dirty="0">
                <a:latin typeface="Gotham book"/>
              </a:rPr>
              <a:t>The Runaway Scrape</a:t>
            </a:r>
          </a:p>
          <a:p>
            <a:pPr algn="ctr"/>
            <a:r>
              <a:rPr lang="en-US" sz="2200" i="1" dirty="0">
                <a:latin typeface="Gotham book"/>
              </a:rPr>
              <a:t>The Star of the Republic Museum</a:t>
            </a:r>
          </a:p>
          <a:p>
            <a:pPr algn="ctr"/>
            <a:r>
              <a:rPr lang="en-US" sz="2200" i="1" dirty="0">
                <a:latin typeface="Gotham book"/>
              </a:rPr>
              <a:t>The Portal to Texas History</a:t>
            </a:r>
          </a:p>
        </p:txBody>
      </p:sp>
    </p:spTree>
    <p:extLst>
      <p:ext uri="{BB962C8B-B14F-4D97-AF65-F5344CB8AC3E}">
        <p14:creationId xmlns:p14="http://schemas.microsoft.com/office/powerpoint/2010/main" val="1619079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6928134E-5B29-DCC0-24BF-B1DE579DFD79}"/>
              </a:ext>
            </a:extLst>
          </p:cNvPr>
          <p:cNvSpPr txBox="1">
            <a:spLocks noGrp="1"/>
          </p:cNvSpPr>
          <p:nvPr>
            <p:ph type="title" idx="4294967295"/>
          </p:nvPr>
        </p:nvSpPr>
        <p:spPr>
          <a:xfrm>
            <a:off x="1685775" y="-39979"/>
            <a:ext cx="10285536" cy="1583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322E50"/>
                </a:solidFill>
                <a:effectLst/>
                <a:uLnTx/>
                <a:uFillTx/>
                <a:latin typeface="Gotham Medium" pitchFamily="2" charset="0"/>
                <a:ea typeface="+mj-ea"/>
                <a:cs typeface="Gotham Medium" pitchFamily="2" charset="0"/>
              </a:rPr>
              <a:t>Warm-up</a:t>
            </a:r>
            <a:br>
              <a:rPr kumimoji="0" lang="en-US" sz="6600" b="0" i="0" u="none" strike="noStrike" kern="1200" cap="none" spc="0" normalizeH="0" baseline="0" noProof="0" dirty="0">
                <a:ln>
                  <a:noFill/>
                </a:ln>
                <a:solidFill>
                  <a:srgbClr val="322E50"/>
                </a:solidFill>
                <a:effectLst/>
                <a:uLnTx/>
                <a:uFillTx/>
                <a:latin typeface="Gotham Medium" pitchFamily="2" charset="0"/>
                <a:ea typeface="+mj-ea"/>
                <a:cs typeface="Gotham Medium" pitchFamily="2" charset="0"/>
              </a:rPr>
            </a:br>
            <a:r>
              <a:rPr kumimoji="0" lang="en-US" sz="4400" b="0" i="0" u="none" strike="noStrike" kern="1200" cap="none" spc="0" normalizeH="0" baseline="0" noProof="0" dirty="0">
                <a:ln>
                  <a:noFill/>
                </a:ln>
                <a:solidFill>
                  <a:schemeClr val="tx1"/>
                </a:solidFill>
                <a:effectLst/>
                <a:uLnTx/>
                <a:uFillTx/>
                <a:latin typeface="Gotham Medium"/>
                <a:ea typeface="+mj-ea"/>
                <a:cs typeface="+mj-cs"/>
              </a:rPr>
              <a:t>Follow the directions to complete your warm-up</a:t>
            </a:r>
          </a:p>
        </p:txBody>
      </p:sp>
      <p:sp>
        <p:nvSpPr>
          <p:cNvPr id="3" name="TextBox 2">
            <a:extLst>
              <a:ext uri="{FF2B5EF4-FFF2-40B4-BE49-F238E27FC236}">
                <a16:creationId xmlns:a16="http://schemas.microsoft.com/office/drawing/2014/main" id="{E8E2968C-C5D5-4B97-5E5D-7FB9E54490D7}"/>
              </a:ext>
            </a:extLst>
          </p:cNvPr>
          <p:cNvSpPr txBox="1"/>
          <p:nvPr/>
        </p:nvSpPr>
        <p:spPr>
          <a:xfrm>
            <a:off x="3309256" y="1543463"/>
            <a:ext cx="4996543" cy="529375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2060"/>
                </a:solidFill>
                <a:effectLst/>
                <a:uLnTx/>
                <a:uFillTx/>
                <a:latin typeface="Gotham book"/>
              </a:rPr>
              <a:t>Follow the three steps listed in the chart, starting with step 1 (in the middle.)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2060"/>
              </a:solidFill>
              <a:effectLst/>
              <a:uLnTx/>
              <a:uFillTx/>
              <a:latin typeface="Gotham book"/>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3000" dirty="0">
                <a:solidFill>
                  <a:srgbClr val="C00000"/>
                </a:solidFill>
                <a:latin typeface="Gotham book"/>
              </a:rPr>
              <a:t>Choose one event we have learned about and write it in the middle.</a:t>
            </a:r>
            <a:endParaRPr kumimoji="0" lang="en-US" sz="3000" b="0" i="0" u="none" strike="noStrike" kern="1200" cap="none" spc="0" normalizeH="0" baseline="0" noProof="0" dirty="0">
              <a:ln>
                <a:noFill/>
              </a:ln>
              <a:solidFill>
                <a:srgbClr val="C00000"/>
              </a:solidFill>
              <a:effectLst/>
              <a:uLnTx/>
              <a:uFillTx/>
              <a:latin typeface="Gotham book"/>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C00000"/>
              </a:solidFill>
              <a:effectLst/>
              <a:uLnTx/>
              <a:uFillTx/>
              <a:latin typeface="Gotham book"/>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B050"/>
                </a:solidFill>
                <a:effectLst/>
                <a:uLnTx/>
                <a:uFillTx/>
                <a:latin typeface="Gotham book"/>
              </a:rPr>
              <a:t>Write what caused the event in step 2 and the effect of the event in step 3.</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050" dirty="0">
              <a:solidFill>
                <a:srgbClr val="00B050"/>
              </a:solidFill>
              <a:latin typeface="Gotham book"/>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3000" dirty="0">
                <a:solidFill>
                  <a:srgbClr val="7030A0"/>
                </a:solidFill>
                <a:latin typeface="Gotham book"/>
              </a:rPr>
              <a:t>Share with a partner.</a:t>
            </a:r>
            <a:endParaRPr kumimoji="0" lang="en-US" sz="3000" b="0" i="0" u="none" strike="noStrike" kern="1200" cap="none" spc="0" normalizeH="0" baseline="0" noProof="0" dirty="0">
              <a:ln>
                <a:noFill/>
              </a:ln>
              <a:solidFill>
                <a:srgbClr val="7030A0"/>
              </a:solidFill>
              <a:effectLst/>
              <a:uLnTx/>
              <a:uFillTx/>
              <a:latin typeface="Gotham book"/>
            </a:endParaRPr>
          </a:p>
        </p:txBody>
      </p:sp>
      <p:pic>
        <p:nvPicPr>
          <p:cNvPr id="4" name="Graphic 3">
            <a:extLst>
              <a:ext uri="{FF2B5EF4-FFF2-40B4-BE49-F238E27FC236}">
                <a16:creationId xmlns:a16="http://schemas.microsoft.com/office/drawing/2014/main" id="{8B28EB64-1716-EFB8-7A74-A4F73A70B64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93353" y="1543463"/>
            <a:ext cx="1208326" cy="1208326"/>
          </a:xfrm>
          <a:prstGeom prst="rect">
            <a:avLst/>
          </a:prstGeom>
        </p:spPr>
      </p:pic>
      <p:pic>
        <p:nvPicPr>
          <p:cNvPr id="5" name="Graphic 4">
            <a:extLst>
              <a:ext uri="{FF2B5EF4-FFF2-40B4-BE49-F238E27FC236}">
                <a16:creationId xmlns:a16="http://schemas.microsoft.com/office/drawing/2014/main" id="{508833F3-C00E-EFF1-EFDF-CF48573F17B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61970" y="3264139"/>
            <a:ext cx="1071092" cy="1071092"/>
          </a:xfrm>
          <a:prstGeom prst="rect">
            <a:avLst/>
          </a:prstGeom>
        </p:spPr>
      </p:pic>
      <p:pic>
        <p:nvPicPr>
          <p:cNvPr id="6" name="Graphic 5">
            <a:extLst>
              <a:ext uri="{FF2B5EF4-FFF2-40B4-BE49-F238E27FC236}">
                <a16:creationId xmlns:a16="http://schemas.microsoft.com/office/drawing/2014/main" id="{25E7A12C-48CB-FCD5-DE7D-BB298753F00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61970" y="4662429"/>
            <a:ext cx="925793" cy="925793"/>
          </a:xfrm>
          <a:prstGeom prst="rect">
            <a:avLst/>
          </a:prstGeom>
        </p:spPr>
      </p:pic>
      <p:pic>
        <p:nvPicPr>
          <p:cNvPr id="7" name="Graphic 6">
            <a:extLst>
              <a:ext uri="{FF2B5EF4-FFF2-40B4-BE49-F238E27FC236}">
                <a16:creationId xmlns:a16="http://schemas.microsoft.com/office/drawing/2014/main" id="{849F29EB-15C6-9E8D-D81E-BD85C4BB16FC}"/>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45310" y="5915420"/>
            <a:ext cx="842453" cy="842453"/>
          </a:xfrm>
          <a:prstGeom prst="rect">
            <a:avLst/>
          </a:prstGeom>
        </p:spPr>
      </p:pic>
    </p:spTree>
    <p:extLst>
      <p:ext uri="{BB962C8B-B14F-4D97-AF65-F5344CB8AC3E}">
        <p14:creationId xmlns:p14="http://schemas.microsoft.com/office/powerpoint/2010/main" val="3894061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4245344-5AFD-E539-8E72-C54D0F203CB3}"/>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19BF407-5AA7-11BC-EAF9-5D7672F22FEC}"/>
              </a:ext>
            </a:extLst>
          </p:cNvPr>
          <p:cNvSpPr txBox="1">
            <a:spLocks noGrp="1"/>
          </p:cNvSpPr>
          <p:nvPr>
            <p:ph type="title" idx="4294967295"/>
          </p:nvPr>
        </p:nvSpPr>
        <p:spPr>
          <a:xfrm>
            <a:off x="1709324" y="-291668"/>
            <a:ext cx="9331566" cy="1489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6600" dirty="0">
                <a:solidFill>
                  <a:schemeClr val="bg1"/>
                </a:solidFill>
                <a:latin typeface="Gotham Medium"/>
              </a:rPr>
              <a:t>The Battle of San Jacinto</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39ED7BD3-5EE1-99EA-E639-ED2E3B5AC987}"/>
              </a:ext>
            </a:extLst>
          </p:cNvPr>
          <p:cNvSpPr txBox="1"/>
          <p:nvPr/>
        </p:nvSpPr>
        <p:spPr>
          <a:xfrm>
            <a:off x="1" y="1632855"/>
            <a:ext cx="6007282" cy="4932119"/>
          </a:xfrm>
          <a:prstGeom prst="rect">
            <a:avLst/>
          </a:prstGeom>
          <a:noFill/>
        </p:spPr>
        <p:txBody>
          <a:bodyPr wrap="square" rtlCol="0">
            <a:spAutoFit/>
          </a:bodyPr>
          <a:lstStyle/>
          <a:p>
            <a:pPr marL="457200" indent="-457200">
              <a:buFont typeface="Arial" panose="020B0604020202020204" pitchFamily="34" charset="0"/>
              <a:buChar char="•"/>
            </a:pPr>
            <a:r>
              <a:rPr lang="en-US" sz="4400" b="1" i="1" dirty="0">
                <a:solidFill>
                  <a:schemeClr val="bg2">
                    <a:lumMod val="50000"/>
                  </a:schemeClr>
                </a:solidFill>
                <a:latin typeface="Gotham book"/>
              </a:rPr>
              <a:t>When</a:t>
            </a:r>
            <a:r>
              <a:rPr lang="en-US" sz="4400" dirty="0">
                <a:solidFill>
                  <a:schemeClr val="bg2">
                    <a:lumMod val="50000"/>
                  </a:schemeClr>
                </a:solidFill>
                <a:latin typeface="Gotham book"/>
              </a:rPr>
              <a:t>:</a:t>
            </a:r>
            <a:r>
              <a:rPr lang="en-US" sz="4400" dirty="0">
                <a:solidFill>
                  <a:srgbClr val="C00000"/>
                </a:solidFill>
                <a:latin typeface="Gotham book"/>
              </a:rPr>
              <a:t> April 21, 1836</a:t>
            </a:r>
          </a:p>
          <a:p>
            <a:endParaRPr lang="en-US" sz="1050" dirty="0">
              <a:latin typeface="Gotham book"/>
            </a:endParaRPr>
          </a:p>
          <a:p>
            <a:pPr marL="457200" indent="-457200">
              <a:buFont typeface="Arial" panose="020B0604020202020204" pitchFamily="34" charset="0"/>
              <a:buChar char="•"/>
            </a:pPr>
            <a:r>
              <a:rPr lang="en-US" sz="4400" b="1" i="1" dirty="0">
                <a:solidFill>
                  <a:schemeClr val="bg2">
                    <a:lumMod val="50000"/>
                  </a:schemeClr>
                </a:solidFill>
                <a:latin typeface="Gotham book"/>
              </a:rPr>
              <a:t>What: </a:t>
            </a:r>
            <a:endParaRPr lang="en-US" sz="4400" b="1" i="1" dirty="0">
              <a:solidFill>
                <a:schemeClr val="accent5">
                  <a:lumMod val="75000"/>
                </a:schemeClr>
              </a:solidFill>
              <a:latin typeface="Gotham book"/>
            </a:endParaRPr>
          </a:p>
          <a:p>
            <a:pPr marL="914400" lvl="1" indent="-457200">
              <a:buFont typeface="Arial" panose="020B0604020202020204" pitchFamily="34" charset="0"/>
              <a:buChar char="•"/>
            </a:pPr>
            <a:r>
              <a:rPr lang="en-US" sz="3600" dirty="0">
                <a:solidFill>
                  <a:schemeClr val="accent6">
                    <a:lumMod val="75000"/>
                  </a:schemeClr>
                </a:solidFill>
                <a:latin typeface="Gotham book"/>
              </a:rPr>
              <a:t>Sam Houston fought Santa Anna’s divided army, defeating them in 18 minutes.</a:t>
            </a:r>
          </a:p>
          <a:p>
            <a:pPr marL="914400" lvl="1" indent="-457200">
              <a:buFont typeface="Arial" panose="020B0604020202020204" pitchFamily="34" charset="0"/>
              <a:buChar char="•"/>
            </a:pPr>
            <a:r>
              <a:rPr lang="en-US" sz="3600" dirty="0">
                <a:solidFill>
                  <a:srgbClr val="7030A0"/>
                </a:solidFill>
                <a:latin typeface="Gotham book"/>
              </a:rPr>
              <a:t>Santa Anna was captured and forced to surrender.</a:t>
            </a:r>
          </a:p>
        </p:txBody>
      </p:sp>
      <p:pic>
        <p:nvPicPr>
          <p:cNvPr id="11266" name="Picture 2" descr="A map showing the San Jacinto Battlefield. The San Jacinto River crosses the northeast corner of the map. The Buffalo River crosses the northwest corner. A small lake called McCormick's lake is in the southeast corner. Santa Anna's troops are to the west of the Lake McCormick facing Sam Houston's troops to the northwest in an open field surrounded by trees">
            <a:extLst>
              <a:ext uri="{FF2B5EF4-FFF2-40B4-BE49-F238E27FC236}">
                <a16:creationId xmlns:a16="http://schemas.microsoft.com/office/drawing/2014/main" id="{04F33735-B4DD-8837-8E4C-1DED69F693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36" t="27451" r="1603" b="8431"/>
          <a:stretch/>
        </p:blipFill>
        <p:spPr bwMode="auto">
          <a:xfrm>
            <a:off x="5890184" y="1356731"/>
            <a:ext cx="5877276" cy="4299483"/>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EDE807-BFA0-EE98-ED6A-4D4E45DE5BC9}"/>
              </a:ext>
            </a:extLst>
          </p:cNvPr>
          <p:cNvSpPr txBox="1"/>
          <p:nvPr/>
        </p:nvSpPr>
        <p:spPr>
          <a:xfrm>
            <a:off x="5835753" y="5649686"/>
            <a:ext cx="6007282" cy="769441"/>
          </a:xfrm>
          <a:prstGeom prst="rect">
            <a:avLst/>
          </a:prstGeom>
          <a:noFill/>
        </p:spPr>
        <p:txBody>
          <a:bodyPr wrap="square" rtlCol="0">
            <a:spAutoFit/>
          </a:bodyPr>
          <a:lstStyle/>
          <a:p>
            <a:pPr algn="ctr"/>
            <a:r>
              <a:rPr lang="en-US" sz="2200" i="1" dirty="0">
                <a:latin typeface="Gotham book"/>
              </a:rPr>
              <a:t>Map of the Battle of San Jacinto</a:t>
            </a:r>
          </a:p>
          <a:p>
            <a:pPr algn="ctr"/>
            <a:r>
              <a:rPr lang="en-US" sz="2200" i="1" dirty="0">
                <a:latin typeface="Gotham book"/>
              </a:rPr>
              <a:t>The Portal to Texas History</a:t>
            </a:r>
          </a:p>
        </p:txBody>
      </p:sp>
    </p:spTree>
    <p:extLst>
      <p:ext uri="{BB962C8B-B14F-4D97-AF65-F5344CB8AC3E}">
        <p14:creationId xmlns:p14="http://schemas.microsoft.com/office/powerpoint/2010/main" val="2294165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0CCCFA4-C28B-6EF8-5D74-DA3BF86D66E0}"/>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8A69A24E-0493-C1A4-1991-9E089E7C8B72}"/>
              </a:ext>
            </a:extLst>
          </p:cNvPr>
          <p:cNvSpPr txBox="1">
            <a:spLocks noGrp="1"/>
          </p:cNvSpPr>
          <p:nvPr>
            <p:ph type="title" idx="4294967295"/>
          </p:nvPr>
        </p:nvSpPr>
        <p:spPr>
          <a:xfrm>
            <a:off x="1709324" y="-291668"/>
            <a:ext cx="9331566" cy="1489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6600" dirty="0">
                <a:solidFill>
                  <a:schemeClr val="bg1"/>
                </a:solidFill>
                <a:latin typeface="Gotham Medium"/>
              </a:rPr>
              <a:t>The Treaties of Velasco</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71A1E384-D6F9-8EEE-333F-C81CB0B1FCBE}"/>
              </a:ext>
            </a:extLst>
          </p:cNvPr>
          <p:cNvSpPr txBox="1"/>
          <p:nvPr/>
        </p:nvSpPr>
        <p:spPr>
          <a:xfrm>
            <a:off x="0" y="1632855"/>
            <a:ext cx="7576457" cy="5270674"/>
          </a:xfrm>
          <a:prstGeom prst="rect">
            <a:avLst/>
          </a:prstGeom>
          <a:noFill/>
        </p:spPr>
        <p:txBody>
          <a:bodyPr wrap="square" rtlCol="0">
            <a:spAutoFit/>
          </a:bodyPr>
          <a:lstStyle/>
          <a:p>
            <a:pPr marL="457200" indent="-457200">
              <a:buFont typeface="Arial" panose="020B0604020202020204" pitchFamily="34" charset="0"/>
              <a:buChar char="•"/>
            </a:pPr>
            <a:r>
              <a:rPr lang="en-US" sz="4400" b="1" i="1" dirty="0">
                <a:solidFill>
                  <a:schemeClr val="bg2">
                    <a:lumMod val="50000"/>
                  </a:schemeClr>
                </a:solidFill>
                <a:latin typeface="Gotham book"/>
              </a:rPr>
              <a:t>When</a:t>
            </a:r>
            <a:r>
              <a:rPr lang="en-US" sz="4400" dirty="0">
                <a:solidFill>
                  <a:schemeClr val="bg2">
                    <a:lumMod val="50000"/>
                  </a:schemeClr>
                </a:solidFill>
                <a:latin typeface="Gotham book"/>
              </a:rPr>
              <a:t>:</a:t>
            </a:r>
            <a:r>
              <a:rPr lang="en-US" sz="4400" dirty="0">
                <a:solidFill>
                  <a:srgbClr val="C00000"/>
                </a:solidFill>
                <a:latin typeface="Gotham book"/>
              </a:rPr>
              <a:t> May 14, 1836</a:t>
            </a:r>
          </a:p>
          <a:p>
            <a:endParaRPr lang="en-US" sz="1050" dirty="0">
              <a:latin typeface="Gotham book"/>
            </a:endParaRPr>
          </a:p>
          <a:p>
            <a:pPr marL="457200" indent="-457200">
              <a:buFont typeface="Arial" panose="020B0604020202020204" pitchFamily="34" charset="0"/>
              <a:buChar char="•"/>
            </a:pPr>
            <a:r>
              <a:rPr lang="en-US" sz="4400" b="1" i="1" dirty="0">
                <a:solidFill>
                  <a:schemeClr val="bg2">
                    <a:lumMod val="50000"/>
                  </a:schemeClr>
                </a:solidFill>
                <a:latin typeface="Gotham book"/>
              </a:rPr>
              <a:t>What: </a:t>
            </a:r>
            <a:endParaRPr lang="en-US" sz="4400" b="1" i="1" dirty="0">
              <a:solidFill>
                <a:schemeClr val="accent5">
                  <a:lumMod val="75000"/>
                </a:schemeClr>
              </a:solidFill>
              <a:latin typeface="Gotham book"/>
            </a:endParaRPr>
          </a:p>
          <a:p>
            <a:pPr marL="914400" lvl="1" indent="-457200">
              <a:buFont typeface="Arial" panose="020B0604020202020204" pitchFamily="34" charset="0"/>
              <a:buChar char="•"/>
            </a:pPr>
            <a:r>
              <a:rPr lang="en-US" sz="3400" u="sng" dirty="0">
                <a:solidFill>
                  <a:srgbClr val="7030A0"/>
                </a:solidFill>
                <a:latin typeface="Gotham book"/>
              </a:rPr>
              <a:t>Public treaty</a:t>
            </a:r>
            <a:r>
              <a:rPr lang="en-US" sz="3400" dirty="0">
                <a:solidFill>
                  <a:srgbClr val="7030A0"/>
                </a:solidFill>
                <a:latin typeface="Gotham book"/>
              </a:rPr>
              <a:t>: Texas was independent of Mexico, and the southern border was the Rio Grande. </a:t>
            </a:r>
          </a:p>
          <a:p>
            <a:pPr marL="914400" lvl="1" indent="-457200">
              <a:buFont typeface="Arial" panose="020B0604020202020204" pitchFamily="34" charset="0"/>
              <a:buChar char="•"/>
            </a:pPr>
            <a:r>
              <a:rPr lang="en-US" sz="3400" u="sng" dirty="0">
                <a:solidFill>
                  <a:schemeClr val="accent6">
                    <a:lumMod val="75000"/>
                  </a:schemeClr>
                </a:solidFill>
                <a:latin typeface="Gotham book"/>
              </a:rPr>
              <a:t>Private treaty</a:t>
            </a:r>
            <a:r>
              <a:rPr lang="en-US" sz="3400" dirty="0">
                <a:solidFill>
                  <a:schemeClr val="accent6">
                    <a:lumMod val="75000"/>
                  </a:schemeClr>
                </a:solidFill>
                <a:latin typeface="Gotham book"/>
              </a:rPr>
              <a:t>: Santa Anna promised to get Mexico to recognize Texas independence.                                   </a:t>
            </a:r>
            <a:r>
              <a:rPr lang="en-US" sz="3400" i="1" dirty="0">
                <a:solidFill>
                  <a:schemeClr val="accent6">
                    <a:lumMod val="75000"/>
                  </a:schemeClr>
                </a:solidFill>
                <a:latin typeface="Gotham book"/>
              </a:rPr>
              <a:t>(He didn’t carry out his promise) </a:t>
            </a:r>
            <a:endParaRPr lang="en-US" sz="3400" i="1" dirty="0">
              <a:solidFill>
                <a:srgbClr val="7030A0"/>
              </a:solidFill>
              <a:latin typeface="Gotham book"/>
            </a:endParaRPr>
          </a:p>
        </p:txBody>
      </p:sp>
      <p:pic>
        <p:nvPicPr>
          <p:cNvPr id="4" name="Picture 3" descr="A photocopy of the Treaty of Velasco. The parchment paper is yellowed and the cursive writing is illegible">
            <a:extLst>
              <a:ext uri="{FF2B5EF4-FFF2-40B4-BE49-F238E27FC236}">
                <a16:creationId xmlns:a16="http://schemas.microsoft.com/office/drawing/2014/main" id="{ADCD8A05-F432-BD59-9AC3-ADA3E42C41AA}"/>
              </a:ext>
            </a:extLst>
          </p:cNvPr>
          <p:cNvPicPr>
            <a:picLocks noChangeAspect="1"/>
          </p:cNvPicPr>
          <p:nvPr/>
        </p:nvPicPr>
        <p:blipFill>
          <a:blip r:embed="rId4"/>
          <a:stretch>
            <a:fillRect/>
          </a:stretch>
        </p:blipFill>
        <p:spPr>
          <a:xfrm>
            <a:off x="7763977" y="1267780"/>
            <a:ext cx="3456732" cy="4322439"/>
          </a:xfrm>
          <a:prstGeom prst="rect">
            <a:avLst/>
          </a:prstGeom>
        </p:spPr>
      </p:pic>
      <p:sp>
        <p:nvSpPr>
          <p:cNvPr id="6" name="TextBox 5">
            <a:extLst>
              <a:ext uri="{FF2B5EF4-FFF2-40B4-BE49-F238E27FC236}">
                <a16:creationId xmlns:a16="http://schemas.microsoft.com/office/drawing/2014/main" id="{0E785009-E246-C4AC-4C91-4D1A1D4CFA42}"/>
              </a:ext>
            </a:extLst>
          </p:cNvPr>
          <p:cNvSpPr txBox="1"/>
          <p:nvPr/>
        </p:nvSpPr>
        <p:spPr>
          <a:xfrm>
            <a:off x="7271657" y="5590219"/>
            <a:ext cx="4441372" cy="769441"/>
          </a:xfrm>
          <a:prstGeom prst="rect">
            <a:avLst/>
          </a:prstGeom>
          <a:noFill/>
        </p:spPr>
        <p:txBody>
          <a:bodyPr wrap="square" rtlCol="0">
            <a:spAutoFit/>
          </a:bodyPr>
          <a:lstStyle/>
          <a:p>
            <a:pPr algn="ctr"/>
            <a:r>
              <a:rPr lang="en-US" sz="2200" i="1" dirty="0">
                <a:latin typeface="Gotham book"/>
              </a:rPr>
              <a:t>The Treaty of Velasco</a:t>
            </a:r>
          </a:p>
          <a:p>
            <a:pPr algn="ctr"/>
            <a:r>
              <a:rPr lang="en-US" sz="2200" i="1" dirty="0">
                <a:latin typeface="Gotham book"/>
              </a:rPr>
              <a:t>The Portal to Texas History</a:t>
            </a:r>
          </a:p>
        </p:txBody>
      </p:sp>
    </p:spTree>
    <p:extLst>
      <p:ext uri="{BB962C8B-B14F-4D97-AF65-F5344CB8AC3E}">
        <p14:creationId xmlns:p14="http://schemas.microsoft.com/office/powerpoint/2010/main" val="2621311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4009F16-1F58-62F5-72FF-8E24426CB3E1}"/>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53A163D8-4970-8BC6-07EC-8ABC73CBD969}"/>
              </a:ext>
            </a:extLst>
          </p:cNvPr>
          <p:cNvSpPr txBox="1">
            <a:spLocks noGrp="1"/>
          </p:cNvSpPr>
          <p:nvPr>
            <p:ph type="title" idx="4294967295"/>
          </p:nvPr>
        </p:nvSpPr>
        <p:spPr>
          <a:xfrm>
            <a:off x="1685775" y="-39979"/>
            <a:ext cx="10285536" cy="1583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322E50"/>
                </a:solidFill>
                <a:effectLst/>
                <a:uLnTx/>
                <a:uFillTx/>
                <a:latin typeface="Gotham Medium" pitchFamily="2" charset="0"/>
                <a:ea typeface="+mj-ea"/>
                <a:cs typeface="Gotham Medium" pitchFamily="2" charset="0"/>
              </a:rPr>
              <a:t>Exit Ticket</a:t>
            </a:r>
            <a:br>
              <a:rPr kumimoji="0" lang="en-US" sz="6600" b="0" i="0" u="none" strike="noStrike" kern="1200" cap="none" spc="0" normalizeH="0" baseline="0" noProof="0" dirty="0">
                <a:ln>
                  <a:noFill/>
                </a:ln>
                <a:solidFill>
                  <a:srgbClr val="322E50"/>
                </a:solidFill>
                <a:effectLst/>
                <a:uLnTx/>
                <a:uFillTx/>
                <a:latin typeface="Gotham Medium" pitchFamily="2" charset="0"/>
                <a:ea typeface="+mj-ea"/>
                <a:cs typeface="Gotham Medium" pitchFamily="2" charset="0"/>
              </a:rPr>
            </a:br>
            <a:r>
              <a:rPr kumimoji="0" lang="en-US" sz="4400" b="0" i="0" u="none" strike="noStrike" kern="1200" cap="none" spc="0" normalizeH="0" baseline="0" noProof="0" dirty="0">
                <a:ln>
                  <a:noFill/>
                </a:ln>
                <a:solidFill>
                  <a:schemeClr val="tx1"/>
                </a:solidFill>
                <a:effectLst/>
                <a:uLnTx/>
                <a:uFillTx/>
                <a:latin typeface="Gotham Medium"/>
                <a:ea typeface="+mj-ea"/>
                <a:cs typeface="+mj-cs"/>
              </a:rPr>
              <a:t>Follow the directions to complete your exit ticket</a:t>
            </a:r>
          </a:p>
        </p:txBody>
      </p:sp>
      <p:sp>
        <p:nvSpPr>
          <p:cNvPr id="3" name="TextBox 2">
            <a:extLst>
              <a:ext uri="{FF2B5EF4-FFF2-40B4-BE49-F238E27FC236}">
                <a16:creationId xmlns:a16="http://schemas.microsoft.com/office/drawing/2014/main" id="{3249DA44-1CE8-B115-A398-F75364764D07}"/>
              </a:ext>
            </a:extLst>
          </p:cNvPr>
          <p:cNvSpPr txBox="1"/>
          <p:nvPr/>
        </p:nvSpPr>
        <p:spPr>
          <a:xfrm>
            <a:off x="3309256" y="1543463"/>
            <a:ext cx="4996543" cy="45781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Gotham book"/>
                <a:ea typeface="+mn-ea"/>
                <a:cs typeface="+mn-cs"/>
              </a:rPr>
              <a:t>Choose one event that we have learned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2060"/>
              </a:solidFill>
              <a:effectLst/>
              <a:uLnTx/>
              <a:uFillTx/>
              <a:latin typeface="Gotham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Gotham book"/>
                <a:ea typeface="+mn-ea"/>
                <a:cs typeface="+mn-cs"/>
              </a:rPr>
              <a:t>Create a True/False statement for that event.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C00000"/>
              </a:solidFill>
              <a:effectLst/>
              <a:uLnTx/>
              <a:uFillTx/>
              <a:latin typeface="Gotham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50"/>
                </a:solidFill>
                <a:effectLst/>
                <a:uLnTx/>
                <a:uFillTx/>
                <a:latin typeface="Gotham book"/>
                <a:ea typeface="+mn-ea"/>
                <a:cs typeface="+mn-cs"/>
              </a:rPr>
              <a:t>Explain why your statement is true or false.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B050"/>
              </a:solidFill>
              <a:effectLst/>
              <a:uLnTx/>
              <a:uFillTx/>
              <a:latin typeface="Gotham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Gotham book"/>
                <a:ea typeface="+mn-ea"/>
                <a:cs typeface="+mn-cs"/>
              </a:rPr>
              <a:t>Share with a partner.</a:t>
            </a:r>
          </a:p>
        </p:txBody>
      </p:sp>
      <p:pic>
        <p:nvPicPr>
          <p:cNvPr id="5" name="Graphic 4">
            <a:extLst>
              <a:ext uri="{FF2B5EF4-FFF2-40B4-BE49-F238E27FC236}">
                <a16:creationId xmlns:a16="http://schemas.microsoft.com/office/drawing/2014/main" id="{630DC2FA-09D8-364D-F9E5-895420BB446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30990" y="1660025"/>
            <a:ext cx="1071092" cy="1071092"/>
          </a:xfrm>
          <a:prstGeom prst="rect">
            <a:avLst/>
          </a:prstGeom>
        </p:spPr>
      </p:pic>
      <p:pic>
        <p:nvPicPr>
          <p:cNvPr id="6" name="Graphic 5">
            <a:extLst>
              <a:ext uri="{FF2B5EF4-FFF2-40B4-BE49-F238E27FC236}">
                <a16:creationId xmlns:a16="http://schemas.microsoft.com/office/drawing/2014/main" id="{EFC30128-5C52-DF13-F766-C3A6E3227CD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91979" y="4179466"/>
            <a:ext cx="925793" cy="925793"/>
          </a:xfrm>
          <a:prstGeom prst="rect">
            <a:avLst/>
          </a:prstGeom>
        </p:spPr>
      </p:pic>
      <p:pic>
        <p:nvPicPr>
          <p:cNvPr id="7" name="Graphic 6">
            <a:extLst>
              <a:ext uri="{FF2B5EF4-FFF2-40B4-BE49-F238E27FC236}">
                <a16:creationId xmlns:a16="http://schemas.microsoft.com/office/drawing/2014/main" id="{FD5109C2-75C7-8238-2173-7B989448E06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18526" y="5392829"/>
            <a:ext cx="842453" cy="842453"/>
          </a:xfrm>
          <a:prstGeom prst="rect">
            <a:avLst/>
          </a:prstGeom>
        </p:spPr>
      </p:pic>
      <p:pic>
        <p:nvPicPr>
          <p:cNvPr id="8" name="Graphic 7">
            <a:extLst>
              <a:ext uri="{FF2B5EF4-FFF2-40B4-BE49-F238E27FC236}">
                <a16:creationId xmlns:a16="http://schemas.microsoft.com/office/drawing/2014/main" id="{29798314-0288-F9B7-A0F4-F5E761E5975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76857" y="2966103"/>
            <a:ext cx="925793" cy="925793"/>
          </a:xfrm>
          <a:prstGeom prst="rect">
            <a:avLst/>
          </a:prstGeom>
        </p:spPr>
      </p:pic>
    </p:spTree>
    <p:extLst>
      <p:ext uri="{BB962C8B-B14F-4D97-AF65-F5344CB8AC3E}">
        <p14:creationId xmlns:p14="http://schemas.microsoft.com/office/powerpoint/2010/main" val="1661793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F7A3651F-50F9-4B3B-D6EE-609B585273F6}"/>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B83D74AB-926F-AA7E-7761-853560946303}"/>
              </a:ext>
            </a:extLst>
          </p:cNvPr>
          <p:cNvSpPr txBox="1">
            <a:spLocks noGrp="1"/>
          </p:cNvSpPr>
          <p:nvPr>
            <p:ph type="title" idx="4294967295"/>
          </p:nvPr>
        </p:nvSpPr>
        <p:spPr>
          <a:xfrm>
            <a:off x="1680707" y="133433"/>
            <a:ext cx="8405949" cy="13803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300" b="0" i="0" u="none" strike="noStrike" kern="1200" cap="none" spc="0" normalizeH="0" baseline="0" noProof="0" dirty="0">
                <a:ln>
                  <a:noFill/>
                </a:ln>
                <a:solidFill>
                  <a:schemeClr val="bg1"/>
                </a:solidFill>
                <a:effectLst/>
                <a:uLnTx/>
                <a:uFillTx/>
                <a:latin typeface="Gotham Medium"/>
                <a:ea typeface="+mj-ea"/>
                <a:cs typeface="+mj-cs"/>
              </a:rPr>
              <a:t>Share with the class </a:t>
            </a:r>
            <a:r>
              <a:rPr kumimoji="0" lang="en-US" sz="7300" b="0" i="0" u="none" strike="noStrike" kern="1200" cap="none" spc="0" normalizeH="0" baseline="0" noProof="0" dirty="0">
                <a:ln>
                  <a:noFill/>
                </a:ln>
                <a:solidFill>
                  <a:schemeClr val="bg2">
                    <a:lumMod val="25000"/>
                  </a:schemeClr>
                </a:solidFill>
                <a:effectLst/>
                <a:uLnTx/>
                <a:uFillTx/>
                <a:latin typeface="Gotham Medium"/>
                <a:ea typeface="+mj-ea"/>
                <a:cs typeface="+mj-cs"/>
              </a:rPr>
              <a:t>2</a:t>
            </a:r>
            <a:endParaRPr kumimoji="0" lang="en-US" sz="2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3" name="Speech Bubble: Rectangle with Corners Rounded 2">
            <a:extLst>
              <a:ext uri="{FF2B5EF4-FFF2-40B4-BE49-F238E27FC236}">
                <a16:creationId xmlns:a16="http://schemas.microsoft.com/office/drawing/2014/main" id="{0C9829E3-78E7-8A3F-7C1F-F024A2769EE7}"/>
              </a:ext>
            </a:extLst>
          </p:cNvPr>
          <p:cNvSpPr/>
          <p:nvPr/>
        </p:nvSpPr>
        <p:spPr>
          <a:xfrm>
            <a:off x="3026497" y="1826063"/>
            <a:ext cx="8523513" cy="1798880"/>
          </a:xfrm>
          <a:prstGeom prst="wedgeRoundRectCallout">
            <a:avLst>
              <a:gd name="adj1" fmla="val -62918"/>
              <a:gd name="adj2" fmla="val 32415"/>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31750" algn="ctr" defTabSz="914400" rtl="0" eaLnBrk="1" fontAlgn="auto" latinLnBrk="0" hangingPunct="1">
              <a:lnSpc>
                <a:spcPct val="110000"/>
              </a:lnSpc>
              <a:spcBef>
                <a:spcPts val="0"/>
              </a:spcBef>
              <a:spcAft>
                <a:spcPts val="600"/>
              </a:spcAft>
              <a:buClrTx/>
              <a:buSzTx/>
              <a:buFontTx/>
              <a:buNone/>
              <a:tabLst/>
              <a:defRPr/>
            </a:pPr>
            <a:r>
              <a:rPr kumimoji="0" lang="en-US" sz="4000" b="0" i="1" u="none" strike="noStrike" kern="1200" cap="none" spc="0" normalizeH="0" baseline="0" noProof="0" dirty="0">
                <a:ln>
                  <a:noFill/>
                </a:ln>
                <a:solidFill>
                  <a:srgbClr val="E55D5D"/>
                </a:solidFill>
                <a:effectLst/>
                <a:uLnTx/>
                <a:uFillTx/>
                <a:latin typeface="Gotham book"/>
                <a:ea typeface="Times New Roman" panose="02020603050405020304" pitchFamily="18" charset="0"/>
                <a:cs typeface="Times New Roman" panose="02020603050405020304" pitchFamily="18" charset="0"/>
              </a:rPr>
              <a:t>Read your True or False Statement to the class. (Allow the class to answer)</a:t>
            </a:r>
          </a:p>
        </p:txBody>
      </p:sp>
      <p:pic>
        <p:nvPicPr>
          <p:cNvPr id="4" name="Graphic 3">
            <a:extLst>
              <a:ext uri="{FF2B5EF4-FFF2-40B4-BE49-F238E27FC236}">
                <a16:creationId xmlns:a16="http://schemas.microsoft.com/office/drawing/2014/main" id="{A5BB8402-D8C2-E67D-C690-711A3B21C2C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114" y="1747708"/>
            <a:ext cx="1310593" cy="1310593"/>
          </a:xfrm>
          <a:prstGeom prst="rect">
            <a:avLst/>
          </a:prstGeom>
        </p:spPr>
      </p:pic>
      <p:sp>
        <p:nvSpPr>
          <p:cNvPr id="7" name="Speech Bubble: Rectangle with Corners Rounded 6">
            <a:extLst>
              <a:ext uri="{FF2B5EF4-FFF2-40B4-BE49-F238E27FC236}">
                <a16:creationId xmlns:a16="http://schemas.microsoft.com/office/drawing/2014/main" id="{C946588B-5401-C195-0400-3BF63F114266}"/>
              </a:ext>
            </a:extLst>
          </p:cNvPr>
          <p:cNvSpPr/>
          <p:nvPr/>
        </p:nvSpPr>
        <p:spPr>
          <a:xfrm>
            <a:off x="3026497" y="4180987"/>
            <a:ext cx="8523513" cy="1677253"/>
          </a:xfrm>
          <a:prstGeom prst="wedgeRoundRectCallout">
            <a:avLst>
              <a:gd name="adj1" fmla="val -61641"/>
              <a:gd name="adj2" fmla="val 29819"/>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31750" algn="l" defTabSz="914400" rtl="0" eaLnBrk="1" fontAlgn="auto" latinLnBrk="0" hangingPunct="1">
              <a:lnSpc>
                <a:spcPct val="110000"/>
              </a:lnSpc>
              <a:spcBef>
                <a:spcPts val="0"/>
              </a:spcBef>
              <a:spcAft>
                <a:spcPts val="60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Gotham book"/>
                <a:ea typeface="Times New Roman" panose="02020603050405020304" pitchFamily="18" charset="0"/>
                <a:cs typeface="Times New Roman" panose="02020603050405020304" pitchFamily="18" charset="0"/>
              </a:rPr>
              <a:t>This statement is </a:t>
            </a:r>
            <a:r>
              <a:rPr kumimoji="0" lang="en-US" sz="4000" b="1" i="1" u="sng" strike="noStrike" kern="1200" cap="none" spc="0" normalizeH="0" baseline="0" noProof="0" dirty="0">
                <a:ln>
                  <a:noFill/>
                </a:ln>
                <a:solidFill>
                  <a:srgbClr val="C00000"/>
                </a:solidFill>
                <a:effectLst/>
                <a:uLnTx/>
                <a:uFillTx/>
                <a:latin typeface="Gotham book"/>
                <a:ea typeface="Times New Roman" panose="02020603050405020304" pitchFamily="18" charset="0"/>
                <a:cs typeface="Times New Roman" panose="02020603050405020304" pitchFamily="18" charset="0"/>
              </a:rPr>
              <a:t>true</a:t>
            </a:r>
            <a:r>
              <a:rPr kumimoji="0" lang="en-US" sz="4000" strike="noStrike" kern="1200" cap="none" spc="0" normalizeH="0" baseline="0" noProof="0" dirty="0">
                <a:ln>
                  <a:noFill/>
                </a:ln>
                <a:solidFill>
                  <a:srgbClr val="C00000"/>
                </a:solidFill>
                <a:effectLst/>
                <a:uLnTx/>
                <a:uFillTx/>
                <a:latin typeface="Gotham book"/>
                <a:ea typeface="Times New Roman" panose="02020603050405020304" pitchFamily="18" charset="0"/>
                <a:cs typeface="Times New Roman" panose="02020603050405020304" pitchFamily="18" charset="0"/>
              </a:rPr>
              <a:t>  /  </a:t>
            </a:r>
            <a:r>
              <a:rPr kumimoji="0" lang="en-US" sz="4000" b="1" i="1" u="sng" strike="noStrike" kern="1200" cap="none" spc="0" normalizeH="0" baseline="0" noProof="0" dirty="0">
                <a:ln>
                  <a:noFill/>
                </a:ln>
                <a:solidFill>
                  <a:srgbClr val="C00000"/>
                </a:solidFill>
                <a:effectLst/>
                <a:uLnTx/>
                <a:uFillTx/>
                <a:latin typeface="Gotham book"/>
                <a:ea typeface="Times New Roman" panose="02020603050405020304" pitchFamily="18" charset="0"/>
                <a:cs typeface="Times New Roman" panose="02020603050405020304" pitchFamily="18" charset="0"/>
              </a:rPr>
              <a:t>false</a:t>
            </a:r>
            <a:r>
              <a:rPr kumimoji="0" lang="en-US" sz="4000" strike="noStrike" kern="1200" cap="none" spc="0" normalizeH="0" baseline="0" noProof="0" dirty="0">
                <a:ln>
                  <a:noFill/>
                </a:ln>
                <a:solidFill>
                  <a:srgbClr val="C00000"/>
                </a:solidFill>
                <a:effectLst/>
                <a:uLnTx/>
                <a:uFillTx/>
                <a:latin typeface="Gotham book"/>
                <a:ea typeface="Times New Roman" panose="02020603050405020304" pitchFamily="18" charset="0"/>
                <a:cs typeface="Times New Roman" panose="02020603050405020304" pitchFamily="18" charset="0"/>
              </a:rPr>
              <a:t>   because _______________</a:t>
            </a:r>
            <a:endParaRPr kumimoji="0" lang="en-US" sz="4000" b="0" i="0" u="none" strike="noStrike" kern="1200" cap="none" spc="0" normalizeH="0" baseline="0" noProof="0" dirty="0">
              <a:ln>
                <a:noFill/>
              </a:ln>
              <a:solidFill>
                <a:srgbClr val="C00000"/>
              </a:solidFill>
              <a:effectLst/>
              <a:uLnTx/>
              <a:uFillTx/>
              <a:latin typeface="Gotham book"/>
              <a:ea typeface="Times New Roman" panose="02020603050405020304" pitchFamily="18" charset="0"/>
              <a:cs typeface="Times New Roman" panose="02020603050405020304" pitchFamily="18" charset="0"/>
            </a:endParaRPr>
          </a:p>
        </p:txBody>
      </p:sp>
      <p:pic>
        <p:nvPicPr>
          <p:cNvPr id="8" name="Graphic 7">
            <a:extLst>
              <a:ext uri="{FF2B5EF4-FFF2-40B4-BE49-F238E27FC236}">
                <a16:creationId xmlns:a16="http://schemas.microsoft.com/office/drawing/2014/main" id="{6D28AACE-3BF4-077A-A22E-3F8C899B01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838" y="4547647"/>
            <a:ext cx="1310593" cy="1310593"/>
          </a:xfrm>
          <a:prstGeom prst="rect">
            <a:avLst/>
          </a:prstGeom>
        </p:spPr>
      </p:pic>
    </p:spTree>
    <p:extLst>
      <p:ext uri="{BB962C8B-B14F-4D97-AF65-F5344CB8AC3E}">
        <p14:creationId xmlns:p14="http://schemas.microsoft.com/office/powerpoint/2010/main" val="1264488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E84FF13F-930D-E61A-A70E-836A0CE120AE}"/>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F818E05C-6332-3810-C7FF-C2E4B4612CF7}"/>
              </a:ext>
            </a:extLst>
          </p:cNvPr>
          <p:cNvSpPr txBox="1">
            <a:spLocks noGrp="1"/>
          </p:cNvSpPr>
          <p:nvPr>
            <p:ph type="title" idx="4294967295"/>
          </p:nvPr>
        </p:nvSpPr>
        <p:spPr>
          <a:xfrm>
            <a:off x="1680707" y="133433"/>
            <a:ext cx="8405949" cy="13803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300" b="0" i="0" u="none" strike="noStrike" kern="1200" cap="none" spc="0" normalizeH="0" baseline="0" noProof="0" dirty="0">
                <a:ln>
                  <a:noFill/>
                </a:ln>
                <a:solidFill>
                  <a:schemeClr val="bg1"/>
                </a:solidFill>
                <a:effectLst/>
                <a:uLnTx/>
                <a:uFillTx/>
                <a:latin typeface="Gotham Medium"/>
                <a:ea typeface="+mj-ea"/>
                <a:cs typeface="+mj-cs"/>
              </a:rPr>
              <a:t>Share with the class</a:t>
            </a:r>
            <a:endParaRPr kumimoji="0" lang="en-US" sz="2800" b="0" i="0" u="none" strike="noStrike" kern="1200" cap="none" spc="0" normalizeH="0" baseline="0" noProof="0" dirty="0">
              <a:ln>
                <a:noFill/>
              </a:ln>
              <a:solidFill>
                <a:schemeClr val="bg1"/>
              </a:solidFill>
              <a:effectLst/>
              <a:uLnTx/>
              <a:uFillTx/>
              <a:latin typeface="Gotham Medium"/>
              <a:ea typeface="+mj-ea"/>
              <a:cs typeface="+mj-cs"/>
            </a:endParaRPr>
          </a:p>
        </p:txBody>
      </p:sp>
      <p:sp>
        <p:nvSpPr>
          <p:cNvPr id="3" name="Speech Bubble: Rectangle with Corners Rounded 2">
            <a:extLst>
              <a:ext uri="{FF2B5EF4-FFF2-40B4-BE49-F238E27FC236}">
                <a16:creationId xmlns:a16="http://schemas.microsoft.com/office/drawing/2014/main" id="{20817380-77CE-5137-18BE-264D6832C4E4}"/>
              </a:ext>
            </a:extLst>
          </p:cNvPr>
          <p:cNvSpPr/>
          <p:nvPr/>
        </p:nvSpPr>
        <p:spPr>
          <a:xfrm>
            <a:off x="3026497" y="1826063"/>
            <a:ext cx="8523513" cy="1153884"/>
          </a:xfrm>
          <a:prstGeom prst="wedgeRoundRectCallout">
            <a:avLst>
              <a:gd name="adj1" fmla="val -62918"/>
              <a:gd name="adj2" fmla="val 32415"/>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31750" algn="l" defTabSz="914400" rtl="0" eaLnBrk="1" fontAlgn="auto" latinLnBrk="0" hangingPunct="1">
              <a:lnSpc>
                <a:spcPct val="110000"/>
              </a:lnSpc>
              <a:spcBef>
                <a:spcPts val="0"/>
              </a:spcBef>
              <a:spcAft>
                <a:spcPts val="60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Aptos" panose="020B0004020202020204" pitchFamily="34" charset="0"/>
                <a:ea typeface="Times New Roman" panose="02020603050405020304" pitchFamily="18" charset="0"/>
                <a:cs typeface="Times New Roman" panose="02020603050405020304" pitchFamily="18" charset="0"/>
              </a:rPr>
              <a:t>I chose _</a:t>
            </a:r>
            <a:r>
              <a:rPr kumimoji="0" lang="en-US" sz="4400" b="0" i="0" u="sng" strike="noStrike" kern="1200" cap="none" spc="0" normalizeH="0" baseline="0" noProof="0" dirty="0">
                <a:ln>
                  <a:noFill/>
                </a:ln>
                <a:solidFill>
                  <a:srgbClr val="C00000"/>
                </a:solidFill>
                <a:effectLst/>
                <a:uLnTx/>
                <a:uFillTx/>
                <a:latin typeface="Aptos" panose="020B0004020202020204" pitchFamily="34" charset="0"/>
                <a:ea typeface="Times New Roman" panose="02020603050405020304" pitchFamily="18" charset="0"/>
                <a:cs typeface="Times New Roman" panose="02020603050405020304" pitchFamily="18" charset="0"/>
              </a:rPr>
              <a:t>(name of event)</a:t>
            </a:r>
            <a:r>
              <a:rPr kumimoji="0" lang="en-US" sz="4400" b="0" i="0" strike="noStrike" kern="1200" cap="none" spc="0" normalizeH="0" baseline="0" noProof="0" dirty="0">
                <a:ln>
                  <a:noFill/>
                </a:ln>
                <a:solidFill>
                  <a:srgbClr val="C00000"/>
                </a:solidFill>
                <a:effectLst/>
                <a:uLnTx/>
                <a:uFillTx/>
                <a:latin typeface="Aptos" panose="020B0004020202020204" pitchFamily="34" charset="0"/>
                <a:ea typeface="Times New Roman" panose="02020603050405020304" pitchFamily="18" charset="0"/>
                <a:cs typeface="Times New Roman" panose="02020603050405020304" pitchFamily="18" charset="0"/>
              </a:rPr>
              <a:t>_</a:t>
            </a:r>
            <a:endParaRPr kumimoji="0" lang="en-US" sz="4400" b="0" i="0" u="none" strike="noStrike" kern="1200" cap="none" spc="0" normalizeH="0" baseline="0" noProof="0" dirty="0">
              <a:ln>
                <a:noFill/>
              </a:ln>
              <a:solidFill>
                <a:srgbClr val="C0000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pic>
        <p:nvPicPr>
          <p:cNvPr id="4" name="Graphic 3">
            <a:extLst>
              <a:ext uri="{FF2B5EF4-FFF2-40B4-BE49-F238E27FC236}">
                <a16:creationId xmlns:a16="http://schemas.microsoft.com/office/drawing/2014/main" id="{2BC4ACA1-D343-6981-47D6-2002B261B8E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114" y="1747708"/>
            <a:ext cx="1310593" cy="1310593"/>
          </a:xfrm>
          <a:prstGeom prst="rect">
            <a:avLst/>
          </a:prstGeom>
        </p:spPr>
      </p:pic>
      <p:sp>
        <p:nvSpPr>
          <p:cNvPr id="5" name="Speech Bubble: Rectangle with Corners Rounded 4">
            <a:extLst>
              <a:ext uri="{FF2B5EF4-FFF2-40B4-BE49-F238E27FC236}">
                <a16:creationId xmlns:a16="http://schemas.microsoft.com/office/drawing/2014/main" id="{3A4BE1C2-50C0-1DB5-DED4-9A6E39887D39}"/>
              </a:ext>
            </a:extLst>
          </p:cNvPr>
          <p:cNvSpPr/>
          <p:nvPr/>
        </p:nvSpPr>
        <p:spPr>
          <a:xfrm>
            <a:off x="533668" y="3305307"/>
            <a:ext cx="8523513" cy="1153884"/>
          </a:xfrm>
          <a:prstGeom prst="wedgeRoundRectCallout">
            <a:avLst>
              <a:gd name="adj1" fmla="val 59815"/>
              <a:gd name="adj2" fmla="val 31472"/>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31750" algn="l" defTabSz="914400" rtl="0" eaLnBrk="1" fontAlgn="auto" latinLnBrk="0" hangingPunct="1">
              <a:lnSpc>
                <a:spcPct val="110000"/>
              </a:lnSpc>
              <a:spcBef>
                <a:spcPts val="0"/>
              </a:spcBef>
              <a:spcAft>
                <a:spcPts val="60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Gotham book"/>
                <a:ea typeface="Times New Roman" panose="02020603050405020304" pitchFamily="18" charset="0"/>
                <a:cs typeface="Times New Roman" panose="02020603050405020304" pitchFamily="18" charset="0"/>
              </a:rPr>
              <a:t>One cause of this event was _______</a:t>
            </a:r>
          </a:p>
        </p:txBody>
      </p:sp>
      <p:pic>
        <p:nvPicPr>
          <p:cNvPr id="6" name="Graphic 5">
            <a:extLst>
              <a:ext uri="{FF2B5EF4-FFF2-40B4-BE49-F238E27FC236}">
                <a16:creationId xmlns:a16="http://schemas.microsoft.com/office/drawing/2014/main" id="{5966EA73-5D15-A02A-5273-6AF3165D876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27771" y="3305307"/>
            <a:ext cx="1310593" cy="1310593"/>
          </a:xfrm>
          <a:prstGeom prst="rect">
            <a:avLst/>
          </a:prstGeom>
        </p:spPr>
      </p:pic>
      <p:sp>
        <p:nvSpPr>
          <p:cNvPr id="7" name="Speech Bubble: Rectangle with Corners Rounded 6">
            <a:extLst>
              <a:ext uri="{FF2B5EF4-FFF2-40B4-BE49-F238E27FC236}">
                <a16:creationId xmlns:a16="http://schemas.microsoft.com/office/drawing/2014/main" id="{AE063417-5EF3-5CF8-C187-709CCB7505D1}"/>
              </a:ext>
            </a:extLst>
          </p:cNvPr>
          <p:cNvSpPr/>
          <p:nvPr/>
        </p:nvSpPr>
        <p:spPr>
          <a:xfrm>
            <a:off x="2714851" y="4941260"/>
            <a:ext cx="8523513" cy="1153884"/>
          </a:xfrm>
          <a:prstGeom prst="wedgeRoundRectCallout">
            <a:avLst>
              <a:gd name="adj1" fmla="val -59598"/>
              <a:gd name="adj2" fmla="val 32415"/>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31750" algn="l" defTabSz="914400" rtl="0" eaLnBrk="1" fontAlgn="auto" latinLnBrk="0" hangingPunct="1">
              <a:lnSpc>
                <a:spcPct val="110000"/>
              </a:lnSpc>
              <a:spcBef>
                <a:spcPts val="0"/>
              </a:spcBef>
              <a:spcAft>
                <a:spcPts val="60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Gotham book"/>
                <a:ea typeface="Times New Roman" panose="02020603050405020304" pitchFamily="18" charset="0"/>
                <a:cs typeface="Times New Roman" panose="02020603050405020304" pitchFamily="18" charset="0"/>
              </a:rPr>
              <a:t>One effect of this event was _______</a:t>
            </a:r>
          </a:p>
        </p:txBody>
      </p:sp>
      <p:pic>
        <p:nvPicPr>
          <p:cNvPr id="8" name="Graphic 7">
            <a:extLst>
              <a:ext uri="{FF2B5EF4-FFF2-40B4-BE49-F238E27FC236}">
                <a16:creationId xmlns:a16="http://schemas.microsoft.com/office/drawing/2014/main" id="{4FCF6BFF-8ADE-1365-1B03-80200D71BF6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200" y="4941260"/>
            <a:ext cx="1310593" cy="1310593"/>
          </a:xfrm>
          <a:prstGeom prst="rect">
            <a:avLst/>
          </a:prstGeom>
        </p:spPr>
      </p:pic>
    </p:spTree>
    <p:extLst>
      <p:ext uri="{BB962C8B-B14F-4D97-AF65-F5344CB8AC3E}">
        <p14:creationId xmlns:p14="http://schemas.microsoft.com/office/powerpoint/2010/main" val="2219854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D80D5C1-3D5E-4689-2EAF-05D7F1F0032D}"/>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0C417AD0-7956-B912-9233-D27AC389CD80}"/>
              </a:ext>
            </a:extLst>
          </p:cNvPr>
          <p:cNvSpPr txBox="1">
            <a:spLocks noGrp="1"/>
          </p:cNvSpPr>
          <p:nvPr>
            <p:ph type="title" idx="4294967295"/>
          </p:nvPr>
        </p:nvSpPr>
        <p:spPr>
          <a:xfrm>
            <a:off x="2125050" y="13062"/>
            <a:ext cx="8240486" cy="13803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Gotham Medium"/>
                <a:ea typeface="+mj-ea"/>
                <a:cs typeface="+mj-cs"/>
              </a:rPr>
              <a:t>Essential Question</a:t>
            </a:r>
          </a:p>
        </p:txBody>
      </p:sp>
      <p:sp>
        <p:nvSpPr>
          <p:cNvPr id="3" name="TextBox 2">
            <a:extLst>
              <a:ext uri="{FF2B5EF4-FFF2-40B4-BE49-F238E27FC236}">
                <a16:creationId xmlns:a16="http://schemas.microsoft.com/office/drawing/2014/main" id="{4B6F5512-4672-385A-C669-616A4468A7C5}"/>
              </a:ext>
            </a:extLst>
          </p:cNvPr>
          <p:cNvSpPr txBox="1"/>
          <p:nvPr/>
        </p:nvSpPr>
        <p:spPr>
          <a:xfrm>
            <a:off x="1103971" y="1828800"/>
            <a:ext cx="103632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2060"/>
                </a:solidFill>
                <a:effectLst/>
                <a:uLnTx/>
                <a:uFillTx/>
                <a:latin typeface="Calibri" panose="020F0502020204030204"/>
                <a:ea typeface="+mn-ea"/>
                <a:cs typeface="+mn-cs"/>
              </a:rPr>
              <a:t>What is the most significant information about the key events of the Texas Revolution?</a:t>
            </a:r>
          </a:p>
        </p:txBody>
      </p:sp>
    </p:spTree>
    <p:extLst>
      <p:ext uri="{BB962C8B-B14F-4D97-AF65-F5344CB8AC3E}">
        <p14:creationId xmlns:p14="http://schemas.microsoft.com/office/powerpoint/2010/main" val="1575692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E7B7098-2390-3DD5-30F9-BC8BD8F6F7F5}"/>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C857AD5-9C22-00C1-59F8-40297C37F889}"/>
              </a:ext>
            </a:extLst>
          </p:cNvPr>
          <p:cNvSpPr txBox="1">
            <a:spLocks noGrp="1"/>
          </p:cNvSpPr>
          <p:nvPr>
            <p:ph type="title" idx="4294967295"/>
          </p:nvPr>
        </p:nvSpPr>
        <p:spPr>
          <a:xfrm>
            <a:off x="1864854" y="13061"/>
            <a:ext cx="8493035" cy="1490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800" b="0" i="0" u="none" strike="noStrike" kern="1200" cap="none" spc="0" normalizeH="0" baseline="0" noProof="0" dirty="0">
                <a:ln>
                  <a:noFill/>
                </a:ln>
                <a:solidFill>
                  <a:schemeClr val="bg1"/>
                </a:solidFill>
                <a:effectLst/>
                <a:uLnTx/>
                <a:uFillTx/>
                <a:latin typeface="Gotham Medium"/>
                <a:ea typeface="+mj-ea"/>
                <a:cs typeface="+mj-cs"/>
              </a:rPr>
              <a:t>In today’s lesson…</a:t>
            </a:r>
          </a:p>
        </p:txBody>
      </p:sp>
      <p:sp>
        <p:nvSpPr>
          <p:cNvPr id="3" name="TextBox 2">
            <a:extLst>
              <a:ext uri="{FF2B5EF4-FFF2-40B4-BE49-F238E27FC236}">
                <a16:creationId xmlns:a16="http://schemas.microsoft.com/office/drawing/2014/main" id="{FE154717-6E1B-3150-9ACC-56DFB207DEE1}"/>
              </a:ext>
            </a:extLst>
          </p:cNvPr>
          <p:cNvSpPr txBox="1"/>
          <p:nvPr/>
        </p:nvSpPr>
        <p:spPr>
          <a:xfrm>
            <a:off x="1109016" y="1785257"/>
            <a:ext cx="10276115" cy="3785652"/>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4000" b="1" i="1" u="sng" strike="noStrike" kern="1200" cap="none" spc="0" normalizeH="0" baseline="0" noProof="0" dirty="0">
                <a:ln>
                  <a:noFill/>
                </a:ln>
                <a:solidFill>
                  <a:srgbClr val="4472C4">
                    <a:lumMod val="50000"/>
                  </a:srgbClr>
                </a:solidFill>
                <a:effectLst/>
                <a:uLnTx/>
                <a:uFillTx/>
                <a:latin typeface="Calibri" panose="020F0502020204030204"/>
                <a:ea typeface="+mn-ea"/>
                <a:cs typeface="+mn-cs"/>
              </a:rPr>
              <a:t>We will</a:t>
            </a:r>
            <a:r>
              <a:rPr kumimoji="0" lang="en-US" sz="4000" strike="noStrike" kern="1200" cap="none" spc="0" normalizeH="0" baseline="0" noProof="0" dirty="0">
                <a:ln>
                  <a:noFill/>
                </a:ln>
                <a:solidFill>
                  <a:srgbClr val="4472C4">
                    <a:lumMod val="50000"/>
                  </a:srgbClr>
                </a:solidFill>
                <a:effectLst/>
                <a:uLnTx/>
                <a:uFillTx/>
                <a:latin typeface="Calibri" panose="020F0502020204030204"/>
                <a:ea typeface="+mn-ea"/>
                <a:cs typeface="+mn-cs"/>
              </a:rPr>
              <a:t> examine the most significant information about key events from the Texas Revolution.</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4000" b="1" i="1" u="sng" strike="noStrike" kern="1200" cap="none" spc="0" normalizeH="0" baseline="0" noProof="0" dirty="0">
                <a:ln>
                  <a:noFill/>
                </a:ln>
                <a:solidFill>
                  <a:srgbClr val="C00000"/>
                </a:solidFill>
                <a:effectLst/>
                <a:uLnTx/>
                <a:uFillTx/>
                <a:latin typeface="Calibri" panose="020F0502020204030204"/>
                <a:ea typeface="+mn-ea"/>
                <a:cs typeface="+mn-cs"/>
              </a:rPr>
              <a:t>I will</a:t>
            </a:r>
            <a:r>
              <a:rPr kumimoji="0" lang="en-US" sz="4000" strike="noStrike" kern="1200" cap="none" spc="0" normalizeH="0" baseline="0" noProof="0" dirty="0">
                <a:ln>
                  <a:noFill/>
                </a:ln>
                <a:solidFill>
                  <a:srgbClr val="C00000"/>
                </a:solidFill>
                <a:effectLst/>
                <a:uLnTx/>
                <a:uFillTx/>
                <a:latin typeface="Calibri" panose="020F0502020204030204"/>
                <a:ea typeface="+mn-ea"/>
                <a:cs typeface="+mn-cs"/>
              </a:rPr>
              <a:t> take notes about the date, location, details, and significance of each event </a:t>
            </a:r>
            <a:r>
              <a:rPr lang="en-US" sz="4000" dirty="0">
                <a:solidFill>
                  <a:srgbClr val="C00000"/>
                </a:solidFill>
                <a:latin typeface="Calibri" panose="020F0502020204030204"/>
              </a:rPr>
              <a:t>on my worksheet using a graphic organizer. </a:t>
            </a:r>
            <a:endParaRPr kumimoji="0" lang="en-US" sz="4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437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036A3D3-7FDE-8FF7-994C-CF92D647B733}"/>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CA8D580-001C-E76B-BB5A-E3317067C46B}"/>
              </a:ext>
            </a:extLst>
          </p:cNvPr>
          <p:cNvSpPr txBox="1">
            <a:spLocks noGrp="1"/>
          </p:cNvSpPr>
          <p:nvPr>
            <p:ph type="title" idx="4294967295"/>
          </p:nvPr>
        </p:nvSpPr>
        <p:spPr>
          <a:xfrm>
            <a:off x="1709324" y="-291667"/>
            <a:ext cx="9331566" cy="15108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schemeClr val="bg1"/>
                </a:solidFill>
                <a:effectLst/>
                <a:uLnTx/>
                <a:uFillTx/>
                <a:latin typeface="Gotham Medium"/>
                <a:ea typeface="+mj-ea"/>
                <a:cs typeface="+mj-cs"/>
              </a:rPr>
              <a:t>Battle of Gonzales</a:t>
            </a:r>
            <a:endParaRPr kumimoji="0" lang="en-US" sz="4800" b="0" i="0" u="none" strike="noStrike" kern="1200" cap="none" spc="0" normalizeH="0" baseline="0" noProof="0" dirty="0">
              <a:ln>
                <a:noFill/>
              </a:ln>
              <a:solidFill>
                <a:schemeClr val="bg1"/>
              </a:solidFill>
              <a:effectLst/>
              <a:uLnTx/>
              <a:uFillTx/>
              <a:latin typeface="Gotham Medium"/>
              <a:ea typeface="+mj-ea"/>
              <a:cs typeface="+mj-cs"/>
            </a:endParaRPr>
          </a:p>
        </p:txBody>
      </p:sp>
      <p:sp>
        <p:nvSpPr>
          <p:cNvPr id="4" name="TextBox 3">
            <a:extLst>
              <a:ext uri="{FF2B5EF4-FFF2-40B4-BE49-F238E27FC236}">
                <a16:creationId xmlns:a16="http://schemas.microsoft.com/office/drawing/2014/main" id="{6978A49F-375B-2509-B733-7ABC1D75B6BB}"/>
              </a:ext>
            </a:extLst>
          </p:cNvPr>
          <p:cNvSpPr txBox="1"/>
          <p:nvPr/>
        </p:nvSpPr>
        <p:spPr>
          <a:xfrm>
            <a:off x="381001" y="1796143"/>
            <a:ext cx="6945086" cy="4339650"/>
          </a:xfrm>
          <a:prstGeom prst="rect">
            <a:avLst/>
          </a:prstGeom>
          <a:noFill/>
        </p:spPr>
        <p:txBody>
          <a:bodyPr wrap="square" rtlCol="0">
            <a:spAutoFit/>
          </a:bodyPr>
          <a:lstStyle/>
          <a:p>
            <a:pPr marL="457200" indent="-457200">
              <a:buFont typeface="Arial" panose="020B0604020202020204" pitchFamily="34" charset="0"/>
              <a:buChar char="•"/>
            </a:pPr>
            <a:r>
              <a:rPr lang="en-US" sz="4800" b="1" i="1" dirty="0">
                <a:solidFill>
                  <a:schemeClr val="bg2">
                    <a:lumMod val="50000"/>
                  </a:schemeClr>
                </a:solidFill>
                <a:latin typeface="Gotham book"/>
              </a:rPr>
              <a:t>When</a:t>
            </a:r>
            <a:r>
              <a:rPr lang="en-US" sz="4800" dirty="0">
                <a:solidFill>
                  <a:schemeClr val="bg2">
                    <a:lumMod val="50000"/>
                  </a:schemeClr>
                </a:solidFill>
                <a:latin typeface="Gotham book"/>
              </a:rPr>
              <a:t>: </a:t>
            </a:r>
            <a:r>
              <a:rPr lang="en-US" sz="4800" dirty="0">
                <a:solidFill>
                  <a:srgbClr val="C00000"/>
                </a:solidFill>
                <a:latin typeface="Gotham book"/>
              </a:rPr>
              <a:t>October 2, 1835</a:t>
            </a:r>
          </a:p>
          <a:p>
            <a:endParaRPr lang="en-US" sz="2000" dirty="0">
              <a:latin typeface="Gotham book"/>
            </a:endParaRPr>
          </a:p>
          <a:p>
            <a:pPr marL="457200" indent="-457200">
              <a:buFont typeface="Arial" panose="020B0604020202020204" pitchFamily="34" charset="0"/>
              <a:buChar char="•"/>
            </a:pPr>
            <a:r>
              <a:rPr lang="en-US" sz="4800" b="1" i="1" dirty="0">
                <a:solidFill>
                  <a:schemeClr val="bg2">
                    <a:lumMod val="50000"/>
                  </a:schemeClr>
                </a:solidFill>
                <a:latin typeface="Gotham book"/>
              </a:rPr>
              <a:t>Where</a:t>
            </a:r>
            <a:r>
              <a:rPr lang="en-US" sz="4800" dirty="0">
                <a:solidFill>
                  <a:schemeClr val="bg2">
                    <a:lumMod val="50000"/>
                  </a:schemeClr>
                </a:solidFill>
                <a:latin typeface="Gotham book"/>
              </a:rPr>
              <a:t>: </a:t>
            </a:r>
            <a:r>
              <a:rPr lang="en-US" sz="4800" dirty="0">
                <a:solidFill>
                  <a:srgbClr val="0070C0"/>
                </a:solidFill>
                <a:latin typeface="Gotham book"/>
              </a:rPr>
              <a:t>Gonzales </a:t>
            </a:r>
          </a:p>
          <a:p>
            <a:endParaRPr lang="en-US" sz="2000" dirty="0">
              <a:latin typeface="Gotham book"/>
            </a:endParaRPr>
          </a:p>
          <a:p>
            <a:pPr marL="457200" indent="-457200">
              <a:buFont typeface="Arial" panose="020B0604020202020204" pitchFamily="34" charset="0"/>
              <a:buChar char="•"/>
            </a:pPr>
            <a:r>
              <a:rPr lang="en-US" sz="4800" b="1" i="1" dirty="0">
                <a:solidFill>
                  <a:schemeClr val="bg2">
                    <a:lumMod val="50000"/>
                  </a:schemeClr>
                </a:solidFill>
                <a:latin typeface="Gotham book"/>
              </a:rPr>
              <a:t>What: </a:t>
            </a:r>
            <a:r>
              <a:rPr lang="en-US" sz="4800" dirty="0">
                <a:solidFill>
                  <a:schemeClr val="accent5">
                    <a:lumMod val="75000"/>
                  </a:schemeClr>
                </a:solidFill>
                <a:latin typeface="Gotham book"/>
              </a:rPr>
              <a:t>The first battle of the Texas Revolution</a:t>
            </a:r>
          </a:p>
          <a:p>
            <a:pPr marL="457200" indent="-457200">
              <a:buFont typeface="Arial" panose="020B0604020202020204" pitchFamily="34" charset="0"/>
              <a:buChar char="•"/>
            </a:pPr>
            <a:endParaRPr lang="en-US" sz="4400" dirty="0">
              <a:latin typeface="Gotham book"/>
            </a:endParaRPr>
          </a:p>
        </p:txBody>
      </p:sp>
      <p:pic>
        <p:nvPicPr>
          <p:cNvPr id="11" name="Picture 10" descr="A map of the borders of Coahuila y Tejas. The map is primarily focused on Texas, showing the locations of San Antonio, and approximately 75 miles east of San Antonio is Gonzales.&#10;">
            <a:extLst>
              <a:ext uri="{FF2B5EF4-FFF2-40B4-BE49-F238E27FC236}">
                <a16:creationId xmlns:a16="http://schemas.microsoft.com/office/drawing/2014/main" id="{0ADE1559-0384-80FB-2B9E-8D0E84C60173}"/>
              </a:ext>
            </a:extLst>
          </p:cNvPr>
          <p:cNvPicPr>
            <a:picLocks noChangeAspect="1"/>
          </p:cNvPicPr>
          <p:nvPr/>
        </p:nvPicPr>
        <p:blipFill>
          <a:blip r:embed="rId4"/>
          <a:srcRect l="677" b="1434"/>
          <a:stretch/>
        </p:blipFill>
        <p:spPr>
          <a:xfrm>
            <a:off x="7326087" y="1790717"/>
            <a:ext cx="4182888" cy="4490340"/>
          </a:xfrm>
          <a:prstGeom prst="rect">
            <a:avLst/>
          </a:prstGeom>
          <a:effectLst>
            <a:outerShdw blurRad="50800" dist="50800" dir="7920000" algn="ctr" rotWithShape="0">
              <a:srgbClr val="000000">
                <a:alpha val="43137"/>
              </a:srgbClr>
            </a:outerShdw>
          </a:effectLst>
        </p:spPr>
      </p:pic>
    </p:spTree>
    <p:extLst>
      <p:ext uri="{BB962C8B-B14F-4D97-AF65-F5344CB8AC3E}">
        <p14:creationId xmlns:p14="http://schemas.microsoft.com/office/powerpoint/2010/main" val="1693071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0CC4750-C283-A8E7-E4BA-C926362B2F7C}"/>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26C13508-781D-2FAF-E6D4-A8899C39C170}"/>
              </a:ext>
            </a:extLst>
          </p:cNvPr>
          <p:cNvSpPr txBox="1">
            <a:spLocks noGrp="1"/>
          </p:cNvSpPr>
          <p:nvPr>
            <p:ph type="title" idx="4294967295"/>
          </p:nvPr>
        </p:nvSpPr>
        <p:spPr>
          <a:xfrm>
            <a:off x="1709324" y="-291668"/>
            <a:ext cx="9331566" cy="15652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schemeClr val="bg1"/>
                </a:solidFill>
                <a:effectLst/>
                <a:uLnTx/>
                <a:uFillTx/>
                <a:latin typeface="Gotham Medium"/>
                <a:ea typeface="+mj-ea"/>
                <a:cs typeface="+mj-cs"/>
              </a:rPr>
              <a:t>Battle of Gonzales </a:t>
            </a:r>
            <a:r>
              <a:rPr kumimoji="0" lang="en-US" sz="6600" b="0" i="0" u="none" strike="noStrike" kern="1200" cap="none" spc="0" normalizeH="0" baseline="0" noProof="0" dirty="0">
                <a:ln>
                  <a:noFill/>
                </a:ln>
                <a:solidFill>
                  <a:schemeClr val="bg2">
                    <a:lumMod val="25000"/>
                  </a:schemeClr>
                </a:solidFill>
                <a:effectLst/>
                <a:uLnTx/>
                <a:uFillTx/>
                <a:latin typeface="Gotham Medium"/>
                <a:ea typeface="+mj-ea"/>
                <a:cs typeface="+mj-cs"/>
              </a:rPr>
              <a:t>2</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4" name="TextBox 3">
            <a:extLst>
              <a:ext uri="{FF2B5EF4-FFF2-40B4-BE49-F238E27FC236}">
                <a16:creationId xmlns:a16="http://schemas.microsoft.com/office/drawing/2014/main" id="{058B6135-BC71-CB79-25D8-B95B536D47DB}"/>
              </a:ext>
            </a:extLst>
          </p:cNvPr>
          <p:cNvSpPr txBox="1"/>
          <p:nvPr/>
        </p:nvSpPr>
        <p:spPr>
          <a:xfrm>
            <a:off x="217716" y="1643743"/>
            <a:ext cx="5878284" cy="6617196"/>
          </a:xfrm>
          <a:prstGeom prst="rect">
            <a:avLst/>
          </a:prstGeom>
          <a:noFill/>
        </p:spPr>
        <p:txBody>
          <a:bodyPr wrap="square" rtlCol="0">
            <a:spAutoFit/>
          </a:bodyPr>
          <a:lstStyle/>
          <a:p>
            <a:pPr marL="457200" indent="-457200">
              <a:buFont typeface="Arial" panose="020B0604020202020204" pitchFamily="34" charset="0"/>
              <a:buChar char="•"/>
            </a:pPr>
            <a:r>
              <a:rPr lang="en-US" sz="4200" b="1" i="1" dirty="0">
                <a:solidFill>
                  <a:schemeClr val="bg2">
                    <a:lumMod val="50000"/>
                  </a:schemeClr>
                </a:solidFill>
                <a:latin typeface="Gotham book"/>
              </a:rPr>
              <a:t>Why: </a:t>
            </a:r>
            <a:r>
              <a:rPr lang="en-US" sz="4200" dirty="0">
                <a:solidFill>
                  <a:srgbClr val="C00000"/>
                </a:solidFill>
                <a:latin typeface="Gotham book"/>
              </a:rPr>
              <a:t>The Mexican army was ordered to retrieve a cannon that Mexico had lent the town years earlier. </a:t>
            </a:r>
            <a:r>
              <a:rPr lang="en-US" sz="4200" dirty="0">
                <a:solidFill>
                  <a:srgbClr val="7030A0"/>
                </a:solidFill>
                <a:latin typeface="Gotham book"/>
              </a:rPr>
              <a:t>The people refused to return the cannon, and a fight broke out.</a:t>
            </a:r>
          </a:p>
          <a:p>
            <a:pPr marL="457200" indent="-457200">
              <a:buFont typeface="Arial" panose="020B0604020202020204" pitchFamily="34" charset="0"/>
              <a:buChar char="•"/>
            </a:pPr>
            <a:endParaRPr lang="en-US" sz="4400" dirty="0">
              <a:latin typeface="Gotham book"/>
            </a:endParaRPr>
          </a:p>
          <a:p>
            <a:pPr marL="457200" indent="-457200">
              <a:buFont typeface="Arial" panose="020B0604020202020204" pitchFamily="34" charset="0"/>
              <a:buChar char="•"/>
            </a:pPr>
            <a:endParaRPr lang="en-US" sz="4400" dirty="0">
              <a:latin typeface="Gotham book"/>
            </a:endParaRPr>
          </a:p>
        </p:txBody>
      </p:sp>
      <p:pic>
        <p:nvPicPr>
          <p:cNvPr id="5" name="Picture 4" descr="A photograph of the &quot;Come and Take it&quot; flag from the Battle of Gonzales. The flag is a white piece of fabric with a star above a drawing of a cannon. Under the cannon are the words &quot;Come and Take it&quot; ">
            <a:extLst>
              <a:ext uri="{FF2B5EF4-FFF2-40B4-BE49-F238E27FC236}">
                <a16:creationId xmlns:a16="http://schemas.microsoft.com/office/drawing/2014/main" id="{88425AFC-E502-AF7A-4C5A-536D783811A3}"/>
              </a:ext>
            </a:extLst>
          </p:cNvPr>
          <p:cNvPicPr>
            <a:picLocks noChangeAspect="1"/>
          </p:cNvPicPr>
          <p:nvPr/>
        </p:nvPicPr>
        <p:blipFill>
          <a:blip r:embed="rId4"/>
          <a:stretch>
            <a:fillRect/>
          </a:stretch>
        </p:blipFill>
        <p:spPr>
          <a:xfrm>
            <a:off x="6226629" y="1658478"/>
            <a:ext cx="5584370" cy="3686025"/>
          </a:xfrm>
          <a:prstGeom prst="rect">
            <a:avLst/>
          </a:prstGeom>
          <a:effectLst>
            <a:outerShdw blurRad="50800" dist="50800" dir="7920000" algn="ctr" rotWithShape="0">
              <a:srgbClr val="000000">
                <a:alpha val="43137"/>
              </a:srgbClr>
            </a:outerShdw>
          </a:effectLst>
        </p:spPr>
      </p:pic>
      <p:sp>
        <p:nvSpPr>
          <p:cNvPr id="6" name="TextBox 5">
            <a:extLst>
              <a:ext uri="{FF2B5EF4-FFF2-40B4-BE49-F238E27FC236}">
                <a16:creationId xmlns:a16="http://schemas.microsoft.com/office/drawing/2014/main" id="{5DE7541D-C4A6-B17F-A6FB-DF2A5A0D975D}"/>
              </a:ext>
            </a:extLst>
          </p:cNvPr>
          <p:cNvSpPr txBox="1"/>
          <p:nvPr/>
        </p:nvSpPr>
        <p:spPr>
          <a:xfrm>
            <a:off x="6553199" y="5344503"/>
            <a:ext cx="4735287" cy="1107996"/>
          </a:xfrm>
          <a:prstGeom prst="rect">
            <a:avLst/>
          </a:prstGeom>
          <a:noFill/>
        </p:spPr>
        <p:txBody>
          <a:bodyPr wrap="square" rtlCol="0">
            <a:spAutoFit/>
          </a:bodyPr>
          <a:lstStyle/>
          <a:p>
            <a:pPr algn="ctr"/>
            <a:r>
              <a:rPr lang="en-US" sz="2200" i="1" dirty="0">
                <a:latin typeface="Gotham book"/>
              </a:rPr>
              <a:t>The Gonzales militia flew this flag at the Battle of Gonzales. </a:t>
            </a:r>
          </a:p>
          <a:p>
            <a:pPr algn="ctr"/>
            <a:r>
              <a:rPr lang="en-US" sz="2200" i="1" dirty="0">
                <a:latin typeface="Gotham book"/>
              </a:rPr>
              <a:t>The Texas Historical Commission </a:t>
            </a:r>
          </a:p>
        </p:txBody>
      </p:sp>
    </p:spTree>
    <p:extLst>
      <p:ext uri="{BB962C8B-B14F-4D97-AF65-F5344CB8AC3E}">
        <p14:creationId xmlns:p14="http://schemas.microsoft.com/office/powerpoint/2010/main" val="341632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3A9FD47-71B4-6F14-5D72-CCA1B9BA9358}"/>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68F5E833-F51A-F744-5DA2-D8D511279C8E}"/>
              </a:ext>
            </a:extLst>
          </p:cNvPr>
          <p:cNvSpPr txBox="1">
            <a:spLocks noGrp="1"/>
          </p:cNvSpPr>
          <p:nvPr>
            <p:ph type="title" idx="4294967295"/>
          </p:nvPr>
        </p:nvSpPr>
        <p:spPr>
          <a:xfrm>
            <a:off x="1709324" y="-291668"/>
            <a:ext cx="9331566" cy="1489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schemeClr val="bg1"/>
                </a:solidFill>
                <a:effectLst/>
                <a:uLnTx/>
                <a:uFillTx/>
                <a:latin typeface="Gotham Medium"/>
                <a:ea typeface="+mj-ea"/>
                <a:cs typeface="+mj-cs"/>
              </a:rPr>
              <a:t>Battle of Gonzales </a:t>
            </a:r>
            <a:r>
              <a:rPr lang="en-US" sz="6600" dirty="0">
                <a:solidFill>
                  <a:schemeClr val="bg2">
                    <a:lumMod val="25000"/>
                  </a:schemeClr>
                </a:solidFill>
                <a:latin typeface="Gotham Medium"/>
              </a:rPr>
              <a:t>3</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4" name="TextBox 3">
            <a:extLst>
              <a:ext uri="{FF2B5EF4-FFF2-40B4-BE49-F238E27FC236}">
                <a16:creationId xmlns:a16="http://schemas.microsoft.com/office/drawing/2014/main" id="{D38F6017-F2BC-4BC0-ED14-F143A7E5984B}"/>
              </a:ext>
            </a:extLst>
          </p:cNvPr>
          <p:cNvSpPr txBox="1"/>
          <p:nvPr/>
        </p:nvSpPr>
        <p:spPr>
          <a:xfrm>
            <a:off x="217716" y="1643743"/>
            <a:ext cx="5290455" cy="6617196"/>
          </a:xfrm>
          <a:prstGeom prst="rect">
            <a:avLst/>
          </a:prstGeom>
          <a:noFill/>
        </p:spPr>
        <p:txBody>
          <a:bodyPr wrap="square" rtlCol="0">
            <a:spAutoFit/>
          </a:bodyPr>
          <a:lstStyle/>
          <a:p>
            <a:pPr marL="457200" indent="-457200">
              <a:buFont typeface="Arial" panose="020B0604020202020204" pitchFamily="34" charset="0"/>
              <a:buChar char="•"/>
            </a:pPr>
            <a:r>
              <a:rPr lang="en-US" sz="4200" b="1" i="1" dirty="0">
                <a:solidFill>
                  <a:schemeClr val="bg2">
                    <a:lumMod val="50000"/>
                  </a:schemeClr>
                </a:solidFill>
                <a:latin typeface="Gotham book"/>
              </a:rPr>
              <a:t>Outcome: </a:t>
            </a:r>
            <a:r>
              <a:rPr lang="en-US" sz="4200" dirty="0">
                <a:solidFill>
                  <a:srgbClr val="C00000"/>
                </a:solidFill>
                <a:latin typeface="Gotham book"/>
              </a:rPr>
              <a:t>The outnumbered Mexican army was forced to retreat from Gonzales.</a:t>
            </a:r>
          </a:p>
          <a:p>
            <a:pPr marL="457200" indent="-457200">
              <a:buFont typeface="Arial" panose="020B0604020202020204" pitchFamily="34" charset="0"/>
              <a:buChar char="•"/>
            </a:pPr>
            <a:r>
              <a:rPr lang="en-US" sz="4200" b="1" i="1" dirty="0">
                <a:solidFill>
                  <a:schemeClr val="bg2">
                    <a:lumMod val="50000"/>
                  </a:schemeClr>
                </a:solidFill>
                <a:latin typeface="Gotham book"/>
              </a:rPr>
              <a:t>Significance: </a:t>
            </a:r>
            <a:r>
              <a:rPr lang="en-US" sz="4200" dirty="0">
                <a:solidFill>
                  <a:srgbClr val="0070C0"/>
                </a:solidFill>
                <a:latin typeface="Gotham book"/>
              </a:rPr>
              <a:t>This battle started the Texas Revolution</a:t>
            </a:r>
          </a:p>
          <a:p>
            <a:pPr marL="457200" indent="-457200">
              <a:buFont typeface="Arial" panose="020B0604020202020204" pitchFamily="34" charset="0"/>
              <a:buChar char="•"/>
            </a:pPr>
            <a:endParaRPr lang="en-US" sz="4400" dirty="0">
              <a:latin typeface="Gotham book"/>
            </a:endParaRPr>
          </a:p>
          <a:p>
            <a:pPr marL="457200" indent="-457200">
              <a:buFont typeface="Arial" panose="020B0604020202020204" pitchFamily="34" charset="0"/>
              <a:buChar char="•"/>
            </a:pPr>
            <a:endParaRPr lang="en-US" sz="4400" dirty="0">
              <a:latin typeface="Gotham book"/>
            </a:endParaRPr>
          </a:p>
        </p:txBody>
      </p:sp>
      <p:pic>
        <p:nvPicPr>
          <p:cNvPr id="7" name="Picture 6" descr="A painting depicting the Texian militia gathering for the Battle of Gonzales. There are several dozen men in civilian clothing holding rifles. The cannon is in the front with the large &quot;Come and take it&quot; flag being flown behind.">
            <a:extLst>
              <a:ext uri="{FF2B5EF4-FFF2-40B4-BE49-F238E27FC236}">
                <a16:creationId xmlns:a16="http://schemas.microsoft.com/office/drawing/2014/main" id="{2E7B4708-740D-2D39-5B3C-4D2ACF198FB4}"/>
              </a:ext>
            </a:extLst>
          </p:cNvPr>
          <p:cNvPicPr>
            <a:picLocks noChangeAspect="1"/>
          </p:cNvPicPr>
          <p:nvPr/>
        </p:nvPicPr>
        <p:blipFill>
          <a:blip r:embed="rId4"/>
          <a:stretch>
            <a:fillRect/>
          </a:stretch>
        </p:blipFill>
        <p:spPr>
          <a:xfrm>
            <a:off x="5429513" y="1643743"/>
            <a:ext cx="5858974" cy="3940137"/>
          </a:xfrm>
          <a:prstGeom prst="rect">
            <a:avLst/>
          </a:prstGeom>
          <a:effectLst>
            <a:outerShdw blurRad="50800" dist="50800" dir="7920000" algn="ctr" rotWithShape="0">
              <a:srgbClr val="000000">
                <a:alpha val="43137"/>
              </a:srgbClr>
            </a:outerShdw>
          </a:effectLst>
        </p:spPr>
      </p:pic>
      <p:sp>
        <p:nvSpPr>
          <p:cNvPr id="8" name="TextBox 7">
            <a:extLst>
              <a:ext uri="{FF2B5EF4-FFF2-40B4-BE49-F238E27FC236}">
                <a16:creationId xmlns:a16="http://schemas.microsoft.com/office/drawing/2014/main" id="{126AC7D5-4367-5911-D628-160CFA2139B6}"/>
              </a:ext>
            </a:extLst>
          </p:cNvPr>
          <p:cNvSpPr txBox="1"/>
          <p:nvPr/>
        </p:nvSpPr>
        <p:spPr>
          <a:xfrm>
            <a:off x="5257801" y="5583880"/>
            <a:ext cx="6030686" cy="769441"/>
          </a:xfrm>
          <a:prstGeom prst="rect">
            <a:avLst/>
          </a:prstGeom>
          <a:noFill/>
        </p:spPr>
        <p:txBody>
          <a:bodyPr wrap="square" rtlCol="0">
            <a:spAutoFit/>
          </a:bodyPr>
          <a:lstStyle/>
          <a:p>
            <a:pPr algn="ctr"/>
            <a:r>
              <a:rPr lang="en-US" sz="2200" i="1" dirty="0">
                <a:latin typeface="Gotham book"/>
              </a:rPr>
              <a:t>The Battle of Gonzales</a:t>
            </a:r>
          </a:p>
          <a:p>
            <a:pPr algn="ctr"/>
            <a:r>
              <a:rPr lang="en-US" sz="2200" i="1" dirty="0">
                <a:latin typeface="Gotham book"/>
              </a:rPr>
              <a:t>The Texas Historical Commission</a:t>
            </a:r>
          </a:p>
        </p:txBody>
      </p:sp>
    </p:spTree>
    <p:extLst>
      <p:ext uri="{BB962C8B-B14F-4D97-AF65-F5344CB8AC3E}">
        <p14:creationId xmlns:p14="http://schemas.microsoft.com/office/powerpoint/2010/main" val="220231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7F332B4-CF4E-2B26-20D8-743048A2FB96}"/>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0B8B48F1-E24A-4D4C-4812-38F844AF5742}"/>
              </a:ext>
            </a:extLst>
          </p:cNvPr>
          <p:cNvSpPr txBox="1">
            <a:spLocks noGrp="1"/>
          </p:cNvSpPr>
          <p:nvPr>
            <p:ph type="title" idx="4294967295"/>
          </p:nvPr>
        </p:nvSpPr>
        <p:spPr>
          <a:xfrm>
            <a:off x="1709324" y="-291668"/>
            <a:ext cx="9331566" cy="1489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6600" dirty="0">
                <a:solidFill>
                  <a:schemeClr val="bg1"/>
                </a:solidFill>
                <a:latin typeface="Gotham Medium"/>
              </a:rPr>
              <a:t>The Consultation </a:t>
            </a:r>
            <a:r>
              <a:rPr lang="en-US" sz="6600" dirty="0">
                <a:solidFill>
                  <a:schemeClr val="bg2">
                    <a:lumMod val="25000"/>
                  </a:schemeClr>
                </a:solidFill>
                <a:latin typeface="Gotham Medium"/>
              </a:rPr>
              <a:t>1</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535B766E-7F50-704B-B014-C3D368B4210A}"/>
              </a:ext>
            </a:extLst>
          </p:cNvPr>
          <p:cNvSpPr txBox="1"/>
          <p:nvPr/>
        </p:nvSpPr>
        <p:spPr>
          <a:xfrm>
            <a:off x="217716" y="1567541"/>
            <a:ext cx="6498770" cy="4955203"/>
          </a:xfrm>
          <a:prstGeom prst="rect">
            <a:avLst/>
          </a:prstGeom>
          <a:noFill/>
        </p:spPr>
        <p:txBody>
          <a:bodyPr wrap="square" rtlCol="0">
            <a:spAutoFit/>
          </a:bodyPr>
          <a:lstStyle/>
          <a:p>
            <a:pPr marL="457200" indent="-457200">
              <a:buFont typeface="Arial" panose="020B0604020202020204" pitchFamily="34" charset="0"/>
              <a:buChar char="•"/>
            </a:pPr>
            <a:r>
              <a:rPr lang="en-US" sz="4800" b="1" i="1" dirty="0">
                <a:solidFill>
                  <a:schemeClr val="bg2">
                    <a:lumMod val="50000"/>
                  </a:schemeClr>
                </a:solidFill>
                <a:latin typeface="Gotham book"/>
              </a:rPr>
              <a:t>When</a:t>
            </a:r>
            <a:r>
              <a:rPr lang="en-US" sz="4800" dirty="0">
                <a:solidFill>
                  <a:schemeClr val="bg2">
                    <a:lumMod val="50000"/>
                  </a:schemeClr>
                </a:solidFill>
                <a:latin typeface="Gotham book"/>
              </a:rPr>
              <a:t>: </a:t>
            </a:r>
            <a:r>
              <a:rPr lang="en-US" sz="4800" dirty="0">
                <a:solidFill>
                  <a:srgbClr val="C00000"/>
                </a:solidFill>
                <a:latin typeface="Gotham book"/>
              </a:rPr>
              <a:t>November 1835</a:t>
            </a:r>
          </a:p>
          <a:p>
            <a:endParaRPr lang="en-US" sz="2000" dirty="0">
              <a:latin typeface="Gotham book"/>
            </a:endParaRPr>
          </a:p>
          <a:p>
            <a:pPr marL="457200" indent="-457200">
              <a:buFont typeface="Arial" panose="020B0604020202020204" pitchFamily="34" charset="0"/>
              <a:buChar char="•"/>
            </a:pPr>
            <a:r>
              <a:rPr lang="en-US" sz="4800" b="1" i="1" dirty="0">
                <a:solidFill>
                  <a:schemeClr val="bg2">
                    <a:lumMod val="50000"/>
                  </a:schemeClr>
                </a:solidFill>
                <a:latin typeface="Gotham book"/>
              </a:rPr>
              <a:t>Where</a:t>
            </a:r>
            <a:r>
              <a:rPr lang="en-US" sz="4800" dirty="0">
                <a:solidFill>
                  <a:schemeClr val="bg2">
                    <a:lumMod val="50000"/>
                  </a:schemeClr>
                </a:solidFill>
                <a:latin typeface="Gotham book"/>
              </a:rPr>
              <a:t>: </a:t>
            </a:r>
            <a:r>
              <a:rPr lang="en-US" sz="4800" dirty="0">
                <a:solidFill>
                  <a:srgbClr val="0070C0"/>
                </a:solidFill>
                <a:latin typeface="Gotham book"/>
              </a:rPr>
              <a:t>San Felipe de Austin </a:t>
            </a:r>
          </a:p>
          <a:p>
            <a:endParaRPr lang="en-US" sz="2000" dirty="0">
              <a:latin typeface="Gotham book"/>
            </a:endParaRPr>
          </a:p>
          <a:p>
            <a:pPr marL="457200" indent="-457200">
              <a:buFont typeface="Arial" panose="020B0604020202020204" pitchFamily="34" charset="0"/>
              <a:buChar char="•"/>
            </a:pPr>
            <a:r>
              <a:rPr lang="en-US" sz="4400" b="1" i="1" dirty="0">
                <a:solidFill>
                  <a:schemeClr val="bg2">
                    <a:lumMod val="50000"/>
                  </a:schemeClr>
                </a:solidFill>
                <a:latin typeface="Gotham book"/>
              </a:rPr>
              <a:t>What: </a:t>
            </a:r>
            <a:r>
              <a:rPr lang="en-US" sz="4400" dirty="0">
                <a:solidFill>
                  <a:schemeClr val="accent5">
                    <a:lumMod val="75000"/>
                  </a:schemeClr>
                </a:solidFill>
                <a:latin typeface="Gotham book"/>
              </a:rPr>
              <a:t>A Meeting to discuss issues related to possible war with Mexico</a:t>
            </a:r>
            <a:endParaRPr lang="en-US" sz="4000" dirty="0">
              <a:latin typeface="Gotham book"/>
            </a:endParaRPr>
          </a:p>
        </p:txBody>
      </p:sp>
      <p:pic>
        <p:nvPicPr>
          <p:cNvPr id="6" name="Picture 5" descr="A map showing the borders of Coahuila y Tejas, zoomed to focus mostly on Texas. It shows the location of San Antonio and about 150 miles to the east is San Felipe de Austin, near present-day Houston. ">
            <a:extLst>
              <a:ext uri="{FF2B5EF4-FFF2-40B4-BE49-F238E27FC236}">
                <a16:creationId xmlns:a16="http://schemas.microsoft.com/office/drawing/2014/main" id="{98DB9217-7FF8-DAC5-2263-3C7F459FF646}"/>
              </a:ext>
            </a:extLst>
          </p:cNvPr>
          <p:cNvPicPr>
            <a:picLocks noChangeAspect="1"/>
          </p:cNvPicPr>
          <p:nvPr/>
        </p:nvPicPr>
        <p:blipFill>
          <a:blip r:embed="rId4"/>
          <a:stretch>
            <a:fillRect/>
          </a:stretch>
        </p:blipFill>
        <p:spPr>
          <a:xfrm>
            <a:off x="7006677" y="1731227"/>
            <a:ext cx="4849095" cy="4266802"/>
          </a:xfrm>
          <a:prstGeom prst="rect">
            <a:avLst/>
          </a:prstGeom>
          <a:effectLst>
            <a:outerShdw blurRad="50800" dist="50800" dir="7920000" algn="ctr" rotWithShape="0">
              <a:srgbClr val="000000">
                <a:alpha val="43137"/>
              </a:srgbClr>
            </a:outerShdw>
          </a:effectLst>
        </p:spPr>
      </p:pic>
    </p:spTree>
    <p:extLst>
      <p:ext uri="{BB962C8B-B14F-4D97-AF65-F5344CB8AC3E}">
        <p14:creationId xmlns:p14="http://schemas.microsoft.com/office/powerpoint/2010/main" val="7573588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7f4b8a2-ad4f-41b5-9a91-284d2cc38f56}" enabled="1" method="Standard" siteId="{70de1992-07c6-480f-a318-a1afcba03983}" contentBits="0" removed="0"/>
</clbl:labelList>
</file>

<file path=docProps/app.xml><?xml version="1.0" encoding="utf-8"?>
<Properties xmlns="http://schemas.openxmlformats.org/officeDocument/2006/extended-properties" xmlns:vt="http://schemas.openxmlformats.org/officeDocument/2006/docPropsVTypes">
  <TotalTime>738</TotalTime>
  <Words>1937</Words>
  <Application>Microsoft Office PowerPoint</Application>
  <PresentationFormat>Widescreen</PresentationFormat>
  <Paragraphs>177</Paragraphs>
  <Slides>23</Slides>
  <Notes>17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Aptos</vt:lpstr>
      <vt:lpstr>Aptos Display</vt:lpstr>
      <vt:lpstr>Arial</vt:lpstr>
      <vt:lpstr>Calibri</vt:lpstr>
      <vt:lpstr>Gotham book</vt:lpstr>
      <vt:lpstr>Gotham Medium</vt:lpstr>
      <vt:lpstr>Josefin Sans</vt:lpstr>
      <vt:lpstr>Open Sans</vt:lpstr>
      <vt:lpstr>Times New Roman</vt:lpstr>
      <vt:lpstr>Office Theme</vt:lpstr>
      <vt:lpstr>1_Office Theme</vt:lpstr>
      <vt:lpstr>Unit 5 :  The Texas Revolution</vt:lpstr>
      <vt:lpstr>Warm-up Follow the directions to complete your warm-up</vt:lpstr>
      <vt:lpstr>Share with the class</vt:lpstr>
      <vt:lpstr>Essential Question</vt:lpstr>
      <vt:lpstr>In today’s lesson…</vt:lpstr>
      <vt:lpstr>Battle of Gonzales</vt:lpstr>
      <vt:lpstr>Battle of Gonzales 2</vt:lpstr>
      <vt:lpstr>Battle of Gonzales 3</vt:lpstr>
      <vt:lpstr>The Consultation 1</vt:lpstr>
      <vt:lpstr>The Consultation 2</vt:lpstr>
      <vt:lpstr>San Antonio The Texians Take San Antonio </vt:lpstr>
      <vt:lpstr>The Alamo The Siege of the Alamo 1</vt:lpstr>
      <vt:lpstr>The Alamo The Siege of the Alamo 2</vt:lpstr>
      <vt:lpstr>The Alamo The Siege of the Alamo 3</vt:lpstr>
      <vt:lpstr>The Alamo The Siege of the Alamo 4</vt:lpstr>
      <vt:lpstr>The Alamo The Battle of the Alamo 5</vt:lpstr>
      <vt:lpstr>The Constitutional Convention of 1836</vt:lpstr>
      <vt:lpstr>The Goliad Massacre</vt:lpstr>
      <vt:lpstr>The Runaway Scrape</vt:lpstr>
      <vt:lpstr>The Battle of San Jacinto</vt:lpstr>
      <vt:lpstr>The Treaties of Velasco</vt:lpstr>
      <vt:lpstr>Exit Ticket Follow the directions to complete your exit ticket</vt:lpstr>
      <vt:lpstr>Share with the class 2</vt:lpstr>
    </vt:vector>
  </TitlesOfParts>
  <Company>University of North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Abubakar, Courtney</dc:creator>
  <cp:lastModifiedBy>Belden, Dreanna</cp:lastModifiedBy>
  <cp:revision>8</cp:revision>
  <dcterms:created xsi:type="dcterms:W3CDTF">2025-03-13T14:45:16Z</dcterms:created>
  <dcterms:modified xsi:type="dcterms:W3CDTF">2025-04-08T21:07:00Z</dcterms:modified>
</cp:coreProperties>
</file>