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339" r:id="rId3"/>
    <p:sldId id="340" r:id="rId4"/>
    <p:sldId id="338" r:id="rId5"/>
    <p:sldId id="341" r:id="rId6"/>
    <p:sldId id="351" r:id="rId7"/>
    <p:sldId id="345" r:id="rId8"/>
    <p:sldId id="352" r:id="rId9"/>
    <p:sldId id="35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A399D-B811-43B1-8B0E-AE51C78E7BA6}"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6D4E5-17B0-4CDD-94EF-402B818CAEC0}" type="slidenum">
              <a:rPr lang="en-US" smtClean="0"/>
              <a:t>‹#›</a:t>
            </a:fld>
            <a:endParaRPr lang="en-US"/>
          </a:p>
        </p:txBody>
      </p:sp>
    </p:spTree>
    <p:extLst>
      <p:ext uri="{BB962C8B-B14F-4D97-AF65-F5344CB8AC3E}">
        <p14:creationId xmlns:p14="http://schemas.microsoft.com/office/powerpoint/2010/main" val="51934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149043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Hicks, William. [Presidio La Bahia: Aerial Exterior], photograph, December 15, 2021; (</a:t>
            </a:r>
            <a:r>
              <a:rPr lang="en-US" b="0" i="0" u="none" strike="noStrike" dirty="0">
                <a:solidFill>
                  <a:srgbClr val="0277BD"/>
                </a:solidFill>
                <a:effectLst/>
                <a:latin typeface="Josefin Sans" pitchFamily="2" charset="0"/>
                <a:hlinkClick r:id="rId3"/>
              </a:rPr>
              <a:t>https://texashistory.unt.edu/ark:/67531/metapth1490439/</a:t>
            </a:r>
            <a:r>
              <a:rPr lang="en-US" b="0" i="0" dirty="0">
                <a:solidFill>
                  <a:srgbClr val="757575"/>
                </a:solidFill>
                <a:effectLst/>
                <a:latin typeface="Josefin Sans" pitchFamily="2" charset="0"/>
              </a:rPr>
              <a:t>: accessed March 21,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9585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81930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0796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83008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8392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4984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2300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89740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84904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74896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4/8/2025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85125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4/8/2025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626868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texashistory.unt.edu/ark:/67531/metapth1490465/m1/"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9.svg"/><Relationship Id="rId4" Type="http://schemas.openxmlformats.org/officeDocument/2006/relationships/image" Target="../media/image4.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A contemporary photograph of the presidio La Bahia at Goliad Texas. The building is made of stone and there are two steeples on the chapel in the shape of crosses. There is a low stone wall extending out from the chapel.">
            <a:extLst>
              <a:ext uri="{FF2B5EF4-FFF2-40B4-BE49-F238E27FC236}">
                <a16:creationId xmlns:a16="http://schemas.microsoft.com/office/drawing/2014/main" id="{FD0E585B-C039-75F3-417B-08173C645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106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842941" cy="3692028"/>
          </a:xfrm>
          <a:noFill/>
        </p:spPr>
        <p:txBody>
          <a:bodyPr>
            <a:normAutofit/>
          </a:bodyPr>
          <a:lstStyle/>
          <a:p>
            <a:pPr algn="l"/>
            <a:r>
              <a:rPr lang="en-US" sz="5200" b="1" i="1" dirty="0">
                <a:solidFill>
                  <a:schemeClr val="tx1">
                    <a:lumMod val="65000"/>
                    <a:lumOff val="35000"/>
                  </a:schemeClr>
                </a:solidFill>
                <a:latin typeface="Gotham book"/>
              </a:rPr>
              <a:t>Unit 5: </a:t>
            </a:r>
            <a:br>
              <a:rPr lang="en-US" sz="5200" b="1" i="1" dirty="0">
                <a:latin typeface="Gotham book"/>
              </a:rPr>
            </a:br>
            <a:r>
              <a:rPr lang="en-US" sz="5200" b="1" dirty="0">
                <a:solidFill>
                  <a:srgbClr val="C00000"/>
                </a:solidFill>
                <a:latin typeface="Gotham book"/>
              </a:rPr>
              <a:t>The Texas Revolution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842940" cy="1485319"/>
          </a:xfrm>
          <a:noFill/>
        </p:spPr>
        <p:txBody>
          <a:bodyPr>
            <a:normAutofit/>
          </a:bodyPr>
          <a:lstStyle/>
          <a:p>
            <a:pPr algn="l"/>
            <a:r>
              <a:rPr lang="en-US" sz="2800" b="1" i="1" dirty="0">
                <a:solidFill>
                  <a:schemeClr val="tx1">
                    <a:lumMod val="75000"/>
                    <a:lumOff val="25000"/>
                  </a:schemeClr>
                </a:solidFill>
                <a:latin typeface="Gotham book"/>
              </a:rPr>
              <a:t>Extension Lesson: </a:t>
            </a:r>
          </a:p>
          <a:p>
            <a:pPr algn="l"/>
            <a:r>
              <a:rPr lang="en-US" sz="2800" b="1" i="1" dirty="0">
                <a:solidFill>
                  <a:srgbClr val="C00000"/>
                </a:solidFill>
                <a:latin typeface="Gotham book"/>
              </a:rPr>
              <a:t>The Goliad Massacre</a:t>
            </a:r>
          </a:p>
        </p:txBody>
      </p:sp>
      <p:sp>
        <p:nvSpPr>
          <p:cNvPr id="4" name="TextBox 3">
            <a:extLst>
              <a:ext uri="{FF2B5EF4-FFF2-40B4-BE49-F238E27FC236}">
                <a16:creationId xmlns:a16="http://schemas.microsoft.com/office/drawing/2014/main" id="{A7B7CC06-1BFE-4B38-FC24-62CA43557B6B}"/>
              </a:ext>
            </a:extLst>
          </p:cNvPr>
          <p:cNvSpPr txBox="1"/>
          <p:nvPr/>
        </p:nvSpPr>
        <p:spPr>
          <a:xfrm>
            <a:off x="152400" y="6357257"/>
            <a:ext cx="4147457" cy="400110"/>
          </a:xfrm>
          <a:prstGeom prst="rect">
            <a:avLst/>
          </a:prstGeom>
          <a:noFill/>
        </p:spPr>
        <p:txBody>
          <a:bodyPr wrap="square" rtlCol="0">
            <a:spAutoFit/>
          </a:bodyPr>
          <a:lstStyle/>
          <a:p>
            <a:r>
              <a:rPr lang="en-US" sz="2000" i="1" dirty="0">
                <a:solidFill>
                  <a:schemeClr val="bg1"/>
                </a:solidFill>
                <a:latin typeface="Gotham book"/>
              </a:rPr>
              <a:t>The Presidio La </a:t>
            </a:r>
            <a:r>
              <a:rPr lang="en-US" sz="2000" b="0" i="1" dirty="0">
                <a:solidFill>
                  <a:schemeClr val="bg1"/>
                </a:solidFill>
                <a:effectLst/>
                <a:latin typeface="Gotham book"/>
              </a:rPr>
              <a:t>Bahía at Goliad</a:t>
            </a:r>
            <a:endParaRPr lang="en-US" sz="2000" i="1" dirty="0">
              <a:solidFill>
                <a:schemeClr val="bg1"/>
              </a:solidFill>
              <a:latin typeface="Gotham book"/>
            </a:endParaRPr>
          </a:p>
        </p:txBody>
      </p:sp>
    </p:spTree>
    <p:extLst>
      <p:ext uri="{BB962C8B-B14F-4D97-AF65-F5344CB8AC3E}">
        <p14:creationId xmlns:p14="http://schemas.microsoft.com/office/powerpoint/2010/main" val="368811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23E0E990-0347-D21A-FC61-396A0280D1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9463" y="2093606"/>
            <a:ext cx="1071092" cy="1071092"/>
          </a:xfrm>
          <a:prstGeom prst="rect">
            <a:avLst/>
          </a:prstGeom>
        </p:spPr>
      </p:pic>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9298" y="3822142"/>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9298" y="5155544"/>
            <a:ext cx="842453" cy="842453"/>
          </a:xfrm>
          <a:prstGeom prst="rect">
            <a:avLst/>
          </a:prstGeom>
        </p:spPr>
      </p:pic>
      <p:sp>
        <p:nvSpPr>
          <p:cNvPr id="8" name="TextBox 7">
            <a:extLst>
              <a:ext uri="{FF2B5EF4-FFF2-40B4-BE49-F238E27FC236}">
                <a16:creationId xmlns:a16="http://schemas.microsoft.com/office/drawing/2014/main" id="{32DD6678-E285-F457-04D1-8C7B5FF26DDD}"/>
              </a:ext>
            </a:extLst>
          </p:cNvPr>
          <p:cNvSpPr txBox="1"/>
          <p:nvPr/>
        </p:nvSpPr>
        <p:spPr>
          <a:xfrm>
            <a:off x="2971800" y="1915886"/>
            <a:ext cx="5105400"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tx2">
                    <a:lumMod val="75000"/>
                    <a:lumOff val="25000"/>
                  </a:schemeClr>
                </a:solidFill>
                <a:latin typeface="Gotham book"/>
              </a:rPr>
              <a:t>Consider the often-extreme actions and events that take place during a war. </a:t>
            </a:r>
          </a:p>
          <a:p>
            <a:pPr marL="285750" indent="-285750">
              <a:buFont typeface="Arial" panose="020B0604020202020204" pitchFamily="34" charset="0"/>
              <a:buChar char="•"/>
            </a:pPr>
            <a:r>
              <a:rPr lang="en-US" sz="3600" dirty="0">
                <a:solidFill>
                  <a:schemeClr val="accent6">
                    <a:lumMod val="75000"/>
                  </a:schemeClr>
                </a:solidFill>
                <a:latin typeface="Gotham book"/>
              </a:rPr>
              <a:t>What rules do you think should be followed during a war, and why?</a:t>
            </a:r>
          </a:p>
          <a:p>
            <a:pPr marL="285750" indent="-285750">
              <a:buFont typeface="Arial" panose="020B0604020202020204" pitchFamily="34" charset="0"/>
              <a:buChar char="•"/>
            </a:pPr>
            <a:r>
              <a:rPr lang="en-US" sz="3600" dirty="0">
                <a:solidFill>
                  <a:srgbClr val="C00000"/>
                </a:solidFill>
                <a:latin typeface="Gotham book"/>
              </a:rPr>
              <a:t>Share with a partner.</a:t>
            </a:r>
          </a:p>
        </p:txBody>
      </p:sp>
      <p:pic>
        <p:nvPicPr>
          <p:cNvPr id="10" name="Graphic 9" descr="Left Brain outline">
            <a:extLst>
              <a:ext uri="{FF2B5EF4-FFF2-40B4-BE49-F238E27FC236}">
                <a16:creationId xmlns:a16="http://schemas.microsoft.com/office/drawing/2014/main" id="{330B3DAB-A91B-1581-F994-F355A0E23D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77200" y="2093606"/>
            <a:ext cx="3646188" cy="3646188"/>
          </a:xfrm>
          <a:prstGeom prst="rect">
            <a:avLst/>
          </a:prstGeom>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213532" y="1295399"/>
            <a:ext cx="5791200" cy="2405744"/>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rule that I think should exist during a war is ___________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78468" y="2236922"/>
            <a:ext cx="1344476" cy="1344476"/>
          </a:xfrm>
          <a:prstGeom prst="rect">
            <a:avLst/>
          </a:prstGeom>
        </p:spPr>
      </p:pic>
      <p:sp>
        <p:nvSpPr>
          <p:cNvPr id="5" name="Speech Bubble: Rectangle with Corners Rounded 4">
            <a:extLst>
              <a:ext uri="{FF2B5EF4-FFF2-40B4-BE49-F238E27FC236}">
                <a16:creationId xmlns:a16="http://schemas.microsoft.com/office/drawing/2014/main" id="{E063EFC2-88DA-321A-A7EA-1E31B4708FDC}"/>
              </a:ext>
            </a:extLst>
          </p:cNvPr>
          <p:cNvSpPr/>
          <p:nvPr/>
        </p:nvSpPr>
        <p:spPr>
          <a:xfrm>
            <a:off x="5109132" y="4263837"/>
            <a:ext cx="5791200" cy="1783085"/>
          </a:xfrm>
          <a:prstGeom prst="wedgeRoundRectCallout">
            <a:avLst>
              <a:gd name="adj1" fmla="val -66134"/>
              <a:gd name="adj2" fmla="val 3366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This rule should exist because ________</a:t>
            </a:r>
          </a:p>
        </p:txBody>
      </p:sp>
      <p:pic>
        <p:nvPicPr>
          <p:cNvPr id="6" name="Graphic 5">
            <a:extLst>
              <a:ext uri="{FF2B5EF4-FFF2-40B4-BE49-F238E27FC236}">
                <a16:creationId xmlns:a16="http://schemas.microsoft.com/office/drawing/2014/main" id="{49B41947-E2A4-0D7A-75FD-670D919617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0868" y="4644655"/>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1864840" y="2136338"/>
            <a:ext cx="8708847"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What were the causes, effects, key events, and significance of the Goliad Massacre?</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108857" y="1618152"/>
            <a:ext cx="12192000" cy="4401205"/>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examine important information about the Goliad Massacre, including its causes and effects, key events, and primary significance to the Texas Revolution.</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watch a short video about the Goliad Massacre and summarize key details and information from the video on my viewing guide worksheet.</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E805F4A-51B4-7904-72B0-92729025EC0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DD54FAA-0D2A-0873-562D-14B23E73D16D}"/>
              </a:ext>
            </a:extLst>
          </p:cNvPr>
          <p:cNvSpPr txBox="1">
            <a:spLocks noGrp="1"/>
          </p:cNvSpPr>
          <p:nvPr>
            <p:ph type="title" idx="4294967295"/>
          </p:nvPr>
        </p:nvSpPr>
        <p:spPr>
          <a:xfrm>
            <a:off x="1902041" y="97818"/>
            <a:ext cx="8240486" cy="1535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Gotham Medium"/>
                <a:ea typeface="+mj-ea"/>
                <a:cs typeface="+mj-cs"/>
              </a:rPr>
              <a:t>The Goliad Massacre</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kumimoji="0" lang="en-US" sz="4500" b="0" i="0" u="none" strike="noStrike" kern="1200" cap="none" spc="0" normalizeH="0" baseline="0" noProof="0" dirty="0">
                <a:ln>
                  <a:noFill/>
                </a:ln>
                <a:solidFill>
                  <a:schemeClr val="bg1"/>
                </a:solidFill>
                <a:effectLst/>
                <a:uLnTx/>
                <a:uFillTx/>
                <a:latin typeface="Gotham Medium"/>
                <a:ea typeface="+mj-ea"/>
                <a:cs typeface="+mj-cs"/>
              </a:rPr>
              <a:t>Video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CC26A601-D9D7-384E-CA84-B2E11F7310A6}"/>
              </a:ext>
            </a:extLst>
          </p:cNvPr>
          <p:cNvSpPr txBox="1"/>
          <p:nvPr/>
        </p:nvSpPr>
        <p:spPr>
          <a:xfrm>
            <a:off x="620486" y="1905000"/>
            <a:ext cx="6966857" cy="4401205"/>
          </a:xfrm>
          <a:prstGeom prst="rect">
            <a:avLst/>
          </a:prstGeom>
          <a:noFill/>
        </p:spPr>
        <p:txBody>
          <a:bodyPr wrap="square" rtlCol="0">
            <a:spAutoFit/>
          </a:bodyPr>
          <a:lstStyle/>
          <a:p>
            <a:pPr algn="ctr"/>
            <a:r>
              <a:rPr lang="en-US" sz="4000" dirty="0">
                <a:effectLst/>
                <a:latin typeface="Gotham Book"/>
                <a:ea typeface="Aptos" panose="020B0004020202020204" pitchFamily="34" charset="0"/>
                <a:cs typeface="Times New Roman" panose="02020603050405020304" pitchFamily="18" charset="0"/>
              </a:rPr>
              <a:t>You will watch a video about the Goliad Massacre in this lesson. Use your worksheet as a viewing guide to record significant information about each topic covered in the video. </a:t>
            </a:r>
          </a:p>
          <a:p>
            <a:pPr algn="ctr"/>
            <a:r>
              <a:rPr lang="en-US" sz="4000" dirty="0">
                <a:solidFill>
                  <a:srgbClr val="467886"/>
                </a:solidFill>
                <a:latin typeface="Gotham Book"/>
                <a:cs typeface="Times New Roman" panose="02020603050405020304" pitchFamily="18" charset="0"/>
                <a:hlinkClick r:id="rId3">
                  <a:extLst>
                    <a:ext uri="{A12FA001-AC4F-418D-AE19-62706E023703}">
                      <ahyp:hlinkClr xmlns:ahyp="http://schemas.microsoft.com/office/drawing/2018/hyperlinkcolor" val="tx"/>
                    </a:ext>
                  </a:extLst>
                </a:hlinkClick>
              </a:rPr>
              <a:t>Click here for the video</a:t>
            </a:r>
            <a:r>
              <a:rPr lang="en-US" sz="40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 </a:t>
            </a:r>
            <a:endParaRPr lang="en-US" sz="4000" dirty="0">
              <a:solidFill>
                <a:schemeClr val="accent1">
                  <a:lumMod val="60000"/>
                  <a:lumOff val="40000"/>
                </a:schemeClr>
              </a:solidFill>
            </a:endParaRPr>
          </a:p>
        </p:txBody>
      </p:sp>
      <p:pic>
        <p:nvPicPr>
          <p:cNvPr id="3" name="Graphic 2">
            <a:hlinkClick r:id="rId3"/>
            <a:extLst>
              <a:ext uri="{FF2B5EF4-FFF2-40B4-BE49-F238E27FC236}">
                <a16:creationId xmlns:a16="http://schemas.microsoft.com/office/drawing/2014/main" id="{E958BE82-E9A8-91DF-0917-84CC116A79F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5057" y="1861456"/>
            <a:ext cx="3657600" cy="3657600"/>
          </a:xfrm>
          <a:prstGeom prst="rect">
            <a:avLst/>
          </a:prstGeom>
        </p:spPr>
      </p:pic>
    </p:spTree>
    <p:extLst>
      <p:ext uri="{BB962C8B-B14F-4D97-AF65-F5344CB8AC3E}">
        <p14:creationId xmlns:p14="http://schemas.microsoft.com/office/powerpoint/2010/main" val="302643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BC1DE-D4CC-5965-C059-1A44196AD10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D3D6B26-4C7A-87DA-1AEA-78095D20F5A7}"/>
              </a:ext>
            </a:extLst>
          </p:cNvPr>
          <p:cNvSpPr txBox="1">
            <a:spLocks noGrp="1"/>
          </p:cNvSpPr>
          <p:nvPr>
            <p:ph type="title" idx="4294967295"/>
          </p:nvPr>
        </p:nvSpPr>
        <p:spPr>
          <a:xfrm>
            <a:off x="2110992" y="2074126"/>
            <a:ext cx="8240486" cy="20172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chemeClr val="accent2">
                    <a:lumMod val="20000"/>
                    <a:lumOff val="80000"/>
                  </a:schemeClr>
                </a:solidFill>
                <a:latin typeface="Gotham Medium"/>
              </a:rPr>
              <a:t>Share Your Responses to Each Video Topic</a:t>
            </a:r>
            <a:endParaRPr kumimoji="0" lang="en-US" sz="6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endParaRPr>
          </a:p>
        </p:txBody>
      </p:sp>
    </p:spTree>
    <p:extLst>
      <p:ext uri="{BB962C8B-B14F-4D97-AF65-F5344CB8AC3E}">
        <p14:creationId xmlns:p14="http://schemas.microsoft.com/office/powerpoint/2010/main" val="199542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E9E6D35-BEAA-2B4D-D5F5-3C76F07A16D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25953FC-D236-FC6F-FE9F-F2B965D086DD}"/>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exit ticket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E5419D0C-A912-783F-F02D-51A609EE9D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9463" y="2093606"/>
            <a:ext cx="1071092" cy="1071092"/>
          </a:xfrm>
          <a:prstGeom prst="rect">
            <a:avLst/>
          </a:prstGeom>
        </p:spPr>
      </p:pic>
      <p:pic>
        <p:nvPicPr>
          <p:cNvPr id="5" name="Graphic 4">
            <a:extLst>
              <a:ext uri="{FF2B5EF4-FFF2-40B4-BE49-F238E27FC236}">
                <a16:creationId xmlns:a16="http://schemas.microsoft.com/office/drawing/2014/main" id="{57518EA5-3104-8FCC-A4CF-3793174AF8C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9298" y="3822142"/>
            <a:ext cx="925793" cy="925793"/>
          </a:xfrm>
          <a:prstGeom prst="rect">
            <a:avLst/>
          </a:prstGeom>
        </p:spPr>
      </p:pic>
      <p:pic>
        <p:nvPicPr>
          <p:cNvPr id="6" name="Graphic 5">
            <a:extLst>
              <a:ext uri="{FF2B5EF4-FFF2-40B4-BE49-F238E27FC236}">
                <a16:creationId xmlns:a16="http://schemas.microsoft.com/office/drawing/2014/main" id="{AB841E3F-B326-1BA9-15AD-FC7655704E0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9298" y="5155544"/>
            <a:ext cx="842453" cy="842453"/>
          </a:xfrm>
          <a:prstGeom prst="rect">
            <a:avLst/>
          </a:prstGeom>
        </p:spPr>
      </p:pic>
      <p:sp>
        <p:nvSpPr>
          <p:cNvPr id="8" name="TextBox 7">
            <a:extLst>
              <a:ext uri="{FF2B5EF4-FFF2-40B4-BE49-F238E27FC236}">
                <a16:creationId xmlns:a16="http://schemas.microsoft.com/office/drawing/2014/main" id="{95835129-C6ED-00BC-C45E-B6E34E9FB51C}"/>
              </a:ext>
            </a:extLst>
          </p:cNvPr>
          <p:cNvSpPr txBox="1"/>
          <p:nvPr/>
        </p:nvSpPr>
        <p:spPr>
          <a:xfrm>
            <a:off x="2971800" y="1915886"/>
            <a:ext cx="5105400"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E2841">
                    <a:lumMod val="75000"/>
                    <a:lumOff val="25000"/>
                  </a:srgbClr>
                </a:solidFill>
                <a:latin typeface="Gotham book"/>
              </a:rPr>
              <a:t>Read the list of five statements on your exit ticket.</a:t>
            </a:r>
            <a:endParaRPr kumimoji="0" lang="en-US" sz="3600" b="0" i="0" u="none" strike="noStrike" kern="1200" cap="none" spc="0" normalizeH="0" baseline="0" noProof="0" dirty="0">
              <a:ln>
                <a:noFill/>
              </a:ln>
              <a:solidFill>
                <a:srgbClr val="0E2841">
                  <a:lumMod val="75000"/>
                  <a:lumOff val="25000"/>
                </a:srgbClr>
              </a:solidFill>
              <a:effectLst/>
              <a:uLnTx/>
              <a:uFillTx/>
              <a:latin typeface="Gotham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EA72E">
                    <a:lumMod val="75000"/>
                  </a:srgbClr>
                </a:solidFill>
                <a:effectLst/>
                <a:uLnTx/>
                <a:uFillTx/>
                <a:latin typeface="Gotham book"/>
                <a:ea typeface="+mn-ea"/>
                <a:cs typeface="+mn-cs"/>
              </a:rPr>
              <a:t>Which TWO statements provide the most accurate significance of the Goliad Massacre?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Gotham book"/>
                <a:ea typeface="+mn-ea"/>
                <a:cs typeface="+mn-cs"/>
              </a:rPr>
              <a:t>Share with a partner.</a:t>
            </a:r>
          </a:p>
        </p:txBody>
      </p:sp>
      <p:pic>
        <p:nvPicPr>
          <p:cNvPr id="7" name="Graphic 6" descr="Head with gears with solid fill">
            <a:extLst>
              <a:ext uri="{FF2B5EF4-FFF2-40B4-BE49-F238E27FC236}">
                <a16:creationId xmlns:a16="http://schemas.microsoft.com/office/drawing/2014/main" id="{8656230B-3E3B-4F3F-53CB-AF62C4249A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32367" y="2282954"/>
            <a:ext cx="3116359" cy="3116359"/>
          </a:xfrm>
          <a:prstGeom prst="rect">
            <a:avLst/>
          </a:prstGeom>
        </p:spPr>
      </p:pic>
    </p:spTree>
    <p:extLst>
      <p:ext uri="{BB962C8B-B14F-4D97-AF65-F5344CB8AC3E}">
        <p14:creationId xmlns:p14="http://schemas.microsoft.com/office/powerpoint/2010/main" val="60456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E8252B-3E06-E417-9E38-FFEAE1D3A12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C746A7F-61D3-D0F2-9BDA-5181496F1CEE}"/>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72008BB3-753D-6799-6912-8D2DBD2775CB}"/>
              </a:ext>
            </a:extLst>
          </p:cNvPr>
          <p:cNvSpPr/>
          <p:nvPr/>
        </p:nvSpPr>
        <p:spPr>
          <a:xfrm>
            <a:off x="2213532" y="1295399"/>
            <a:ext cx="6712754" cy="2405744"/>
          </a:xfrm>
          <a:prstGeom prst="wedgeRoundRectCallout">
            <a:avLst>
              <a:gd name="adj1" fmla="val 64786"/>
              <a:gd name="adj2" fmla="val 3542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reason the Goliad Massacre was significant was that _________</a:t>
            </a:r>
          </a:p>
        </p:txBody>
      </p:sp>
      <p:pic>
        <p:nvPicPr>
          <p:cNvPr id="4" name="Graphic 3">
            <a:extLst>
              <a:ext uri="{FF2B5EF4-FFF2-40B4-BE49-F238E27FC236}">
                <a16:creationId xmlns:a16="http://schemas.microsoft.com/office/drawing/2014/main" id="{6706FA1A-B5E8-E8CE-8A82-5EC2523160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78468" y="2236922"/>
            <a:ext cx="1344476" cy="1344476"/>
          </a:xfrm>
          <a:prstGeom prst="rect">
            <a:avLst/>
          </a:prstGeom>
        </p:spPr>
      </p:pic>
      <p:sp>
        <p:nvSpPr>
          <p:cNvPr id="5" name="Speech Bubble: Rectangle with Corners Rounded 4">
            <a:extLst>
              <a:ext uri="{FF2B5EF4-FFF2-40B4-BE49-F238E27FC236}">
                <a16:creationId xmlns:a16="http://schemas.microsoft.com/office/drawing/2014/main" id="{F9986E97-60EF-950A-E0C9-78EF609C8FA3}"/>
              </a:ext>
            </a:extLst>
          </p:cNvPr>
          <p:cNvSpPr/>
          <p:nvPr/>
        </p:nvSpPr>
        <p:spPr>
          <a:xfrm>
            <a:off x="4610190" y="4089666"/>
            <a:ext cx="6712754" cy="2017220"/>
          </a:xfrm>
          <a:prstGeom prst="wedgeRoundRectCallout">
            <a:avLst>
              <a:gd name="adj1" fmla="val -66134"/>
              <a:gd name="adj2" fmla="val 3366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Another reason the Goliad Massacre was significant was that ______ </a:t>
            </a:r>
          </a:p>
        </p:txBody>
      </p:sp>
      <p:pic>
        <p:nvPicPr>
          <p:cNvPr id="6" name="Graphic 5">
            <a:extLst>
              <a:ext uri="{FF2B5EF4-FFF2-40B4-BE49-F238E27FC236}">
                <a16:creationId xmlns:a16="http://schemas.microsoft.com/office/drawing/2014/main" id="{DA0F526A-2D35-6630-A021-69E4AFA1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6325" y="4557569"/>
            <a:ext cx="1344476" cy="1344476"/>
          </a:xfrm>
          <a:prstGeom prst="rect">
            <a:avLst/>
          </a:prstGeom>
        </p:spPr>
      </p:pic>
    </p:spTree>
    <p:extLst>
      <p:ext uri="{BB962C8B-B14F-4D97-AF65-F5344CB8AC3E}">
        <p14:creationId xmlns:p14="http://schemas.microsoft.com/office/powerpoint/2010/main" val="30031631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344</TotalTime>
  <Words>337</Words>
  <Application>Microsoft Office PowerPoint</Application>
  <PresentationFormat>Widescreen</PresentationFormat>
  <Paragraphs>29</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Arial</vt:lpstr>
      <vt:lpstr>Calibri</vt:lpstr>
      <vt:lpstr>Gotham book</vt:lpstr>
      <vt:lpstr>Gotham book</vt:lpstr>
      <vt:lpstr>Gotham Medium</vt:lpstr>
      <vt:lpstr>Josefin Sans</vt:lpstr>
      <vt:lpstr>1_Office Theme</vt:lpstr>
      <vt:lpstr>Unit 5:  The Texas Revolution</vt:lpstr>
      <vt:lpstr>Warm-up Follow the directions below to complete your warm-up </vt:lpstr>
      <vt:lpstr>Share with the class:</vt:lpstr>
      <vt:lpstr>Essential Question</vt:lpstr>
      <vt:lpstr>In Today’s Lesson</vt:lpstr>
      <vt:lpstr>The Goliad Massacre Video </vt:lpstr>
      <vt:lpstr>Share Your Responses to Each Video Topic</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2</cp:revision>
  <dcterms:created xsi:type="dcterms:W3CDTF">2025-03-21T13:57:44Z</dcterms:created>
  <dcterms:modified xsi:type="dcterms:W3CDTF">2025-04-08T21:51:45Z</dcterms:modified>
</cp:coreProperties>
</file>