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339" r:id="rId3"/>
    <p:sldId id="340" r:id="rId4"/>
    <p:sldId id="338" r:id="rId5"/>
    <p:sldId id="341" r:id="rId6"/>
    <p:sldId id="352" r:id="rId7"/>
    <p:sldId id="353" r:id="rId8"/>
    <p:sldId id="356" r:id="rId9"/>
    <p:sldId id="357" r:id="rId10"/>
    <p:sldId id="358" r:id="rId11"/>
    <p:sldId id="3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6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2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81F4C-41D1-49F3-96B3-611545BF9229}"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0C3D7-0A88-4E45-8EA8-B13F6F13A875}" type="slidenum">
              <a:rPr lang="en-US" smtClean="0"/>
              <a:t>‹#›</a:t>
            </a:fld>
            <a:endParaRPr lang="en-US"/>
          </a:p>
        </p:txBody>
      </p:sp>
    </p:spTree>
    <p:extLst>
      <p:ext uri="{BB962C8B-B14F-4D97-AF65-F5344CB8AC3E}">
        <p14:creationId xmlns:p14="http://schemas.microsoft.com/office/powerpoint/2010/main" val="1407714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47887/"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3002/"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32932/"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Baker &amp; </a:t>
            </a:r>
            <a:r>
              <a:rPr lang="en-US" b="0" i="0" dirty="0" err="1">
                <a:solidFill>
                  <a:srgbClr val="757575"/>
                </a:solidFill>
                <a:effectLst/>
                <a:latin typeface="Josefin Sans" pitchFamily="2" charset="0"/>
              </a:rPr>
              <a:t>Bordens</a:t>
            </a:r>
            <a:r>
              <a:rPr lang="en-US" b="0" i="0" dirty="0">
                <a:solidFill>
                  <a:srgbClr val="757575"/>
                </a:solidFill>
                <a:effectLst/>
                <a:latin typeface="Josefin Sans" pitchFamily="2" charset="0"/>
              </a:rPr>
              <a:t>. Telegraph and Texas Register (San Felipe de Austin [i.e. San Felipe], Tex.), Vol. 1, No. 17, Ed. 1, Saturday, February 27, 1836, newspaper, February 27, 1836; San Felipe de Austin, Texas. (</a:t>
            </a:r>
            <a:r>
              <a:rPr lang="en-US" b="0" i="0" u="none" strike="noStrike" dirty="0">
                <a:solidFill>
                  <a:srgbClr val="0277BD"/>
                </a:solidFill>
                <a:effectLst/>
                <a:latin typeface="Josefin Sans" pitchFamily="2" charset="0"/>
                <a:hlinkClick r:id="rId3"/>
              </a:rPr>
              <a:t>https://texashistory.unt.edu/ark:/67531/metapth47887/</a:t>
            </a:r>
            <a:r>
              <a:rPr lang="en-US" b="0" i="0" dirty="0">
                <a:solidFill>
                  <a:srgbClr val="757575"/>
                </a:solidFill>
                <a:effectLst/>
                <a:latin typeface="Josefin Sans" pitchFamily="2" charset="0"/>
              </a:rPr>
              <a:t>: accessed February 18,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Wheeler, Larry. Portrait of Lorenzo de Zavala, artwork, 1980; (</a:t>
            </a:r>
            <a:r>
              <a:rPr lang="en-US" b="0" i="0" u="none" strike="noStrike" dirty="0">
                <a:solidFill>
                  <a:srgbClr val="0277BD"/>
                </a:solidFill>
                <a:effectLst/>
                <a:latin typeface="Josefin Sans" pitchFamily="2" charset="0"/>
                <a:hlinkClick r:id="rId3"/>
              </a:rPr>
              <a:t>https://texashistory.unt.edu/ark:/67531/metapth3002/</a:t>
            </a:r>
            <a:r>
              <a:rPr lang="en-US" b="0" i="0" dirty="0">
                <a:solidFill>
                  <a:srgbClr val="757575"/>
                </a:solidFill>
                <a:effectLst/>
                <a:latin typeface="Josefin Sans" pitchFamily="2" charset="0"/>
              </a:rPr>
              <a:t>: accessed February 19,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San Jacinto Museum of History.</a:t>
            </a:r>
            <a:endParaRPr lang="en-US" dirty="0"/>
          </a:p>
        </p:txBody>
      </p:sp>
      <p:sp>
        <p:nvSpPr>
          <p:cNvPr id="4" name="Slide Number Placeholder 3"/>
          <p:cNvSpPr>
            <a:spLocks noGrp="1"/>
          </p:cNvSpPr>
          <p:nvPr>
            <p:ph type="sldNum" sz="quarter" idx="5"/>
          </p:nvPr>
        </p:nvSpPr>
        <p:spPr/>
        <p:txBody>
          <a:bodyPr/>
          <a:lstStyle/>
          <a:p>
            <a:fld id="{1BE0C3D7-0A88-4E45-8EA8-B13F6F13A875}" type="slidenum">
              <a:rPr lang="en-US" smtClean="0"/>
              <a:t>7</a:t>
            </a:fld>
            <a:endParaRPr lang="en-US"/>
          </a:p>
        </p:txBody>
      </p:sp>
    </p:spTree>
    <p:extLst>
      <p:ext uri="{BB962C8B-B14F-4D97-AF65-F5344CB8AC3E}">
        <p14:creationId xmlns:p14="http://schemas.microsoft.com/office/powerpoint/2010/main" val="214251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Sam Houston, physical object, Date Unknown; (</a:t>
            </a:r>
            <a:r>
              <a:rPr lang="en-US" b="0" i="0" u="none" strike="noStrike" dirty="0">
                <a:solidFill>
                  <a:srgbClr val="0277BD"/>
                </a:solidFill>
                <a:effectLst/>
                <a:latin typeface="Josefin Sans" pitchFamily="2" charset="0"/>
                <a:hlinkClick r:id="rId3"/>
              </a:rPr>
              <a:t>https://texashistory.unt.edu/ark:/67531/metapth32932/</a:t>
            </a:r>
            <a:r>
              <a:rPr lang="en-US" b="0" i="0" dirty="0">
                <a:solidFill>
                  <a:srgbClr val="757575"/>
                </a:solidFill>
                <a:effectLst/>
                <a:latin typeface="Josefin Sans" pitchFamily="2" charset="0"/>
              </a:rPr>
              <a:t>: accessed February 19,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Star of the Republic Museum.</a:t>
            </a:r>
            <a:endParaRPr lang="en-US" dirty="0"/>
          </a:p>
        </p:txBody>
      </p:sp>
      <p:sp>
        <p:nvSpPr>
          <p:cNvPr id="4" name="Slide Number Placeholder 3"/>
          <p:cNvSpPr>
            <a:spLocks noGrp="1"/>
          </p:cNvSpPr>
          <p:nvPr>
            <p:ph type="sldNum" sz="quarter" idx="5"/>
          </p:nvPr>
        </p:nvSpPr>
        <p:spPr/>
        <p:txBody>
          <a:bodyPr/>
          <a:lstStyle/>
          <a:p>
            <a:fld id="{1BE0C3D7-0A88-4E45-8EA8-B13F6F13A875}" type="slidenum">
              <a:rPr lang="en-US" smtClean="0"/>
              <a:t>8</a:t>
            </a:fld>
            <a:endParaRPr lang="en-US"/>
          </a:p>
        </p:txBody>
      </p:sp>
    </p:spTree>
    <p:extLst>
      <p:ext uri="{BB962C8B-B14F-4D97-AF65-F5344CB8AC3E}">
        <p14:creationId xmlns:p14="http://schemas.microsoft.com/office/powerpoint/2010/main" val="378511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1" dirty="0">
                <a:solidFill>
                  <a:srgbClr val="242424"/>
                </a:solidFill>
                <a:effectLst/>
                <a:latin typeface="Open Sans" panose="020B0606030504020204" pitchFamily="34" charset="0"/>
              </a:rPr>
              <a:t>Woman beside man on horse with child / CP monogram</a:t>
            </a:r>
            <a:r>
              <a:rPr lang="en-US" b="0" i="0" dirty="0">
                <a:solidFill>
                  <a:srgbClr val="242424"/>
                </a:solidFill>
                <a:effectLst/>
                <a:latin typeface="Open Sans" panose="020B0606030504020204" pitchFamily="34" charset="0"/>
              </a:rPr>
              <a:t>. , None. [Place not identified: publisher not identified, between 1830 and 1850] Photograph. https://www.loc.gov/item/2004669486/.</a:t>
            </a:r>
          </a:p>
          <a:p>
            <a:br>
              <a:rPr lang="en-US" b="0" i="0" dirty="0">
                <a:solidFill>
                  <a:srgbClr val="242424"/>
                </a:solidFill>
                <a:effectLst/>
                <a:latin typeface="Open Sans" panose="020B0606030504020204" pitchFamily="34" charset="0"/>
              </a:rPr>
            </a:br>
            <a:endParaRPr lang="en-US" dirty="0"/>
          </a:p>
        </p:txBody>
      </p:sp>
      <p:sp>
        <p:nvSpPr>
          <p:cNvPr id="4" name="Slide Number Placeholder 3"/>
          <p:cNvSpPr>
            <a:spLocks noGrp="1"/>
          </p:cNvSpPr>
          <p:nvPr>
            <p:ph type="sldNum" sz="quarter" idx="5"/>
          </p:nvPr>
        </p:nvSpPr>
        <p:spPr/>
        <p:txBody>
          <a:bodyPr/>
          <a:lstStyle/>
          <a:p>
            <a:fld id="{1BE0C3D7-0A88-4E45-8EA8-B13F6F13A875}" type="slidenum">
              <a:rPr lang="en-US" smtClean="0"/>
              <a:t>9</a:t>
            </a:fld>
            <a:endParaRPr lang="en-US"/>
          </a:p>
        </p:txBody>
      </p:sp>
    </p:spTree>
    <p:extLst>
      <p:ext uri="{BB962C8B-B14F-4D97-AF65-F5344CB8AC3E}">
        <p14:creationId xmlns:p14="http://schemas.microsoft.com/office/powerpoint/2010/main" val="196916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4/9/2025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29859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4/9/2025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86750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4/9/2025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544973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4/9/2025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01064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4/9/2025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858864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4/9/2025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901365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4/9/2025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72422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4/9/2025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517751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4/9/2025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90825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4/9/2025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42477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4/9/2025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878170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4/9/2025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2251372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8.sv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7" name="Rectangle 1066">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716486" y="823686"/>
            <a:ext cx="4886032" cy="3284538"/>
          </a:xfrm>
        </p:spPr>
        <p:txBody>
          <a:bodyPr anchor="b">
            <a:normAutofit/>
          </a:bodyPr>
          <a:lstStyle/>
          <a:p>
            <a:pPr algn="l"/>
            <a:r>
              <a:rPr lang="en-US" b="1" i="1" dirty="0">
                <a:solidFill>
                  <a:schemeClr val="bg2">
                    <a:lumMod val="25000"/>
                  </a:schemeClr>
                </a:solidFill>
              </a:rPr>
              <a:t>Unit 5: </a:t>
            </a:r>
            <a:br>
              <a:rPr lang="en-US" b="1" i="1" dirty="0"/>
            </a:br>
            <a:r>
              <a:rPr lang="en-US" b="1" dirty="0">
                <a:solidFill>
                  <a:srgbClr val="C00000"/>
                </a:solidFill>
              </a:rPr>
              <a:t>The Texas Revolution</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832287" y="4598080"/>
            <a:ext cx="3736559" cy="1944233"/>
          </a:xfrm>
        </p:spPr>
        <p:txBody>
          <a:bodyPr anchor="t">
            <a:normAutofit/>
          </a:bodyPr>
          <a:lstStyle/>
          <a:p>
            <a:pPr algn="l"/>
            <a:r>
              <a:rPr lang="en-US" sz="3200" b="1" i="1" dirty="0">
                <a:solidFill>
                  <a:schemeClr val="bg2">
                    <a:lumMod val="25000"/>
                  </a:schemeClr>
                </a:solidFill>
                <a:latin typeface="Gotham Medium"/>
              </a:rPr>
              <a:t>Lesson 2: </a:t>
            </a:r>
          </a:p>
          <a:p>
            <a:pPr algn="l"/>
            <a:r>
              <a:rPr lang="en-US" sz="3200" b="1" i="1" dirty="0">
                <a:solidFill>
                  <a:srgbClr val="C00000"/>
                </a:solidFill>
                <a:latin typeface="Gotham Medium"/>
              </a:rPr>
              <a:t>How do we know what we know? </a:t>
            </a:r>
          </a:p>
        </p:txBody>
      </p:sp>
      <p:sp>
        <p:nvSpPr>
          <p:cNvPr id="1069" name="Freeform: Shape 1068">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66" name="Freeform: Shape 1065">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The front page of the Telegraph and Texas Register from February 27, 1836. This resource is used later in the lesson.">
            <a:extLst>
              <a:ext uri="{FF2B5EF4-FFF2-40B4-BE49-F238E27FC236}">
                <a16:creationId xmlns:a16="http://schemas.microsoft.com/office/drawing/2014/main" id="{9AA64AE1-5F0B-05B1-DA42-75DD72D6CCE8}"/>
              </a:ext>
            </a:extLst>
          </p:cNvPr>
          <p:cNvPicPr>
            <a:picLocks noChangeAspect="1"/>
          </p:cNvPicPr>
          <p:nvPr/>
        </p:nvPicPr>
        <p:blipFill>
          <a:blip r:embed="rId3"/>
          <a:srcRect r="2" b="5812"/>
          <a:stretch/>
        </p:blipFill>
        <p:spPr>
          <a:xfrm>
            <a:off x="-1507" y="10"/>
            <a:ext cx="5803593" cy="6857990"/>
          </a:xfrm>
          <a:custGeom>
            <a:avLst/>
            <a:gdLst/>
            <a:ahLst/>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p:spPr>
      </p:pic>
      <p:sp>
        <p:nvSpPr>
          <p:cNvPr id="1068" name="Freeform: Shape 1067">
            <a:extLst>
              <a:ext uri="{FF2B5EF4-FFF2-40B4-BE49-F238E27FC236}">
                <a16:creationId xmlns:a16="http://schemas.microsoft.com/office/drawing/2014/main" id="{CB7B90D9-1EC2-4A12-B24A-342C1BCA2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072" y="0"/>
            <a:ext cx="2845372" cy="6858000"/>
          </a:xfrm>
          <a:custGeom>
            <a:avLst/>
            <a:gdLst>
              <a:gd name="connsiteX0" fmla="*/ 939908 w 2845372"/>
              <a:gd name="connsiteY0" fmla="*/ 0 h 6858000"/>
              <a:gd name="connsiteX1" fmla="*/ 1222349 w 2845372"/>
              <a:gd name="connsiteY1" fmla="*/ 0 h 6858000"/>
              <a:gd name="connsiteX2" fmla="*/ 1244473 w 2845372"/>
              <a:gd name="connsiteY2" fmla="*/ 14997 h 6858000"/>
              <a:gd name="connsiteX3" fmla="*/ 2845372 w 2845372"/>
              <a:gd name="connsiteY3" fmla="*/ 3621656 h 6858000"/>
              <a:gd name="connsiteX4" fmla="*/ 971022 w 2845372"/>
              <a:gd name="connsiteY4" fmla="*/ 6374814 h 6858000"/>
              <a:gd name="connsiteX5" fmla="*/ 454374 w 2845372"/>
              <a:gd name="connsiteY5" fmla="*/ 6780599 h 6858000"/>
              <a:gd name="connsiteX6" fmla="*/ 342618 w 2845372"/>
              <a:gd name="connsiteY6" fmla="*/ 6858000 h 6858000"/>
              <a:gd name="connsiteX7" fmla="*/ 129116 w 2845372"/>
              <a:gd name="connsiteY7" fmla="*/ 6858000 h 6858000"/>
              <a:gd name="connsiteX8" fmla="*/ 0 w 2845372"/>
              <a:gd name="connsiteY8" fmla="*/ 6858000 h 6858000"/>
              <a:gd name="connsiteX9" fmla="*/ 119401 w 2845372"/>
              <a:gd name="connsiteY9" fmla="*/ 6780599 h 6858000"/>
              <a:gd name="connsiteX10" fmla="*/ 671389 w 2845372"/>
              <a:gd name="connsiteY10" fmla="*/ 6374814 h 6858000"/>
              <a:gd name="connsiteX11" fmla="*/ 2673952 w 2845372"/>
              <a:gd name="connsiteY11" fmla="*/ 3621656 h 6858000"/>
              <a:gd name="connsiteX12" fmla="*/ 963545 w 2845372"/>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5372" h="6858000">
                <a:moveTo>
                  <a:pt x="939908" y="0"/>
                </a:moveTo>
                <a:lnTo>
                  <a:pt x="1222349" y="0"/>
                </a:lnTo>
                <a:lnTo>
                  <a:pt x="1244473" y="14997"/>
                </a:lnTo>
                <a:cubicBezTo>
                  <a:pt x="2271636" y="754641"/>
                  <a:pt x="2845372" y="2093192"/>
                  <a:pt x="2845372" y="3621656"/>
                </a:cubicBezTo>
                <a:cubicBezTo>
                  <a:pt x="2845372" y="4969131"/>
                  <a:pt x="1916647" y="5602839"/>
                  <a:pt x="971022" y="6374814"/>
                </a:cubicBezTo>
                <a:cubicBezTo>
                  <a:pt x="798819" y="6515397"/>
                  <a:pt x="628192" y="6653108"/>
                  <a:pt x="454374" y="6780599"/>
                </a:cubicBezTo>
                <a:lnTo>
                  <a:pt x="342618" y="6858000"/>
                </a:lnTo>
                <a:lnTo>
                  <a:pt x="129116" y="6858000"/>
                </a:lnTo>
                <a:lnTo>
                  <a:pt x="0" y="6858000"/>
                </a:lnTo>
                <a:lnTo>
                  <a:pt x="119401" y="6780599"/>
                </a:lnTo>
                <a:cubicBezTo>
                  <a:pt x="305108" y="6653108"/>
                  <a:pt x="487407" y="6515397"/>
                  <a:pt x="671389" y="6374814"/>
                </a:cubicBezTo>
                <a:cubicBezTo>
                  <a:pt x="1681699" y="5602839"/>
                  <a:pt x="2673952" y="4969131"/>
                  <a:pt x="2673952" y="3621656"/>
                </a:cubicBezTo>
                <a:cubicBezTo>
                  <a:pt x="2673952" y="2093192"/>
                  <a:pt x="2060970" y="754641"/>
                  <a:pt x="963545"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7521D6B-0FAE-7557-B804-28D1CACE489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CFFBCB-3892-FCEE-07D0-9F0574A23009}"/>
              </a:ext>
            </a:extLst>
          </p:cNvPr>
          <p:cNvSpPr txBox="1">
            <a:spLocks noGrp="1"/>
          </p:cNvSpPr>
          <p:nvPr>
            <p:ph type="title" idx="4294967295"/>
          </p:nvPr>
        </p:nvSpPr>
        <p:spPr>
          <a:xfrm>
            <a:off x="1859298" y="35666"/>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Exit Ticket</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exit ticket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7" name="Graphic 6">
            <a:extLst>
              <a:ext uri="{FF2B5EF4-FFF2-40B4-BE49-F238E27FC236}">
                <a16:creationId xmlns:a16="http://schemas.microsoft.com/office/drawing/2014/main" id="{79A47016-FC10-6B3D-D848-437AD82EB9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7910" y="1866135"/>
            <a:ext cx="1208326" cy="1208326"/>
          </a:xfrm>
          <a:prstGeom prst="rect">
            <a:avLst/>
          </a:prstGeom>
        </p:spPr>
      </p:pic>
      <p:sp>
        <p:nvSpPr>
          <p:cNvPr id="8" name="TextBox 7">
            <a:extLst>
              <a:ext uri="{FF2B5EF4-FFF2-40B4-BE49-F238E27FC236}">
                <a16:creationId xmlns:a16="http://schemas.microsoft.com/office/drawing/2014/main" id="{0AAA83EF-DFD9-D54E-C405-73C294180F3F}"/>
              </a:ext>
            </a:extLst>
          </p:cNvPr>
          <p:cNvSpPr txBox="1"/>
          <p:nvPr/>
        </p:nvSpPr>
        <p:spPr>
          <a:xfrm>
            <a:off x="2852056" y="2013857"/>
            <a:ext cx="5483481" cy="4524315"/>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FF0000"/>
                </a:solidFill>
                <a:latin typeface="Gotham book"/>
              </a:rPr>
              <a:t>Choose ONE point of view from the six presented in the chart.</a:t>
            </a:r>
          </a:p>
          <a:p>
            <a:pPr marL="342900" indent="-342900">
              <a:buFont typeface="Arial" panose="020B0604020202020204" pitchFamily="34" charset="0"/>
              <a:buChar char="•"/>
            </a:pPr>
            <a:r>
              <a:rPr lang="en-US" sz="3200" dirty="0">
                <a:solidFill>
                  <a:schemeClr val="accent6">
                    <a:lumMod val="50000"/>
                  </a:schemeClr>
                </a:solidFill>
                <a:latin typeface="Gotham book"/>
              </a:rPr>
              <a:t>Circle or highlight your chosen point of view.</a:t>
            </a:r>
          </a:p>
          <a:p>
            <a:pPr marL="342900" indent="-342900">
              <a:buFont typeface="Arial" panose="020B0604020202020204" pitchFamily="34" charset="0"/>
              <a:buChar char="•"/>
            </a:pPr>
            <a:r>
              <a:rPr lang="en-US" sz="3200" dirty="0">
                <a:solidFill>
                  <a:srgbClr val="0070C0"/>
                </a:solidFill>
                <a:latin typeface="Gotham book"/>
              </a:rPr>
              <a:t>Write a short journal entry talking about the growing issues in Texas from your chosen point of view. </a:t>
            </a:r>
          </a:p>
        </p:txBody>
      </p:sp>
      <p:pic>
        <p:nvPicPr>
          <p:cNvPr id="9" name="Graphic 8">
            <a:extLst>
              <a:ext uri="{FF2B5EF4-FFF2-40B4-BE49-F238E27FC236}">
                <a16:creationId xmlns:a16="http://schemas.microsoft.com/office/drawing/2014/main" id="{E34B8B1E-5C5A-6678-716D-24D819F65C2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89177" y="3544074"/>
            <a:ext cx="925793" cy="925793"/>
          </a:xfrm>
          <a:prstGeom prst="rect">
            <a:avLst/>
          </a:prstGeom>
        </p:spPr>
      </p:pic>
      <p:pic>
        <p:nvPicPr>
          <p:cNvPr id="10" name="Graphic 9">
            <a:extLst>
              <a:ext uri="{FF2B5EF4-FFF2-40B4-BE49-F238E27FC236}">
                <a16:creationId xmlns:a16="http://schemas.microsoft.com/office/drawing/2014/main" id="{AE5BD243-0AAF-3A95-8F11-07DD6EF80AC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01273" y="4932764"/>
            <a:ext cx="842453" cy="842453"/>
          </a:xfrm>
          <a:prstGeom prst="rect">
            <a:avLst/>
          </a:prstGeom>
        </p:spPr>
      </p:pic>
      <p:pic>
        <p:nvPicPr>
          <p:cNvPr id="12" name="Graphic 11" descr="Head with gears with solid fill">
            <a:extLst>
              <a:ext uri="{FF2B5EF4-FFF2-40B4-BE49-F238E27FC236}">
                <a16:creationId xmlns:a16="http://schemas.microsoft.com/office/drawing/2014/main" id="{571027BF-BEAA-E2D0-6B09-9181A19208B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35537" y="2339921"/>
            <a:ext cx="3108239" cy="3108239"/>
          </a:xfrm>
          <a:prstGeom prst="rect">
            <a:avLst/>
          </a:prstGeom>
        </p:spPr>
      </p:pic>
    </p:spTree>
    <p:extLst>
      <p:ext uri="{BB962C8B-B14F-4D97-AF65-F5344CB8AC3E}">
        <p14:creationId xmlns:p14="http://schemas.microsoft.com/office/powerpoint/2010/main" val="919575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E5D1CA3-644A-DEB8-9808-4D41FC7E2F0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C74FBB5-2C69-F730-3AAF-F958E6DD50DC}"/>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a:t>
            </a:r>
            <a:r>
              <a:rPr kumimoji="0" lang="en-US" sz="6000" b="0" i="0" u="none" strike="noStrike" kern="1200" cap="none" spc="0" normalizeH="0" baseline="0" noProof="0">
                <a:ln>
                  <a:noFill/>
                </a:ln>
                <a:solidFill>
                  <a:schemeClr val="tx1"/>
                </a:solidFill>
                <a:effectLst/>
                <a:uLnTx/>
                <a:uFillTx/>
                <a:latin typeface="Gotham Medium"/>
                <a:ea typeface="+mj-ea"/>
                <a:cs typeface="+mj-cs"/>
              </a:rPr>
              <a:t>class: </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13129232-8AA0-E876-9BA1-2C3C18B0624B}"/>
              </a:ext>
            </a:extLst>
          </p:cNvPr>
          <p:cNvSpPr/>
          <p:nvPr/>
        </p:nvSpPr>
        <p:spPr>
          <a:xfrm>
            <a:off x="1984929" y="1453241"/>
            <a:ext cx="7082869" cy="3951517"/>
          </a:xfrm>
          <a:prstGeom prst="wedgeRoundRectCallout">
            <a:avLst>
              <a:gd name="adj1" fmla="val 65110"/>
              <a:gd name="adj2" fmla="val 34815"/>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I am writing from the point of view of _____________.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00367D"/>
                </a:solidFill>
                <a:latin typeface="Calibri" panose="020F0502020204030204"/>
              </a:rPr>
              <a:t>This person might say the following: _________________________</a:t>
            </a:r>
            <a:endParaRPr kumimoji="0" lang="en-US" sz="4000" b="0" i="0" u="none" strike="noStrike" kern="1200" cap="none" spc="0" normalizeH="0" baseline="0" noProof="0" dirty="0">
              <a:ln>
                <a:noFill/>
              </a:ln>
              <a:solidFill>
                <a:srgbClr val="00367D"/>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6C3914CF-AB63-C506-EC8F-7E114B12703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0828" y="3619408"/>
            <a:ext cx="1344476" cy="1344476"/>
          </a:xfrm>
          <a:prstGeom prst="rect">
            <a:avLst/>
          </a:prstGeom>
        </p:spPr>
      </p:pic>
    </p:spTree>
    <p:extLst>
      <p:ext uri="{BB962C8B-B14F-4D97-AF65-F5344CB8AC3E}">
        <p14:creationId xmlns:p14="http://schemas.microsoft.com/office/powerpoint/2010/main" val="544035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0D73DD-57F3-4E5D-6CE7-70181A895F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C16EF74-143E-DAD0-8BCE-C61955120291}"/>
              </a:ext>
            </a:extLst>
          </p:cNvPr>
          <p:cNvSpPr txBox="1">
            <a:spLocks noGrp="1"/>
          </p:cNvSpPr>
          <p:nvPr>
            <p:ph type="title" idx="4294967295"/>
          </p:nvPr>
        </p:nvSpPr>
        <p:spPr>
          <a:xfrm>
            <a:off x="1859298" y="35666"/>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Warm-up</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warm-up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8" name="TextBox 7">
            <a:extLst>
              <a:ext uri="{FF2B5EF4-FFF2-40B4-BE49-F238E27FC236}">
                <a16:creationId xmlns:a16="http://schemas.microsoft.com/office/drawing/2014/main" id="{17271EAE-316F-F5B1-15DD-345B06EB55C1}"/>
              </a:ext>
            </a:extLst>
          </p:cNvPr>
          <p:cNvSpPr txBox="1"/>
          <p:nvPr/>
        </p:nvSpPr>
        <p:spPr>
          <a:xfrm>
            <a:off x="3074133" y="2002971"/>
            <a:ext cx="5419009" cy="3970318"/>
          </a:xfrm>
          <a:prstGeom prst="rect">
            <a:avLst/>
          </a:prstGeom>
          <a:noFill/>
        </p:spPr>
        <p:txBody>
          <a:bodyPr wrap="square" rtlCol="0">
            <a:spAutoFit/>
          </a:bodyPr>
          <a:lstStyle/>
          <a:p>
            <a:pPr marL="342900" indent="-342900">
              <a:buFont typeface="Arial" panose="020B0604020202020204" pitchFamily="34" charset="0"/>
              <a:buChar char="•"/>
            </a:pPr>
            <a:r>
              <a:rPr lang="en-US" sz="3600" dirty="0">
                <a:solidFill>
                  <a:srgbClr val="FF0000"/>
                </a:solidFill>
                <a:latin typeface="Gotham book"/>
              </a:rPr>
              <a:t>Match the type of primary source material on the left </a:t>
            </a:r>
            <a:r>
              <a:rPr lang="en-US" sz="3600" dirty="0">
                <a:solidFill>
                  <a:srgbClr val="7030A0"/>
                </a:solidFill>
                <a:latin typeface="Gotham book"/>
              </a:rPr>
              <a:t>with a quote that might be found in the material on the right.</a:t>
            </a:r>
          </a:p>
          <a:p>
            <a:pPr marL="342900" indent="-342900">
              <a:buFont typeface="Arial" panose="020B0604020202020204" pitchFamily="34" charset="0"/>
              <a:buChar char="•"/>
            </a:pPr>
            <a:r>
              <a:rPr lang="en-US" sz="3600" dirty="0">
                <a:solidFill>
                  <a:srgbClr val="0070C0"/>
                </a:solidFill>
                <a:latin typeface="Gotham book"/>
              </a:rPr>
              <a:t>Share your response with a partner</a:t>
            </a:r>
          </a:p>
        </p:txBody>
      </p:sp>
      <p:pic>
        <p:nvPicPr>
          <p:cNvPr id="9" name="Graphic 8">
            <a:extLst>
              <a:ext uri="{FF2B5EF4-FFF2-40B4-BE49-F238E27FC236}">
                <a16:creationId xmlns:a16="http://schemas.microsoft.com/office/drawing/2014/main" id="{1DD5662C-02D4-BC89-7353-ADFC645F2D2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9939" y="2224855"/>
            <a:ext cx="925793" cy="925793"/>
          </a:xfrm>
          <a:prstGeom prst="rect">
            <a:avLst/>
          </a:prstGeom>
        </p:spPr>
      </p:pic>
      <p:pic>
        <p:nvPicPr>
          <p:cNvPr id="10" name="Graphic 9">
            <a:extLst>
              <a:ext uri="{FF2B5EF4-FFF2-40B4-BE49-F238E27FC236}">
                <a16:creationId xmlns:a16="http://schemas.microsoft.com/office/drawing/2014/main" id="{F8DC1404-D6A3-605D-B92D-56E46430725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01273" y="4932764"/>
            <a:ext cx="842453" cy="842453"/>
          </a:xfrm>
          <a:prstGeom prst="rect">
            <a:avLst/>
          </a:prstGeom>
        </p:spPr>
      </p:pic>
      <p:pic>
        <p:nvPicPr>
          <p:cNvPr id="12" name="Graphic 11" descr="Head with gears with solid fill">
            <a:extLst>
              <a:ext uri="{FF2B5EF4-FFF2-40B4-BE49-F238E27FC236}">
                <a16:creationId xmlns:a16="http://schemas.microsoft.com/office/drawing/2014/main" id="{1BABC289-218D-31CA-0203-06BE2539C6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15149" y="2245751"/>
            <a:ext cx="3108239" cy="3108239"/>
          </a:xfrm>
          <a:prstGeom prst="rect">
            <a:avLst/>
          </a:prstGeom>
        </p:spPr>
      </p:pic>
    </p:spTree>
    <p:extLst>
      <p:ext uri="{BB962C8B-B14F-4D97-AF65-F5344CB8AC3E}">
        <p14:creationId xmlns:p14="http://schemas.microsoft.com/office/powerpoint/2010/main" val="33015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B69F84-A3F1-085D-45E9-BC98FE1EECF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16D8F28-590A-D200-C3E3-275F4CC0ED3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019BFF-4ED0-C81E-3141-6FD2B967D594}"/>
              </a:ext>
            </a:extLst>
          </p:cNvPr>
          <p:cNvSpPr/>
          <p:nvPr/>
        </p:nvSpPr>
        <p:spPr>
          <a:xfrm>
            <a:off x="2169988" y="1807026"/>
            <a:ext cx="6614784" cy="3091544"/>
          </a:xfrm>
          <a:prstGeom prst="wedgeRoundRectCallout">
            <a:avLst>
              <a:gd name="adj1" fmla="val 65110"/>
              <a:gd name="adj2" fmla="val 34815"/>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A / An __</a:t>
            </a:r>
            <a:r>
              <a:rPr kumimoji="0" lang="en-US" sz="4000" b="0" i="0" u="sng" strike="noStrike" kern="1200" cap="none" spc="0" normalizeH="0" baseline="0" noProof="0" dirty="0">
                <a:ln>
                  <a:noFill/>
                </a:ln>
                <a:solidFill>
                  <a:srgbClr val="C00000"/>
                </a:solidFill>
                <a:effectLst/>
                <a:uLnTx/>
                <a:uFillTx/>
                <a:latin typeface="Calibri" panose="020F0502020204030204"/>
                <a:ea typeface="+mn-ea"/>
                <a:cs typeface="+mn-cs"/>
              </a:rPr>
              <a:t>(type of source)</a:t>
            </a:r>
            <a:r>
              <a:rPr kumimoji="0" lang="en-US" sz="4000" b="0" i="0" strike="noStrike" kern="1200" cap="none" spc="0" normalizeH="0" baseline="0" noProof="0" dirty="0">
                <a:ln>
                  <a:noFill/>
                </a:ln>
                <a:solidFill>
                  <a:srgbClr val="C00000"/>
                </a:solidFill>
                <a:effectLst/>
                <a:uLnTx/>
                <a:uFillTx/>
                <a:latin typeface="Calibri" panose="020F0502020204030204"/>
                <a:ea typeface="+mn-ea"/>
                <a:cs typeface="+mn-cs"/>
              </a:rPr>
              <a:t>_ would probably contain the quote ________________</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0C259E0C-0219-C91B-9FD9-3D7B3D564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0199" y="3249294"/>
            <a:ext cx="1344476" cy="1344476"/>
          </a:xfrm>
          <a:prstGeom prst="rect">
            <a:avLst/>
          </a:prstGeom>
        </p:spPr>
      </p:pic>
    </p:spTree>
    <p:extLst>
      <p:ext uri="{BB962C8B-B14F-4D97-AF65-F5344CB8AC3E}">
        <p14:creationId xmlns:p14="http://schemas.microsoft.com/office/powerpoint/2010/main" val="32019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37FC376-EC91-34E2-7F6A-EA899A842DE8}"/>
              </a:ext>
            </a:extLst>
          </p:cNvPr>
          <p:cNvSpPr txBox="1">
            <a:spLocks noGrp="1"/>
          </p:cNvSpPr>
          <p:nvPr>
            <p:ph type="title" idx="4294967295"/>
          </p:nvPr>
        </p:nvSpPr>
        <p:spPr>
          <a:xfrm>
            <a:off x="2203107"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Questions</a:t>
            </a:r>
          </a:p>
        </p:txBody>
      </p:sp>
      <p:sp>
        <p:nvSpPr>
          <p:cNvPr id="3" name="TextBox 2">
            <a:extLst>
              <a:ext uri="{FF2B5EF4-FFF2-40B4-BE49-F238E27FC236}">
                <a16:creationId xmlns:a16="http://schemas.microsoft.com/office/drawing/2014/main" id="{4E749B0F-B873-9D1D-8410-CEB4810829B9}"/>
              </a:ext>
            </a:extLst>
          </p:cNvPr>
          <p:cNvSpPr txBox="1"/>
          <p:nvPr/>
        </p:nvSpPr>
        <p:spPr>
          <a:xfrm>
            <a:off x="504126" y="1734772"/>
            <a:ext cx="11132703"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u="none" strike="noStrike" kern="1200" cap="none" spc="0" normalizeH="0" baseline="0" noProof="0" dirty="0">
                <a:ln>
                  <a:noFill/>
                </a:ln>
                <a:solidFill>
                  <a:srgbClr val="C00000"/>
                </a:solidFill>
                <a:effectLst/>
                <a:uLnTx/>
                <a:uFillTx/>
                <a:latin typeface="Calibri" panose="020F0502020204030204"/>
                <a:ea typeface="+mn-ea"/>
                <a:cs typeface="+mn-cs"/>
              </a:rPr>
              <a:t>What types of primary source materials are typically used to learn first-hand information about this era? What information can we learn from each of these types of sources? </a:t>
            </a:r>
          </a:p>
        </p:txBody>
      </p:sp>
    </p:spTree>
    <p:extLst>
      <p:ext uri="{BB962C8B-B14F-4D97-AF65-F5344CB8AC3E}">
        <p14:creationId xmlns:p14="http://schemas.microsoft.com/office/powerpoint/2010/main" val="358696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4BFAC29-EF51-C89D-4D0A-E092BF6D9DC9}"/>
              </a:ext>
            </a:extLst>
          </p:cNvPr>
          <p:cNvSpPr txBox="1">
            <a:spLocks noGrp="1"/>
          </p:cNvSpPr>
          <p:nvPr>
            <p:ph type="title" idx="4294967295"/>
          </p:nvPr>
        </p:nvSpPr>
        <p:spPr>
          <a:xfrm>
            <a:off x="1879724"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B8FD51CF-8891-4238-A8FD-8B05D72CBC10}"/>
              </a:ext>
            </a:extLst>
          </p:cNvPr>
          <p:cNvSpPr txBox="1"/>
          <p:nvPr/>
        </p:nvSpPr>
        <p:spPr>
          <a:xfrm>
            <a:off x="1252586" y="2162437"/>
            <a:ext cx="10282022" cy="3785652"/>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4000" b="1" i="1"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examine three primary source materials related to </a:t>
            </a:r>
            <a:r>
              <a:rPr lang="en-US" sz="4000" dirty="0">
                <a:solidFill>
                  <a:srgbClr val="C00000"/>
                </a:solidFill>
                <a:latin typeface="Calibri" panose="020F0502020204030204"/>
              </a:rPr>
              <a:t>events that occurred during the Texas Revolutionary Era. </a:t>
            </a:r>
            <a:endPar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4000" i="1"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strike="noStrike" kern="1200" cap="none" spc="0" normalizeH="0" baseline="0" noProof="0" dirty="0">
                <a:ln>
                  <a:noFill/>
                </a:ln>
                <a:solidFill>
                  <a:srgbClr val="002060"/>
                </a:solidFill>
                <a:effectLst/>
                <a:uLnTx/>
                <a:uFillTx/>
                <a:latin typeface="Calibri" panose="020F0502020204030204"/>
                <a:ea typeface="+mn-ea"/>
                <a:cs typeface="+mn-cs"/>
              </a:rPr>
              <a:t>use the primary source materials to make observations and inferences about significant people and events of the era. </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1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EDD8187-FE91-44FD-1A3C-B691392E72D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898CED9-727D-1236-B9DF-53FFD1D7097F}"/>
              </a:ext>
            </a:extLst>
          </p:cNvPr>
          <p:cNvSpPr txBox="1">
            <a:spLocks noGrp="1"/>
          </p:cNvSpPr>
          <p:nvPr>
            <p:ph type="title" idx="4294967295"/>
          </p:nvPr>
        </p:nvSpPr>
        <p:spPr>
          <a:xfrm>
            <a:off x="2548479" y="13062"/>
            <a:ext cx="8240486" cy="923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Gotham Medium"/>
                <a:ea typeface="+mj-ea"/>
                <a:cs typeface="+mj-cs"/>
              </a:rPr>
              <a:t>In the Historical Record</a:t>
            </a:r>
          </a:p>
        </p:txBody>
      </p:sp>
      <p:sp>
        <p:nvSpPr>
          <p:cNvPr id="3" name="TextBox 2">
            <a:extLst>
              <a:ext uri="{FF2B5EF4-FFF2-40B4-BE49-F238E27FC236}">
                <a16:creationId xmlns:a16="http://schemas.microsoft.com/office/drawing/2014/main" id="{987966BE-ED3A-E86F-5CB6-2D02BA5566D4}"/>
              </a:ext>
            </a:extLst>
          </p:cNvPr>
          <p:cNvSpPr txBox="1"/>
          <p:nvPr/>
        </p:nvSpPr>
        <p:spPr>
          <a:xfrm>
            <a:off x="1926772" y="1034143"/>
            <a:ext cx="10014857" cy="5293757"/>
          </a:xfrm>
          <a:prstGeom prst="rect">
            <a:avLst/>
          </a:prstGeom>
          <a:noFill/>
        </p:spPr>
        <p:txBody>
          <a:bodyPr wrap="square" rtlCol="0">
            <a:spAutoFit/>
          </a:bodyPr>
          <a:lstStyle/>
          <a:p>
            <a:pPr algn="ctr"/>
            <a:r>
              <a:rPr lang="en-US" sz="3200" kern="100" dirty="0">
                <a:solidFill>
                  <a:srgbClr val="C00000"/>
                </a:solidFill>
                <a:effectLst/>
                <a:latin typeface="Gotham Medium"/>
                <a:ea typeface="Aptos" panose="020B0004020202020204" pitchFamily="34" charset="0"/>
                <a:cs typeface="Times New Roman" panose="02020603050405020304" pitchFamily="18" charset="0"/>
              </a:rPr>
              <a:t>The History of the Texas Revolution was recorded </a:t>
            </a:r>
            <a:r>
              <a:rPr lang="en-US" sz="3200" kern="100" dirty="0">
                <a:solidFill>
                  <a:srgbClr val="C00000"/>
                </a:solidFill>
                <a:latin typeface="Gotham Medium"/>
                <a:ea typeface="Aptos" panose="020B0004020202020204" pitchFamily="34" charset="0"/>
                <a:cs typeface="Times New Roman" panose="02020603050405020304" pitchFamily="18" charset="0"/>
              </a:rPr>
              <a:t>in many different ways. </a:t>
            </a:r>
            <a:r>
              <a:rPr lang="en-US" sz="3200" kern="100" dirty="0">
                <a:solidFill>
                  <a:schemeClr val="accent6">
                    <a:lumMod val="75000"/>
                  </a:schemeClr>
                </a:solidFill>
                <a:latin typeface="Gotham Medium"/>
                <a:ea typeface="Aptos" panose="020B0004020202020204" pitchFamily="34" charset="0"/>
                <a:cs typeface="Times New Roman" panose="02020603050405020304" pitchFamily="18" charset="0"/>
              </a:rPr>
              <a:t>Information about the war was recorded in newspapers in Texas, Mexico, and the United States,</a:t>
            </a:r>
            <a:r>
              <a:rPr lang="en-US" sz="3200" kern="100" dirty="0">
                <a:solidFill>
                  <a:srgbClr val="C00000"/>
                </a:solidFill>
                <a:latin typeface="Gotham Medium"/>
                <a:ea typeface="Aptos" panose="020B0004020202020204" pitchFamily="34" charset="0"/>
                <a:cs typeface="Times New Roman" panose="02020603050405020304" pitchFamily="18" charset="0"/>
              </a:rPr>
              <a:t> </a:t>
            </a:r>
            <a:r>
              <a:rPr lang="en-US" sz="3200" kern="100" dirty="0">
                <a:solidFill>
                  <a:srgbClr val="7030A0"/>
                </a:solidFill>
                <a:latin typeface="Gotham Medium"/>
                <a:ea typeface="Aptos" panose="020B0004020202020204" pitchFamily="34" charset="0"/>
                <a:cs typeface="Times New Roman" panose="02020603050405020304" pitchFamily="18" charset="0"/>
              </a:rPr>
              <a:t>in official government and military documents</a:t>
            </a:r>
            <a:r>
              <a:rPr lang="en-US" sz="3200" kern="100" dirty="0">
                <a:solidFill>
                  <a:srgbClr val="C00000"/>
                </a:solidFill>
                <a:latin typeface="Gotham Medium"/>
                <a:ea typeface="Aptos" panose="020B0004020202020204" pitchFamily="34" charset="0"/>
                <a:cs typeface="Times New Roman" panose="02020603050405020304" pitchFamily="18" charset="0"/>
              </a:rPr>
              <a:t>, </a:t>
            </a:r>
            <a:r>
              <a:rPr lang="en-US" sz="3200" kern="100" dirty="0">
                <a:solidFill>
                  <a:schemeClr val="accent2">
                    <a:lumMod val="50000"/>
                  </a:schemeClr>
                </a:solidFill>
                <a:latin typeface="Gotham Medium"/>
                <a:ea typeface="Aptos" panose="020B0004020202020204" pitchFamily="34" charset="0"/>
                <a:cs typeface="Times New Roman" panose="02020603050405020304" pitchFamily="18" charset="0"/>
              </a:rPr>
              <a:t>in journals, diaries, and letters between soldiers and their families</a:t>
            </a:r>
            <a:r>
              <a:rPr lang="en-US" sz="3200" kern="100" dirty="0">
                <a:solidFill>
                  <a:srgbClr val="C00000"/>
                </a:solidFill>
                <a:latin typeface="Gotham Medium"/>
                <a:ea typeface="Aptos" panose="020B0004020202020204" pitchFamily="34" charset="0"/>
                <a:cs typeface="Times New Roman" panose="02020603050405020304" pitchFamily="18" charset="0"/>
              </a:rPr>
              <a:t>, </a:t>
            </a:r>
            <a:r>
              <a:rPr lang="en-US" sz="3200" kern="100" dirty="0">
                <a:solidFill>
                  <a:srgbClr val="0070C0"/>
                </a:solidFill>
                <a:latin typeface="Gotham Medium"/>
                <a:ea typeface="Aptos" panose="020B0004020202020204" pitchFamily="34" charset="0"/>
                <a:cs typeface="Times New Roman" panose="02020603050405020304" pitchFamily="18" charset="0"/>
              </a:rPr>
              <a:t>and in interviews conducted during and after the war.</a:t>
            </a:r>
            <a:r>
              <a:rPr lang="en-US" sz="3200" kern="100" dirty="0">
                <a:solidFill>
                  <a:srgbClr val="C00000"/>
                </a:solidFill>
                <a:latin typeface="Gotham Medium"/>
                <a:ea typeface="Aptos" panose="020B0004020202020204" pitchFamily="34" charset="0"/>
                <a:cs typeface="Times New Roman" panose="02020603050405020304" pitchFamily="18" charset="0"/>
              </a:rPr>
              <a:t> Use the primary sources in this lesson to get a glimpse into the events of and opinions on the war. </a:t>
            </a:r>
            <a:r>
              <a:rPr lang="en-US" sz="3200" kern="100" dirty="0">
                <a:solidFill>
                  <a:srgbClr val="7030A0"/>
                </a:solidFill>
                <a:latin typeface="Gotham Medium"/>
                <a:ea typeface="Aptos" panose="020B0004020202020204" pitchFamily="34" charset="0"/>
                <a:cs typeface="Times New Roman" panose="02020603050405020304" pitchFamily="18" charset="0"/>
              </a:rPr>
              <a:t>Pay attention to the different types of resources, the author, the intended audience, and the points of view being provided.</a:t>
            </a:r>
            <a:endParaRPr lang="en-US" sz="3200" kern="100" dirty="0">
              <a:solidFill>
                <a:srgbClr val="7030A0"/>
              </a:solidFill>
              <a:effectLst/>
              <a:latin typeface="Gotham Medium"/>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61954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605DB98-10D1-999D-F0A6-06187939FC7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44E5860-4190-7C0F-E45E-D4D3DF484EB0}"/>
              </a:ext>
            </a:extLst>
          </p:cNvPr>
          <p:cNvSpPr txBox="1">
            <a:spLocks noGrp="1"/>
          </p:cNvSpPr>
          <p:nvPr>
            <p:ph type="title" idx="4294967295"/>
          </p:nvPr>
        </p:nvSpPr>
        <p:spPr>
          <a:xfrm>
            <a:off x="1890890" y="-10260"/>
            <a:ext cx="8240486" cy="15016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Gotham Medium"/>
                <a:ea typeface="+mj-ea"/>
                <a:cs typeface="+mj-cs"/>
              </a:rPr>
              <a:t>Excerpt #1</a:t>
            </a:r>
            <a:br>
              <a:rPr kumimoji="0" lang="en-US" b="0" i="0" u="none" strike="noStrike" kern="1200" cap="none" spc="0" normalizeH="0" baseline="0" noProof="0" dirty="0">
                <a:ln>
                  <a:noFill/>
                </a:ln>
                <a:solidFill>
                  <a:schemeClr val="bg1"/>
                </a:solidFill>
                <a:effectLst/>
                <a:uLnTx/>
                <a:uFillTx/>
                <a:latin typeface="Gotham Medium"/>
                <a:ea typeface="+mj-ea"/>
                <a:cs typeface="+mj-cs"/>
              </a:rPr>
            </a:br>
            <a:r>
              <a:rPr kumimoji="0" lang="en-US" sz="4900" b="0" i="0" u="none" strike="noStrike" kern="1200" cap="none" spc="0" normalizeH="0" baseline="0" noProof="0" dirty="0">
                <a:ln>
                  <a:noFill/>
                </a:ln>
                <a:solidFill>
                  <a:schemeClr val="bg1"/>
                </a:solidFill>
                <a:effectLst/>
                <a:uLnTx/>
                <a:uFillTx/>
                <a:latin typeface="Gotham Medium"/>
                <a:ea typeface="+mj-ea"/>
                <a:cs typeface="+mj-cs"/>
              </a:rPr>
              <a:t>The Arrest of Lorenzo de Zavala</a:t>
            </a:r>
            <a:endParaRPr kumimoji="0" lang="en-US"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0A20F5D7-8AD4-6CF0-CD3F-574D0C861380}"/>
              </a:ext>
            </a:extLst>
          </p:cNvPr>
          <p:cNvSpPr txBox="1"/>
          <p:nvPr/>
        </p:nvSpPr>
        <p:spPr>
          <a:xfrm>
            <a:off x="130630" y="1691963"/>
            <a:ext cx="7717970" cy="4985980"/>
          </a:xfrm>
          <a:prstGeom prst="rect">
            <a:avLst/>
          </a:prstGeom>
          <a:noFill/>
        </p:spPr>
        <p:txBody>
          <a:bodyPr wrap="square" rtlCol="0">
            <a:spAutoFit/>
          </a:bodyPr>
          <a:lstStyle/>
          <a:p>
            <a:pPr algn="ctr"/>
            <a:r>
              <a:rPr lang="en-US" sz="3800" dirty="0">
                <a:solidFill>
                  <a:schemeClr val="accent5">
                    <a:lumMod val="75000"/>
                  </a:schemeClr>
                </a:solidFill>
                <a:latin typeface="Gotham book"/>
              </a:rPr>
              <a:t>Lorenzo de Zavala served in the Mexican government as the Minister to France from 1834 to 1835. He resigned when the centralists overthrew the federalist government and moved to Texas. </a:t>
            </a:r>
          </a:p>
          <a:p>
            <a:pPr algn="ctr"/>
            <a:endParaRPr lang="en-US" dirty="0">
              <a:latin typeface="Gotham book"/>
            </a:endParaRPr>
          </a:p>
          <a:p>
            <a:pPr algn="ctr"/>
            <a:r>
              <a:rPr lang="en-US" sz="2400" i="1" dirty="0">
                <a:latin typeface="Gotham book"/>
              </a:rPr>
              <a:t>Portrait of Lorenzo de Zavala</a:t>
            </a:r>
          </a:p>
          <a:p>
            <a:pPr algn="ctr"/>
            <a:r>
              <a:rPr lang="en-US" sz="2400" i="1" dirty="0">
                <a:latin typeface="Gotham book"/>
              </a:rPr>
              <a:t>By Larry Wheeler</a:t>
            </a:r>
          </a:p>
          <a:p>
            <a:pPr algn="ctr"/>
            <a:r>
              <a:rPr lang="en-US" sz="2400" i="1" dirty="0">
                <a:latin typeface="Gotham book"/>
              </a:rPr>
              <a:t>The Portal to Texas History</a:t>
            </a:r>
          </a:p>
        </p:txBody>
      </p:sp>
      <p:pic>
        <p:nvPicPr>
          <p:cNvPr id="1026" name="Picture 2" descr="A portrait of Lorenzo de Zavala">
            <a:extLst>
              <a:ext uri="{FF2B5EF4-FFF2-40B4-BE49-F238E27FC236}">
                <a16:creationId xmlns:a16="http://schemas.microsoft.com/office/drawing/2014/main" id="{BDF01033-F925-2D3D-18EB-807AC3CED2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59" t="11429" r="17094" b="7143"/>
          <a:stretch/>
        </p:blipFill>
        <p:spPr bwMode="auto">
          <a:xfrm>
            <a:off x="8055429" y="1691963"/>
            <a:ext cx="3124200" cy="450200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28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605DB98-10D1-999D-F0A6-06187939FC7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44E5860-4190-7C0F-E45E-D4D3DF484EB0}"/>
              </a:ext>
            </a:extLst>
          </p:cNvPr>
          <p:cNvSpPr txBox="1">
            <a:spLocks noGrp="1"/>
          </p:cNvSpPr>
          <p:nvPr>
            <p:ph type="title" idx="4294967295"/>
          </p:nvPr>
        </p:nvSpPr>
        <p:spPr>
          <a:xfrm>
            <a:off x="1975757" y="132960"/>
            <a:ext cx="8240486" cy="12823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Gotham Medium"/>
                <a:ea typeface="+mj-ea"/>
                <a:cs typeface="+mj-cs"/>
              </a:rPr>
              <a:t>Excerpt #2</a:t>
            </a:r>
            <a:br>
              <a:rPr kumimoji="0" lang="en-US" sz="3600" b="0" i="0" u="none" strike="noStrike" kern="1200" cap="none" spc="0" normalizeH="0" baseline="0" noProof="0" dirty="0">
                <a:ln>
                  <a:noFill/>
                </a:ln>
                <a:solidFill>
                  <a:schemeClr val="bg1"/>
                </a:solidFill>
                <a:effectLst/>
                <a:uLnTx/>
                <a:uFillTx/>
                <a:latin typeface="Gotham Medium"/>
                <a:ea typeface="+mj-ea"/>
                <a:cs typeface="+mj-cs"/>
              </a:rPr>
            </a:br>
            <a:r>
              <a:rPr kumimoji="0" lang="en-US" sz="4800" b="0" i="0" u="none" strike="noStrike" kern="1200" cap="none" spc="0" normalizeH="0" baseline="0" noProof="0" dirty="0">
                <a:ln>
                  <a:noFill/>
                </a:ln>
                <a:solidFill>
                  <a:schemeClr val="bg1"/>
                </a:solidFill>
                <a:effectLst/>
                <a:uLnTx/>
                <a:uFillTx/>
                <a:latin typeface="Gotham Medium"/>
                <a:ea typeface="+mj-ea"/>
                <a:cs typeface="+mj-cs"/>
              </a:rPr>
              <a:t>Sam Houston’s Army Orders</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79D90E4A-A16B-124B-1D71-217202FF1DFF}"/>
              </a:ext>
            </a:extLst>
          </p:cNvPr>
          <p:cNvSpPr txBox="1"/>
          <p:nvPr/>
        </p:nvSpPr>
        <p:spPr>
          <a:xfrm>
            <a:off x="326571" y="1691963"/>
            <a:ext cx="7391399" cy="4555093"/>
          </a:xfrm>
          <a:prstGeom prst="rect">
            <a:avLst/>
          </a:prstGeom>
          <a:noFill/>
        </p:spPr>
        <p:txBody>
          <a:bodyPr wrap="square" rtlCol="0">
            <a:spAutoFit/>
          </a:bodyPr>
          <a:lstStyle/>
          <a:p>
            <a:pPr algn="ctr"/>
            <a:r>
              <a:rPr lang="en-US" sz="3600" dirty="0">
                <a:solidFill>
                  <a:schemeClr val="accent5">
                    <a:lumMod val="75000"/>
                  </a:schemeClr>
                </a:solidFill>
                <a:latin typeface="Gotham book"/>
              </a:rPr>
              <a:t>Sam Houston as born in Virginia and grew up in Tennessee. He served in the U.S. Congress and as the governor of Tennessee before immigrating to Texas in 1832. He led the Anglo and Tejano army in the Texas Revolution.</a:t>
            </a:r>
          </a:p>
          <a:p>
            <a:pPr algn="ctr"/>
            <a:endParaRPr lang="en-US" dirty="0">
              <a:latin typeface="Gotham book"/>
            </a:endParaRPr>
          </a:p>
          <a:p>
            <a:pPr algn="ctr"/>
            <a:r>
              <a:rPr lang="en-US" sz="2800" i="1" dirty="0">
                <a:latin typeface="Gotham book"/>
              </a:rPr>
              <a:t>Portrait of Sam Houston</a:t>
            </a:r>
          </a:p>
          <a:p>
            <a:pPr algn="ctr"/>
            <a:r>
              <a:rPr lang="en-US" sz="2800" i="1" dirty="0">
                <a:latin typeface="Gotham book"/>
              </a:rPr>
              <a:t>The Portal to Texas History</a:t>
            </a:r>
          </a:p>
        </p:txBody>
      </p:sp>
      <p:pic>
        <p:nvPicPr>
          <p:cNvPr id="4" name="Picture 2" descr="A photograph of Sam Houston in his later years. ">
            <a:extLst>
              <a:ext uri="{FF2B5EF4-FFF2-40B4-BE49-F238E27FC236}">
                <a16:creationId xmlns:a16="http://schemas.microsoft.com/office/drawing/2014/main" id="{C9B9A0D6-0C94-21BA-9FCE-3289B5D29D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11" t="4334" r="6639" b="4000"/>
          <a:stretch/>
        </p:blipFill>
        <p:spPr bwMode="auto">
          <a:xfrm>
            <a:off x="8009164" y="1649644"/>
            <a:ext cx="3509010" cy="462819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706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8E4A7E4-6E89-3D65-B724-8FCD9BF124B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A0047797-BA94-4AA8-4012-F53510104AF8}"/>
              </a:ext>
            </a:extLst>
          </p:cNvPr>
          <p:cNvSpPr txBox="1">
            <a:spLocks noGrp="1"/>
          </p:cNvSpPr>
          <p:nvPr>
            <p:ph type="title" idx="4294967295"/>
          </p:nvPr>
        </p:nvSpPr>
        <p:spPr>
          <a:xfrm>
            <a:off x="1585504" y="130628"/>
            <a:ext cx="9258299" cy="12823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Gotham Medium"/>
                <a:ea typeface="+mj-ea"/>
                <a:cs typeface="+mj-cs"/>
              </a:rPr>
              <a:t>Excerpt #3</a:t>
            </a:r>
            <a:br>
              <a:rPr kumimoji="0" lang="en-US" sz="3600" b="0" i="0" u="none" strike="noStrike" kern="1200" cap="none" spc="0" normalizeH="0" baseline="0" noProof="0" dirty="0">
                <a:ln>
                  <a:noFill/>
                </a:ln>
                <a:solidFill>
                  <a:schemeClr val="bg1"/>
                </a:solidFill>
                <a:effectLst/>
                <a:uLnTx/>
                <a:uFillTx/>
                <a:latin typeface="Gotham Medium"/>
                <a:ea typeface="+mj-ea"/>
                <a:cs typeface="+mj-cs"/>
              </a:rPr>
            </a:br>
            <a:r>
              <a:rPr lang="en-US" sz="4800" dirty="0">
                <a:solidFill>
                  <a:schemeClr val="bg1"/>
                </a:solidFill>
                <a:latin typeface="Gotham Medium"/>
              </a:rPr>
              <a:t>“A Lady of Texas”</a:t>
            </a:r>
            <a:endParaRPr kumimoji="0" lang="en-US" sz="48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5" name="TextBox 4">
            <a:extLst>
              <a:ext uri="{FF2B5EF4-FFF2-40B4-BE49-F238E27FC236}">
                <a16:creationId xmlns:a16="http://schemas.microsoft.com/office/drawing/2014/main" id="{5227B70D-A659-5703-6A66-C36B0ED728DF}"/>
              </a:ext>
            </a:extLst>
          </p:cNvPr>
          <p:cNvSpPr txBox="1"/>
          <p:nvPr/>
        </p:nvSpPr>
        <p:spPr>
          <a:xfrm>
            <a:off x="185057" y="1752600"/>
            <a:ext cx="5334000" cy="4216539"/>
          </a:xfrm>
          <a:prstGeom prst="rect">
            <a:avLst/>
          </a:prstGeom>
          <a:noFill/>
        </p:spPr>
        <p:txBody>
          <a:bodyPr wrap="square" rtlCol="0">
            <a:spAutoFit/>
          </a:bodyPr>
          <a:lstStyle/>
          <a:p>
            <a:pPr algn="ctr"/>
            <a:r>
              <a:rPr lang="en-US" sz="2800" dirty="0">
                <a:solidFill>
                  <a:srgbClr val="002060"/>
                </a:solidFill>
                <a:latin typeface="Gotham book"/>
              </a:rPr>
              <a:t>The Texas Revolution affected almost all Texans, whether they were fighting in the battles or not. Women of Texas often played a role in providing necessary materials for the troops and taking care of farms and businesses during the war.</a:t>
            </a:r>
          </a:p>
          <a:p>
            <a:pPr algn="ctr"/>
            <a:endParaRPr lang="en-US" sz="2800" dirty="0">
              <a:latin typeface="Gotham book"/>
            </a:endParaRPr>
          </a:p>
          <a:p>
            <a:pPr algn="ctr"/>
            <a:r>
              <a:rPr lang="en-US" sz="2200" i="1" dirty="0">
                <a:latin typeface="Gotham book"/>
              </a:rPr>
              <a:t>Woman Beside a Man on a Horse with Child.</a:t>
            </a:r>
          </a:p>
          <a:p>
            <a:pPr algn="ctr"/>
            <a:r>
              <a:rPr lang="en-US" sz="2200" i="1" dirty="0">
                <a:latin typeface="Gotham book"/>
              </a:rPr>
              <a:t>The Library of Congress</a:t>
            </a:r>
          </a:p>
        </p:txBody>
      </p:sp>
      <p:pic>
        <p:nvPicPr>
          <p:cNvPr id="3074" name="Picture 2" descr="A painting of a man wearing what appears to be traditional Mexican clothing. He is on a horse holding a young boy. There is a woman standing beside the horse reaching for the boy. Another man stands nearby leaning on a fence, watching the scene. THere are rolling hills and a house in the distance. ">
            <a:extLst>
              <a:ext uri="{FF2B5EF4-FFF2-40B4-BE49-F238E27FC236}">
                <a16:creationId xmlns:a16="http://schemas.microsoft.com/office/drawing/2014/main" id="{28DB4AAB-1CFB-D0C5-EFA4-CAF5D85176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86" t="2935" r="4639" b="8379"/>
          <a:stretch/>
        </p:blipFill>
        <p:spPr bwMode="auto">
          <a:xfrm>
            <a:off x="5619750" y="1668780"/>
            <a:ext cx="6343650" cy="454689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3151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486</TotalTime>
  <Words>794</Words>
  <Application>Microsoft Office PowerPoint</Application>
  <PresentationFormat>Widescreen</PresentationFormat>
  <Paragraphs>47</Paragraphs>
  <Slides>11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Meiryo</vt:lpstr>
      <vt:lpstr>Aptos</vt:lpstr>
      <vt:lpstr>Aptos Display</vt:lpstr>
      <vt:lpstr>Arial</vt:lpstr>
      <vt:lpstr>Calibri</vt:lpstr>
      <vt:lpstr>Gotham book</vt:lpstr>
      <vt:lpstr>Gotham Medium</vt:lpstr>
      <vt:lpstr>Josefin Sans</vt:lpstr>
      <vt:lpstr>Open Sans</vt:lpstr>
      <vt:lpstr>1_Office Theme</vt:lpstr>
      <vt:lpstr>Unit 5:  The Texas Revolution</vt:lpstr>
      <vt:lpstr>Warm-up Follow the directions below to complete your warm-up </vt:lpstr>
      <vt:lpstr>Share with the class:</vt:lpstr>
      <vt:lpstr>Essential Questions</vt:lpstr>
      <vt:lpstr>In Today’s Lesson</vt:lpstr>
      <vt:lpstr>In the Historical Record</vt:lpstr>
      <vt:lpstr>Excerpt #1 The Arrest of Lorenzo de Zavala</vt:lpstr>
      <vt:lpstr>Excerpt #2 Sam Houston’s Army Orders</vt:lpstr>
      <vt:lpstr>Excerpt #3 “A Lady of Texas”</vt:lpstr>
      <vt:lpstr>Exit Ticket Follow the directions below to complete your exit ticket </vt:lpstr>
      <vt:lpstr>Share with the class: </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5</cp:revision>
  <dcterms:created xsi:type="dcterms:W3CDTF">2025-02-18T20:15:29Z</dcterms:created>
  <dcterms:modified xsi:type="dcterms:W3CDTF">2025-04-09T18:04:57Z</dcterms:modified>
</cp:coreProperties>
</file>