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7" r:id="rId5"/>
    <p:sldId id="339" r:id="rId6"/>
    <p:sldId id="340" r:id="rId7"/>
    <p:sldId id="338" r:id="rId8"/>
    <p:sldId id="341" r:id="rId9"/>
    <p:sldId id="352" r:id="rId10"/>
    <p:sldId id="353" r:id="rId11"/>
    <p:sldId id="356" r:id="rId12"/>
    <p:sldId id="357" r:id="rId13"/>
    <p:sldId id="358" r:id="rId14"/>
    <p:sldId id="3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103DE-080A-4CA6-864D-CB56DD717CBC}" v="45" dt="2025-12-11T00:12:00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2-11T00:11:57.635" v="34" actId="1076"/>
      <pc:docMkLst>
        <pc:docMk/>
      </pc:docMkLst>
      <pc:sldChg chg="modSp mod">
        <pc:chgData name="Wilkinson, Ulises" userId="aece8d85-eb83-4e23-bf28-c30077cba893" providerId="ADAL" clId="{884F47B1-B553-4192-9126-1C112833296C}" dt="2025-12-11T00:07:01.486" v="0" actId="20577"/>
        <pc:sldMkLst>
          <pc:docMk/>
          <pc:sldMk cId="3688110141" sldId="257"/>
        </pc:sldMkLst>
        <pc:spChg chg="mod">
          <ac:chgData name="Wilkinson, Ulises" userId="aece8d85-eb83-4e23-bf28-c30077cba893" providerId="ADAL" clId="{884F47B1-B553-4192-9126-1C112833296C}" dt="2025-12-11T00:07:01.486" v="0" actId="20577"/>
          <ac:spMkLst>
            <pc:docMk/>
            <pc:sldMk cId="3688110141" sldId="257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2-11T00:08:05.474" v="9" actId="20577"/>
        <pc:sldMkLst>
          <pc:docMk/>
          <pc:sldMk cId="3586965934" sldId="338"/>
        </pc:sldMkLst>
        <pc:spChg chg="mod">
          <ac:chgData name="Wilkinson, Ulises" userId="aece8d85-eb83-4e23-bf28-c30077cba893" providerId="ADAL" clId="{884F47B1-B553-4192-9126-1C112833296C}" dt="2025-12-11T00:07:56.965" v="6" actId="27636"/>
          <ac:spMkLst>
            <pc:docMk/>
            <pc:sldMk cId="3586965934" sldId="338"/>
            <ac:spMk id="2" creationId="{B37FC376-EC91-34E2-7F6A-EA899A842DE8}"/>
          </ac:spMkLst>
        </pc:spChg>
        <pc:spChg chg="mod">
          <ac:chgData name="Wilkinson, Ulises" userId="aece8d85-eb83-4e23-bf28-c30077cba893" providerId="ADAL" clId="{884F47B1-B553-4192-9126-1C112833296C}" dt="2025-12-11T00:08:05.474" v="9" actId="20577"/>
          <ac:spMkLst>
            <pc:docMk/>
            <pc:sldMk cId="3586965934" sldId="338"/>
            <ac:spMk id="3" creationId="{4E749B0F-B873-9D1D-8410-CEB4810829B9}"/>
          </ac:spMkLst>
        </pc:spChg>
      </pc:sldChg>
      <pc:sldChg chg="modSp mod">
        <pc:chgData name="Wilkinson, Ulises" userId="aece8d85-eb83-4e23-bf28-c30077cba893" providerId="ADAL" clId="{884F47B1-B553-4192-9126-1C112833296C}" dt="2025-12-11T00:07:42.709" v="5" actId="207"/>
        <pc:sldMkLst>
          <pc:docMk/>
          <pc:sldMk cId="3301560021" sldId="339"/>
        </pc:sldMkLst>
        <pc:spChg chg="mod">
          <ac:chgData name="Wilkinson, Ulises" userId="aece8d85-eb83-4e23-bf28-c30077cba893" providerId="ADAL" clId="{884F47B1-B553-4192-9126-1C112833296C}" dt="2025-12-11T00:07:09.114" v="1" actId="27636"/>
          <ac:spMkLst>
            <pc:docMk/>
            <pc:sldMk cId="3301560021" sldId="339"/>
            <ac:spMk id="2" creationId="{DC16EF74-143E-DAD0-8BCE-C61955120291}"/>
          </ac:spMkLst>
        </pc:spChg>
        <pc:spChg chg="mod">
          <ac:chgData name="Wilkinson, Ulises" userId="aece8d85-eb83-4e23-bf28-c30077cba893" providerId="ADAL" clId="{884F47B1-B553-4192-9126-1C112833296C}" dt="2025-12-11T00:07:42.709" v="5" actId="207"/>
          <ac:spMkLst>
            <pc:docMk/>
            <pc:sldMk cId="3301560021" sldId="339"/>
            <ac:spMk id="8" creationId="{17271EAE-316F-F5B1-15DD-345B06EB55C1}"/>
          </ac:spMkLst>
        </pc:spChg>
      </pc:sldChg>
      <pc:sldChg chg="modSp mod">
        <pc:chgData name="Wilkinson, Ulises" userId="aece8d85-eb83-4e23-bf28-c30077cba893" providerId="ADAL" clId="{884F47B1-B553-4192-9126-1C112833296C}" dt="2025-12-11T00:08:25.940" v="17" actId="114"/>
        <pc:sldMkLst>
          <pc:docMk/>
          <pc:sldMk cId="369712763" sldId="341"/>
        </pc:sldMkLst>
        <pc:spChg chg="mod">
          <ac:chgData name="Wilkinson, Ulises" userId="aece8d85-eb83-4e23-bf28-c30077cba893" providerId="ADAL" clId="{884F47B1-B553-4192-9126-1C112833296C}" dt="2025-12-11T00:08:09.398" v="10" actId="27636"/>
          <ac:spMkLst>
            <pc:docMk/>
            <pc:sldMk cId="369712763" sldId="341"/>
            <ac:spMk id="2" creationId="{84BFAC29-EF51-C89D-4D0A-E092BF6D9DC9}"/>
          </ac:spMkLst>
        </pc:spChg>
        <pc:spChg chg="mod">
          <ac:chgData name="Wilkinson, Ulises" userId="aece8d85-eb83-4e23-bf28-c30077cba893" providerId="ADAL" clId="{884F47B1-B553-4192-9126-1C112833296C}" dt="2025-12-11T00:08:25.940" v="17" actId="114"/>
          <ac:spMkLst>
            <pc:docMk/>
            <pc:sldMk cId="369712763" sldId="341"/>
            <ac:spMk id="3" creationId="{B8FD51CF-8891-4238-A8FD-8B05D72CBC10}"/>
          </ac:spMkLst>
        </pc:spChg>
      </pc:sldChg>
      <pc:sldChg chg="modSp">
        <pc:chgData name="Wilkinson, Ulises" userId="aece8d85-eb83-4e23-bf28-c30077cba893" providerId="ADAL" clId="{884F47B1-B553-4192-9126-1C112833296C}" dt="2025-12-11T00:09:10.431" v="21"/>
        <pc:sldMkLst>
          <pc:docMk/>
          <pc:sldMk cId="2361954754" sldId="352"/>
        </pc:sldMkLst>
        <pc:spChg chg="mod">
          <ac:chgData name="Wilkinson, Ulises" userId="aece8d85-eb83-4e23-bf28-c30077cba893" providerId="ADAL" clId="{884F47B1-B553-4192-9126-1C112833296C}" dt="2025-12-11T00:09:10.431" v="21"/>
          <ac:spMkLst>
            <pc:docMk/>
            <pc:sldMk cId="2361954754" sldId="352"/>
            <ac:spMk id="3" creationId="{987966BE-ED3A-E86F-5CB6-2D02BA5566D4}"/>
          </ac:spMkLst>
        </pc:spChg>
      </pc:sldChg>
      <pc:sldChg chg="modSp mod">
        <pc:chgData name="Wilkinson, Ulises" userId="aece8d85-eb83-4e23-bf28-c30077cba893" providerId="ADAL" clId="{884F47B1-B553-4192-9126-1C112833296C}" dt="2025-12-11T00:09:51.234" v="25"/>
        <pc:sldMkLst>
          <pc:docMk/>
          <pc:sldMk cId="1231706837" sldId="356"/>
        </pc:sldMkLst>
        <pc:spChg chg="mod">
          <ac:chgData name="Wilkinson, Ulises" userId="aece8d85-eb83-4e23-bf28-c30077cba893" providerId="ADAL" clId="{884F47B1-B553-4192-9126-1C112833296C}" dt="2025-12-11T00:09:38.447" v="24" actId="27636"/>
          <ac:spMkLst>
            <pc:docMk/>
            <pc:sldMk cId="1231706837" sldId="356"/>
            <ac:spMk id="2" creationId="{544E5860-4190-7C0F-E45E-D4D3DF484EB0}"/>
          </ac:spMkLst>
        </pc:spChg>
        <pc:spChg chg="mod">
          <ac:chgData name="Wilkinson, Ulises" userId="aece8d85-eb83-4e23-bf28-c30077cba893" providerId="ADAL" clId="{884F47B1-B553-4192-9126-1C112833296C}" dt="2025-12-11T00:09:51.234" v="25"/>
          <ac:spMkLst>
            <pc:docMk/>
            <pc:sldMk cId="1231706837" sldId="356"/>
            <ac:spMk id="3" creationId="{79D90E4A-A16B-124B-1D71-217202FF1DFF}"/>
          </ac:spMkLst>
        </pc:spChg>
      </pc:sldChg>
      <pc:sldChg chg="modSp mod">
        <pc:chgData name="Wilkinson, Ulises" userId="aece8d85-eb83-4e23-bf28-c30077cba893" providerId="ADAL" clId="{884F47B1-B553-4192-9126-1C112833296C}" dt="2025-12-11T00:11:11.446" v="28" actId="255"/>
        <pc:sldMkLst>
          <pc:docMk/>
          <pc:sldMk cId="4061315187" sldId="357"/>
        </pc:sldMkLst>
        <pc:spChg chg="mod">
          <ac:chgData name="Wilkinson, Ulises" userId="aece8d85-eb83-4e23-bf28-c30077cba893" providerId="ADAL" clId="{884F47B1-B553-4192-9126-1C112833296C}" dt="2025-12-11T00:11:11.446" v="28" actId="255"/>
          <ac:spMkLst>
            <pc:docMk/>
            <pc:sldMk cId="4061315187" sldId="357"/>
            <ac:spMk id="5" creationId="{5227B70D-A659-5703-6A66-C36B0ED728DF}"/>
          </ac:spMkLst>
        </pc:spChg>
      </pc:sldChg>
      <pc:sldChg chg="modSp mod">
        <pc:chgData name="Wilkinson, Ulises" userId="aece8d85-eb83-4e23-bf28-c30077cba893" providerId="ADAL" clId="{884F47B1-B553-4192-9126-1C112833296C}" dt="2025-12-11T00:11:39.197" v="31" actId="255"/>
        <pc:sldMkLst>
          <pc:docMk/>
          <pc:sldMk cId="919575237" sldId="358"/>
        </pc:sldMkLst>
        <pc:spChg chg="mod">
          <ac:chgData name="Wilkinson, Ulises" userId="aece8d85-eb83-4e23-bf28-c30077cba893" providerId="ADAL" clId="{884F47B1-B553-4192-9126-1C112833296C}" dt="2025-12-11T00:11:21.115" v="29" actId="27636"/>
          <ac:spMkLst>
            <pc:docMk/>
            <pc:sldMk cId="919575237" sldId="358"/>
            <ac:spMk id="2" creationId="{F8CFFBCB-3892-FCEE-07D0-9F0574A23009}"/>
          </ac:spMkLst>
        </pc:spChg>
        <pc:spChg chg="mod">
          <ac:chgData name="Wilkinson, Ulises" userId="aece8d85-eb83-4e23-bf28-c30077cba893" providerId="ADAL" clId="{884F47B1-B553-4192-9126-1C112833296C}" dt="2025-12-11T00:11:39.197" v="31" actId="255"/>
          <ac:spMkLst>
            <pc:docMk/>
            <pc:sldMk cId="919575237" sldId="358"/>
            <ac:spMk id="8" creationId="{0AAA83EF-DFD9-D54E-C405-73C294180F3F}"/>
          </ac:spMkLst>
        </pc:spChg>
      </pc:sldChg>
      <pc:sldChg chg="modSp mod">
        <pc:chgData name="Wilkinson, Ulises" userId="aece8d85-eb83-4e23-bf28-c30077cba893" providerId="ADAL" clId="{884F47B1-B553-4192-9126-1C112833296C}" dt="2025-12-11T00:11:57.635" v="34" actId="1076"/>
        <pc:sldMkLst>
          <pc:docMk/>
          <pc:sldMk cId="544035330" sldId="359"/>
        </pc:sldMkLst>
        <pc:spChg chg="mod">
          <ac:chgData name="Wilkinson, Ulises" userId="aece8d85-eb83-4e23-bf28-c30077cba893" providerId="ADAL" clId="{884F47B1-B553-4192-9126-1C112833296C}" dt="2025-12-11T00:11:57.635" v="34" actId="1076"/>
          <ac:spMkLst>
            <pc:docMk/>
            <pc:sldMk cId="544035330" sldId="359"/>
            <ac:spMk id="3" creationId="{13129232-8AA0-E876-9BA1-2C3C18B062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81F4C-41D1-49F3-96B3-611545BF9229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0C3D7-0A88-4E45-8EA8-B13F6F13A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14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47887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002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3293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Baker &amp; </a:t>
            </a:r>
            <a:r>
              <a:rPr lang="en-US" b="0" i="0" dirty="0" err="1">
                <a:solidFill>
                  <a:srgbClr val="757575"/>
                </a:solidFill>
                <a:effectLst/>
                <a:latin typeface="Josefin Sans" pitchFamily="2" charset="0"/>
              </a:rPr>
              <a:t>Bordens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. Telegraph and Texas Register (San Felipe de Austin [i.e. San Felipe], Tex.), Vol. 1, No. 17, Ed. 1, Saturday, February 27, 1836, newspaper, February 27, 1836; San Felipe de Austin, Texas. 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https://texashistory.unt.edu/ark:/67531/metapth47887/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18,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The Dolph Briscoe Center for American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Wheeler, Larry. Portrait of Lorenzo de Zavala, artwork, 1980;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https://texashistory.unt.edu/ark:/67531/metapth3002/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19,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San Jacinto Museum of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C3D7-0A88-4E45-8EA8-B13F6F13A8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1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Sam Houston, physical object, Date Unknown; (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3"/>
              </a:rPr>
              <a:t>https://texashistory.unt.edu/ark:/67531/metapth32932/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: accessed February 19, 2025), University of North Texas Libraries, The Portal to Texas History, </a:t>
            </a:r>
            <a:r>
              <a:rPr lang="en-US" b="0" i="0" u="none" strike="noStrike" dirty="0">
                <a:solidFill>
                  <a:srgbClr val="0277BD"/>
                </a:solidFill>
                <a:effectLst/>
                <a:latin typeface="Josefin Sans" pitchFamily="2" charset="0"/>
                <a:hlinkClick r:id="rId4"/>
              </a:rPr>
              <a:t>https://texashistory.unt.edu</a:t>
            </a:r>
            <a:r>
              <a:rPr lang="en-US" b="0" i="0" dirty="0">
                <a:solidFill>
                  <a:srgbClr val="757575"/>
                </a:solidFill>
                <a:effectLst/>
                <a:latin typeface="Josefin Sans" pitchFamily="2" charset="0"/>
              </a:rPr>
              <a:t>; crediting Star of the Republic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C3D7-0A88-4E45-8EA8-B13F6F13A8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1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1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Woman beside man on horse with child / CP monogram</a:t>
            </a:r>
            <a: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  <a:t>. , None. [Place not identified: publisher not identified, between 1830 and 1850] Photograph. https://www.loc.gov/item/2004669486/.</a:t>
            </a:r>
          </a:p>
          <a:p>
            <a:br>
              <a:rPr lang="en-US" b="0" i="0" dirty="0">
                <a:solidFill>
                  <a:srgbClr val="242424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0C3D7-0A88-4E45-8EA8-B13F6F13A8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16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029F6-0A65-33B2-F9D5-CA8B7A0DD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49221-C863-27F8-F975-A2DAB07EE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23AA-1E1A-37B4-CF6F-7310B747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72CD9-061D-25A6-E262-8DE889B0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F834-B621-B375-40A7-A9C94CF99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2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005F-8ECE-8094-31F3-B562087A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895E2-87DC-85B7-AB05-DE26A9D1E3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0CE32-52B5-158F-7307-C5BDED678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ACCA5-C055-44F9-02D7-93AC7B5F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4514-312A-D22B-949E-B120AEB5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A7D760-5864-4C87-984E-1D05E3043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9F5E0-DA14-1785-877A-3AC2DA74E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86BE8-E631-2DA8-05F6-E19BAEA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4A731-CAE7-0693-F768-0EE6833A9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A7AE2-AAA9-9E8D-855E-7DA5B8A8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147A-68AA-767B-47BF-87B292CC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4C68-B503-57A1-A717-D42D4A39A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2AE3A-0086-570E-CAC8-86F60D44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F4EBE-A49C-385B-BD85-06180DC4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5AECF-83D1-C9D9-82F5-0415B03AE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47CD-5786-6CBB-356B-4870A9AC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FC19-DA61-3D8A-216B-985C7421D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181-B7E2-5C21-E515-A62D98383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0E2C-79DC-13F5-4738-80D9385C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C618-EA05-E57A-5A34-2F91527B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4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FA4E6-B46C-4009-481B-DD87C494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35D8-0B60-97D4-DA7C-636931D17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E291B-03EF-E27D-97BD-613B5D2C9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66B4A-AD47-AB6B-8A90-240C1599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4C3FF-1795-DADD-9108-1E998223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CF02E-D8C9-558D-EDAC-303CC0B1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7E0-B645-EB48-C212-B8285F0A1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625E1-D17B-8303-C559-3B3B6A807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FE2A-5063-3BDF-3EFF-9E8EF134B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31193B-7FE7-DC74-F0B9-A89FB16B8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EE0452-43CB-FC71-31AF-50DDA8B37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BB2339-51B0-7DA3-3318-09E66123C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B1EED-E945-FB7A-2751-9F7BAFE9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D35AA1-BFF3-360F-9F3C-018264F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0961-B900-B0DF-4295-1E9F2791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C794AF-89FC-FFB9-888E-5AC4E52F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321961-0C61-8C11-02E1-0DEB9936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7A14B-3C68-6618-9C38-D34B7EBF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5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0F70B-BFEA-CB7C-0582-7C7D508A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5C4CC-948C-5228-40F3-E77774043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2827-21AE-8EC7-5A18-37FD05124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E711C-F82B-422E-F6ED-3935E3BD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7CB31-818B-CFEB-6B5E-35F7AFA2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373C-5776-64B4-0287-304095D65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4D56E-5C53-5CD4-2CDB-7EFFA82F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DE75-3FF1-CF47-A287-7C3DCF53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B4C7BE-FFA2-B9BD-E90E-40E06E6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B7A7-FB98-ADCA-A33C-4C0FE3AC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3111-3441-D0D5-B94E-DFE8146DC6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1CEF0-4F10-93C9-43CF-7D190CC4E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2FC29-8A20-F5A0-189E-2B7F4D958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1BF7-1FD0-4B80-E2E0-E2512CF92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546EA-8C77-F1FB-C36A-1A0EF2E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E5BF8-8CEA-E905-3D3A-06A60F58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2CB9B-E73D-B1BB-E87E-0F7FD1156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5083-BDCB-CF50-6DB5-D68349EEB8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CDF7A6-26CA-4441-9B58-D6E64878D247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E8719-4643-492A-464E-CEC0CA06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2AC13-FAC7-6E3B-B240-983CDEEBD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B39B8-71E5-4DA2-97B3-4BBBCD94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7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Rectangle 106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6486" y="823686"/>
            <a:ext cx="4886032" cy="3284538"/>
          </a:xfrm>
        </p:spPr>
        <p:txBody>
          <a:bodyPr anchor="b">
            <a:normAutofit/>
          </a:bodyPr>
          <a:lstStyle/>
          <a:p>
            <a:pPr algn="l"/>
            <a:r>
              <a:rPr lang="en-US" b="1" i="1" dirty="0">
                <a:solidFill>
                  <a:schemeClr val="bg2">
                    <a:lumMod val="25000"/>
                  </a:schemeClr>
                </a:solidFill>
              </a:rPr>
              <a:t>Unidad 5: </a:t>
            </a:r>
            <a:br>
              <a:rPr lang="en-US" b="1" i="1" dirty="0"/>
            </a:br>
            <a:r>
              <a:rPr lang="en-US" b="1" dirty="0">
                <a:solidFill>
                  <a:srgbClr val="C00000"/>
                </a:solidFill>
              </a:rPr>
              <a:t>La </a:t>
            </a:r>
            <a:r>
              <a:rPr lang="en-US" b="1" dirty="0" err="1">
                <a:solidFill>
                  <a:srgbClr val="C00000"/>
                </a:solidFill>
              </a:rPr>
              <a:t>Revolución</a:t>
            </a:r>
            <a:r>
              <a:rPr lang="en-US" b="1" dirty="0">
                <a:solidFill>
                  <a:srgbClr val="C00000"/>
                </a:solidFill>
              </a:rPr>
              <a:t> de Texas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2287" y="4598080"/>
            <a:ext cx="3736559" cy="1944233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Gotham Medium"/>
              </a:rPr>
              <a:t>Lección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Gotham Medium"/>
              </a:rPr>
              <a:t> 2: </a:t>
            </a:r>
          </a:p>
          <a:p>
            <a:pPr algn="l"/>
            <a:r>
              <a:rPr lang="es-ES" sz="3200" b="1" i="1" dirty="0">
                <a:solidFill>
                  <a:srgbClr val="C00000"/>
                </a:solidFill>
                <a:latin typeface="Gotham Medium"/>
              </a:rPr>
              <a:t>Cómo sabemos lo que sabemos</a:t>
            </a:r>
            <a:r>
              <a:rPr lang="en-US" sz="3200" b="1" i="1" dirty="0">
                <a:solidFill>
                  <a:srgbClr val="C00000"/>
                </a:solidFill>
                <a:latin typeface="Gotham Medium"/>
              </a:rPr>
              <a:t>? </a:t>
            </a:r>
          </a:p>
        </p:txBody>
      </p:sp>
      <p:sp>
        <p:nvSpPr>
          <p:cNvPr id="1069" name="Freeform: Shape 1068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66" name="Freeform: Shape 1065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The front page of the Telegraph and Texas Register from February 27, 1836. This resource is used later in the lesson.">
            <a:extLst>
              <a:ext uri="{FF2B5EF4-FFF2-40B4-BE49-F238E27FC236}">
                <a16:creationId xmlns:a16="http://schemas.microsoft.com/office/drawing/2014/main" id="{9AA64AE1-5F0B-05B1-DA42-75DD72D6CC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5812"/>
          <a:stretch/>
        </p:blipFill>
        <p:spPr>
          <a:xfrm>
            <a:off x="-1507" y="10"/>
            <a:ext cx="5803593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68" name="Freeform: Shape 1067">
            <a:extLst>
              <a:ext uri="{FF2B5EF4-FFF2-40B4-BE49-F238E27FC236}">
                <a16:creationId xmlns:a16="http://schemas.microsoft.com/office/drawing/2014/main" id="{CB7B90D9-1EC2-4A12-B24A-342C1BCA2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9072" y="0"/>
            <a:ext cx="2845372" cy="6858000"/>
          </a:xfrm>
          <a:custGeom>
            <a:avLst/>
            <a:gdLst>
              <a:gd name="connsiteX0" fmla="*/ 939908 w 2845372"/>
              <a:gd name="connsiteY0" fmla="*/ 0 h 6858000"/>
              <a:gd name="connsiteX1" fmla="*/ 1222349 w 2845372"/>
              <a:gd name="connsiteY1" fmla="*/ 0 h 6858000"/>
              <a:gd name="connsiteX2" fmla="*/ 1244473 w 2845372"/>
              <a:gd name="connsiteY2" fmla="*/ 14997 h 6858000"/>
              <a:gd name="connsiteX3" fmla="*/ 2845372 w 2845372"/>
              <a:gd name="connsiteY3" fmla="*/ 3621656 h 6858000"/>
              <a:gd name="connsiteX4" fmla="*/ 971022 w 2845372"/>
              <a:gd name="connsiteY4" fmla="*/ 6374814 h 6858000"/>
              <a:gd name="connsiteX5" fmla="*/ 454374 w 2845372"/>
              <a:gd name="connsiteY5" fmla="*/ 6780599 h 6858000"/>
              <a:gd name="connsiteX6" fmla="*/ 342618 w 2845372"/>
              <a:gd name="connsiteY6" fmla="*/ 6858000 h 6858000"/>
              <a:gd name="connsiteX7" fmla="*/ 129116 w 2845372"/>
              <a:gd name="connsiteY7" fmla="*/ 6858000 h 6858000"/>
              <a:gd name="connsiteX8" fmla="*/ 0 w 2845372"/>
              <a:gd name="connsiteY8" fmla="*/ 6858000 h 6858000"/>
              <a:gd name="connsiteX9" fmla="*/ 119401 w 2845372"/>
              <a:gd name="connsiteY9" fmla="*/ 6780599 h 6858000"/>
              <a:gd name="connsiteX10" fmla="*/ 671389 w 2845372"/>
              <a:gd name="connsiteY10" fmla="*/ 6374814 h 6858000"/>
              <a:gd name="connsiteX11" fmla="*/ 2673952 w 2845372"/>
              <a:gd name="connsiteY11" fmla="*/ 3621656 h 6858000"/>
              <a:gd name="connsiteX12" fmla="*/ 963545 w 2845372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372" h="6858000">
                <a:moveTo>
                  <a:pt x="939908" y="0"/>
                </a:moveTo>
                <a:lnTo>
                  <a:pt x="1222349" y="0"/>
                </a:lnTo>
                <a:lnTo>
                  <a:pt x="1244473" y="14997"/>
                </a:lnTo>
                <a:cubicBezTo>
                  <a:pt x="2271636" y="754641"/>
                  <a:pt x="2845372" y="2093192"/>
                  <a:pt x="2845372" y="3621656"/>
                </a:cubicBezTo>
                <a:cubicBezTo>
                  <a:pt x="2845372" y="4969131"/>
                  <a:pt x="1916647" y="5602839"/>
                  <a:pt x="971022" y="6374814"/>
                </a:cubicBezTo>
                <a:cubicBezTo>
                  <a:pt x="798819" y="6515397"/>
                  <a:pt x="628192" y="6653108"/>
                  <a:pt x="454374" y="6780599"/>
                </a:cubicBezTo>
                <a:lnTo>
                  <a:pt x="342618" y="6858000"/>
                </a:lnTo>
                <a:lnTo>
                  <a:pt x="129116" y="6858000"/>
                </a:lnTo>
                <a:lnTo>
                  <a:pt x="0" y="6858000"/>
                </a:lnTo>
                <a:lnTo>
                  <a:pt x="119401" y="6780599"/>
                </a:lnTo>
                <a:cubicBezTo>
                  <a:pt x="305108" y="6653108"/>
                  <a:pt x="487407" y="6515397"/>
                  <a:pt x="671389" y="6374814"/>
                </a:cubicBezTo>
                <a:cubicBezTo>
                  <a:pt x="1681699" y="5602839"/>
                  <a:pt x="2673952" y="4969131"/>
                  <a:pt x="2673952" y="3621656"/>
                </a:cubicBezTo>
                <a:cubicBezTo>
                  <a:pt x="2673952" y="2093192"/>
                  <a:pt x="2060970" y="754641"/>
                  <a:pt x="963545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1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521D6B-0FAE-7557-B804-28D1CACE4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CFFBCB-3892-FCEE-07D0-9F0574A2300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7200" b="1" i="1" dirty="0" err="1">
                <a:latin typeface="Gotham Medium"/>
              </a:rPr>
              <a:t>Billete</a:t>
            </a:r>
            <a:r>
              <a:rPr lang="en-US" sz="7200" b="1" i="1" dirty="0">
                <a:latin typeface="Gotham Medium"/>
              </a:rPr>
              <a:t> de </a:t>
            </a:r>
            <a:r>
              <a:rPr lang="en-US" sz="7200" b="1" i="1" dirty="0" err="1">
                <a:latin typeface="Gotham Medium"/>
              </a:rPr>
              <a:t>salida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3200" dirty="0">
                <a:latin typeface="Gotham Medium"/>
              </a:rPr>
              <a:t>Sigue las instrucciones a continuación para completar tu ticket de salida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A47016-FC10-6B3D-D848-437AD82E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47910" y="1866135"/>
            <a:ext cx="1208326" cy="1208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A83EF-DFD9-D54E-C405-73C294180F3F}"/>
              </a:ext>
            </a:extLst>
          </p:cNvPr>
          <p:cNvSpPr txBox="1"/>
          <p:nvPr/>
        </p:nvSpPr>
        <p:spPr>
          <a:xfrm>
            <a:off x="2852056" y="2013857"/>
            <a:ext cx="54834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100" dirty="0">
                <a:solidFill>
                  <a:srgbClr val="FF0000"/>
                </a:solidFill>
                <a:latin typeface="Gotham book"/>
              </a:rPr>
              <a:t>Elige UN punto de vista entre los seis presentados en el gráfico</a:t>
            </a:r>
            <a:r>
              <a:rPr lang="en-US" sz="3100" dirty="0">
                <a:solidFill>
                  <a:srgbClr val="FF000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Rodea o </a:t>
            </a: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  <a:latin typeface="Gotham book"/>
              </a:rPr>
              <a:t>resalta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 </a:t>
            </a: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  <a:latin typeface="Gotham book"/>
              </a:rPr>
              <a:t>tu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 punto de vista </a:t>
            </a: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  <a:latin typeface="Gotham book"/>
              </a:rPr>
              <a:t>elegido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100" dirty="0">
                <a:solidFill>
                  <a:srgbClr val="0070C0"/>
                </a:solidFill>
                <a:latin typeface="Gotham book"/>
              </a:rPr>
              <a:t>Escribe una breve entrada de diario hablando sobre los crecientes problemas en Texas desde el punto de vista que hayas elegido</a:t>
            </a:r>
            <a:r>
              <a:rPr lang="en-US" sz="3100" dirty="0">
                <a:solidFill>
                  <a:srgbClr val="0070C0"/>
                </a:solidFill>
                <a:latin typeface="Gotham book"/>
              </a:rPr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4B8B1E-5C5A-6678-716D-24D819F65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9177" y="3544074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E5BD243-0AAF-3A95-8F11-07DD6EF8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01273" y="4932764"/>
            <a:ext cx="842453" cy="842453"/>
          </a:xfrm>
          <a:prstGeom prst="rect">
            <a:avLst/>
          </a:prstGeom>
        </p:spPr>
      </p:pic>
      <p:pic>
        <p:nvPicPr>
          <p:cNvPr id="12" name="Graphic 11" descr="Head with gears with solid fill">
            <a:extLst>
              <a:ext uri="{FF2B5EF4-FFF2-40B4-BE49-F238E27FC236}">
                <a16:creationId xmlns:a16="http://schemas.microsoft.com/office/drawing/2014/main" id="{571027BF-BEAA-E2D0-6B09-9181A19208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35537" y="2339921"/>
            <a:ext cx="3108239" cy="31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5D1CA3-644A-DEB8-9808-4D41FC7E2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3C74FBB5-2C69-F730-3AAF-F958E6DD50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dirty="0" err="1">
                <a:latin typeface="Gotham Medium"/>
              </a:rPr>
              <a:t>Comparte</a:t>
            </a:r>
            <a:r>
              <a:rPr lang="en-US" dirty="0">
                <a:latin typeface="Gotham Medium"/>
              </a:rPr>
              <a:t> con la </a:t>
            </a:r>
            <a:r>
              <a:rPr lang="en-US" dirty="0" err="1">
                <a:latin typeface="Gotham Medium"/>
              </a:rPr>
              <a:t>clase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: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13129232-8AA0-E876-9BA1-2C3C18B0624B}"/>
              </a:ext>
            </a:extLst>
          </p:cNvPr>
          <p:cNvSpPr/>
          <p:nvPr/>
        </p:nvSpPr>
        <p:spPr>
          <a:xfrm>
            <a:off x="1984929" y="1453241"/>
            <a:ext cx="7082869" cy="3951517"/>
          </a:xfrm>
          <a:prstGeom prst="wedgeRoundRectCallout">
            <a:avLst>
              <a:gd name="adj1" fmla="val 65110"/>
              <a:gd name="adj2" fmla="val 34815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Escribo desde el punto de vista de _____________.</a:t>
            </a:r>
          </a:p>
          <a:p>
            <a:pPr lvl="0" algn="ctr">
              <a:defRPr/>
            </a:pPr>
            <a:r>
              <a:rPr lang="es-ES" sz="4000" dirty="0">
                <a:solidFill>
                  <a:srgbClr val="00367D"/>
                </a:solidFill>
                <a:latin typeface="Calibri" panose="020F0502020204030204"/>
              </a:rPr>
              <a:t>Esta persona podría decir lo siguiente: _________________________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367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3914CF-AB63-C506-EC8F-7E114B127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0828" y="3619408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5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0D73DD-57F3-4E5D-6CE7-70181A895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DC16EF74-143E-DAD0-8BCE-C619551202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59298" y="35666"/>
            <a:ext cx="9864090" cy="17242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7200" b="1" i="1" dirty="0" err="1">
                <a:latin typeface="Gotham Medium"/>
              </a:rPr>
              <a:t>Calentamiento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3200" dirty="0">
                <a:latin typeface="Gotham Medium"/>
              </a:rPr>
              <a:t>Sigue las instrucciones de abajo para completar tu calentamiento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71EAE-316F-F5B1-15DD-345B06EB55C1}"/>
              </a:ext>
            </a:extLst>
          </p:cNvPr>
          <p:cNvSpPr txBox="1"/>
          <p:nvPr/>
        </p:nvSpPr>
        <p:spPr>
          <a:xfrm>
            <a:off x="3074133" y="2002971"/>
            <a:ext cx="54190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600" dirty="0">
                <a:solidFill>
                  <a:srgbClr val="FF0000"/>
                </a:solidFill>
                <a:latin typeface="Gotham book"/>
              </a:rPr>
              <a:t>Compara el tipo de material de fuente primaria de la izquierda </a:t>
            </a:r>
            <a:r>
              <a:rPr lang="es-ES" sz="3600" dirty="0">
                <a:solidFill>
                  <a:srgbClr val="7030A0"/>
                </a:solidFill>
                <a:latin typeface="Gotham book"/>
              </a:rPr>
              <a:t>con una cita que pueda encontrarse en el material de la derecha</a:t>
            </a:r>
            <a:r>
              <a:rPr lang="en-US" sz="3600" dirty="0">
                <a:solidFill>
                  <a:srgbClr val="7030A0"/>
                </a:solidFill>
                <a:latin typeface="Gotham book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0070C0"/>
                </a:solidFill>
                <a:latin typeface="Gotham book"/>
              </a:rPr>
              <a:t>Comparte</a:t>
            </a:r>
            <a:r>
              <a:rPr lang="en-US" sz="3600" dirty="0">
                <a:solidFill>
                  <a:srgbClr val="0070C0"/>
                </a:solidFill>
                <a:latin typeface="Gotham book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Gotham book"/>
              </a:rPr>
              <a:t>tu</a:t>
            </a:r>
            <a:r>
              <a:rPr lang="en-US" sz="3600" dirty="0">
                <a:solidFill>
                  <a:srgbClr val="0070C0"/>
                </a:solidFill>
                <a:latin typeface="Gotham book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Gotham book"/>
              </a:rPr>
              <a:t>respuesta</a:t>
            </a:r>
            <a:r>
              <a:rPr lang="en-US" sz="3600" dirty="0">
                <a:solidFill>
                  <a:srgbClr val="0070C0"/>
                </a:solidFill>
                <a:latin typeface="Gotham book"/>
              </a:rPr>
              <a:t> con un socio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DD5662C-02D4-BC89-7353-ADFC645F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39939" y="2224855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8DC1404-D6A3-605D-B92D-56E464307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1273" y="4932764"/>
            <a:ext cx="842453" cy="842453"/>
          </a:xfrm>
          <a:prstGeom prst="rect">
            <a:avLst/>
          </a:prstGeom>
        </p:spPr>
      </p:pic>
      <p:pic>
        <p:nvPicPr>
          <p:cNvPr id="12" name="Graphic 11" descr="Head with gears with solid fill">
            <a:extLst>
              <a:ext uri="{FF2B5EF4-FFF2-40B4-BE49-F238E27FC236}">
                <a16:creationId xmlns:a16="http://schemas.microsoft.com/office/drawing/2014/main" id="{1BABC289-218D-31CA-0203-06BE2539C6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15149" y="2245751"/>
            <a:ext cx="3108239" cy="310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6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B69F84-A3F1-085D-45E9-BC98FE1EE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16D8F28-590A-D200-C3E3-275F4CC0ED3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12149" y="0"/>
            <a:ext cx="9010288" cy="10972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dirty="0" err="1">
                <a:latin typeface="Gotham Medium"/>
              </a:rPr>
              <a:t>Comparte</a:t>
            </a:r>
            <a:r>
              <a:rPr lang="en-US" dirty="0">
                <a:latin typeface="Gotham Medium"/>
              </a:rPr>
              <a:t> con la </a:t>
            </a:r>
            <a:r>
              <a:rPr lang="en-US" dirty="0" err="1">
                <a:latin typeface="Gotham Medium"/>
              </a:rPr>
              <a:t>clase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: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019BFF-4ED0-C81E-3141-6FD2B967D594}"/>
              </a:ext>
            </a:extLst>
          </p:cNvPr>
          <p:cNvSpPr/>
          <p:nvPr/>
        </p:nvSpPr>
        <p:spPr>
          <a:xfrm>
            <a:off x="2169988" y="1807026"/>
            <a:ext cx="6614784" cy="3091544"/>
          </a:xfrm>
          <a:prstGeom prst="wedgeRoundRectCallout">
            <a:avLst>
              <a:gd name="adj1" fmla="val 65110"/>
              <a:gd name="adj2" fmla="val 34815"/>
              <a:gd name="adj3" fmla="val 16667"/>
            </a:avLst>
          </a:prstGeom>
          <a:solidFill>
            <a:srgbClr val="F3D1D3"/>
          </a:solidFill>
          <a:ln w="28575">
            <a:solidFill>
              <a:srgbClr val="C0000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A / Un __(tipo de fuente)_ probablemente contendría la cita ________________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C259E0C-0219-C91B-9FD9-3D7B3D56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0199" y="3249294"/>
            <a:ext cx="1344476" cy="13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37FC376-EC91-34E2-7F6A-EA899A842D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03107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49B0F-B873-9D1D-8410-CEB4810829B9}"/>
              </a:ext>
            </a:extLst>
          </p:cNvPr>
          <p:cNvSpPr txBox="1"/>
          <p:nvPr/>
        </p:nvSpPr>
        <p:spPr>
          <a:xfrm>
            <a:off x="504126" y="1734772"/>
            <a:ext cx="11132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S" sz="5400" dirty="0">
                <a:solidFill>
                  <a:srgbClr val="C00000"/>
                </a:solidFill>
                <a:latin typeface="Calibri" panose="020F0502020204030204"/>
              </a:rPr>
              <a:t>Qué tipos de fuentes primarias se utilizan habitualmente para obtener información de primera mano sobre esta época? Qué información podemos obtener de cada una de estas fuentes?</a:t>
            </a:r>
            <a:endParaRPr kumimoji="0" lang="en-US" sz="5400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9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4BFAC29-EF51-C89D-4D0A-E092BF6D9DC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79724" y="13062"/>
            <a:ext cx="8240486" cy="129195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sz="8000" dirty="0">
                <a:solidFill>
                  <a:schemeClr val="bg1"/>
                </a:solidFill>
                <a:latin typeface="Gotham Medium"/>
              </a:rPr>
              <a:t>En la lección de hoy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FD51CF-8891-4238-A8FD-8B05D72CBC10}"/>
              </a:ext>
            </a:extLst>
          </p:cNvPr>
          <p:cNvSpPr txBox="1"/>
          <p:nvPr/>
        </p:nvSpPr>
        <p:spPr>
          <a:xfrm>
            <a:off x="1252586" y="2162437"/>
            <a:ext cx="102820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C00000"/>
                </a:solidFill>
                <a:latin typeface="Calibri" panose="020F0502020204030204"/>
              </a:rPr>
              <a:t>Examinaremos</a:t>
            </a:r>
            <a:r>
              <a:rPr lang="es-ES" sz="4000" dirty="0">
                <a:solidFill>
                  <a:srgbClr val="C00000"/>
                </a:solidFill>
                <a:latin typeface="Calibri" panose="020F0502020204030204"/>
              </a:rPr>
              <a:t> tres fuentes primarias relacionadas con eventos ocurridos durante la Era Revolucionaria de Texas</a:t>
            </a:r>
            <a:r>
              <a:rPr lang="en-US" sz="4000" dirty="0">
                <a:solidFill>
                  <a:srgbClr val="C00000"/>
                </a:solidFill>
                <a:latin typeface="Calibri" panose="020F0502020204030204"/>
              </a:rPr>
              <a:t>.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lvl="0" indent="-914400">
              <a:buFont typeface="+mj-lt"/>
              <a:buAutoNum type="arabicPeriod"/>
              <a:defRPr/>
            </a:pPr>
            <a:r>
              <a:rPr lang="es-ES" sz="4000" b="1" i="1" u="sng" dirty="0">
                <a:solidFill>
                  <a:srgbClr val="002060"/>
                </a:solidFill>
                <a:latin typeface="Calibri" panose="020F0502020204030204"/>
              </a:rPr>
              <a:t>Utilizaré</a:t>
            </a:r>
            <a:r>
              <a:rPr lang="es-ES" sz="4000" dirty="0">
                <a:solidFill>
                  <a:srgbClr val="002060"/>
                </a:solidFill>
                <a:latin typeface="Calibri" panose="020F0502020204030204"/>
              </a:rPr>
              <a:t> los materiales de fuentes primarias para hacer observaciones e inferencias sobre personas y eventos significativos de la época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DD8187-FE91-44FD-1A3C-B691392E7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898CED9-727D-1236-B9DF-53FFD1D709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48479" y="13062"/>
            <a:ext cx="8240486" cy="9231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5400" dirty="0">
                <a:latin typeface="Gotham Medium"/>
              </a:rPr>
              <a:t>En </a:t>
            </a:r>
            <a:r>
              <a:rPr lang="en-US" sz="5400" dirty="0" err="1">
                <a:latin typeface="Gotham Medium"/>
              </a:rPr>
              <a:t>el</a:t>
            </a:r>
            <a:r>
              <a:rPr lang="en-US" sz="5400" dirty="0">
                <a:latin typeface="Gotham Medium"/>
              </a:rPr>
              <a:t> Registro Histórico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966BE-ED3A-E86F-5CB6-2D02BA5566D4}"/>
              </a:ext>
            </a:extLst>
          </p:cNvPr>
          <p:cNvSpPr txBox="1"/>
          <p:nvPr/>
        </p:nvSpPr>
        <p:spPr>
          <a:xfrm>
            <a:off x="1926772" y="1034143"/>
            <a:ext cx="1001485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La historia de la Revolución de Texas se registró de muchas maneras diferentes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3200" kern="100" dirty="0">
                <a:solidFill>
                  <a:schemeClr val="accent6">
                    <a:lumMod val="75000"/>
                  </a:schemeClr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La información sobre la guerra se recogió en periódicos de Texas, México y Estados Unidos</a:t>
            </a:r>
            <a:r>
              <a:rPr lang="en-US" sz="3200" kern="100" dirty="0">
                <a:solidFill>
                  <a:schemeClr val="accent6">
                    <a:lumMod val="75000"/>
                  </a:schemeClr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,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kern="100" dirty="0">
                <a:solidFill>
                  <a:srgbClr val="7030A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en documentos oficiales gubernamentales y militares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3200" kern="100" dirty="0">
                <a:solidFill>
                  <a:schemeClr val="accent2">
                    <a:lumMod val="50000"/>
                  </a:schemeClr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en diarios, diarios y cartas entre soldados y sus familias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ES" sz="3200" kern="100" dirty="0">
                <a:solidFill>
                  <a:srgbClr val="0070C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y en entrevistas realizadas durante y después de la guerra</a:t>
            </a:r>
            <a:r>
              <a:rPr lang="en-US" sz="3200" kern="100" dirty="0">
                <a:solidFill>
                  <a:srgbClr val="0070C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Utiliza las fuentes primarias de esta lección para echar un vistazo a los acontecimientos y opiniones sobre la guerra</a:t>
            </a:r>
            <a:r>
              <a:rPr lang="en-US" sz="3200" kern="100" dirty="0">
                <a:solidFill>
                  <a:srgbClr val="C0000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3200" kern="100" dirty="0">
                <a:solidFill>
                  <a:srgbClr val="7030A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Presta atención a los diferentes tipos de recursos, al autor, al público objetivo y a los puntos de vista que se ofrecen</a:t>
            </a:r>
            <a:r>
              <a:rPr lang="en-US" sz="3200" kern="100" dirty="0">
                <a:solidFill>
                  <a:srgbClr val="7030A0"/>
                </a:solidFill>
                <a:latin typeface="Gotham Medium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solidFill>
                <a:srgbClr val="7030A0"/>
              </a:solidFill>
              <a:effectLst/>
              <a:latin typeface="Gotham Medium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5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DB98-10D1-999D-F0A6-06187939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4E5860-4190-7C0F-E45E-D4D3DF484E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90890" y="-10260"/>
            <a:ext cx="8240486" cy="150160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 err="1">
                <a:solidFill>
                  <a:schemeClr val="bg1"/>
                </a:solidFill>
                <a:latin typeface="Gotham Medium"/>
              </a:rPr>
              <a:t>Fragmento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#1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4900" dirty="0">
                <a:solidFill>
                  <a:schemeClr val="bg1"/>
                </a:solidFill>
                <a:latin typeface="Gotham Medium"/>
              </a:rPr>
              <a:t>El arresto de Lorenzo de Zavala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0F5D7-8AD4-6CF0-CD3F-574D0C861380}"/>
              </a:ext>
            </a:extLst>
          </p:cNvPr>
          <p:cNvSpPr txBox="1"/>
          <p:nvPr/>
        </p:nvSpPr>
        <p:spPr>
          <a:xfrm>
            <a:off x="130630" y="1691963"/>
            <a:ext cx="771797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Lorenzo de Zavala sirvió en el gobierno mexicano como Ministro en Francia de 1834 a 1835. Renunció cuando los centralistas derrocaron al gobierno federalista y se trasladó a Texas</a:t>
            </a:r>
            <a:r>
              <a:rPr lang="en-US" sz="38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. </a:t>
            </a:r>
          </a:p>
          <a:p>
            <a:pPr algn="ctr"/>
            <a:endParaRPr lang="en-US" dirty="0">
              <a:latin typeface="Gotham book"/>
            </a:endParaRPr>
          </a:p>
          <a:p>
            <a:pPr algn="ctr"/>
            <a:r>
              <a:rPr lang="es-ES" sz="2400" i="1" dirty="0">
                <a:latin typeface="Gotham book"/>
              </a:rPr>
              <a:t>Retrato de Lorenzo de Zavala
Por Larry Wheeler
El portal a la historia de Texas</a:t>
            </a:r>
            <a:endParaRPr lang="en-US" sz="2400" i="1" dirty="0">
              <a:latin typeface="Gotham book"/>
            </a:endParaRPr>
          </a:p>
        </p:txBody>
      </p:sp>
      <p:pic>
        <p:nvPicPr>
          <p:cNvPr id="1026" name="Picture 2" descr="A portrait of Lorenzo de Zavala">
            <a:extLst>
              <a:ext uri="{FF2B5EF4-FFF2-40B4-BE49-F238E27FC236}">
                <a16:creationId xmlns:a16="http://schemas.microsoft.com/office/drawing/2014/main" id="{BDF01033-F925-2D3D-18EB-807AC3CED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t="11429" r="17094" b="7143"/>
          <a:stretch/>
        </p:blipFill>
        <p:spPr bwMode="auto">
          <a:xfrm>
            <a:off x="8055429" y="1691963"/>
            <a:ext cx="3124200" cy="4502009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DB98-10D1-999D-F0A6-06187939F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544E5860-4190-7C0F-E45E-D4D3DF484E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5757" y="132960"/>
            <a:ext cx="8240486" cy="12823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Fragmento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#2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s-ES" sz="4200" dirty="0">
                <a:solidFill>
                  <a:schemeClr val="bg1"/>
                </a:solidFill>
                <a:latin typeface="Gotham Medium"/>
              </a:rPr>
              <a:t>Órdenes del Ejército de Sam Houston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90E4A-A16B-124B-1D71-217202FF1DFF}"/>
              </a:ext>
            </a:extLst>
          </p:cNvPr>
          <p:cNvSpPr txBox="1"/>
          <p:nvPr/>
        </p:nvSpPr>
        <p:spPr>
          <a:xfrm>
            <a:off x="326571" y="1691963"/>
            <a:ext cx="7391399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Sam Houston nació en Virginia y creció en Tennessee. Sirvió en el Congreso de los Estados Unidos y como gobernador de Tennessee antes de emigrar a Texas en 1832. Lideró el ejército </a:t>
            </a:r>
            <a:r>
              <a:rPr lang="es-ES" sz="3600" dirty="0" err="1">
                <a:solidFill>
                  <a:schemeClr val="accent5">
                    <a:lumMod val="75000"/>
                  </a:schemeClr>
                </a:solidFill>
                <a:latin typeface="Gotham book"/>
              </a:rPr>
              <a:t>anglosaxón</a:t>
            </a:r>
            <a:r>
              <a:rPr lang="es-ES" sz="36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 y tejano durante la Revolución de Texas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.</a:t>
            </a:r>
          </a:p>
          <a:p>
            <a:pPr algn="ctr"/>
            <a:endParaRPr lang="en-US" dirty="0">
              <a:latin typeface="Gotham book"/>
            </a:endParaRPr>
          </a:p>
          <a:p>
            <a:pPr algn="ctr"/>
            <a:r>
              <a:rPr lang="es-ES" sz="2800" i="1" dirty="0">
                <a:latin typeface="Gotham book"/>
              </a:rPr>
              <a:t>Retrato de Sam Houston
El portal a la historia de Texas</a:t>
            </a:r>
            <a:endParaRPr lang="en-US" sz="2800" i="1" dirty="0">
              <a:latin typeface="Gotham book"/>
            </a:endParaRPr>
          </a:p>
        </p:txBody>
      </p:sp>
      <p:pic>
        <p:nvPicPr>
          <p:cNvPr id="4" name="Picture 2" descr="A photograph of Sam Houston in his later years. ">
            <a:extLst>
              <a:ext uri="{FF2B5EF4-FFF2-40B4-BE49-F238E27FC236}">
                <a16:creationId xmlns:a16="http://schemas.microsoft.com/office/drawing/2014/main" id="{C9B9A0D6-0C94-21BA-9FCE-3289B5D29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4334" r="6639" b="4000"/>
          <a:stretch/>
        </p:blipFill>
        <p:spPr bwMode="auto">
          <a:xfrm>
            <a:off x="8009164" y="1649644"/>
            <a:ext cx="3509010" cy="4628190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0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E4A7E4-6E89-3D65-B724-8FCD9BF124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0047797-BA94-4AA8-4012-F53510104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585504" y="130628"/>
            <a:ext cx="9258299" cy="128233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dirty="0" err="1">
                <a:solidFill>
                  <a:schemeClr val="bg1"/>
                </a:solidFill>
                <a:latin typeface="Gotham Medium"/>
              </a:rPr>
              <a:t>Fragmento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 #3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lang="en-US" sz="4800" dirty="0">
                <a:solidFill>
                  <a:schemeClr val="bg1"/>
                </a:solidFill>
                <a:latin typeface="Gotham Medium"/>
              </a:rPr>
              <a:t>“Una dama de Texas”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7B70D-A659-5703-6A66-C36B0ED728DF}"/>
              </a:ext>
            </a:extLst>
          </p:cNvPr>
          <p:cNvSpPr txBox="1"/>
          <p:nvPr/>
        </p:nvSpPr>
        <p:spPr>
          <a:xfrm>
            <a:off x="185057" y="1752600"/>
            <a:ext cx="533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700" dirty="0">
                <a:solidFill>
                  <a:srgbClr val="002060"/>
                </a:solidFill>
                <a:latin typeface="Gotham book"/>
              </a:rPr>
              <a:t>La Revolución de Texas afectó a casi todos los texanos, estuvieran o no luchando en las batallas. Las mujeres de Texas a menudo desempeñaron un papel en proporcionar materiales necesarios para las tropas y en el cuidado de granjas y negocios durante la guerra</a:t>
            </a:r>
            <a:r>
              <a:rPr lang="en-US" sz="2700" dirty="0">
                <a:solidFill>
                  <a:srgbClr val="002060"/>
                </a:solidFill>
                <a:latin typeface="Gotham book"/>
              </a:rPr>
              <a:t>.</a:t>
            </a:r>
          </a:p>
          <a:p>
            <a:pPr algn="ctr"/>
            <a:endParaRPr lang="en-US" sz="2800" dirty="0">
              <a:latin typeface="Gotham book"/>
            </a:endParaRPr>
          </a:p>
          <a:p>
            <a:pPr algn="ctr"/>
            <a:r>
              <a:rPr lang="es-ES" sz="2200" i="1" dirty="0">
                <a:latin typeface="Gotham book"/>
              </a:rPr>
              <a:t>Mujer junto a un hombre a caballo embarazada.
La Biblioteca del Congreso</a:t>
            </a:r>
            <a:endParaRPr lang="en-US" sz="2200" i="1" dirty="0">
              <a:latin typeface="Gotham book"/>
            </a:endParaRPr>
          </a:p>
        </p:txBody>
      </p:sp>
      <p:pic>
        <p:nvPicPr>
          <p:cNvPr id="3074" name="Picture 2" descr="A painting of a man wearing what appears to be traditional Mexican clothing. He is on a horse holding a young boy. There is a woman standing beside the horse reaching for the boy. Another man stands nearby leaning on a fence, watching the scene. THere are rolling hills and a house in the distance. ">
            <a:extLst>
              <a:ext uri="{FF2B5EF4-FFF2-40B4-BE49-F238E27FC236}">
                <a16:creationId xmlns:a16="http://schemas.microsoft.com/office/drawing/2014/main" id="{28DB4AAB-1CFB-D0C5-EFA4-CAF5D8517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2935" r="4639" b="8379"/>
          <a:stretch/>
        </p:blipFill>
        <p:spPr bwMode="auto">
          <a:xfrm>
            <a:off x="5619750" y="1668780"/>
            <a:ext cx="6343650" cy="454689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151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89705762570d8c4114e034be613a745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dbd95666d019724666b8add60ceaad22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7D540C-4A2A-4EA9-8E43-09C6811769ED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6A6ADEA5-030D-4EB6-8A7A-9820DD8B79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549601-7F9B-4AFE-AF09-FAC3C156F0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803</Words>
  <Application>Microsoft Office PowerPoint</Application>
  <PresentationFormat>Widescreen</PresentationFormat>
  <Paragraphs>43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Meiryo</vt:lpstr>
      <vt:lpstr>Aptos</vt:lpstr>
      <vt:lpstr>Aptos Display</vt:lpstr>
      <vt:lpstr>Arial</vt:lpstr>
      <vt:lpstr>Calibri</vt:lpstr>
      <vt:lpstr>Gotham book</vt:lpstr>
      <vt:lpstr>Gotham Medium</vt:lpstr>
      <vt:lpstr>Josefin Sans</vt:lpstr>
      <vt:lpstr>Open Sans</vt:lpstr>
      <vt:lpstr>1_Office Theme</vt:lpstr>
      <vt:lpstr>Unidad 5:  La Revolución de Texas</vt:lpstr>
      <vt:lpstr>Calentamiento Sigue las instrucciones de abajo para completar tu calentamiento</vt:lpstr>
      <vt:lpstr>Comparte con la clase:</vt:lpstr>
      <vt:lpstr>Preguntas esenciales</vt:lpstr>
      <vt:lpstr>En la lección de hoy</vt:lpstr>
      <vt:lpstr>En el Registro Histórico</vt:lpstr>
      <vt:lpstr>Fragmento #1 El arresto de Lorenzo de Zavala</vt:lpstr>
      <vt:lpstr>Fragmento #2 Órdenes del Ejército de Sam Houston</vt:lpstr>
      <vt:lpstr>Fragmento #3 “Una dama de Texas”</vt:lpstr>
      <vt:lpstr>Billete de salida Sigue las instrucciones a continuación para completar tu ticket de salida</vt:lpstr>
      <vt:lpstr>Comparte con la clase: 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5</cp:revision>
  <dcterms:created xsi:type="dcterms:W3CDTF">2025-02-18T20:15:29Z</dcterms:created>
  <dcterms:modified xsi:type="dcterms:W3CDTF">2025-12-11T00:12:12Z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