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39" r:id="rId3"/>
    <p:sldId id="340" r:id="rId4"/>
    <p:sldId id="338" r:id="rId5"/>
    <p:sldId id="341" r:id="rId6"/>
    <p:sldId id="352" r:id="rId7"/>
    <p:sldId id="348" r:id="rId8"/>
    <p:sldId id="353" r:id="rId9"/>
    <p:sldId id="35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D0CA-99D5-41A0-A9B4-6CDC940346F3}"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13E19-B22A-456F-A758-5AB62A31C2AB}" type="slidenum">
              <a:rPr lang="en-US" smtClean="0"/>
              <a:t>‹#›</a:t>
            </a:fld>
            <a:endParaRPr lang="en-US"/>
          </a:p>
        </p:txBody>
      </p:sp>
    </p:spTree>
    <p:extLst>
      <p:ext uri="{BB962C8B-B14F-4D97-AF65-F5344CB8AC3E}">
        <p14:creationId xmlns:p14="http://schemas.microsoft.com/office/powerpoint/2010/main" val="19790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64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Image_editing"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en:Free_Software_Foundation" TargetMode="External"/><Relationship Id="rId5" Type="http://schemas.openxmlformats.org/officeDocument/2006/relationships/hyperlink" Target="https://en.wikipedia.org/wiki/en:GNU_Free_Documentation_License" TargetMode="External"/><Relationship Id="rId4" Type="http://schemas.openxmlformats.org/officeDocument/2006/relationships/hyperlink" Target="https://commons.wikimedia.org/wiki/File:Wpdms_republic_of_texas.sv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Image_editing"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Free_Software_Foundation" TargetMode="External"/><Relationship Id="rId5" Type="http://schemas.openxmlformats.org/officeDocument/2006/relationships/hyperlink" Target="https://en.wikipedia.org/wiki/en:GNU_Free_Documentation_License" TargetMode="External"/><Relationship Id="rId4" Type="http://schemas.openxmlformats.org/officeDocument/2006/relationships/hyperlink" Target="https://commons.wikimedia.org/wiki/File:Wpdms_republic_of_texas.sv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"A Map of Mexico and the Republic of Texas", map, Date Unknown; (</a:t>
            </a:r>
            <a:r>
              <a:rPr lang="en-US" b="0" i="0" u="none" strike="noStrike" dirty="0">
                <a:solidFill>
                  <a:srgbClr val="0277BD"/>
                </a:solidFill>
                <a:effectLst/>
                <a:latin typeface="Josefin Sans" pitchFamily="2" charset="0"/>
                <a:hlinkClick r:id="rId3"/>
              </a:rPr>
              <a:t>https://texashistory.unt.edu/ark:/67531/metapth31647/</a:t>
            </a:r>
            <a:r>
              <a:rPr lang="en-US" b="0" i="0" dirty="0">
                <a:solidFill>
                  <a:srgbClr val="757575"/>
                </a:solidFill>
                <a:effectLst/>
                <a:latin typeface="Josefin Sans" pitchFamily="2" charset="0"/>
              </a:rPr>
              <a:t>: accessed April 2,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of the Republic of Texas 1836 – 1845. </a:t>
            </a:r>
            <a:r>
              <a:rPr lang="en-US" b="0" i="0" dirty="0">
                <a:solidFill>
                  <a:srgbClr val="202122"/>
                </a:solidFill>
                <a:effectLst/>
                <a:latin typeface="Arial" panose="020B0604020202020204" pitchFamily="34" charset="0"/>
              </a:rPr>
              <a:t>This is a </a:t>
            </a:r>
            <a:r>
              <a:rPr lang="en-US" b="1" i="1" u="none" strike="noStrike" dirty="0">
                <a:solidFill>
                  <a:srgbClr val="202122"/>
                </a:solidFill>
                <a:effectLst/>
                <a:latin typeface="Arial" panose="020B0604020202020204" pitchFamily="34" charset="0"/>
                <a:hlinkClick r:id="rId3" tooltip="en:Image editing"/>
              </a:rPr>
              <a:t>retouched picture</a:t>
            </a:r>
            <a:r>
              <a:rPr lang="en-US" b="0" i="0" dirty="0">
                <a:solidFill>
                  <a:srgbClr val="202122"/>
                </a:solidFill>
                <a:effectLst/>
                <a:latin typeface="Arial" panose="020B0604020202020204" pitchFamily="34" charset="0"/>
              </a:rPr>
              <a:t>, which means that it has been digitally altered from its original version. Modifications: </a:t>
            </a:r>
            <a:r>
              <a:rPr lang="en-US" b="0" i="1" dirty="0">
                <a:solidFill>
                  <a:srgbClr val="202122"/>
                </a:solidFill>
                <a:effectLst/>
                <a:latin typeface="Arial" panose="020B0604020202020204" pitchFamily="34" charset="0"/>
              </a:rPr>
              <a:t>Placement of the "Nueces R." label made it look like it was for the Medina river rathe </a:t>
            </a:r>
            <a:r>
              <a:rPr lang="en-US" b="0" i="1" dirty="0" err="1">
                <a:solidFill>
                  <a:srgbClr val="202122"/>
                </a:solidFill>
                <a:effectLst/>
                <a:latin typeface="Arial" panose="020B0604020202020204" pitchFamily="34" charset="0"/>
              </a:rPr>
              <a:t>rthna</a:t>
            </a:r>
            <a:r>
              <a:rPr lang="en-US" b="0" i="1" dirty="0">
                <a:solidFill>
                  <a:srgbClr val="202122"/>
                </a:solidFill>
                <a:effectLst/>
                <a:latin typeface="Arial" panose="020B0604020202020204" pitchFamily="34" charset="0"/>
              </a:rPr>
              <a:t> the Nueces. Moved and added "Medina R." label</a:t>
            </a:r>
            <a:r>
              <a:rPr lang="en-US" b="0" i="0" dirty="0">
                <a:solidFill>
                  <a:srgbClr val="202122"/>
                </a:solidFill>
                <a:effectLst/>
                <a:latin typeface="Arial" panose="020B0604020202020204" pitchFamily="34" charset="0"/>
              </a:rPr>
              <a:t>. The original can be viewed here: </a:t>
            </a:r>
            <a:r>
              <a:rPr lang="en-US" b="1" i="0" u="none" strike="noStrike" dirty="0" err="1">
                <a:solidFill>
                  <a:srgbClr val="202122"/>
                </a:solidFill>
                <a:effectLst/>
                <a:latin typeface="Arial" panose="020B0604020202020204" pitchFamily="34" charset="0"/>
                <a:hlinkClick r:id="rId4" tooltip="File:Wpdms republic of texas.svg"/>
              </a:rPr>
              <a:t>Wpdms</a:t>
            </a:r>
            <a:r>
              <a:rPr lang="en-US" b="1" i="0" u="none" strike="noStrike" dirty="0">
                <a:solidFill>
                  <a:srgbClr val="202122"/>
                </a:solidFill>
                <a:effectLst/>
                <a:latin typeface="Arial" panose="020B0604020202020204" pitchFamily="34" charset="0"/>
                <a:hlinkClick r:id="rId4" tooltip="File:Wpdms republic of texas.svg"/>
              </a:rPr>
              <a:t> republic of </a:t>
            </a:r>
            <a:r>
              <a:rPr lang="en-US" b="1" i="0" u="none" strike="noStrike" dirty="0" err="1">
                <a:solidFill>
                  <a:srgbClr val="202122"/>
                </a:solidFill>
                <a:effectLst/>
                <a:latin typeface="Arial" panose="020B0604020202020204" pitchFamily="34" charset="0"/>
                <a:hlinkClick r:id="rId4" tooltip="File:Wpdms republic of texas.svg"/>
              </a:rPr>
              <a:t>texas.svg</a:t>
            </a:r>
            <a:r>
              <a:rPr lang="en-US" b="1"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202122"/>
                </a:solidFill>
                <a:effectLst/>
                <a:latin typeface="Arial" panose="020B0604020202020204" pitchFamily="34" charset="0"/>
                <a:hlinkClick r:id="rId5"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effectLst/>
                <a:latin typeface="Arial" panose="020B0604020202020204" pitchFamily="34" charset="0"/>
                <a:hlinkClick r:id="rId6"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202122"/>
                </a:solidFill>
                <a:effectLst/>
                <a:latin typeface="Arial" panose="020B0604020202020204" pitchFamily="34" charset="0"/>
                <a:hlinkClick r:id="rId7" tooltip="Commons:GNU Free Documentation License, version 1.2"/>
              </a:rPr>
              <a:t>GNU Free Documentation License</a:t>
            </a:r>
            <a:r>
              <a:rPr lang="en-US" b="0" i="0" dirty="0">
                <a:solidFill>
                  <a:srgbClr val="202122"/>
                </a:solidFill>
                <a:effectLst/>
                <a:latin typeface="Arial" panose="020B0604020202020204" pitchFamily="34" charset="0"/>
              </a:rPr>
              <a:t>.</a:t>
            </a:r>
            <a:endParaRPr lang="en-US" b="1"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6B13E19-B22A-456F-A758-5AB62A31C2AB}" type="slidenum">
              <a:rPr lang="en-US" smtClean="0"/>
              <a:t>2</a:t>
            </a:fld>
            <a:endParaRPr lang="en-US"/>
          </a:p>
        </p:txBody>
      </p:sp>
    </p:spTree>
    <p:extLst>
      <p:ext uri="{BB962C8B-B14F-4D97-AF65-F5344CB8AC3E}">
        <p14:creationId xmlns:p14="http://schemas.microsoft.com/office/powerpoint/2010/main" val="403014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the Republic of Texas 1836 – 1845. </a:t>
            </a:r>
            <a:r>
              <a:rPr lang="en-US" b="0" i="0" dirty="0">
                <a:solidFill>
                  <a:srgbClr val="202122"/>
                </a:solidFill>
                <a:effectLst/>
                <a:latin typeface="Arial" panose="020B0604020202020204" pitchFamily="34" charset="0"/>
              </a:rPr>
              <a:t>This is a </a:t>
            </a:r>
            <a:r>
              <a:rPr lang="en-US" b="1" i="1" u="none" strike="noStrike" dirty="0">
                <a:solidFill>
                  <a:srgbClr val="202122"/>
                </a:solidFill>
                <a:effectLst/>
                <a:latin typeface="Arial" panose="020B0604020202020204" pitchFamily="34" charset="0"/>
                <a:hlinkClick r:id="rId3" tooltip="en:Image editing"/>
              </a:rPr>
              <a:t>retouched picture</a:t>
            </a:r>
            <a:r>
              <a:rPr lang="en-US" b="0" i="0" dirty="0">
                <a:solidFill>
                  <a:srgbClr val="202122"/>
                </a:solidFill>
                <a:effectLst/>
                <a:latin typeface="Arial" panose="020B0604020202020204" pitchFamily="34" charset="0"/>
              </a:rPr>
              <a:t>, which means that it has been digitally altered from its original version. Modifications: </a:t>
            </a:r>
            <a:r>
              <a:rPr lang="en-US" b="0" i="1" dirty="0">
                <a:solidFill>
                  <a:srgbClr val="202122"/>
                </a:solidFill>
                <a:effectLst/>
                <a:latin typeface="Arial" panose="020B0604020202020204" pitchFamily="34" charset="0"/>
              </a:rPr>
              <a:t>Placement of the "Nueces R." label made it look like it was for the Medina river rathe </a:t>
            </a:r>
            <a:r>
              <a:rPr lang="en-US" b="0" i="1" dirty="0" err="1">
                <a:solidFill>
                  <a:srgbClr val="202122"/>
                </a:solidFill>
                <a:effectLst/>
                <a:latin typeface="Arial" panose="020B0604020202020204" pitchFamily="34" charset="0"/>
              </a:rPr>
              <a:t>rthna</a:t>
            </a:r>
            <a:r>
              <a:rPr lang="en-US" b="0" i="1" dirty="0">
                <a:solidFill>
                  <a:srgbClr val="202122"/>
                </a:solidFill>
                <a:effectLst/>
                <a:latin typeface="Arial" panose="020B0604020202020204" pitchFamily="34" charset="0"/>
              </a:rPr>
              <a:t> the Nueces. Moved and added "Medina R." label</a:t>
            </a:r>
            <a:r>
              <a:rPr lang="en-US" b="0" i="0" dirty="0">
                <a:solidFill>
                  <a:srgbClr val="202122"/>
                </a:solidFill>
                <a:effectLst/>
                <a:latin typeface="Arial" panose="020B0604020202020204" pitchFamily="34" charset="0"/>
              </a:rPr>
              <a:t>. The original can be viewed here: </a:t>
            </a:r>
            <a:r>
              <a:rPr lang="en-US" b="1" i="0" u="none" strike="noStrike" dirty="0" err="1">
                <a:solidFill>
                  <a:srgbClr val="202122"/>
                </a:solidFill>
                <a:effectLst/>
                <a:latin typeface="Arial" panose="020B0604020202020204" pitchFamily="34" charset="0"/>
                <a:hlinkClick r:id="rId4" tooltip="File:Wpdms republic of texas.svg"/>
              </a:rPr>
              <a:t>Wpdms</a:t>
            </a:r>
            <a:r>
              <a:rPr lang="en-US" b="1" i="0" u="none" strike="noStrike" dirty="0">
                <a:solidFill>
                  <a:srgbClr val="202122"/>
                </a:solidFill>
                <a:effectLst/>
                <a:latin typeface="Arial" panose="020B0604020202020204" pitchFamily="34" charset="0"/>
                <a:hlinkClick r:id="rId4" tooltip="File:Wpdms republic of texas.svg"/>
              </a:rPr>
              <a:t> republic of </a:t>
            </a:r>
            <a:r>
              <a:rPr lang="en-US" b="1" i="0" u="none" strike="noStrike" dirty="0" err="1">
                <a:solidFill>
                  <a:srgbClr val="202122"/>
                </a:solidFill>
                <a:effectLst/>
                <a:latin typeface="Arial" panose="020B0604020202020204" pitchFamily="34" charset="0"/>
                <a:hlinkClick r:id="rId4" tooltip="File:Wpdms republic of texas.svg"/>
              </a:rPr>
              <a:t>texas.svg</a:t>
            </a:r>
            <a:r>
              <a:rPr lang="en-US" b="1"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202122"/>
                </a:solidFill>
                <a:effectLst/>
                <a:latin typeface="Arial" panose="020B0604020202020204" pitchFamily="34" charset="0"/>
                <a:hlinkClick r:id="rId5"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effectLst/>
                <a:latin typeface="Arial" panose="020B0604020202020204" pitchFamily="34" charset="0"/>
                <a:hlinkClick r:id="rId6"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202122"/>
                </a:solidFill>
                <a:effectLst/>
                <a:latin typeface="Arial" panose="020B0604020202020204" pitchFamily="34" charset="0"/>
                <a:hlinkClick r:id="rId7" tooltip="Commons:GNU Free Documentation License, version 1.2"/>
              </a:rPr>
              <a:t>GNU Free Documentation License</a:t>
            </a:r>
            <a:r>
              <a:rPr lang="en-US" b="0" i="0" dirty="0">
                <a:solidFill>
                  <a:srgbClr val="202122"/>
                </a:solidFill>
                <a:effectLst/>
                <a:latin typeface="Arial" panose="020B0604020202020204" pitchFamily="34" charset="0"/>
              </a:rPr>
              <a:t>.</a:t>
            </a:r>
            <a:endParaRPr lang="en-US" b="1" i="0" dirty="0">
              <a:solidFill>
                <a:srgbClr val="202122"/>
              </a:solidFill>
              <a:effectLst/>
              <a:latin typeface="Arial" panose="020B0604020202020204" pitchFamily="34" charset="0"/>
            </a:endParaRPr>
          </a:p>
          <a:p>
            <a:r>
              <a:rPr lang="en-US" dirty="0"/>
              <a:t>https://commons.wikimedia.org/wiki/File:Wpdms_republic_of_texas-2008-19-11.svg </a:t>
            </a:r>
          </a:p>
        </p:txBody>
      </p:sp>
      <p:sp>
        <p:nvSpPr>
          <p:cNvPr id="4" name="Slide Number Placeholder 3"/>
          <p:cNvSpPr>
            <a:spLocks noGrp="1"/>
          </p:cNvSpPr>
          <p:nvPr>
            <p:ph type="sldNum" sz="quarter" idx="5"/>
          </p:nvPr>
        </p:nvSpPr>
        <p:spPr/>
        <p:txBody>
          <a:bodyPr/>
          <a:lstStyle/>
          <a:p>
            <a:fld id="{D6B13E19-B22A-456F-A758-5AB62A31C2AB}" type="slidenum">
              <a:rPr lang="en-US" smtClean="0"/>
              <a:t>6</a:t>
            </a:fld>
            <a:endParaRPr lang="en-US"/>
          </a:p>
        </p:txBody>
      </p:sp>
    </p:spTree>
    <p:extLst>
      <p:ext uri="{BB962C8B-B14F-4D97-AF65-F5344CB8AC3E}">
        <p14:creationId xmlns:p14="http://schemas.microsoft.com/office/powerpoint/2010/main" val="426440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the States and Territories of the United States of America, 1845.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202122"/>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202122"/>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 https://commons.wikimedia.org/wiki/File:United_States_1845-03-1845-12.png</a:t>
            </a:r>
          </a:p>
          <a:p>
            <a:endParaRPr lang="en-US" dirty="0"/>
          </a:p>
        </p:txBody>
      </p:sp>
      <p:sp>
        <p:nvSpPr>
          <p:cNvPr id="4" name="Slide Number Placeholder 3"/>
          <p:cNvSpPr>
            <a:spLocks noGrp="1"/>
          </p:cNvSpPr>
          <p:nvPr>
            <p:ph type="sldNum" sz="quarter" idx="5"/>
          </p:nvPr>
        </p:nvSpPr>
        <p:spPr/>
        <p:txBody>
          <a:bodyPr/>
          <a:lstStyle/>
          <a:p>
            <a:fld id="{D6B13E19-B22A-456F-A758-5AB62A31C2AB}" type="slidenum">
              <a:rPr lang="en-US" smtClean="0"/>
              <a:t>7</a:t>
            </a:fld>
            <a:endParaRPr lang="en-US"/>
          </a:p>
        </p:txBody>
      </p:sp>
    </p:spTree>
    <p:extLst>
      <p:ext uri="{BB962C8B-B14F-4D97-AF65-F5344CB8AC3E}">
        <p14:creationId xmlns:p14="http://schemas.microsoft.com/office/powerpoint/2010/main" val="149475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A5F4-1C0B-3567-CCDB-1C52683CA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B77E4-DAAE-0C4E-4D03-C811602C1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868BF-46B0-A103-4D2A-6F9168C038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A09610-876D-F88C-864D-9BC847391A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13E19-B22A-456F-A758-5AB62A31C2A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73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EE13-F2C0-7008-274F-2C1B608B6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8B539-C5B0-1962-55F8-50BE8B1E9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E132A-D5B8-3312-596B-B9AACD2B6448}"/>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5" name="Footer Placeholder 4">
            <a:extLst>
              <a:ext uri="{FF2B5EF4-FFF2-40B4-BE49-F238E27FC236}">
                <a16:creationId xmlns:a16="http://schemas.microsoft.com/office/drawing/2014/main" id="{BD9909B9-1914-7A94-BE4F-195BCDD21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41CF4-C22C-3671-24D6-4BA96B64FDA9}"/>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54338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1AED-D329-F316-64F6-63DF6D787F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74FAAF-D221-808D-ECDB-F18354EEE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074FF-1DDC-23FA-FDE5-443811E42C46}"/>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5" name="Footer Placeholder 4">
            <a:extLst>
              <a:ext uri="{FF2B5EF4-FFF2-40B4-BE49-F238E27FC236}">
                <a16:creationId xmlns:a16="http://schemas.microsoft.com/office/drawing/2014/main" id="{FA4814BC-D6AC-A6CD-0FC7-BBC83ADF2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BB244-D3C7-0935-B32B-0261C282D9A5}"/>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08480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CFB65-8E9B-8DA7-6D5B-ADD910F0B2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287A75-5612-8EDD-7ECA-F762BA032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E7863-3C72-C87E-64E5-84EE7E3F6050}"/>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5" name="Footer Placeholder 4">
            <a:extLst>
              <a:ext uri="{FF2B5EF4-FFF2-40B4-BE49-F238E27FC236}">
                <a16:creationId xmlns:a16="http://schemas.microsoft.com/office/drawing/2014/main" id="{2969E001-5ACC-E81A-458F-223DA9710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F19C4-A607-1F16-1AFE-86EDFFB525C6}"/>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47604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373E-2F46-F6BA-DCFF-40F6861D9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E520A-3DFB-F4B1-3AE1-E65D80FB8D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1499E-A455-1B73-4252-8C50968E23F2}"/>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5" name="Footer Placeholder 4">
            <a:extLst>
              <a:ext uri="{FF2B5EF4-FFF2-40B4-BE49-F238E27FC236}">
                <a16:creationId xmlns:a16="http://schemas.microsoft.com/office/drawing/2014/main" id="{8B6F469D-36FF-DF8C-B986-907040379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E4CFD-CEEB-C735-0346-4860D1A96304}"/>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3313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8A9B-B8D1-A15F-D59D-D341DC653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FFBE2-974A-0679-9708-DF46F906A7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89B00-A0D6-46BB-5ED5-87083FDBE189}"/>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5" name="Footer Placeholder 4">
            <a:extLst>
              <a:ext uri="{FF2B5EF4-FFF2-40B4-BE49-F238E27FC236}">
                <a16:creationId xmlns:a16="http://schemas.microsoft.com/office/drawing/2014/main" id="{D65E0F88-D20B-E0C7-4BE1-5CCF090C2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C2E7-16C4-949D-D406-A4371468C30C}"/>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8110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2782-6917-D713-3BD0-BC15CA91C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C749B-DF80-D73C-6D4B-4C99B63E9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E9847-14B2-2AA9-0811-954E5FAA1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F6C97-EA5D-FAD4-C98A-8978E4F1C9AB}"/>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6" name="Footer Placeholder 5">
            <a:extLst>
              <a:ext uri="{FF2B5EF4-FFF2-40B4-BE49-F238E27FC236}">
                <a16:creationId xmlns:a16="http://schemas.microsoft.com/office/drawing/2014/main" id="{F0FBE044-4554-7C30-B919-410F084FF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AC499-A97E-74CA-D745-44AD20DA5F98}"/>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45785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59FD-A85B-BECD-CCD2-495FB912D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7E454-BDC7-2554-4B20-75F3822E0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0BE7E-61DF-3EE8-0691-2BBBBF5CFA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069CD-5133-0BDA-9CE3-569368353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C92212-CB65-46F2-D400-8FA759BF8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9AE37-5F96-9A40-0FFD-DD8BAE60DA7F}"/>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8" name="Footer Placeholder 7">
            <a:extLst>
              <a:ext uri="{FF2B5EF4-FFF2-40B4-BE49-F238E27FC236}">
                <a16:creationId xmlns:a16="http://schemas.microsoft.com/office/drawing/2014/main" id="{33346AB3-12FA-1D7C-7202-25980BB05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CBF4A5-81D8-57CD-356B-83F49D7A7CD8}"/>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298709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0539-A2CB-0B87-1FAA-5EC65212BE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310CBD-14EE-351B-A66A-1BFB406C7A3C}"/>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4" name="Footer Placeholder 3">
            <a:extLst>
              <a:ext uri="{FF2B5EF4-FFF2-40B4-BE49-F238E27FC236}">
                <a16:creationId xmlns:a16="http://schemas.microsoft.com/office/drawing/2014/main" id="{11EE7995-28BD-49C4-D10C-11B51F2D7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6DF00A-DAA5-9CF8-1C03-67443792F3FD}"/>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92492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70236-064B-DBE0-2B2B-AAE1DAD5426F}"/>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3" name="Footer Placeholder 2">
            <a:extLst>
              <a:ext uri="{FF2B5EF4-FFF2-40B4-BE49-F238E27FC236}">
                <a16:creationId xmlns:a16="http://schemas.microsoft.com/office/drawing/2014/main" id="{CB565C9B-D282-9E4A-8499-AA32CF084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A2394-F955-3C6A-B6FC-695FB514C48D}"/>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00222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6710-1C02-2CB9-8FD9-F1313D287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7AC89-0DE1-266B-6722-A34DFF649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357444-C5D3-D160-B6A9-4F2FDE760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5DF61-5FF2-FC3E-D075-ED5224AF045B}"/>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6" name="Footer Placeholder 5">
            <a:extLst>
              <a:ext uri="{FF2B5EF4-FFF2-40B4-BE49-F238E27FC236}">
                <a16:creationId xmlns:a16="http://schemas.microsoft.com/office/drawing/2014/main" id="{4AE834F7-FFE6-98D1-453E-D606860A1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7071B-47A5-5B51-768E-39B9999E8EB2}"/>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207836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EE76-3199-14F4-2EA8-8478E7295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2BC1E2-53CF-1E48-E9A6-81E2D1CD1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BB797-341A-871F-7D33-3D9A76A9F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E772B-CAB9-90D9-28CD-BF896934A0DE}"/>
              </a:ext>
            </a:extLst>
          </p:cNvPr>
          <p:cNvSpPr>
            <a:spLocks noGrp="1"/>
          </p:cNvSpPr>
          <p:nvPr>
            <p:ph type="dt" sz="half" idx="10"/>
          </p:nvPr>
        </p:nvSpPr>
        <p:spPr/>
        <p:txBody>
          <a:bodyPr/>
          <a:lstStyle/>
          <a:p>
            <a:fld id="{25376C2C-0560-432F-8D1A-5271F37720B7}" type="datetimeFigureOut">
              <a:rPr lang="en-US" smtClean="0"/>
              <a:t>4/9/2025</a:t>
            </a:fld>
            <a:endParaRPr lang="en-US"/>
          </a:p>
        </p:txBody>
      </p:sp>
      <p:sp>
        <p:nvSpPr>
          <p:cNvPr id="6" name="Footer Placeholder 5">
            <a:extLst>
              <a:ext uri="{FF2B5EF4-FFF2-40B4-BE49-F238E27FC236}">
                <a16:creationId xmlns:a16="http://schemas.microsoft.com/office/drawing/2014/main" id="{E5ED83FC-58DD-C5EB-D3BE-B10738998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707B7-3B69-40CA-F3B8-045F50D10DCA}"/>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12836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6CAE-6703-61FC-A262-9E9832656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D0DEFA-A47A-AC49-C665-2605103E0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1BD3D-B6F7-936A-348A-AB6DC65E4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376C2C-0560-432F-8D1A-5271F37720B7}" type="datetimeFigureOut">
              <a:rPr lang="en-US" smtClean="0"/>
              <a:t>4/9/2025</a:t>
            </a:fld>
            <a:endParaRPr lang="en-US"/>
          </a:p>
        </p:txBody>
      </p:sp>
      <p:sp>
        <p:nvSpPr>
          <p:cNvPr id="5" name="Footer Placeholder 4">
            <a:extLst>
              <a:ext uri="{FF2B5EF4-FFF2-40B4-BE49-F238E27FC236}">
                <a16:creationId xmlns:a16="http://schemas.microsoft.com/office/drawing/2014/main" id="{5CEEF680-6889-64D8-C148-3FE19E99C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9FD18D-A410-A11F-AE1E-A7072E11E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AA9282-7FB8-4214-A272-C434D0E16940}" type="slidenum">
              <a:rPr lang="en-US" smtClean="0"/>
              <a:t>‹#›</a:t>
            </a:fld>
            <a:endParaRPr lang="en-US"/>
          </a:p>
        </p:txBody>
      </p:sp>
    </p:spTree>
    <p:extLst>
      <p:ext uri="{BB962C8B-B14F-4D97-AF65-F5344CB8AC3E}">
        <p14:creationId xmlns:p14="http://schemas.microsoft.com/office/powerpoint/2010/main" val="404001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hotocopy of a map of Mexico and the Republic of Texas showing political boundaries in 1836, some geographic features like mountains and river, and some roads. The portion labeled Texas covers modern-day Texas and includes some of Arizona and New Mexico. ">
            <a:extLst>
              <a:ext uri="{FF2B5EF4-FFF2-40B4-BE49-F238E27FC236}">
                <a16:creationId xmlns:a16="http://schemas.microsoft.com/office/drawing/2014/main" id="{0A1527BF-A80D-DB26-2067-063901E6C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3" r="3256"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64" name="Freeform: Shape 1063">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66" name="Freeform: Shape 1065">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a:bodyPr>
          <a:lstStyle/>
          <a:p>
            <a:pPr algn="l"/>
            <a:r>
              <a:rPr lang="en-US" sz="6600" b="1" i="1" dirty="0">
                <a:solidFill>
                  <a:schemeClr val="tx1">
                    <a:lumMod val="65000"/>
                    <a:lumOff val="35000"/>
                  </a:schemeClr>
                </a:solidFill>
              </a:rPr>
              <a:t>Unit  5: </a:t>
            </a:r>
            <a:br>
              <a:rPr lang="en-US" sz="6600" b="1" i="1" dirty="0"/>
            </a:br>
            <a:r>
              <a:rPr lang="en-US" sz="6600" b="1" dirty="0">
                <a:solidFill>
                  <a:srgbClr val="C00000"/>
                </a:solidFill>
              </a:rPr>
              <a:t>The Texas Revolution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1" y="4565208"/>
            <a:ext cx="3933306" cy="1515855"/>
          </a:xfrm>
        </p:spPr>
        <p:txBody>
          <a:bodyPr>
            <a:normAutofit/>
          </a:bodyPr>
          <a:lstStyle/>
          <a:p>
            <a:pPr algn="l"/>
            <a:r>
              <a:rPr lang="en-US" sz="4000" b="1" i="1" dirty="0">
                <a:solidFill>
                  <a:schemeClr val="tx1">
                    <a:lumMod val="65000"/>
                    <a:lumOff val="35000"/>
                  </a:schemeClr>
                </a:solidFill>
                <a:latin typeface="Gotham book"/>
              </a:rPr>
              <a:t>Lesson 12: </a:t>
            </a:r>
          </a:p>
          <a:p>
            <a:pPr algn="l"/>
            <a:r>
              <a:rPr lang="en-US" sz="4000" b="1" i="1" dirty="0">
                <a:solidFill>
                  <a:srgbClr val="C00000"/>
                </a:solidFill>
                <a:latin typeface="Gotham book"/>
              </a:rPr>
              <a:t>Looking Ahead</a:t>
            </a:r>
          </a:p>
        </p:txBody>
      </p:sp>
      <p:sp>
        <p:nvSpPr>
          <p:cNvPr id="1068" name="Rectangle 106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Rectangle 106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451026F-4705-A58A-F4A2-947AF5B57467}"/>
              </a:ext>
              <a:ext uri="{C183D7F6-B498-43B3-948B-1728B52AA6E4}">
                <adec:decorative xmlns:adec="http://schemas.microsoft.com/office/drawing/2017/decorative" val="1"/>
              </a:ext>
            </a:extLst>
          </p:cNvPr>
          <p:cNvSpPr/>
          <p:nvPr/>
        </p:nvSpPr>
        <p:spPr>
          <a:xfrm>
            <a:off x="477981" y="522514"/>
            <a:ext cx="784762" cy="379426"/>
          </a:xfrm>
          <a:prstGeom prst="rect">
            <a:avLst/>
          </a:prstGeom>
          <a:solidFill>
            <a:srgbClr val="FCFDF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1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739701" y="35542"/>
            <a:ext cx="5545112" cy="1861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9701" y="2224855"/>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1370" y="5090230"/>
            <a:ext cx="842453" cy="842453"/>
          </a:xfrm>
          <a:prstGeom prst="rect">
            <a:avLst/>
          </a:prstGeom>
        </p:spPr>
      </p:pic>
      <p:sp>
        <p:nvSpPr>
          <p:cNvPr id="9" name="TextBox 8">
            <a:extLst>
              <a:ext uri="{FF2B5EF4-FFF2-40B4-BE49-F238E27FC236}">
                <a16:creationId xmlns:a16="http://schemas.microsoft.com/office/drawing/2014/main" id="{64DEFCE8-E43B-46DB-BC30-CCB93C47BB49}"/>
              </a:ext>
            </a:extLst>
          </p:cNvPr>
          <p:cNvSpPr txBox="1"/>
          <p:nvPr/>
        </p:nvSpPr>
        <p:spPr>
          <a:xfrm>
            <a:off x="2903219" y="2080260"/>
            <a:ext cx="3867713"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C00000"/>
                </a:solidFill>
                <a:latin typeface="Gotham book"/>
              </a:rPr>
              <a:t>Use the map on your warm-up (shown bigger here) to complete your work. </a:t>
            </a:r>
          </a:p>
          <a:p>
            <a:pPr marL="285750" indent="-285750">
              <a:buFont typeface="Arial" panose="020B0604020202020204" pitchFamily="34" charset="0"/>
              <a:buChar char="•"/>
            </a:pPr>
            <a:r>
              <a:rPr lang="en-US" sz="3600" dirty="0">
                <a:solidFill>
                  <a:srgbClr val="0070C0"/>
                </a:solidFill>
                <a:latin typeface="Gotham book"/>
              </a:rPr>
              <a:t>Share with a partner.</a:t>
            </a:r>
          </a:p>
        </p:txBody>
      </p:sp>
      <p:pic>
        <p:nvPicPr>
          <p:cNvPr id="8" name="Picture 7" descr="A map of the political borders of Texas and Mexico in 1836. The original borders of Texas when it was part of Coahuila are outlined and the land is shaded in yellow. The southern border of this original territory was the Nueces River. The land extending into present-day west Texas and north into part of Arizona and New Mexico is shaded in green and labeled &quot;Disputed Territory.&quot; The southern border of this additional territory is the Rio Grande River.  Modern-day Mexico and much of the rest of the western portion of North America is shaded orange and labeled Mexico. ">
            <a:extLst>
              <a:ext uri="{FF2B5EF4-FFF2-40B4-BE49-F238E27FC236}">
                <a16:creationId xmlns:a16="http://schemas.microsoft.com/office/drawing/2014/main" id="{B4F688E7-66AD-67A7-381D-1E3534E7AF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92290" y="149842"/>
            <a:ext cx="5090574" cy="6271951"/>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246188" y="1589313"/>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noticed about the map was 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7603" y="1866808"/>
            <a:ext cx="1344476" cy="1344476"/>
          </a:xfrm>
          <a:prstGeom prst="rect">
            <a:avLst/>
          </a:prstGeom>
        </p:spPr>
      </p:pic>
      <p:sp>
        <p:nvSpPr>
          <p:cNvPr id="5" name="Speech Bubble: Rectangle with Corners Rounded 4">
            <a:extLst>
              <a:ext uri="{FF2B5EF4-FFF2-40B4-BE49-F238E27FC236}">
                <a16:creationId xmlns:a16="http://schemas.microsoft.com/office/drawing/2014/main" id="{F8BABD54-72BA-0280-A58F-693C212D228B}"/>
              </a:ext>
            </a:extLst>
          </p:cNvPr>
          <p:cNvSpPr/>
          <p:nvPr/>
        </p:nvSpPr>
        <p:spPr>
          <a:xfrm>
            <a:off x="4593771" y="3861067"/>
            <a:ext cx="7046788" cy="1502228"/>
          </a:xfrm>
          <a:prstGeom prst="wedgeRoundRectCallout">
            <a:avLst>
              <a:gd name="adj1" fmla="val -64630"/>
              <a:gd name="adj2" fmla="val 3351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 about the map is ________</a:t>
            </a:r>
          </a:p>
        </p:txBody>
      </p:sp>
      <p:pic>
        <p:nvPicPr>
          <p:cNvPr id="6" name="Graphic 5">
            <a:extLst>
              <a:ext uri="{FF2B5EF4-FFF2-40B4-BE49-F238E27FC236}">
                <a16:creationId xmlns:a16="http://schemas.microsoft.com/office/drawing/2014/main" id="{69C10C05-960B-F7A2-616D-3110B1A7A8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2803" y="4174579"/>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Questions</a:t>
            </a:r>
          </a:p>
        </p:txBody>
      </p:sp>
      <p:sp>
        <p:nvSpPr>
          <p:cNvPr id="3" name="TextBox 2">
            <a:extLst>
              <a:ext uri="{FF2B5EF4-FFF2-40B4-BE49-F238E27FC236}">
                <a16:creationId xmlns:a16="http://schemas.microsoft.com/office/drawing/2014/main" id="{4E749B0F-B873-9D1D-8410-CEB4810829B9}"/>
              </a:ext>
            </a:extLst>
          </p:cNvPr>
          <p:cNvSpPr txBox="1"/>
          <p:nvPr/>
        </p:nvSpPr>
        <p:spPr>
          <a:xfrm>
            <a:off x="353785" y="1974258"/>
            <a:ext cx="1148442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What challenges did Texas face after </a:t>
            </a:r>
            <a:r>
              <a:rPr lang="en-US" sz="5400" dirty="0">
                <a:solidFill>
                  <a:srgbClr val="C00000"/>
                </a:solidFill>
                <a:latin typeface="Calibri" panose="020F0502020204030204"/>
              </a:rPr>
              <a:t>the Texas Revolution</a:t>
            </a: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 What was one way Texas attempted to address these issues? </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163286" y="1843950"/>
            <a:ext cx="11854543"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i="1"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examine four specific challenges that Texas faced following the Texas Revolution and examine a primary source excerpt giving one point of view of how Texas tried to address these challenges.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lang="en-US" sz="4000" dirty="0">
                <a:solidFill>
                  <a:srgbClr val="002060"/>
                </a:solidFill>
                <a:latin typeface="Calibri" panose="020F0502020204030204"/>
              </a:rPr>
              <a:t> answer questions about each challenge, making inferences and predictions about the likely significance and outcome of each one.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map of the political borders of Texas and Mexico in 1836. The original borders of Texas when it was part of Coahuila are outlined and the land is shaded in yellow. The southern border of this original territory was the Nueces River. The land extending into present-day west Texas and north into part of Arizona and New Mexico is shaded in green and labeled &quot;Disputed Territory.&quot; The southern border of this additional territory is the Rio Grande River.  Modern-day Mexico and much of the rest of the western portion of North America is shaded orange and labeled Mexico. ">
            <a:extLst>
              <a:ext uri="{FF2B5EF4-FFF2-40B4-BE49-F238E27FC236}">
                <a16:creationId xmlns:a16="http://schemas.microsoft.com/office/drawing/2014/main" id="{33DDC726-82FA-05FD-989B-8EF8FFE21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91" b="990"/>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useBgFill="1">
        <p:nvSpPr>
          <p:cNvPr id="2057" name="Freeform: Shape 205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477981" y="1256159"/>
            <a:ext cx="4486146"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lang="en-US" sz="5400" dirty="0">
                <a:latin typeface="Gotham book"/>
              </a:rPr>
              <a:t>So, Texas is Independent... </a:t>
            </a:r>
            <a:r>
              <a:rPr lang="en-US" sz="5400" b="1" dirty="0">
                <a:solidFill>
                  <a:srgbClr val="C00000"/>
                </a:solidFill>
                <a:latin typeface="Gotham book"/>
              </a:rPr>
              <a:t>Now What? </a:t>
            </a:r>
            <a:endParaRPr kumimoji="0" lang="en-US" sz="5400" b="1" i="0" u="none" strike="noStrike" cap="none" spc="0" normalizeH="0" baseline="0" noProof="0" dirty="0">
              <a:ln>
                <a:noFill/>
              </a:ln>
              <a:solidFill>
                <a:srgbClr val="C00000"/>
              </a:solidFill>
              <a:effectLst/>
              <a:uLnTx/>
              <a:uFillTx/>
              <a:latin typeface="Gotham book"/>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28CCF9-D68A-9A85-6989-7D16E444CA78}"/>
              </a:ext>
              <a:ext uri="{C183D7F6-B498-43B3-948B-1728B52AA6E4}">
                <adec:decorative xmlns:adec="http://schemas.microsoft.com/office/drawing/2017/decorative" val="1"/>
              </a:ext>
            </a:extLst>
          </p:cNvPr>
          <p:cNvSpPr/>
          <p:nvPr/>
        </p:nvSpPr>
        <p:spPr>
          <a:xfrm>
            <a:off x="477981" y="522514"/>
            <a:ext cx="784762" cy="379426"/>
          </a:xfrm>
          <a:prstGeom prst="rect">
            <a:avLst/>
          </a:prstGeom>
          <a:solidFill>
            <a:srgbClr val="FCFDF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9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677003-777E-6CF2-1721-C89472EC4A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74BC551-EC38-E9E9-ED01-1729205ECFA7}"/>
              </a:ext>
            </a:extLst>
          </p:cNvPr>
          <p:cNvSpPr txBox="1">
            <a:spLocks noGrp="1"/>
          </p:cNvSpPr>
          <p:nvPr>
            <p:ph type="title" idx="4294967295"/>
          </p:nvPr>
        </p:nvSpPr>
        <p:spPr>
          <a:xfrm>
            <a:off x="1823647" y="13062"/>
            <a:ext cx="10270381" cy="9231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Gotham Medium"/>
                <a:ea typeface="+mj-ea"/>
                <a:cs typeface="+mj-cs"/>
              </a:rPr>
              <a:t>Addressing the Challenges in Texas</a:t>
            </a:r>
          </a:p>
        </p:txBody>
      </p:sp>
      <p:pic>
        <p:nvPicPr>
          <p:cNvPr id="3074" name="Picture 2" descr="A map of the political boundaries in North America in 1845. The United States extends from the Atlantic seaboard west to including the states up to the western border of Missouri. Much of the central portion of North America was the unorganized territory of the United States up to the Oregon Territory which was shared with Great Britain. The southwest including California, Nevada, and much of New Mexico and Arizona were part of Mexico. The Republic of Texas is demonstrated in its original borders as it existed when it was part of Mexico. The modern-day borders of Texas and some of New Mexico and Arizona are disputed territory between Texas and Mexico. ">
            <a:extLst>
              <a:ext uri="{FF2B5EF4-FFF2-40B4-BE49-F238E27FC236}">
                <a16:creationId xmlns:a16="http://schemas.microsoft.com/office/drawing/2014/main" id="{71B13CF2-2CC1-C433-1EC6-47E52DDC7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42" y="895689"/>
            <a:ext cx="8066315" cy="546156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0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2AA40B5-9F56-87BE-8410-782E65F9D3E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3FEAE8C-2555-5BFD-00D7-C006719E44C9}"/>
              </a:ext>
            </a:extLst>
          </p:cNvPr>
          <p:cNvSpPr txBox="1">
            <a:spLocks noGrp="1"/>
          </p:cNvSpPr>
          <p:nvPr>
            <p:ph type="title" idx="4294967295"/>
          </p:nvPr>
        </p:nvSpPr>
        <p:spPr>
          <a:xfrm>
            <a:off x="1739701" y="35542"/>
            <a:ext cx="10343442" cy="14122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8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p>
        </p:txBody>
      </p:sp>
      <p:pic>
        <p:nvPicPr>
          <p:cNvPr id="5" name="Graphic 4">
            <a:extLst>
              <a:ext uri="{FF2B5EF4-FFF2-40B4-BE49-F238E27FC236}">
                <a16:creationId xmlns:a16="http://schemas.microsoft.com/office/drawing/2014/main" id="{8FAD255B-2DFF-39EA-F304-7236C9E898B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6935" y="1751857"/>
            <a:ext cx="1071092" cy="1071092"/>
          </a:xfrm>
          <a:prstGeom prst="rect">
            <a:avLst/>
          </a:prstGeom>
        </p:spPr>
      </p:pic>
      <p:pic>
        <p:nvPicPr>
          <p:cNvPr id="6" name="Graphic 5">
            <a:extLst>
              <a:ext uri="{FF2B5EF4-FFF2-40B4-BE49-F238E27FC236}">
                <a16:creationId xmlns:a16="http://schemas.microsoft.com/office/drawing/2014/main" id="{895C3686-FC1C-6C25-D527-DC665771FD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0984" y="4336402"/>
            <a:ext cx="1071092" cy="1071092"/>
          </a:xfrm>
          <a:prstGeom prst="rect">
            <a:avLst/>
          </a:prstGeom>
        </p:spPr>
      </p:pic>
      <p:sp>
        <p:nvSpPr>
          <p:cNvPr id="9" name="TextBox 8">
            <a:extLst>
              <a:ext uri="{FF2B5EF4-FFF2-40B4-BE49-F238E27FC236}">
                <a16:creationId xmlns:a16="http://schemas.microsoft.com/office/drawing/2014/main" id="{6AEAB727-E6CC-4A1C-F276-F416B9C35A70}"/>
              </a:ext>
            </a:extLst>
          </p:cNvPr>
          <p:cNvSpPr txBox="1"/>
          <p:nvPr/>
        </p:nvSpPr>
        <p:spPr>
          <a:xfrm>
            <a:off x="3012076" y="1719487"/>
            <a:ext cx="4749438"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C00000"/>
                </a:solidFill>
                <a:latin typeface="Gotham book"/>
              </a:rPr>
              <a:t>Answer the three questions on your exit ticket based on the information from today’s lesson.</a:t>
            </a:r>
            <a:endParaRPr kumimoji="0" lang="en-US" sz="3600" b="0" i="0" u="none" strike="noStrike" kern="1200" cap="none" spc="0" normalizeH="0" baseline="0" noProof="0" dirty="0">
              <a:ln>
                <a:noFill/>
              </a:ln>
              <a:solidFill>
                <a:srgbClr val="C00000"/>
              </a:solidFill>
              <a:effectLst/>
              <a:uLnTx/>
              <a:uFillTx/>
              <a:latin typeface="Gotham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Share with a partner.</a:t>
            </a:r>
          </a:p>
        </p:txBody>
      </p:sp>
      <p:pic>
        <p:nvPicPr>
          <p:cNvPr id="11" name="Graphic 10">
            <a:extLst>
              <a:ext uri="{FF2B5EF4-FFF2-40B4-BE49-F238E27FC236}">
                <a16:creationId xmlns:a16="http://schemas.microsoft.com/office/drawing/2014/main" id="{CECED689-902F-65EE-8106-0676E5D9069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2359" y="2287403"/>
            <a:ext cx="2312022" cy="2312022"/>
          </a:xfrm>
          <a:prstGeom prst="rect">
            <a:avLst/>
          </a:prstGeom>
        </p:spPr>
      </p:pic>
    </p:spTree>
    <p:extLst>
      <p:ext uri="{BB962C8B-B14F-4D97-AF65-F5344CB8AC3E}">
        <p14:creationId xmlns:p14="http://schemas.microsoft.com/office/powerpoint/2010/main" val="88336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C6E57F-A9D2-D39D-7F35-89786DBE1C1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E38C69E-D9D7-ECE9-C886-9E9F6006C9FB}"/>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68A493B6-2BBD-DD39-2E77-FC8295E03918}"/>
              </a:ext>
            </a:extLst>
          </p:cNvPr>
          <p:cNvSpPr/>
          <p:nvPr/>
        </p:nvSpPr>
        <p:spPr>
          <a:xfrm>
            <a:off x="1712787" y="1261062"/>
            <a:ext cx="8084356" cy="1502228"/>
          </a:xfrm>
          <a:prstGeom prst="wedgeRoundRectCallout">
            <a:avLst>
              <a:gd name="adj1" fmla="val 60044"/>
              <a:gd name="adj2" fmla="val 3496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rgbClr val="C00000"/>
                </a:solidFill>
                <a:latin typeface="Gotham Book"/>
                <a:ea typeface="Times New Roman" panose="02020603050405020304" pitchFamily="18" charset="0"/>
                <a:cs typeface="Times New Roman" panose="02020603050405020304" pitchFamily="18" charset="0"/>
              </a:rPr>
              <a:t>O</a:t>
            </a:r>
            <a:r>
              <a:rPr lang="en-US" sz="3600" kern="0" dirty="0">
                <a:solidFill>
                  <a:srgbClr val="C00000"/>
                </a:solidFill>
                <a:effectLst/>
                <a:latin typeface="Gotham Book"/>
                <a:ea typeface="Times New Roman" panose="02020603050405020304" pitchFamily="18" charset="0"/>
                <a:cs typeface="Times New Roman" panose="02020603050405020304" pitchFamily="18" charset="0"/>
              </a:rPr>
              <a:t>ne challenge Texas faced after it won its independence in 1836 was _________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D36A6CFA-B59D-E8A1-4F1E-BCC0F28C93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1631" y="1522821"/>
            <a:ext cx="1344476" cy="1344476"/>
          </a:xfrm>
          <a:prstGeom prst="rect">
            <a:avLst/>
          </a:prstGeom>
        </p:spPr>
      </p:pic>
      <p:sp>
        <p:nvSpPr>
          <p:cNvPr id="5" name="Speech Bubble: Rectangle with Corners Rounded 4">
            <a:extLst>
              <a:ext uri="{FF2B5EF4-FFF2-40B4-BE49-F238E27FC236}">
                <a16:creationId xmlns:a16="http://schemas.microsoft.com/office/drawing/2014/main" id="{431F0DEC-CD67-1D29-0E8E-65C81EF7907C}"/>
              </a:ext>
            </a:extLst>
          </p:cNvPr>
          <p:cNvSpPr/>
          <p:nvPr/>
        </p:nvSpPr>
        <p:spPr>
          <a:xfrm>
            <a:off x="3570514" y="2993880"/>
            <a:ext cx="8396616" cy="1502228"/>
          </a:xfrm>
          <a:prstGeom prst="wedgeRoundRectCallout">
            <a:avLst>
              <a:gd name="adj1" fmla="val -57370"/>
              <a:gd name="adj2" fmla="val 3134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800" kern="0" dirty="0">
                <a:solidFill>
                  <a:srgbClr val="C00000"/>
                </a:solidFill>
                <a:effectLst/>
                <a:latin typeface="Gotham Book"/>
                <a:ea typeface="Times New Roman" panose="02020603050405020304" pitchFamily="18" charset="0"/>
                <a:cs typeface="Times New Roman" panose="02020603050405020304" pitchFamily="18" charset="0"/>
              </a:rPr>
              <a:t>Texas tried to strengthen its position after it won its independence by 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9FE05687-EF4F-C0C4-C038-D5CC4E3796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2787" y="3245934"/>
            <a:ext cx="1344476" cy="1344476"/>
          </a:xfrm>
          <a:prstGeom prst="rect">
            <a:avLst/>
          </a:prstGeom>
        </p:spPr>
      </p:pic>
      <p:sp>
        <p:nvSpPr>
          <p:cNvPr id="7" name="Speech Bubble: Rectangle with Corners Rounded 6">
            <a:extLst>
              <a:ext uri="{FF2B5EF4-FFF2-40B4-BE49-F238E27FC236}">
                <a16:creationId xmlns:a16="http://schemas.microsoft.com/office/drawing/2014/main" id="{3120A492-59CA-D958-EC7F-986E6D1ED89C}"/>
              </a:ext>
            </a:extLst>
          </p:cNvPr>
          <p:cNvSpPr/>
          <p:nvPr/>
        </p:nvSpPr>
        <p:spPr>
          <a:xfrm>
            <a:off x="1812149" y="4774782"/>
            <a:ext cx="8084356" cy="1502228"/>
          </a:xfrm>
          <a:prstGeom prst="wedgeRoundRectCallout">
            <a:avLst>
              <a:gd name="adj1" fmla="val 60044"/>
              <a:gd name="adj2" fmla="val 3496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kern="0" dirty="0">
                <a:solidFill>
                  <a:srgbClr val="C00000"/>
                </a:solidFill>
                <a:latin typeface="Gotham Book"/>
                <a:ea typeface="Times New Roman" panose="02020603050405020304" pitchFamily="18" charset="0"/>
                <a:cs typeface="Times New Roman" panose="02020603050405020304" pitchFamily="18" charset="0"/>
              </a:rPr>
              <a:t>O</a:t>
            </a:r>
            <a:r>
              <a:rPr lang="en-US" sz="3400" kern="0" dirty="0">
                <a:solidFill>
                  <a:srgbClr val="C00000"/>
                </a:solidFill>
                <a:effectLst/>
                <a:latin typeface="Gotham Book"/>
                <a:ea typeface="Times New Roman" panose="02020603050405020304" pitchFamily="18" charset="0"/>
                <a:cs typeface="Times New Roman" panose="02020603050405020304" pitchFamily="18" charset="0"/>
              </a:rPr>
              <a:t>ne thing I predict will happen in the next unit: The Republic of Texas is ______</a:t>
            </a:r>
            <a:endParaRPr kumimoji="0" lang="en-US" sz="3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EF05FDBA-DF05-F1A3-73C5-86FC7DC4F5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2654" y="4937542"/>
            <a:ext cx="1344476" cy="1344476"/>
          </a:xfrm>
          <a:prstGeom prst="rect">
            <a:avLst/>
          </a:prstGeom>
        </p:spPr>
      </p:pic>
    </p:spTree>
    <p:extLst>
      <p:ext uri="{BB962C8B-B14F-4D97-AF65-F5344CB8AC3E}">
        <p14:creationId xmlns:p14="http://schemas.microsoft.com/office/powerpoint/2010/main" val="305695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454</TotalTime>
  <Words>717</Words>
  <Application>Microsoft Office PowerPoint</Application>
  <PresentationFormat>Widescreen</PresentationFormat>
  <Paragraphs>33</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Calibri</vt:lpstr>
      <vt:lpstr>Gotham book</vt:lpstr>
      <vt:lpstr>Gotham book</vt:lpstr>
      <vt:lpstr>Gotham Medium</vt:lpstr>
      <vt:lpstr>Josefin Sans</vt:lpstr>
      <vt:lpstr>Office Theme</vt:lpstr>
      <vt:lpstr>Unit  5:  The Texas Revolution</vt:lpstr>
      <vt:lpstr>Warm-up Follow the directions below to complete your warm-up </vt:lpstr>
      <vt:lpstr>Share with the class:</vt:lpstr>
      <vt:lpstr>Essential Questions</vt:lpstr>
      <vt:lpstr>In Today’s Lesson</vt:lpstr>
      <vt:lpstr>So, Texas is Independent... Now What? </vt:lpstr>
      <vt:lpstr>Addressing the Challenges in Texas</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4</cp:revision>
  <dcterms:created xsi:type="dcterms:W3CDTF">2025-04-02T13:53:10Z</dcterms:created>
  <dcterms:modified xsi:type="dcterms:W3CDTF">2025-04-09T15:19:23Z</dcterms:modified>
</cp:coreProperties>
</file>