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300" r:id="rId4"/>
    <p:sldId id="282" r:id="rId5"/>
    <p:sldId id="315" r:id="rId6"/>
    <p:sldId id="324" r:id="rId7"/>
    <p:sldId id="298" r:id="rId8"/>
    <p:sldId id="308" r:id="rId9"/>
    <p:sldId id="299" r:id="rId10"/>
    <p:sldId id="309" r:id="rId11"/>
    <p:sldId id="310" r:id="rId12"/>
    <p:sldId id="312" r:id="rId13"/>
    <p:sldId id="313" r:id="rId14"/>
    <p:sldId id="311" r:id="rId15"/>
    <p:sldId id="327" r:id="rId16"/>
    <p:sldId id="314" r:id="rId17"/>
    <p:sldId id="325" r:id="rId18"/>
    <p:sldId id="32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24006-BBDE-B13D-BBDD-C510B9837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0F50C1-610E-64B8-F421-AC5289C9E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A93D43-EBC0-F1AA-425B-CFFC20C35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CF624-36A0-8DEB-370F-70D10D0E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E1C4D-B3F5-D969-4E3A-0957E2FE8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04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30683-8208-24E9-96FC-705918D4B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B574E-0984-AE5E-3FD9-240B0D656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12E51-2E68-F8EF-788D-61A65FFF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76BE0-4DD0-45F3-BFB5-7AFE0CFD6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02F0E-B00F-64CC-C757-28B7397E4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1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D35E7E-D7FB-D4A2-13F9-FB73ABA9AD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D9E13B-11E4-AE33-138D-1F4E8444B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A8731-F442-1528-47A5-6C000232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38CD4-8B94-E045-052E-CD20E18D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B5B77-2E1B-3995-1A3E-F593A1E0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05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3B6E5-73BF-AE0E-4C0B-E95C4C55A9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73CB1-6A27-B8CD-DEDE-1F99079F3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B125-3BF6-E441-4DD8-8E2CA069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1F704-1010-4F9B-4656-5FC804877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7AD06-51B4-1E20-A6F5-EEE431ED9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59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1EBBB-077A-D76F-66C2-52110E41C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9EC6-B4ED-AD81-6828-10149F3AC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97B24-7168-4DE8-D9FA-F6F386D6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E2370-0B49-6AD0-42AE-690FD27A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F213-F376-3724-7290-F717BAF4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617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E67C-E0CC-1210-54BA-2F320A927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A552F-C06D-8225-FC9D-A1ACF61E7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78481-198F-1A98-3233-07755FF5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F992E-AFFF-15E1-3F8F-7940A8A27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D5F6-30B5-B0D7-DBD7-59D0D079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28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271A-EAA5-1C74-6617-B8971B011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EA78A-07E4-11CB-58CB-7AD68ACAEC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F3825-4080-04ED-6326-88E96D05A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21356-F4B6-6B7D-419A-45EB21DF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A7CD9-3DA7-2100-B4F4-CEFB5D66E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08686-F009-7DC0-3FEC-D113D601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5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6350A-45B6-2533-BED4-546198CF3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44A6E-33E0-FEBB-F368-DDC52F443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02DAD-4A0D-7ECB-562C-DB66BDC55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378A3-0C17-92EF-DD28-59AAE2EA8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9F8C1-22F5-AFA7-6F2F-64A710DB5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75B1E-6369-438B-59CE-33451F08B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1AECB-CF51-2515-54D0-2980D5B93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21BA8-55FB-CC18-CEFA-1D220AF9A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44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6605-5CB2-4252-495F-9C4FB430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65D5D5-B631-8941-294A-42C967C8F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FDFD4-AB08-4D11-64D1-7CF46CA8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650BB-2A62-890F-33FC-3182433C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5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40539B-99E3-FCCC-7B23-6BA0FD74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26B8A5-8609-C54A-EF17-30289532D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324ED-002C-286A-5802-C3B05BA2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287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CBACC-AB15-BB82-A477-6CD6B9CB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F2A36-AADC-1A3D-4019-EE0A33D4D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56703-E528-BE9B-167F-0409EC10C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7F737-488C-74F3-F29C-A605B427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12E35-D39F-79B3-095C-E2A90020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3550BD-678A-38F2-7747-6492EA72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A178-6F93-BD00-BF5D-76307DF76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A232-0888-09FA-0200-E9CF6B6C8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A113E-9757-B94C-F6D6-5765B9D80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C88B5-13DA-CF3E-5053-F0974B70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41C43-BC1D-1AD5-D409-C8F6B5A6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52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9FA1-6F71-0BCB-EA1E-1CF07A256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672A19-C990-87AD-93A7-581DCBFE43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8F49EA-416D-E2E0-55F5-0984AE7D1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78FA9-55A4-1EE0-BECB-96ADB242A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25FAB-73B2-B844-AFAE-A567077F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5738A-C182-28D6-4C13-391D1FA1F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26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A7536-9636-65EB-FBE8-FEF8D3650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6DC48-7866-1424-1544-F841C42D7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EF97F-3D15-C685-DFD9-E60BD500B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3FE4A-928B-2150-3BAD-550019D01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D2507-8E6C-7D29-ED27-94AC0363C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77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4D1E9D-FFCE-276E-8DF2-7F10499E79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2238B3-E5D9-36DA-8EC0-9002524BE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C1623-5386-552D-5166-327EA410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DA4E-8D9D-9E8B-CF5D-3F5FEC6C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BC87C-F938-E2B4-6C26-9F27AE31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36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A9142-C693-1E46-BEC5-A925EB365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AE92AC-074C-5A45-A626-4B621FCFF0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2B37-A08C-FB4E-8A80-ECC52E376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1D853-A81F-EC4C-BBCE-79A51E854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3AE22-8842-2A4A-AF1C-009496A0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360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4B33C-88F4-614B-AF93-B9237F40F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FDE61-81DA-1442-8C59-17501ABE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33EF2-4485-234C-AB30-1D5F31ED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4FA5B-2741-5E46-A5D3-4B0D978B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E0822-3DDA-0144-A658-F015CB7E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98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CCE53-4C5A-7F41-965D-28D7AB398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1CD1-B02C-5148-BF62-45B1E8B74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F213-DB53-2043-8199-4B92A9765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77C27-5D3D-534A-8E33-DF980CE8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C81FA-2C64-E04C-B188-56D34ECF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835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54E8B-F763-434E-AD06-1B442767C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CE99E-F688-C748-B064-D3F2C512E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61C91-BFE5-904A-B309-D30EC6273A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12C9C-3398-F44B-89F7-2CA6FE17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DEA89-179E-1D42-979E-E73CC2101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2AF76-DF79-D743-933B-4BBD0B90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761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6F0E3-C15F-DA45-8C73-7A0D37E9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6037-5ED7-684C-B3E1-F544501EE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F2B66-A5AB-A740-9786-1CEF1C88C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097B2A-F264-BD4F-B5D6-905BCFCDF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7C810A-986C-7243-81DF-A5B3247ED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66A4BF-C7C9-BA4E-871D-2D9E47A40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C51A2F-B529-9948-98B5-60F72844C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AA3CB8-C4AF-7243-B698-B813F804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145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7E662-0EB5-9643-8E4A-A201E88BA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CAD3C7-9227-5F49-887B-27CD1BAAB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F3BA9-203F-674E-89EA-4637A43B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0F7D89-6DEB-EB48-A935-AD2CE558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067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8A669-422B-9D49-912E-FA9480A3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B2E54-69B9-7845-83BA-13D20818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63419-F090-424F-AF11-A05C407C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8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E877A-CA47-B6E2-5B12-25D8C5F7C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F0B9D-5F5F-1BFE-48D8-04D4FA631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85975-B54E-AA7D-8992-12E0F267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58D38-BB63-ED24-647B-29CB893E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AE875-AEF6-59A3-B4D7-064A4B1A7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653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1AF4-C15C-3448-AA50-41134F49A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068F2-A314-D140-848D-3B8CE6624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2895A-A15B-6240-8897-7029C6858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D99B2-3DAD-E540-920D-38ED75985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FD3B8-E1B2-BF4F-A518-67AA91F95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48E19-5CDA-1844-9075-C01DBC7CE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937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09D2-C06A-BC46-BBFB-84306F6B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1E9A2-DD08-5C46-A16E-1C971A93D4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9328A-274B-A746-8FD5-AFF051BEC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4499-0B29-9745-852A-CFBE13F8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93CFF-D2F0-EA48-98C2-569EBC3D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D64B5-9737-F146-9884-6AFEF602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842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AB0C-0EED-0E4A-98A2-CB764ECB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5DD8AF-4897-3349-8A9B-4AC327B7B9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6B9A2-F06C-4B47-BB1A-069D32727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52ACC-984B-3545-AE9F-C1A77E44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570FF-1ACA-0048-9A5E-91B60DD3A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444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2801C-DF82-5149-9CDF-CE1584832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29798-5694-1F41-A8A9-3F2AF483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3B3AA-09B1-F441-B7C0-172B50F11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0DD99-5583-274E-81EF-CF2F7C5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59ED-D4B0-A34D-8E53-5676CF70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3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E4069-0D0D-2E13-2E19-998B4AF81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151D2-6879-F847-55AF-0797287CE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7B31A9-82BB-0CD3-A84B-A8FD4D2CF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05CCA1-F971-7C1E-5348-54165C4C0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1992C-F250-C1F4-EC79-41C1F77B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826A8-88D1-7F7D-D811-E152E44AD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3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23C6-D7F9-B5F9-1801-392BCF44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9E6C8-C6BA-4810-418B-E10A18513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13DBA-42C7-8953-3E2A-495BC1EA4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0EA461-7597-F80A-1C46-5F2AD7C38A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741AF1-790F-CBBF-0BF3-D8F7FCAB7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D102F-D8BD-2801-A870-3A20B06F1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4DE7D-4D2E-5D49-63F3-B909EC621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9F94C7-4991-F8CA-A978-A19D6F500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8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4A6A1-5878-1D4B-CED7-FDA63BA1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5C8681-C33E-F156-C281-C5F01D2F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A4BE3-A21E-523D-6BCD-FB357D25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721D3F-6D41-0C5C-B07F-E63385AF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0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63622-FD25-AEB6-39D3-329A8C1A3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A13E1-350C-7170-6F2C-0DEEF8887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CDB0A-D2A0-6AD4-D3DA-0AAD2260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3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92B78-527A-D206-6E2E-AD3FE350B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3AFBC-81B2-AA5F-C162-679C531F0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D8C9A2-D384-B8C5-91FA-44C8ED51D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C505A-D781-08F6-FE4F-4393E525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093D8-1E68-CB8A-2560-FCD2EAF00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A8D18-3319-7017-2DCE-B41DA5F5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18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01C6C-6EBD-BD8C-7A7A-4DA344479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DAB4E0-9250-86E4-1072-0997A6E68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37B59-F7B4-6772-B93A-6D98C3119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39988-7C0D-4440-6295-86D8A298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A2CC1-6845-E237-C15F-035F3A15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4B5BC-D6F2-A13F-1BFA-597209AA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B89E3E-7B7E-A66F-CB4B-185519C2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C269B-4C63-9F1E-CB01-A5490477E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CE35A-23B7-B93E-E806-5A6193904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16FF70-FA1A-4811-8752-CB83723076B2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592F2-56C6-0905-81B7-2BB7E96FD4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7CCA8-FB2B-FA1F-3475-5495B610B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923B3E-DC54-491B-87F6-962680BC7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9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66CA60-B6F9-1325-9748-1419DBC9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C4C12-1932-22E6-CC4B-60F2167A4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19A78-C9DE-4358-3A5C-D7D9B61BAC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14A315-DE97-4EC5-8EC0-A9E61BDE1C4F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DEF69-259B-D25A-6079-2D31218E2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C652-A6DF-C2F7-E7CC-D00AB2DB15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7F4789-D85C-4000-A41C-BAB8F46A6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5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8738B9-98B2-7D4D-8DDD-C7C43F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DCA401-F7CD-394E-832A-A295CA461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2F235-71BA-0F46-AAAF-16AE080ADB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0223-5ADC-934C-8BE1-8265A0335AF6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FE667-FF9F-7048-BBB5-18F264CC9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F98EB-EC54-DF41-AEEF-8673DD467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F209-B028-B748-B02A-A975FA91E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1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0.svg"/><Relationship Id="rId4" Type="http://schemas.openxmlformats.org/officeDocument/2006/relationships/image" Target="../media/image2.emf"/><Relationship Id="rId9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emf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2.emf"/><Relationship Id="rId10" Type="http://schemas.openxmlformats.org/officeDocument/2006/relationships/image" Target="../media/image9.png"/><Relationship Id="rId4" Type="http://schemas.openxmlformats.org/officeDocument/2006/relationships/image" Target="../media/image1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8" name="Title 5"/>
          <p:cNvSpPr txBox="1">
            <a:spLocks noGrp="1"/>
          </p:cNvSpPr>
          <p:nvPr>
            <p:ph type="title"/>
          </p:nvPr>
        </p:nvSpPr>
        <p:spPr>
          <a:xfrm>
            <a:off x="1935479" y="13061"/>
            <a:ext cx="8240486" cy="14904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Mind Map</a:t>
            </a:r>
            <a:endParaRPr lang="en-US" sz="8800" dirty="0">
              <a:latin typeface="Gotham Medium"/>
            </a:endParaRPr>
          </a:p>
        </p:txBody>
      </p:sp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92514" y="6456891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Oval 1" descr="This image displays a set of connected ovals demonstrating how topics, sub-topics, and additional information connect within the unit. ">
            <a:extLst>
              <a:ext uri="{FF2B5EF4-FFF2-40B4-BE49-F238E27FC236}">
                <a16:creationId xmlns:a16="http://schemas.microsoft.com/office/drawing/2014/main" id="{7E9D1280-1A21-25D7-E3E1-E09F8B8980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4125686" y="2988127"/>
            <a:ext cx="3233057" cy="1524003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Main Topic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A818D99-AE28-53C5-4725-FD524A38D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92143" y="2754086"/>
            <a:ext cx="2579914" cy="979715"/>
          </a:xfrm>
          <a:prstGeom prst="ellipse">
            <a:avLst/>
          </a:prstGeom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A9F0206-D889-8655-475C-A953D17F6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28060" y="4049487"/>
            <a:ext cx="2677884" cy="1110342"/>
          </a:xfrm>
          <a:prstGeom prst="ellipse">
            <a:avLst/>
          </a:prstGeom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DFA263E-9D40-1385-2C2B-E2D011B9F6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60915" y="1703615"/>
            <a:ext cx="2677885" cy="979715"/>
          </a:xfrm>
          <a:prstGeom prst="ellipse">
            <a:avLst/>
          </a:prstGeom>
          <a:ln w="28575">
            <a:extLst>
              <a:ext uri="{C807C97D-BFC1-408E-A445-0C87EB9F89A2}">
                <ask:lineSketchStyleProps xmlns:ask="http://schemas.microsoft.com/office/drawing/2018/sketchyshapes" sd="3809068511">
                  <a:custGeom>
                    <a:avLst/>
                    <a:gdLst>
                      <a:gd name="connsiteX0" fmla="*/ 0 w 2275113"/>
                      <a:gd name="connsiteY0" fmla="*/ 489858 h 979715"/>
                      <a:gd name="connsiteX1" fmla="*/ 1137557 w 2275113"/>
                      <a:gd name="connsiteY1" fmla="*/ 0 h 979715"/>
                      <a:gd name="connsiteX2" fmla="*/ 2275114 w 2275113"/>
                      <a:gd name="connsiteY2" fmla="*/ 489858 h 979715"/>
                      <a:gd name="connsiteX3" fmla="*/ 1137557 w 2275113"/>
                      <a:gd name="connsiteY3" fmla="*/ 979716 h 979715"/>
                      <a:gd name="connsiteX4" fmla="*/ 0 w 2275113"/>
                      <a:gd name="connsiteY4" fmla="*/ 489858 h 97971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275113" h="979715" fill="none" extrusionOk="0">
                        <a:moveTo>
                          <a:pt x="0" y="489858"/>
                        </a:moveTo>
                        <a:cubicBezTo>
                          <a:pt x="-96882" y="128187"/>
                          <a:pt x="484535" y="-49107"/>
                          <a:pt x="1137557" y="0"/>
                        </a:cubicBezTo>
                        <a:cubicBezTo>
                          <a:pt x="1769673" y="4737"/>
                          <a:pt x="2305360" y="240210"/>
                          <a:pt x="2275114" y="489858"/>
                        </a:cubicBezTo>
                        <a:cubicBezTo>
                          <a:pt x="2282663" y="702975"/>
                          <a:pt x="1699633" y="924697"/>
                          <a:pt x="1137557" y="979716"/>
                        </a:cubicBezTo>
                        <a:cubicBezTo>
                          <a:pt x="498978" y="985571"/>
                          <a:pt x="12507" y="794875"/>
                          <a:pt x="0" y="489858"/>
                        </a:cubicBezTo>
                        <a:close/>
                      </a:path>
                      <a:path w="2275113" h="979715" stroke="0" extrusionOk="0">
                        <a:moveTo>
                          <a:pt x="0" y="489858"/>
                        </a:moveTo>
                        <a:cubicBezTo>
                          <a:pt x="-65014" y="322547"/>
                          <a:pt x="604912" y="-83493"/>
                          <a:pt x="1137557" y="0"/>
                        </a:cubicBezTo>
                        <a:cubicBezTo>
                          <a:pt x="1773716" y="11256"/>
                          <a:pt x="2327254" y="180751"/>
                          <a:pt x="2275114" y="489858"/>
                        </a:cubicBezTo>
                        <a:cubicBezTo>
                          <a:pt x="2299785" y="636906"/>
                          <a:pt x="1794992" y="1004767"/>
                          <a:pt x="1137557" y="979716"/>
                        </a:cubicBezTo>
                        <a:cubicBezTo>
                          <a:pt x="500199" y="1039751"/>
                          <a:pt x="-42188" y="718934"/>
                          <a:pt x="0" y="48985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Sub-topic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206600C-3EDA-7C55-5C5D-3E6B1ABA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14701" y="5562599"/>
            <a:ext cx="1921328" cy="9797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71CB12F-5342-4431-F8F5-3FE5798695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45928" y="4287841"/>
            <a:ext cx="1921328" cy="9797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BE91FA-C3EA-17F6-051A-EC1006957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22329" y="3576788"/>
            <a:ext cx="1921328" cy="9797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19B838-2940-CA5F-90A3-8212364D5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7058" y="2167927"/>
            <a:ext cx="1921328" cy="9797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Additional information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3C254E-9A69-DDFA-0DC3-82D6C409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1"/>
            <a:endCxn id="6" idx="4"/>
          </p:cNvCxnSpPr>
          <p:nvPr/>
        </p:nvCxnSpPr>
        <p:spPr>
          <a:xfrm flipH="1" flipV="1">
            <a:off x="4299858" y="2683330"/>
            <a:ext cx="299298" cy="5279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40C6EB-4A55-5B39-B31F-8FB35E7D2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6" idx="2"/>
            <a:endCxn id="14" idx="7"/>
          </p:cNvCxnSpPr>
          <p:nvPr/>
        </p:nvCxnSpPr>
        <p:spPr>
          <a:xfrm flipH="1">
            <a:off x="2587014" y="2193473"/>
            <a:ext cx="373901" cy="117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8997496-0917-0D9B-6263-791600F9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3"/>
            <a:endCxn id="4" idx="6"/>
          </p:cNvCxnSpPr>
          <p:nvPr/>
        </p:nvCxnSpPr>
        <p:spPr>
          <a:xfrm flipH="1">
            <a:off x="4005944" y="4288945"/>
            <a:ext cx="593212" cy="315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0F18311-3561-3F07-A698-E283EA61C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4"/>
            <a:endCxn id="11" idx="1"/>
          </p:cNvCxnSpPr>
          <p:nvPr/>
        </p:nvCxnSpPr>
        <p:spPr>
          <a:xfrm>
            <a:off x="2667002" y="5159829"/>
            <a:ext cx="929071" cy="546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D7C76D-0CBD-3FAB-41C3-5B343F99B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6"/>
            <a:endCxn id="3" idx="2"/>
          </p:cNvCxnSpPr>
          <p:nvPr/>
        </p:nvCxnSpPr>
        <p:spPr>
          <a:xfrm flipV="1">
            <a:off x="7358743" y="3243944"/>
            <a:ext cx="533400" cy="5061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C63A69E-01E7-CEF4-07FA-FEA089B00E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" idx="4"/>
            <a:endCxn id="12" idx="0"/>
          </p:cNvCxnSpPr>
          <p:nvPr/>
        </p:nvCxnSpPr>
        <p:spPr>
          <a:xfrm>
            <a:off x="9182100" y="3733801"/>
            <a:ext cx="24492" cy="554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F2EA022-3A5A-1E9D-BEC8-C2D43A694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2" idx="6"/>
            <a:endCxn id="13" idx="4"/>
          </p:cNvCxnSpPr>
          <p:nvPr/>
        </p:nvCxnSpPr>
        <p:spPr>
          <a:xfrm flipV="1">
            <a:off x="10167256" y="4556503"/>
            <a:ext cx="715737" cy="221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667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5E4D4467-B641-9204-4C7F-CAB65D4AA6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352578-B2C8-3B4D-3476-CDEEB3E965FA}"/>
              </a:ext>
            </a:extLst>
          </p:cNvPr>
          <p:cNvSpPr txBox="1"/>
          <p:nvPr/>
        </p:nvSpPr>
        <p:spPr>
          <a:xfrm>
            <a:off x="500743" y="1504406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3AB883-F736-9791-96E7-BA0C54F0347E}"/>
              </a:ext>
            </a:extLst>
          </p:cNvPr>
          <p:cNvSpPr/>
          <p:nvPr/>
        </p:nvSpPr>
        <p:spPr>
          <a:xfrm>
            <a:off x="50074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“Come and Take it” flag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7D2EF5C-C2DF-8A3D-4D2F-54DBCB6347B9}"/>
              </a:ext>
            </a:extLst>
          </p:cNvPr>
          <p:cNvSpPr/>
          <p:nvPr/>
        </p:nvSpPr>
        <p:spPr>
          <a:xfrm>
            <a:off x="433947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Santa Anna captured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1C5019-C8DF-7997-A36D-A0C30B06D8B1}"/>
              </a:ext>
            </a:extLst>
          </p:cNvPr>
          <p:cNvSpPr/>
          <p:nvPr/>
        </p:nvSpPr>
        <p:spPr>
          <a:xfrm>
            <a:off x="8199975" y="332185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Centralist army moves quickly east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7583A37-F07C-0E2C-6B49-8568539BBFF6}"/>
              </a:ext>
            </a:extLst>
          </p:cNvPr>
          <p:cNvSpPr/>
          <p:nvPr/>
        </p:nvSpPr>
        <p:spPr>
          <a:xfrm>
            <a:off x="50074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Battle on March 6, 1836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C907311-3A31-3BE5-6288-5AB3E843E815}"/>
              </a:ext>
            </a:extLst>
          </p:cNvPr>
          <p:cNvSpPr/>
          <p:nvPr/>
        </p:nvSpPr>
        <p:spPr>
          <a:xfrm>
            <a:off x="433947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13-day siege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A88A3E4-CA7D-5783-E458-6E4191AFA358}"/>
              </a:ext>
            </a:extLst>
          </p:cNvPr>
          <p:cNvSpPr/>
          <p:nvPr/>
        </p:nvSpPr>
        <p:spPr>
          <a:xfrm>
            <a:off x="8199975" y="496909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Santa Anna ordered execution of 400 prisoners</a:t>
            </a:r>
          </a:p>
        </p:txBody>
      </p:sp>
    </p:spTree>
    <p:extLst>
      <p:ext uri="{BB962C8B-B14F-4D97-AF65-F5344CB8AC3E}">
        <p14:creationId xmlns:p14="http://schemas.microsoft.com/office/powerpoint/2010/main" val="4130195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052474" y="6475606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3127A63C-94FF-FF83-320F-61E5FE3962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27B385-FC44-C980-E256-9C9E93EB7B8A}"/>
              </a:ext>
            </a:extLst>
          </p:cNvPr>
          <p:cNvSpPr txBox="1"/>
          <p:nvPr/>
        </p:nvSpPr>
        <p:spPr>
          <a:xfrm>
            <a:off x="500743" y="1504406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E977065-F2D6-2BC8-8E30-9AE3BC8AAC98}"/>
              </a:ext>
            </a:extLst>
          </p:cNvPr>
          <p:cNvSpPr/>
          <p:nvPr/>
        </p:nvSpPr>
        <p:spPr>
          <a:xfrm>
            <a:off x="50074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Declaration of Independence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441D84B-1A37-2D5B-B1FE-610F5E838F1A}"/>
              </a:ext>
            </a:extLst>
          </p:cNvPr>
          <p:cNvSpPr/>
          <p:nvPr/>
        </p:nvSpPr>
        <p:spPr>
          <a:xfrm>
            <a:off x="433947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Provisional Texas President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F6A73F8-AAB7-CAC1-E82F-7992517441AA}"/>
              </a:ext>
            </a:extLst>
          </p:cNvPr>
          <p:cNvSpPr/>
          <p:nvPr/>
        </p:nvSpPr>
        <p:spPr>
          <a:xfrm>
            <a:off x="8199975" y="332185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Provisional Texas Vice President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16A6B74-C4A5-722E-85A6-DFDE39430960}"/>
              </a:ext>
            </a:extLst>
          </p:cNvPr>
          <p:cNvSpPr/>
          <p:nvPr/>
        </p:nvSpPr>
        <p:spPr>
          <a:xfrm>
            <a:off x="50074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Republic of Texas Constitution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6313E0C-0D45-224B-135F-C7B7B26FCC1D}"/>
              </a:ext>
            </a:extLst>
          </p:cNvPr>
          <p:cNvSpPr/>
          <p:nvPr/>
        </p:nvSpPr>
        <p:spPr>
          <a:xfrm>
            <a:off x="433947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Mission La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Gotham Book"/>
              </a:rPr>
              <a:t>Bahía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otham Book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F43D9C0-0E04-494B-6E38-B8835855A885}"/>
              </a:ext>
            </a:extLst>
          </p:cNvPr>
          <p:cNvSpPr/>
          <p:nvPr/>
        </p:nvSpPr>
        <p:spPr>
          <a:xfrm>
            <a:off x="8199975" y="496909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Treaties of Velasco</a:t>
            </a:r>
          </a:p>
        </p:txBody>
      </p:sp>
    </p:spTree>
    <p:extLst>
      <p:ext uri="{BB962C8B-B14F-4D97-AF65-F5344CB8AC3E}">
        <p14:creationId xmlns:p14="http://schemas.microsoft.com/office/powerpoint/2010/main" val="394636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84659" y="6488668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B3387D4-5A1F-B80E-2312-8766B28D4D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041C79-A2D8-59D7-9E1A-76966B4C3FE4}"/>
              </a:ext>
            </a:extLst>
          </p:cNvPr>
          <p:cNvSpPr txBox="1"/>
          <p:nvPr/>
        </p:nvSpPr>
        <p:spPr>
          <a:xfrm>
            <a:off x="500743" y="1504406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D342B5A-3395-C856-435C-D90E8A020C6C}"/>
              </a:ext>
            </a:extLst>
          </p:cNvPr>
          <p:cNvSpPr/>
          <p:nvPr/>
        </p:nvSpPr>
        <p:spPr>
          <a:xfrm>
            <a:off x="50074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David G. Burnet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F0822CC-F501-CD80-6C95-52EDB8B424DC}"/>
              </a:ext>
            </a:extLst>
          </p:cNvPr>
          <p:cNvSpPr/>
          <p:nvPr/>
        </p:nvSpPr>
        <p:spPr>
          <a:xfrm>
            <a:off x="433947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 Antonio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14DEB78-EB5E-861B-D97A-8E48D2329EB9}"/>
              </a:ext>
            </a:extLst>
          </p:cNvPr>
          <p:cNvSpPr/>
          <p:nvPr/>
        </p:nvSpPr>
        <p:spPr>
          <a:xfrm>
            <a:off x="8199975" y="332185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Sam Houston Army Commander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6F53846-116C-1242-D6DE-2B914EDE4C37}"/>
              </a:ext>
            </a:extLst>
          </p:cNvPr>
          <p:cNvSpPr/>
          <p:nvPr/>
        </p:nvSpPr>
        <p:spPr>
          <a:xfrm>
            <a:off x="50074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18-minute battle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39DC79B-2B4A-A5E8-7CD2-75DFB0C7CED7}"/>
              </a:ext>
            </a:extLst>
          </p:cNvPr>
          <p:cNvSpPr/>
          <p:nvPr/>
        </p:nvSpPr>
        <p:spPr>
          <a:xfrm>
            <a:off x="433947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Lorenzo de Zavala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274918D-4693-8C96-0050-5A718D6F63B9}"/>
              </a:ext>
            </a:extLst>
          </p:cNvPr>
          <p:cNvSpPr/>
          <p:nvPr/>
        </p:nvSpPr>
        <p:spPr>
          <a:xfrm>
            <a:off x="8199975" y="496909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George Childress</a:t>
            </a:r>
          </a:p>
        </p:txBody>
      </p:sp>
    </p:spTree>
    <p:extLst>
      <p:ext uri="{BB962C8B-B14F-4D97-AF65-F5344CB8AC3E}">
        <p14:creationId xmlns:p14="http://schemas.microsoft.com/office/powerpoint/2010/main" val="2974646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31854-4766-73F6-BDB8-295A03755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BB0925-7781-4AAD-C211-88456FBB4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3AA60BC-6378-B8DE-5782-2CB5EACEC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BDCF81EE-8AD1-5FB4-45CB-83FA16FEE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CCB1808-D62E-F90D-DD19-BCB6EB466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052474" y="6475606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66DC30F-565C-3100-AB1B-BF5C5C4627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rgbClr val="0070C0"/>
                </a:solidFill>
                <a:latin typeface="Gotham Medium"/>
              </a:rPr>
              <a:t>1.0</a:t>
            </a:r>
            <a:r>
              <a:rPr lang="en-US" sz="6600" dirty="0">
                <a:solidFill>
                  <a:schemeClr val="bg1"/>
                </a:solidFill>
                <a:latin typeface="Gotham Medium"/>
              </a:rPr>
              <a:t>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0A0B9-84DE-AE3A-5AE3-C8AD5E7DD6C3}"/>
              </a:ext>
            </a:extLst>
          </p:cNvPr>
          <p:cNvSpPr txBox="1"/>
          <p:nvPr/>
        </p:nvSpPr>
        <p:spPr>
          <a:xfrm>
            <a:off x="500743" y="1504406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75F1652-BCE9-8FA7-31AB-E67B3B35BAAD}"/>
              </a:ext>
            </a:extLst>
          </p:cNvPr>
          <p:cNvSpPr/>
          <p:nvPr/>
        </p:nvSpPr>
        <p:spPr>
          <a:xfrm>
            <a:off x="50074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Civilians fled east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90A9D65-7F32-9977-2292-B29C462A614F}"/>
              </a:ext>
            </a:extLst>
          </p:cNvPr>
          <p:cNvSpPr/>
          <p:nvPr/>
        </p:nvSpPr>
        <p:spPr>
          <a:xfrm>
            <a:off x="433947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Mexico did not recognize independence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667B6D5-AF79-AD51-FDD6-0189C2A4D617}"/>
              </a:ext>
            </a:extLst>
          </p:cNvPr>
          <p:cNvSpPr/>
          <p:nvPr/>
        </p:nvSpPr>
        <p:spPr>
          <a:xfrm>
            <a:off x="8199975" y="332185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Disputes over</a:t>
            </a:r>
            <a:r>
              <a:rPr lang="en-US" sz="3200" dirty="0">
                <a:solidFill>
                  <a:prstClr val="white"/>
                </a:solidFill>
                <a:latin typeface="Calibri" panose="020F0502020204030204"/>
              </a:rPr>
              <a:t> Texas southern border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6527224-C5A5-ED1F-BF58-E4076B78BA01}"/>
              </a:ext>
            </a:extLst>
          </p:cNvPr>
          <p:cNvSpPr/>
          <p:nvPr/>
        </p:nvSpPr>
        <p:spPr>
          <a:xfrm>
            <a:off x="50074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Republic of Texas established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C466400-1FC1-5DBF-1876-9EC597D256B0}"/>
              </a:ext>
            </a:extLst>
          </p:cNvPr>
          <p:cNvSpPr/>
          <p:nvPr/>
        </p:nvSpPr>
        <p:spPr>
          <a:xfrm>
            <a:off x="433947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A fight over a cannon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441C65C-9E88-F719-3094-4C9EE4D4F366}"/>
              </a:ext>
            </a:extLst>
          </p:cNvPr>
          <p:cNvSpPr/>
          <p:nvPr/>
        </p:nvSpPr>
        <p:spPr>
          <a:xfrm>
            <a:off x="8199975" y="496909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defenders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kille</a:t>
            </a: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d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803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Create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413657" y="1763486"/>
            <a:ext cx="58238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 take a few minutes to add any information you can think of to your Mind Map.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add facts, descriptions, explanations, cultural information, or anything else you can think of. </a:t>
            </a:r>
          </a:p>
        </p:txBody>
      </p:sp>
      <p:pic>
        <p:nvPicPr>
          <p:cNvPr id="11" name="Picture 10" descr="A drawing of a light bulb with yellow crumpled paper as its light">
            <a:extLst>
              <a:ext uri="{FF2B5EF4-FFF2-40B4-BE49-F238E27FC236}">
                <a16:creationId xmlns:a16="http://schemas.microsoft.com/office/drawing/2014/main" id="{60BB2820-356C-4D06-41F5-8ED32804B53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b="-2260"/>
          <a:stretch/>
        </p:blipFill>
        <p:spPr>
          <a:xfrm>
            <a:off x="6749147" y="1854305"/>
            <a:ext cx="5431972" cy="440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0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D406D4A-8621-48C9-7A44-BADE251BD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3" r="4217" b="5211"/>
          <a:stretch/>
        </p:blipFill>
        <p:spPr>
          <a:xfrm>
            <a:off x="7032445" y="1965339"/>
            <a:ext cx="5159555" cy="408269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Exit Ticket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77E07A-AD45-D3F0-FD14-B1ACFADB0117}"/>
              </a:ext>
            </a:extLst>
          </p:cNvPr>
          <p:cNvSpPr txBox="1"/>
          <p:nvPr/>
        </p:nvSpPr>
        <p:spPr>
          <a:xfrm>
            <a:off x="1763486" y="2220686"/>
            <a:ext cx="58238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Complete the sentence summarizing the main idea from our unit.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 with a partner. 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3019F22C-F0FD-2F72-0047-B9523F6EA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359" y="3053744"/>
            <a:ext cx="925793" cy="925793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4736E241-E386-3A64-0EDF-D4862D77A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5302" y="1849041"/>
            <a:ext cx="1071092" cy="1071092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9622" y="4436813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487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D0F0BC1F-961F-20E8-2CAA-6589862B5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Share your response</a:t>
            </a:r>
            <a:endParaRPr lang="en-US" sz="6600" dirty="0">
              <a:solidFill>
                <a:schemeClr val="accent5">
                  <a:lumMod val="75000"/>
                </a:schemeClr>
              </a:solidFill>
              <a:latin typeface="Gotham Medium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BFDB923-AE36-A6F2-D54E-FADE5FAF9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259" y="3302136"/>
            <a:ext cx="1477141" cy="1477141"/>
          </a:xfrm>
          <a:prstGeom prst="rect">
            <a:avLst/>
          </a:prstGeom>
        </p:spPr>
      </p:pic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C1E654D8-A909-6C49-4ECD-508AE97385DF}"/>
              </a:ext>
            </a:extLst>
          </p:cNvPr>
          <p:cNvSpPr/>
          <p:nvPr/>
        </p:nvSpPr>
        <p:spPr>
          <a:xfrm>
            <a:off x="3864429" y="2341326"/>
            <a:ext cx="7326085" cy="2764074"/>
          </a:xfrm>
          <a:prstGeom prst="wedgeRoundRectCallout">
            <a:avLst>
              <a:gd name="adj1" fmla="val -71145"/>
              <a:gd name="adj2" fmla="val 29871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>
              <a:lnSpc>
                <a:spcPct val="110000"/>
              </a:lnSpc>
              <a:spcAft>
                <a:spcPts val="600"/>
              </a:spcAft>
            </a:pPr>
            <a:r>
              <a:rPr lang="en-US" sz="4800" dirty="0">
                <a:effectLst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4800" u="sng" dirty="0">
                <a:effectLst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(1)____________</a:t>
            </a:r>
            <a:r>
              <a:rPr lang="en-US" sz="4800" dirty="0">
                <a:effectLst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is primarily characterized by</a:t>
            </a:r>
            <a:r>
              <a:rPr lang="en-US" sz="4800" u="sng" dirty="0">
                <a:effectLst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(2)_______________</a:t>
            </a:r>
            <a:endParaRPr lang="en-US" sz="48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4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1817915" y="13061"/>
            <a:ext cx="8752114" cy="1587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latin typeface="Gotham Medium"/>
              </a:rPr>
              <a:t>Warm-up:</a:t>
            </a:r>
            <a:br>
              <a:rPr lang="en-US" dirty="0">
                <a:latin typeface="Gotham Medium"/>
              </a:rPr>
            </a:br>
            <a:r>
              <a:rPr lang="en-US" sz="3600" dirty="0">
                <a:latin typeface="Gotham Medium"/>
              </a:rPr>
              <a:t>Follow the directions on your warm-up </a:t>
            </a:r>
            <a:endParaRPr lang="en-US" dirty="0">
              <a:latin typeface="Gotham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8F479A-6511-B2FC-9BD1-CE4F96706620}"/>
              </a:ext>
            </a:extLst>
          </p:cNvPr>
          <p:cNvSpPr txBox="1"/>
          <p:nvPr/>
        </p:nvSpPr>
        <p:spPr>
          <a:xfrm>
            <a:off x="2601685" y="1679341"/>
            <a:ext cx="40915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Use the word bank provided to fill in the small mind map on your warm-up.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Place each term where you think it fits best in your mind map.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+mn-ea"/>
                <a:cs typeface="+mn-cs"/>
              </a:rPr>
              <a:t>Discuss with a partner.</a:t>
            </a:r>
          </a:p>
        </p:txBody>
      </p:sp>
      <p:pic>
        <p:nvPicPr>
          <p:cNvPr id="2" name="Picture 1" descr="A diagram of the small mind map from the warm-up.&#10;&#10;Box number 1 is the primary topic.&#10;Box number 2 connects to number 1 as a subtopic.&#10;Box number 3 connects to number 2 as an example or additional information of number 2.&#10;&#10;Box number 4 connects directly to number 1 as a second subtopic. &#10;Box number 5 connects to 4 as an example or additional information of box 4.">
            <a:extLst>
              <a:ext uri="{FF2B5EF4-FFF2-40B4-BE49-F238E27FC236}">
                <a16:creationId xmlns:a16="http://schemas.microsoft.com/office/drawing/2014/main" id="{4F1BC701-A12E-EFB3-034B-4457D03C8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343" y="2722139"/>
            <a:ext cx="5553228" cy="312732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786F8BF-EF70-BB60-B669-4CFBDCF66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44502" y="1828800"/>
            <a:ext cx="1071092" cy="1071092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F3361E40-39DB-4E42-CC37-C2D1A1A06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99947" y="3724823"/>
            <a:ext cx="925793" cy="925793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68C76BFB-8B4D-785E-B1F1-7AB1D2897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46323" y="5779436"/>
            <a:ext cx="842453" cy="84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3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2"/>
            <a:ext cx="1524002" cy="6858002"/>
          </a:xfrm>
          <a:prstGeom prst="rect">
            <a:avLst/>
          </a:prstGeom>
          <a:solidFill>
            <a:srgbClr val="057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5ACA2-3436-B048-BAB2-05A7A5B3B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4000"/>
            <a:lum bright="31000"/>
          </a:blip>
          <a:srcRect l="8724" t="84492" b="1647"/>
          <a:stretch/>
        </p:blipFill>
        <p:spPr>
          <a:xfrm rot="5400000">
            <a:off x="-2656751" y="2677256"/>
            <a:ext cx="6858003" cy="1503485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  <a:reflection blurRad="952500" stA="0" endPos="94000" dist="1181100" dir="5400000" sy="-100000" algn="bl" rotWithShape="0"/>
          </a:effectLst>
        </p:spPr>
      </p:pic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D0DFCA26-F947-4F47-A71A-87D2B4E67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529" y="5627077"/>
            <a:ext cx="976941" cy="994812"/>
          </a:xfrm>
          <a:prstGeom prst="rect">
            <a:avLst/>
          </a:prstGeom>
        </p:spPr>
      </p:pic>
      <p:sp>
        <p:nvSpPr>
          <p:cNvPr id="11" name="Title 5"/>
          <p:cNvSpPr txBox="1">
            <a:spLocks noGrp="1"/>
          </p:cNvSpPr>
          <p:nvPr>
            <p:ph type="title"/>
          </p:nvPr>
        </p:nvSpPr>
        <p:spPr>
          <a:xfrm>
            <a:off x="2314304" y="13061"/>
            <a:ext cx="8240486" cy="11299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dirty="0">
                <a:latin typeface="Gotham Medium"/>
              </a:rPr>
              <a:t>Share with the class</a:t>
            </a:r>
          </a:p>
        </p:txBody>
      </p:sp>
      <p:sp>
        <p:nvSpPr>
          <p:cNvPr id="12" name="TextBox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98D922C6-53E1-D7C7-3DDA-CDB33095E870}"/>
              </a:ext>
            </a:extLst>
          </p:cNvPr>
          <p:cNvSpPr/>
          <p:nvPr/>
        </p:nvSpPr>
        <p:spPr>
          <a:xfrm>
            <a:off x="3886200" y="1371599"/>
            <a:ext cx="8153400" cy="1371601"/>
          </a:xfrm>
          <a:prstGeom prst="wedgeRoundRectCallout">
            <a:avLst>
              <a:gd name="adj1" fmla="val -60745"/>
              <a:gd name="adj2" fmla="val 33282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primary 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one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_______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BC7A152-A73E-D936-1EFE-CF729F0C81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94114" y="1628548"/>
            <a:ext cx="1070090" cy="1070090"/>
          </a:xfrm>
          <a:prstGeom prst="rect">
            <a:avLst/>
          </a:prstGeom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676B0D9-6199-E9DA-5EF3-4BFD1B3BFF9C}"/>
              </a:ext>
            </a:extLst>
          </p:cNvPr>
          <p:cNvSpPr/>
          <p:nvPr/>
        </p:nvSpPr>
        <p:spPr>
          <a:xfrm>
            <a:off x="1894114" y="3125144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two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three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E9A67FA-8A18-B373-13B2-281826474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3486411"/>
            <a:ext cx="1070090" cy="1070090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62B1265-A865-B8BE-143D-F717E871345D}"/>
              </a:ext>
            </a:extLst>
          </p:cNvPr>
          <p:cNvSpPr/>
          <p:nvPr/>
        </p:nvSpPr>
        <p:spPr>
          <a:xfrm>
            <a:off x="1894114" y="4752882"/>
            <a:ext cx="8153400" cy="1371601"/>
          </a:xfrm>
          <a:prstGeom prst="wedgeRoundRectCallout">
            <a:avLst>
              <a:gd name="adj1" fmla="val 61418"/>
              <a:gd name="adj2" fmla="val 31695"/>
              <a:gd name="adj3" fmla="val 16667"/>
            </a:avLst>
          </a:prstGeom>
          <a:solidFill>
            <a:srgbClr val="0070C0"/>
          </a:solidFill>
          <a:effectLst>
            <a:outerShdw blurRad="50800" dist="50800" dir="792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 think the subtopic in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four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____, and box number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five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is ____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66B3C755-43BC-B431-95ED-BEDD7EC5C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969510" y="5092032"/>
            <a:ext cx="1070090" cy="107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931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5376B541-C1FA-BF6E-B5FD-A0BCF1D0BE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9" y="13062"/>
            <a:ext cx="8240486" cy="13803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chemeClr val="bg1"/>
                </a:solidFill>
                <a:latin typeface="Gotham Medium"/>
              </a:rPr>
              <a:t>Essential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5E5E50-6DEB-22D2-3082-33BC9027EABC}"/>
              </a:ext>
            </a:extLst>
          </p:cNvPr>
          <p:cNvSpPr txBox="1"/>
          <p:nvPr/>
        </p:nvSpPr>
        <p:spPr>
          <a:xfrm>
            <a:off x="1260296" y="2094448"/>
            <a:ext cx="964719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How do the key terms and concepts from Unit 5: The Texas Revolution connect to each other? </a:t>
            </a: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9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326671" y="-5351588"/>
            <a:ext cx="1524002" cy="12206659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11" name="TextBox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itle 5">
            <a:extLst>
              <a:ext uri="{FF2B5EF4-FFF2-40B4-BE49-F238E27FC236}">
                <a16:creationId xmlns:a16="http://schemas.microsoft.com/office/drawing/2014/main" id="{AA0FBFBF-DF50-12F8-85CD-D1AB10083F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35478" y="13061"/>
            <a:ext cx="8493035" cy="1490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800" dirty="0">
                <a:solidFill>
                  <a:schemeClr val="bg1"/>
                </a:solidFill>
                <a:latin typeface="Gotham Medium"/>
              </a:rPr>
              <a:t>In today’s lesson…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CF76A14-8E8E-BC23-58D9-55992D4E1090}"/>
              </a:ext>
            </a:extLst>
          </p:cNvPr>
          <p:cNvSpPr txBox="1"/>
          <p:nvPr/>
        </p:nvSpPr>
        <p:spPr>
          <a:xfrm>
            <a:off x="1143000" y="1926771"/>
            <a:ext cx="10276115" cy="3449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We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EA72E">
                    <a:lumMod val="75000"/>
                  </a:srgbClr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make connections between key terms and concepts within all of Unit 5: The Texas Revolution.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4000" b="1" i="1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I will</a:t>
            </a:r>
            <a:r>
              <a:rPr kumimoji="0" lang="en-US" sz="40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Gotham Book"/>
                <a:ea typeface="Times New Roman" panose="02020603050405020304" pitchFamily="18" charset="0"/>
                <a:cs typeface="Times New Roman" panose="02020603050405020304" pitchFamily="18" charset="0"/>
              </a:rPr>
              <a:t>create a Mind Map using terms and concepts from the class slides presentation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009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339195" y="6452855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854EDF2E-86B2-8881-4E4B-D680DA62F3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Unit Topic &amp; Subtopics 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B75D8-7BFB-5496-3CA6-829A6FD6E3FF}"/>
              </a:ext>
            </a:extLst>
          </p:cNvPr>
          <p:cNvSpPr txBox="1"/>
          <p:nvPr/>
        </p:nvSpPr>
        <p:spPr>
          <a:xfrm>
            <a:off x="20514" y="1598943"/>
            <a:ext cx="1217148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Which of the titles in the boxes below is the main topic of our unit?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Draw a circle in the middle of your Mind Map and write the main topic inside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dirty="0">
                <a:solidFill>
                  <a:srgbClr val="7030A0"/>
                </a:solidFill>
                <a:latin typeface="Calibri" panose="020F0502020204030204"/>
              </a:rPr>
              <a:t>Write the remaining topics around the main topic. Connect each sub-topic to the main topic with a line.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840EB0A-8D86-298F-DA30-CD08BABD63D6}"/>
              </a:ext>
            </a:extLst>
          </p:cNvPr>
          <p:cNvSpPr/>
          <p:nvPr/>
        </p:nvSpPr>
        <p:spPr>
          <a:xfrm>
            <a:off x="391878" y="4127394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B345942-C276-7952-CB97-578FB64DA282}"/>
              </a:ext>
            </a:extLst>
          </p:cNvPr>
          <p:cNvSpPr/>
          <p:nvPr/>
        </p:nvSpPr>
        <p:spPr>
          <a:xfrm>
            <a:off x="4278080" y="4124827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Causes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FC978E8-5C00-B165-CB51-9C6000E023E8}"/>
              </a:ext>
            </a:extLst>
          </p:cNvPr>
          <p:cNvSpPr/>
          <p:nvPr/>
        </p:nvSpPr>
        <p:spPr>
          <a:xfrm>
            <a:off x="8334524" y="41139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Texas Revolution</a:t>
            </a:r>
          </a:p>
        </p:txBody>
      </p:sp>
    </p:spTree>
    <p:extLst>
      <p:ext uri="{BB962C8B-B14F-4D97-AF65-F5344CB8AC3E}">
        <p14:creationId xmlns:p14="http://schemas.microsoft.com/office/powerpoint/2010/main" val="174066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702655" y="6369803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788B79A-C5AA-5304-A342-17E643EF65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632371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</a:t>
            </a:r>
            <a:endParaRPr lang="en-US" sz="6600" dirty="0">
              <a:latin typeface="Gotham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49AFA3-DB1D-F7BC-455C-D6C183E7D1FB}"/>
              </a:ext>
            </a:extLst>
          </p:cNvPr>
          <p:cNvSpPr txBox="1"/>
          <p:nvPr/>
        </p:nvSpPr>
        <p:spPr>
          <a:xfrm>
            <a:off x="500743" y="1537064"/>
            <a:ext cx="113241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slide. 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C086618-1878-9131-E7C3-C5D1D3B1069A}"/>
              </a:ext>
            </a:extLst>
          </p:cNvPr>
          <p:cNvSpPr/>
          <p:nvPr/>
        </p:nvSpPr>
        <p:spPr>
          <a:xfrm>
            <a:off x="50074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Battle of Gonzales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15EAC4D-3740-FA8B-BB8D-13C890C78EB8}"/>
              </a:ext>
            </a:extLst>
          </p:cNvPr>
          <p:cNvSpPr/>
          <p:nvPr/>
        </p:nvSpPr>
        <p:spPr>
          <a:xfrm>
            <a:off x="4339473" y="306890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Goliad Massacre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C9B5096-CB8E-3C0F-71C7-462C8B54C45E}"/>
              </a:ext>
            </a:extLst>
          </p:cNvPr>
          <p:cNvSpPr/>
          <p:nvPr/>
        </p:nvSpPr>
        <p:spPr>
          <a:xfrm>
            <a:off x="8199975" y="308236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Battle of the Alamo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9EEB510-F4C5-1C17-455B-9F10BB489F02}"/>
              </a:ext>
            </a:extLst>
          </p:cNvPr>
          <p:cNvSpPr/>
          <p:nvPr/>
        </p:nvSpPr>
        <p:spPr>
          <a:xfrm>
            <a:off x="50074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prstClr val="white"/>
                </a:solidFill>
                <a:latin typeface="Calibri" panose="020F0502020204030204"/>
              </a:rPr>
              <a:t>The Runaway Scrape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E73BDB4-EC59-0322-51E6-2FD6A80F27BD}"/>
              </a:ext>
            </a:extLst>
          </p:cNvPr>
          <p:cNvSpPr/>
          <p:nvPr/>
        </p:nvSpPr>
        <p:spPr>
          <a:xfrm>
            <a:off x="4339473" y="471615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Battle of San Jacinto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5CAD92D-F8E7-BD08-CCAF-8DECE3FEF706}"/>
              </a:ext>
            </a:extLst>
          </p:cNvPr>
          <p:cNvSpPr/>
          <p:nvPr/>
        </p:nvSpPr>
        <p:spPr>
          <a:xfrm>
            <a:off x="8199975" y="472960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Constitutional Convention of 1836</a:t>
            </a:r>
          </a:p>
        </p:txBody>
      </p:sp>
    </p:spTree>
    <p:extLst>
      <p:ext uri="{BB962C8B-B14F-4D97-AF65-F5344CB8AC3E}">
        <p14:creationId xmlns:p14="http://schemas.microsoft.com/office/powerpoint/2010/main" val="340132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996099" y="6505498"/>
            <a:ext cx="403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E97D381A-AED2-DC42-5158-AE5411714E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461485-C0C8-A5D7-D0D6-9763F9C96314}"/>
              </a:ext>
            </a:extLst>
          </p:cNvPr>
          <p:cNvSpPr txBox="1"/>
          <p:nvPr/>
        </p:nvSpPr>
        <p:spPr>
          <a:xfrm>
            <a:off x="500743" y="1537064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F296505-835C-347A-C552-5E01D52CBD9F}"/>
              </a:ext>
            </a:extLst>
          </p:cNvPr>
          <p:cNvSpPr/>
          <p:nvPr/>
        </p:nvSpPr>
        <p:spPr>
          <a:xfrm>
            <a:off x="500743" y="3362831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Abolished Constitution of 1824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A61CD71-1872-ECEF-589B-62913D6FD6D0}"/>
              </a:ext>
            </a:extLst>
          </p:cNvPr>
          <p:cNvSpPr/>
          <p:nvPr/>
        </p:nvSpPr>
        <p:spPr>
          <a:xfrm>
            <a:off x="4339473" y="3362831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prstClr val="white"/>
                </a:solidFill>
                <a:latin typeface="Calibri" panose="020F0502020204030204"/>
              </a:rPr>
              <a:t>Fannin’s surrender at Coleto Creek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0DE9E71-76F9-4EAA-E4F3-1FB556F55A9C}"/>
              </a:ext>
            </a:extLst>
          </p:cNvPr>
          <p:cNvSpPr/>
          <p:nvPr/>
        </p:nvSpPr>
        <p:spPr>
          <a:xfrm>
            <a:off x="8199975" y="337628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Declaration of Independence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021CB91-5C77-B97D-4481-4118A14DFB09}"/>
              </a:ext>
            </a:extLst>
          </p:cNvPr>
          <p:cNvSpPr/>
          <p:nvPr/>
        </p:nvSpPr>
        <p:spPr>
          <a:xfrm>
            <a:off x="500743" y="5010074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Centralist government takeover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DFA3BB5-9587-AFEE-A5E6-D8FF551CB6F2}"/>
              </a:ext>
            </a:extLst>
          </p:cNvPr>
          <p:cNvSpPr/>
          <p:nvPr/>
        </p:nvSpPr>
        <p:spPr>
          <a:xfrm>
            <a:off x="4339473" y="5010074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Santa Anna surrendered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56E9947-BC52-1C4C-9602-F9BEE3EEB18D}"/>
              </a:ext>
            </a:extLst>
          </p:cNvPr>
          <p:cNvSpPr/>
          <p:nvPr/>
        </p:nvSpPr>
        <p:spPr>
          <a:xfrm>
            <a:off x="8199975" y="5023525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prstClr val="white"/>
                </a:solidFill>
                <a:latin typeface="Calibri" panose="020F0502020204030204"/>
              </a:rPr>
              <a:t>First battle of the Texas Revolution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65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01FB66-8E41-A940-BCF6-42A2E36056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5400830" y="-5367253"/>
            <a:ext cx="1524002" cy="12284631"/>
          </a:xfrm>
          <a:prstGeom prst="rect">
            <a:avLst/>
          </a:prstGeom>
          <a:solidFill>
            <a:srgbClr val="007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23">
            <a:extLst>
              <a:ext uri="{FF2B5EF4-FFF2-40B4-BE49-F238E27FC236}">
                <a16:creationId xmlns:a16="http://schemas.microsoft.com/office/drawing/2014/main" id="{8EACD2FA-8A9C-124B-823E-C53F06462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4" y="0"/>
            <a:ext cx="1503485" cy="1503485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7B4D059F-65A8-8C4D-8411-207E58E1B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5313" y="220479"/>
            <a:ext cx="976941" cy="994812"/>
          </a:xfrm>
          <a:prstGeom prst="rect">
            <a:avLst/>
          </a:prstGeom>
        </p:spPr>
      </p:pic>
      <p:sp>
        <p:nvSpPr>
          <p:cNvPr id="9" name="TextBox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20050" y="6518560"/>
            <a:ext cx="4091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Gotham Book" pitchFamily="2" charset="0"/>
                <a:ea typeface="+mn-ea"/>
                <a:cs typeface="Gotham Book" pitchFamily="2" charset="0"/>
              </a:rPr>
              <a:t>https://education.texashistory.unt.edu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19DF98AE-8E50-9D19-B474-CBEBD3F654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2600" y="13062"/>
            <a:ext cx="8989820" cy="14129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dirty="0">
                <a:solidFill>
                  <a:schemeClr val="bg1"/>
                </a:solidFill>
                <a:latin typeface="Gotham Medium"/>
              </a:rPr>
              <a:t>Make Connections </a:t>
            </a:r>
            <a:r>
              <a:rPr lang="en-US" sz="6600" dirty="0">
                <a:solidFill>
                  <a:schemeClr val="accent5">
                    <a:lumMod val="75000"/>
                  </a:schemeClr>
                </a:solidFill>
                <a:latin typeface="Gotham Medium"/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014F40-C858-4531-A290-B9BEB5902686}"/>
              </a:ext>
            </a:extLst>
          </p:cNvPr>
          <p:cNvSpPr txBox="1"/>
          <p:nvPr/>
        </p:nvSpPr>
        <p:spPr>
          <a:xfrm>
            <a:off x="500743" y="1504406"/>
            <a:ext cx="113241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 each item below to the topic on your Mind Map.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will connect directly to the main topic. Some will connect to other items from this slide or previous slides.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items could be placed in more than one location on your map.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8D7CE05-3738-C32F-E200-2F40CE056A96}"/>
              </a:ext>
            </a:extLst>
          </p:cNvPr>
          <p:cNvSpPr/>
          <p:nvPr/>
        </p:nvSpPr>
        <p:spPr>
          <a:xfrm>
            <a:off x="50074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dirty="0">
                <a:solidFill>
                  <a:prstClr val="white"/>
                </a:solidFill>
                <a:latin typeface="Calibri" panose="020F0502020204030204"/>
              </a:rPr>
              <a:t>Created a provisional government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3B8FABD-BCA5-641C-E8BB-FDDD26EE7E54}"/>
              </a:ext>
            </a:extLst>
          </p:cNvPr>
          <p:cNvSpPr/>
          <p:nvPr/>
        </p:nvSpPr>
        <p:spPr>
          <a:xfrm>
            <a:off x="4339473" y="3308399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States lost rights and powers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6256440-145E-53A0-977C-E845A883EF85}"/>
              </a:ext>
            </a:extLst>
          </p:cNvPr>
          <p:cNvSpPr/>
          <p:nvPr/>
        </p:nvSpPr>
        <p:spPr>
          <a:xfrm>
            <a:off x="8199975" y="3321850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William B. Travis commanded troops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7BF5921-4FA2-BD1E-EC71-32AA0D1CA0F3}"/>
              </a:ext>
            </a:extLst>
          </p:cNvPr>
          <p:cNvSpPr/>
          <p:nvPr/>
        </p:nvSpPr>
        <p:spPr>
          <a:xfrm>
            <a:off x="50074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Texans destroyed own towns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2B3835D-439E-BBB4-86B7-4A5493334DF4}"/>
              </a:ext>
            </a:extLst>
          </p:cNvPr>
          <p:cNvSpPr/>
          <p:nvPr/>
        </p:nvSpPr>
        <p:spPr>
          <a:xfrm>
            <a:off x="4339473" y="4955642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Juan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Gotham Book"/>
              </a:rPr>
              <a:t>Seguín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Gotham Book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4D7B98E-FAA7-E5ED-FE93-E71E792BE5C3}"/>
              </a:ext>
            </a:extLst>
          </p:cNvPr>
          <p:cNvSpPr/>
          <p:nvPr/>
        </p:nvSpPr>
        <p:spPr>
          <a:xfrm>
            <a:off x="8199975" y="4969093"/>
            <a:ext cx="3624943" cy="142728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Texas government fled for safety</a:t>
            </a:r>
          </a:p>
        </p:txBody>
      </p:sp>
    </p:spTree>
    <p:extLst>
      <p:ext uri="{BB962C8B-B14F-4D97-AF65-F5344CB8AC3E}">
        <p14:creationId xmlns:p14="http://schemas.microsoft.com/office/powerpoint/2010/main" val="969701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f4b8a2-ad4f-41b5-9a91-284d2cc38f56}" enabled="1" method="Standard" siteId="{70de1992-07c6-480f-a318-a1afcba0398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963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Calibri Light</vt:lpstr>
      <vt:lpstr>Gotham Book</vt:lpstr>
      <vt:lpstr>Gotham Medium</vt:lpstr>
      <vt:lpstr>Office Theme</vt:lpstr>
      <vt:lpstr>1_Office Theme</vt:lpstr>
      <vt:lpstr>2_Office Theme</vt:lpstr>
      <vt:lpstr>Mind Map</vt:lpstr>
      <vt:lpstr>Warm-up: Follow the directions on your warm-up </vt:lpstr>
      <vt:lpstr>Share with the class</vt:lpstr>
      <vt:lpstr>Essential Question</vt:lpstr>
      <vt:lpstr>In today’s lesson…</vt:lpstr>
      <vt:lpstr>Unit Topic &amp; Subtopics </vt:lpstr>
      <vt:lpstr>Make Connections</vt:lpstr>
      <vt:lpstr>Make Connections 2</vt:lpstr>
      <vt:lpstr>Make Connections 3</vt:lpstr>
      <vt:lpstr>Make Connections 5</vt:lpstr>
      <vt:lpstr>Make Connections 6</vt:lpstr>
      <vt:lpstr>Make Connections 4</vt:lpstr>
      <vt:lpstr>Make Connections 1.0 6</vt:lpstr>
      <vt:lpstr>Create Connections 6</vt:lpstr>
      <vt:lpstr>Exit Ticket</vt:lpstr>
      <vt:lpstr>Share your response</vt:lpstr>
    </vt:vector>
  </TitlesOfParts>
  <Company>University of North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Abubakar, Courtney</dc:creator>
  <cp:lastModifiedBy>Belden, Dreanna</cp:lastModifiedBy>
  <cp:revision>2</cp:revision>
  <dcterms:created xsi:type="dcterms:W3CDTF">2025-04-07T16:27:45Z</dcterms:created>
  <dcterms:modified xsi:type="dcterms:W3CDTF">2025-04-09T16:38:55Z</dcterms:modified>
</cp:coreProperties>
</file>