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  <p:sldMasterId id="2147483672" r:id="rId3"/>
  </p:sldMasterIdLst>
  <p:sldIdLst>
    <p:sldId id="300" r:id="rId4"/>
    <p:sldId id="282" r:id="rId5"/>
    <p:sldId id="315" r:id="rId6"/>
    <p:sldId id="324" r:id="rId7"/>
    <p:sldId id="298" r:id="rId8"/>
    <p:sldId id="308" r:id="rId9"/>
    <p:sldId id="299" r:id="rId10"/>
    <p:sldId id="309" r:id="rId11"/>
    <p:sldId id="310" r:id="rId12"/>
    <p:sldId id="312" r:id="rId13"/>
    <p:sldId id="313" r:id="rId14"/>
    <p:sldId id="311" r:id="rId15"/>
    <p:sldId id="327" r:id="rId16"/>
    <p:sldId id="314" r:id="rId17"/>
    <p:sldId id="325" r:id="rId18"/>
    <p:sldId id="326" r:id="rId1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59" d="100"/>
          <a:sy n="59" d="100"/>
        </p:scale>
        <p:origin x="940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3" Type="http://schemas.openxmlformats.org/officeDocument/2006/relationships/slideMaster" Target="slideMasters/slideMaster3.xml"/><Relationship Id="rId21" Type="http://schemas.openxmlformats.org/officeDocument/2006/relationships/viewProps" Target="viewProps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tableStyles" Target="tableStyles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D24006-BBDE-B13D-BBDD-C510B9837D3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00F50C1-610E-64B8-F421-AC5289C9ED7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9A93D43-EBC0-F1AA-425B-CFFC20C357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16FF70-FA1A-4811-8752-CB83723076B2}" type="datetimeFigureOut">
              <a:rPr lang="en-US" smtClean="0"/>
              <a:t>4/9/2025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E7CF624-36A0-8DEB-370F-70D10D0E6F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0E1C4D-B3F5-D969-4E3A-0957E2FE8B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923B3E-DC54-491B-87F6-962680BC71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84042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530683-8208-24E9-96FC-705918D4BB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58B574E-0984-AE5E-3FD9-240B0D656BB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DD12E51-2E68-F8EF-788D-61A65FFF3B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16FF70-FA1A-4811-8752-CB83723076B2}" type="datetimeFigureOut">
              <a:rPr lang="en-US" smtClean="0"/>
              <a:t>4/9/2025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B676BE0-4DD0-45F3-BFB5-7AFE0CFD68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E02F0E-B00F-64CC-C757-28B7397E46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923B3E-DC54-491B-87F6-962680BC71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03124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BD35E7E-D7FB-D4A2-13F9-FB73ABA9AD2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AD9E13B-11E4-AE33-138D-1F4E8444B44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64A8731-F442-1528-47A5-6C0002321D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16FF70-FA1A-4811-8752-CB83723076B2}" type="datetimeFigureOut">
              <a:rPr lang="en-US" smtClean="0"/>
              <a:t>4/9/2025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938CD4-8B94-E045-052E-CD20E18D2F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3B5B77-2E1B-3995-1A3E-F593A1E0D1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923B3E-DC54-491B-87F6-962680BC71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690559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F3B6E5-73BF-AE0E-4C0B-E95C4C55A98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1773CB1-6A27-B8CD-DEDE-1F99079F33F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472B125-3BF6-E441-4DD8-8E2CA0694B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14A315-DE97-4EC5-8EC0-A9E61BDE1C4F}" type="datetimeFigureOut">
              <a:rPr lang="en-US" smtClean="0"/>
              <a:t>4/9/2025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51F704-1010-4F9B-4656-5FC804877B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8F7AD06-51B4-1E20-A6F5-EEE431ED9D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F4789-D85C-4000-A41C-BAB8F46A63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46593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D1EBBB-077A-D76F-66C2-52110E41C2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C29EC6-B4ED-AD81-6828-10149F3AC7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9F97B24-7168-4DE8-D9FA-F6F386D6D0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14A315-DE97-4EC5-8EC0-A9E61BDE1C4F}" type="datetimeFigureOut">
              <a:rPr lang="en-US" smtClean="0"/>
              <a:t>4/9/2025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6AE2370-0B49-6AD0-42AE-690FD27A42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EFF213-F376-3724-7290-F717BAF482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F4789-D85C-4000-A41C-BAB8F46A63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161781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5DE67C-E0CC-1210-54BA-2F320A927F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57A552F-C06D-8225-FC9D-A1ACF61E7D3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178481-198F-1A98-3233-07755FF524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14A315-DE97-4EC5-8EC0-A9E61BDE1C4F}" type="datetimeFigureOut">
              <a:rPr lang="en-US" smtClean="0"/>
              <a:t>4/9/2025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57F992E-AFFF-15E1-3F8F-7940A8A274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D5D5F6-30B5-B0D7-DBD7-59D0D079FF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F4789-D85C-4000-A41C-BAB8F46A63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342803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92271A-EAA5-1C74-6617-B8971B0115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EEA78A-07E4-11CB-58CB-7AD68ACAEC4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02F3825-4080-04ED-6326-88E96D05AB1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FE21356-F4B6-6B7D-419A-45EB21DFAC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14A315-DE97-4EC5-8EC0-A9E61BDE1C4F}" type="datetimeFigureOut">
              <a:rPr lang="en-US" smtClean="0"/>
              <a:t>4/9/2025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66A7CD9-3DA7-2100-B4F4-CEFB5D66EC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6508686-F009-7DC0-3FEC-D113D6012D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F4789-D85C-4000-A41C-BAB8F46A63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215389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66350A-45B6-2533-BED4-546198CF35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4544A6E-33E0-FEBB-F368-DDC52F44306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6A02DAD-4A0D-7ECB-562C-DB66BDC559A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FC378A3-0C17-92EF-DD28-59AAE2EA874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E49F8C1-22F5-AFA7-6F2F-64A710DB552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8575B1E-6369-438B-59CE-33451F08B3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14A315-DE97-4EC5-8EC0-A9E61BDE1C4F}" type="datetimeFigureOut">
              <a:rPr lang="en-US" smtClean="0"/>
              <a:t>4/9/2025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181AECB-CF51-2515-54D0-2980D5B934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9321BA8-55FB-CC18-CEFA-1D220AF9A0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F4789-D85C-4000-A41C-BAB8F46A63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964423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816605-5CB2-4252-495F-9C4FB43093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865D5D5-B631-8941-294A-42C967C8F9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14A315-DE97-4EC5-8EC0-A9E61BDE1C4F}" type="datetimeFigureOut">
              <a:rPr lang="en-US" smtClean="0"/>
              <a:t>4/9/2025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F6FDFD4-AB08-4D11-64D1-7CF46CA861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B5650BB-2A62-890F-33FC-3182433C89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F4789-D85C-4000-A41C-BAB8F46A63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193545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940539B-99E3-FCCC-7B23-6BA0FD74FE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14A315-DE97-4EC5-8EC0-A9E61BDE1C4F}" type="datetimeFigureOut">
              <a:rPr lang="en-US" smtClean="0"/>
              <a:t>4/9/2025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526B8A5-8609-C54A-EF17-30289532D8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57324ED-002C-286A-5802-C3B05BA215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F4789-D85C-4000-A41C-BAB8F46A63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032872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FCBACC-AB15-BB82-A477-6CD6B9CBDE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7F2A36-AADC-1A3D-4019-EE0A33D4D6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5756703-E528-BE9B-167F-0409EC10C0B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F17F737-488C-74F3-F29C-A605B4276A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14A315-DE97-4EC5-8EC0-A9E61BDE1C4F}" type="datetimeFigureOut">
              <a:rPr lang="en-US" smtClean="0"/>
              <a:t>4/9/2025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FE12E35-D39F-79B3-095C-E2A9002096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E3550BD-678A-38F2-7747-6492EA722E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F4789-D85C-4000-A41C-BAB8F46A63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6749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5FA178-6F93-BD00-BF5D-76307DF766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4EA232-0888-09FA-0200-E9CF6B6C81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3A113E-9757-B94C-F6D6-5765B9D802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16FF70-FA1A-4811-8752-CB83723076B2}" type="datetimeFigureOut">
              <a:rPr lang="en-US" smtClean="0"/>
              <a:t>4/9/2025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75C88B5-13DA-CF3E-5053-F0974B70C0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A41C43-BC1D-1AD5-D409-C8F6B5A637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923B3E-DC54-491B-87F6-962680BC71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825213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309FA1-6F71-0BCB-EA1E-1CF07A256D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B672A19-C990-87AD-93A7-581DCBFE439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28F49EA-416D-E2E0-55F5-0984AE7D1F4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AE78FA9-55A4-1EE0-BECB-96ADB242AA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14A315-DE97-4EC5-8EC0-A9E61BDE1C4F}" type="datetimeFigureOut">
              <a:rPr lang="en-US" smtClean="0"/>
              <a:t>4/9/2025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D425FAB-73B2-B844-AFAE-A567077FA1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C95738A-C182-28D6-4C13-391D1FA1F3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F4789-D85C-4000-A41C-BAB8F46A63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151261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3A7536-9636-65EB-FBE8-FEF8D3650E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4B6DC48-7866-1424-1544-F841C42D79E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EEF97F-3D15-C685-DFD9-E60BD500BB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14A315-DE97-4EC5-8EC0-A9E61BDE1C4F}" type="datetimeFigureOut">
              <a:rPr lang="en-US" smtClean="0"/>
              <a:t>4/9/2025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DD3FE4A-928B-2150-3BAD-550019D016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CD2507-8E6C-7D29-ED27-94AC0363C8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F4789-D85C-4000-A41C-BAB8F46A63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127721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74D1E9D-FFCE-276E-8DF2-7F10499E792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82238B3-E5D9-36DA-8EC0-9002524BED7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5C1623-5386-552D-5166-327EA41045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14A315-DE97-4EC5-8EC0-A9E61BDE1C4F}" type="datetimeFigureOut">
              <a:rPr lang="en-US" smtClean="0"/>
              <a:t>4/9/2025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ED7DA4E-8D9D-9E8B-CF5D-3F5FEC6C30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E7BC87C-F938-E2B4-6C26-9F27AE3178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F4789-D85C-4000-A41C-BAB8F46A63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63369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AA9142-C693-1E46-BEC5-A925EB365B7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FAE92AC-074C-5A45-A626-4B621FCFF0B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85C2B37-A08C-FB4E-8A80-ECC52E3768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010223-5ADC-934C-8BE1-8265A0335AF6}" type="datetimeFigureOut">
              <a:rPr lang="en-US" smtClean="0"/>
              <a:t>4/9/2025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E41D853-A81F-EC4C-BBCE-79A51E854F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A53AE22-8842-2A4A-AF1C-009496A0F3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5F209-B028-B748-B02A-A975FA91EE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303605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64B33C-88F4-614B-AF93-B9237F40F3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EFDE61-81DA-1442-8C59-17501ABE63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6833EF2-4485-234C-AB30-1D5F31ED50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010223-5ADC-934C-8BE1-8265A0335AF6}" type="datetimeFigureOut">
              <a:rPr lang="en-US" smtClean="0"/>
              <a:t>4/9/2025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04FA5B-2741-5E46-A5D3-4B0D978BAA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0E0822-3DDA-0144-A658-F015CB7E6A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5F209-B028-B748-B02A-A975FA91EE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619839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5CCE53-4C5A-7F41-965D-28D7AB3989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1791CD1-B02C-5148-BF62-45B1E8B74F9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234F213-DB53-2043-8199-4B92A97653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010223-5ADC-934C-8BE1-8265A0335AF6}" type="datetimeFigureOut">
              <a:rPr lang="en-US" smtClean="0"/>
              <a:t>4/9/2025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4C77C27-5D3D-534A-8E33-DF980CE82B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E8C81FA-2C64-E04C-B188-56D34ECF8D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5F209-B028-B748-B02A-A975FA91EE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118354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654E8B-F763-434E-AD06-1B442767C9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8CE99E-F688-C748-B064-D3F2C512E55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D861C91-BFE5-904A-B309-D30EC6273A3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C612C9C-3398-F44B-89F7-2CA6FE17E7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010223-5ADC-934C-8BE1-8265A0335AF6}" type="datetimeFigureOut">
              <a:rPr lang="en-US" smtClean="0"/>
              <a:t>4/9/2025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30DEA89-179E-1D42-979E-E73CC21011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802AF76-DF79-D743-933B-4BBD0B9085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5F209-B028-B748-B02A-A975FA91EE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2876128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16F0E3-C15F-DA45-8C73-7A0D37E9F1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2A76037-5ED7-684C-B3E1-F544501EE68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06F2B66-A5AB-A740-9786-1CEF1C88C78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7097B2A-F264-BD4F-B5D6-905BCFCDF90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97C810A-986C-7243-81DF-A5B3247ED67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766A4BF-C7C9-BA4E-871D-2D9E47A40D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010223-5ADC-934C-8BE1-8265A0335AF6}" type="datetimeFigureOut">
              <a:rPr lang="en-US" smtClean="0"/>
              <a:t>4/9/2025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DC51A2F-B529-9948-98B5-60F72844CE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6AA3CB8-C4AF-7243-B698-B813F804F9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5F209-B028-B748-B02A-A975FA91EE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971458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F7E662-0EB5-9643-8E4A-A201E88BA3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8CAD3C7-9227-5F49-887B-27CD1BAABC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010223-5ADC-934C-8BE1-8265A0335AF6}" type="datetimeFigureOut">
              <a:rPr lang="en-US" smtClean="0"/>
              <a:t>4/9/2025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59F3BA9-203F-674E-89EA-4637A43B32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D0F7D89-6DEB-EB48-A935-AD2CE558BF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5F209-B028-B748-B02A-A975FA91EE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4106722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758A669-422B-9D49-912E-FA9480A37B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010223-5ADC-934C-8BE1-8265A0335AF6}" type="datetimeFigureOut">
              <a:rPr lang="en-US" smtClean="0"/>
              <a:t>4/9/2025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61B2E54-69B9-7845-83BA-13D2081837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0D63419-F090-424F-AF11-A05C407C6C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5F209-B028-B748-B02A-A975FA91EE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46840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EE877A-CA47-B6E2-5B12-25D8C5F7C1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EBF0B9D-5F5F-1BFE-48D8-04D4FA63171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6285975-B54E-AA7D-8992-12E0F267F7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16FF70-FA1A-4811-8752-CB83723076B2}" type="datetimeFigureOut">
              <a:rPr lang="en-US" smtClean="0"/>
              <a:t>4/9/2025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358D38-BB63-ED24-647B-29CB893E04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2EAE875-AEF6-59A3-B4D7-064A4B1A79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923B3E-DC54-491B-87F6-962680BC71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3065384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AF1AF4-C15C-3448-AA50-41134F49A2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3068F2-A314-D140-848D-3B8CE6624C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DA2895A-A15B-6240-8897-7029C685857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54D99B2-3DAD-E540-920D-38ED759855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010223-5ADC-934C-8BE1-8265A0335AF6}" type="datetimeFigureOut">
              <a:rPr lang="en-US" smtClean="0"/>
              <a:t>4/9/2025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3CFD3B8-E1B2-BF4F-A518-67AA91F952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AA48E19-5CDA-1844-9075-C01DBC7CEA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5F209-B028-B748-B02A-A975FA91EE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509375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F009D2-C06A-BC46-BBFB-84306F6B2C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9A1E9A2-DD08-5C46-A16E-1C971A93D4B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EA9328A-274B-A746-8FD5-AFF051BEC14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0AF4499-0B29-9745-852A-CFBE13F858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010223-5ADC-934C-8BE1-8265A0335AF6}" type="datetimeFigureOut">
              <a:rPr lang="en-US" smtClean="0"/>
              <a:t>4/9/2025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C893CFF-D2F0-EA48-98C2-569EBC3DF3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1BD64B5-9737-F146-9884-6AFEF60294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5F209-B028-B748-B02A-A975FA91EE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9384269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00AB0C-0EED-0E4A-98A2-CB764ECBD4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45DD8AF-4897-3349-8A9B-4AC327B7B9F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7A6B9A2-F06C-4B47-BB1A-069D32727A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010223-5ADC-934C-8BE1-8265A0335AF6}" type="datetimeFigureOut">
              <a:rPr lang="en-US" smtClean="0"/>
              <a:t>4/9/2025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052ACC-984B-3545-AE9F-C1A77E449B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1F570FF-1ACA-0048-9A5E-91B60DD3A4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5F209-B028-B748-B02A-A975FA91EE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4244411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D82801C-DF82-5149-9CDF-CE1584832D3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7D29798-5694-1F41-A8A9-3F2AF483BD3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C3B3AA-09B1-F441-B7C0-172B50F11C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010223-5ADC-934C-8BE1-8265A0335AF6}" type="datetimeFigureOut">
              <a:rPr lang="en-US" smtClean="0"/>
              <a:t>4/9/2025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0D0DD99-5583-274E-81EF-CF2F7C584F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E2359ED-D4B0-A34D-8E53-5676CF70D2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5F209-B028-B748-B02A-A975FA91EE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21329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CE4069-0D0D-2E13-2E19-998B4AF81E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9151D2-6879-F847-55AF-0797287CE29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07B31A9-82BB-0CD3-A84B-A8FD4D2CFE8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A05CCA1-F971-7C1E-5348-54165C4C0D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16FF70-FA1A-4811-8752-CB83723076B2}" type="datetimeFigureOut">
              <a:rPr lang="en-US" smtClean="0"/>
              <a:t>4/9/2025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141992C-F250-C1F4-EC79-41C1F77BB6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B9826A8-88D1-7F7D-D811-E152E44AD8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923B3E-DC54-491B-87F6-962680BC71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40317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0E23C6-D7F9-B5F9-1801-392BCF4418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6E9E6C8-C6BA-4810-418B-E10A1851334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A313DBA-42C7-8953-3E2A-495BC1EA40B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E0EA461-7597-F80A-1C46-5F2AD7C38AE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3741AF1-790F-CBBF-0BF3-D8F7FCAB78C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20D102F-D8BD-2801-A870-3A20B06F12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16FF70-FA1A-4811-8752-CB83723076B2}" type="datetimeFigureOut">
              <a:rPr lang="en-US" smtClean="0"/>
              <a:t>4/9/2025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F14DE7D-4D2E-5D49-63F3-B909EC6213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49F94C7-4991-F8CA-A978-A19D6F500E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923B3E-DC54-491B-87F6-962680BC71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23821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B4A6A1-5878-1D4B-CED7-FDA63BA1D5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D5C8681-C33E-F156-C281-C5F01D2FC7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16FF70-FA1A-4811-8752-CB83723076B2}" type="datetimeFigureOut">
              <a:rPr lang="en-US" smtClean="0"/>
              <a:t>4/9/2025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17A4BE3-A21E-523D-6BCD-FB357D25C9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C721D3F-6D41-0C5C-B07F-E63385AF58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923B3E-DC54-491B-87F6-962680BC71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09014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C863622-FD25-AEB6-39D3-329A8C1A39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16FF70-FA1A-4811-8752-CB83723076B2}" type="datetimeFigureOut">
              <a:rPr lang="en-US" smtClean="0"/>
              <a:t>4/9/2025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C1A13E1-350C-7170-6F2C-0DEEF8887C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CBCDB0A-D2A0-6AD4-D3DA-0AAD2260B0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923B3E-DC54-491B-87F6-962680BC71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81370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892B78-527A-D206-6E2E-AD3FE350B5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A3AFBC-81B2-AA5F-C162-679C531F02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4D8C9A2-D384-B8C5-91FA-44C8ED51D50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7BC505A-D781-08F6-FE4F-4393E52571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16FF70-FA1A-4811-8752-CB83723076B2}" type="datetimeFigureOut">
              <a:rPr lang="en-US" smtClean="0"/>
              <a:t>4/9/2025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B9093D8-1E68-CB8A-2560-FCD2EAF00E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09A8D18-3319-7017-2DCE-B41DA5F5EA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923B3E-DC54-491B-87F6-962680BC71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97180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201C6C-6EBD-BD8C-7A7A-4DA344479F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8DAB4E0-9250-86E4-1072-0997A6E6872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1437B59-F7B4-6772-B93A-6D98C311938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4F39988-7C0D-4440-6295-86D8A29891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16FF70-FA1A-4811-8752-CB83723076B2}" type="datetimeFigureOut">
              <a:rPr lang="en-US" smtClean="0"/>
              <a:t>4/9/2025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65A2CC1-6845-E237-C15F-035F3A1580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6F4B5BC-D6F2-A13F-1BFA-597209AAA3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923B3E-DC54-491B-87F6-962680BC71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55106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CB89E3E-7B7E-A66F-CB4B-185519C21E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35C269B-4C63-9F1E-CB01-A5490477E87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45CE35A-23B7-B93E-E806-5A6193904BE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F16FF70-FA1A-4811-8752-CB83723076B2}" type="datetimeFigureOut">
              <a:rPr lang="en-US" smtClean="0"/>
              <a:t>4/9/2025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23592F2-56C6-0905-81B7-2BB7E96FD4B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07CCA8-FB2B-FA1F-3475-5495B610B24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7923B3E-DC54-491B-87F6-962680BC71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96910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266CA60-B6F9-1325-9748-1419DBC9C0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32C4C12-1932-22E6-CC4B-60F2167A40E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E019A78-C9DE-4358-3A5C-D7D9B61BACB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E14A315-DE97-4EC5-8EC0-A9E61BDE1C4F}" type="datetimeFigureOut">
              <a:rPr lang="en-US" smtClean="0"/>
              <a:t>4/9/2025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DDEF69-259B-D25A-6079-2D31218E2F2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67C652-A6DF-C2F7-E7CC-D00AB2DB15B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E7F4789-D85C-4000-A41C-BAB8F46A63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15561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58738B9-98B2-7D4D-8DDD-C7C43F5E01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FDCA401-F7CD-394E-832A-A295CA4615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432F235-71BA-0F46-AAAF-16AE080ADBF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010223-5ADC-934C-8BE1-8265A0335AF6}" type="datetimeFigureOut">
              <a:rPr lang="en-US" smtClean="0"/>
              <a:t>4/9/2025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16FE667-FF9F-7048-BBB5-18F264CC9F3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ABF98EB-EC54-DF41-AEEF-8673DD4677B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45F209-B028-B748-B02A-A975FA91EE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49157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5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6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6.xml"/><Relationship Id="rId4" Type="http://schemas.openxmlformats.org/officeDocument/2006/relationships/image" Target="../media/image11.jpeg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sv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6.xml"/><Relationship Id="rId6" Type="http://schemas.openxmlformats.org/officeDocument/2006/relationships/image" Target="../media/image8.svg"/><Relationship Id="rId5" Type="http://schemas.openxmlformats.org/officeDocument/2006/relationships/image" Target="../media/image7.png"/><Relationship Id="rId10" Type="http://schemas.openxmlformats.org/officeDocument/2006/relationships/image" Target="../media/image10.svg"/><Relationship Id="rId4" Type="http://schemas.openxmlformats.org/officeDocument/2006/relationships/image" Target="../media/image2.emf"/><Relationship Id="rId9" Type="http://schemas.openxmlformats.org/officeDocument/2006/relationships/image" Target="../media/image9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6.xml"/><Relationship Id="rId5" Type="http://schemas.openxmlformats.org/officeDocument/2006/relationships/image" Target="../media/image10.svg"/><Relationship Id="rId4" Type="http://schemas.openxmlformats.org/officeDocument/2006/relationships/image" Target="../media/image9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4.emf"/><Relationship Id="rId7" Type="http://schemas.openxmlformats.org/officeDocument/2006/relationships/image" Target="../media/image6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5.xml"/><Relationship Id="rId6" Type="http://schemas.openxmlformats.org/officeDocument/2006/relationships/image" Target="../media/image5.png"/><Relationship Id="rId11" Type="http://schemas.openxmlformats.org/officeDocument/2006/relationships/image" Target="../media/image10.svg"/><Relationship Id="rId5" Type="http://schemas.openxmlformats.org/officeDocument/2006/relationships/image" Target="../media/image2.emf"/><Relationship Id="rId10" Type="http://schemas.openxmlformats.org/officeDocument/2006/relationships/image" Target="../media/image9.png"/><Relationship Id="rId4" Type="http://schemas.openxmlformats.org/officeDocument/2006/relationships/image" Target="../media/image1.png"/><Relationship Id="rId9" Type="http://schemas.openxmlformats.org/officeDocument/2006/relationships/image" Target="../media/image8.sv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15.xml"/><Relationship Id="rId6" Type="http://schemas.openxmlformats.org/officeDocument/2006/relationships/image" Target="../media/image10.svg"/><Relationship Id="rId5" Type="http://schemas.openxmlformats.org/officeDocument/2006/relationships/image" Target="../media/image9.png"/><Relationship Id="rId4" Type="http://schemas.openxmlformats.org/officeDocument/2006/relationships/image" Target="../media/image2.e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2D01FB66-8E41-A940-BCF6-42A2E36056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5326671" y="-5351588"/>
            <a:ext cx="1524002" cy="12206659"/>
          </a:xfrm>
          <a:prstGeom prst="rect">
            <a:avLst/>
          </a:prstGeom>
          <a:solidFill>
            <a:srgbClr val="0073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pic>
        <p:nvPicPr>
          <p:cNvPr id="7" name="Content Placeholder 23">
            <a:extLst>
              <a:ext uri="{FF2B5EF4-FFF2-40B4-BE49-F238E27FC236}">
                <a16:creationId xmlns:a16="http://schemas.microsoft.com/office/drawing/2014/main" id="{8EACD2FA-8A9C-124B-823E-C53F064627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514" y="0"/>
            <a:ext cx="1503485" cy="1503485"/>
          </a:xfrm>
          <a:prstGeom prst="rect">
            <a:avLst/>
          </a:prstGeom>
        </p:spPr>
      </p:pic>
      <p:pic>
        <p:nvPicPr>
          <p:cNvPr id="10" name="Content Placeholder 3">
            <a:extLst>
              <a:ext uri="{FF2B5EF4-FFF2-40B4-BE49-F238E27FC236}">
                <a16:creationId xmlns:a16="http://schemas.microsoft.com/office/drawing/2014/main" id="{7B4D059F-65A8-8C4D-8411-207E58E1B9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035313" y="220479"/>
            <a:ext cx="976941" cy="994812"/>
          </a:xfrm>
          <a:prstGeom prst="rect">
            <a:avLst/>
          </a:prstGeom>
        </p:spPr>
      </p:pic>
      <p:sp>
        <p:nvSpPr>
          <p:cNvPr id="8" name="Title 5"/>
          <p:cNvSpPr txBox="1">
            <a:spLocks noGrp="1"/>
          </p:cNvSpPr>
          <p:nvPr>
            <p:ph type="title"/>
          </p:nvPr>
        </p:nvSpPr>
        <p:spPr>
          <a:xfrm>
            <a:off x="1935479" y="13061"/>
            <a:ext cx="8240486" cy="149042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8800" dirty="0">
                <a:solidFill>
                  <a:schemeClr val="bg1"/>
                </a:solidFill>
                <a:latin typeface="Gotham Medium"/>
              </a:rPr>
              <a:t>Mind Map</a:t>
            </a:r>
            <a:endParaRPr lang="en-US" sz="8800" dirty="0">
              <a:latin typeface="Gotham Medium"/>
            </a:endParaRPr>
          </a:p>
        </p:txBody>
      </p:sp>
      <p:sp>
        <p:nvSpPr>
          <p:cNvPr id="9" name="TextBox 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8192514" y="6456891"/>
            <a:ext cx="40915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Gotham Book" pitchFamily="2" charset="0"/>
                <a:ea typeface="+mn-ea"/>
                <a:cs typeface="Gotham Book" pitchFamily="2" charset="0"/>
              </a:rPr>
              <a:t>https://education.texashistory.unt.edu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2" name="Oval 1" descr="This image displays a set of connected ovals demonstrating how topics, sub-topics, and additional information connect within the unit. ">
            <a:extLst>
              <a:ext uri="{FF2B5EF4-FFF2-40B4-BE49-F238E27FC236}">
                <a16:creationId xmlns:a16="http://schemas.microsoft.com/office/drawing/2014/main" id="{7E9D1280-1A21-25D7-E3E1-E09F8B898035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/>
          <p:nvPr/>
        </p:nvSpPr>
        <p:spPr>
          <a:xfrm>
            <a:off x="4125686" y="2988127"/>
            <a:ext cx="3233057" cy="1524003"/>
          </a:xfrm>
          <a:prstGeom prst="ellipse">
            <a:avLst/>
          </a:prstGeom>
          <a:ln w="57150">
            <a:solidFill>
              <a:srgbClr val="00206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Main Topic</a:t>
            </a:r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7A818D99-AE28-53C5-4725-FD524A38D2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892143" y="2754086"/>
            <a:ext cx="2579914" cy="979715"/>
          </a:xfrm>
          <a:prstGeom prst="ellipse">
            <a:avLst/>
          </a:prstGeom>
          <a:ln w="285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Sub-topic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2</a:t>
            </a: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CA9F0206-D889-8655-475C-A953D17F6E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328060" y="4049487"/>
            <a:ext cx="2677884" cy="1110342"/>
          </a:xfrm>
          <a:prstGeom prst="ellipse">
            <a:avLst/>
          </a:prstGeom>
          <a:ln w="1905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Sub-topic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3</a:t>
            </a: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DDFA263E-9D40-1385-2C2B-E2D011B9F6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960915" y="1703615"/>
            <a:ext cx="2677885" cy="979715"/>
          </a:xfrm>
          <a:prstGeom prst="ellipse">
            <a:avLst/>
          </a:prstGeom>
          <a:ln w="28575">
            <a:extLst>
              <a:ext uri="{C807C97D-BFC1-408E-A445-0C87EB9F89A2}">
                <ask:lineSketchStyleProps xmlns:ask="http://schemas.microsoft.com/office/drawing/2018/sketchyshapes" sd="3809068511">
                  <a:custGeom>
                    <a:avLst/>
                    <a:gdLst>
                      <a:gd name="connsiteX0" fmla="*/ 0 w 2275113"/>
                      <a:gd name="connsiteY0" fmla="*/ 489858 h 979715"/>
                      <a:gd name="connsiteX1" fmla="*/ 1137557 w 2275113"/>
                      <a:gd name="connsiteY1" fmla="*/ 0 h 979715"/>
                      <a:gd name="connsiteX2" fmla="*/ 2275114 w 2275113"/>
                      <a:gd name="connsiteY2" fmla="*/ 489858 h 979715"/>
                      <a:gd name="connsiteX3" fmla="*/ 1137557 w 2275113"/>
                      <a:gd name="connsiteY3" fmla="*/ 979716 h 979715"/>
                      <a:gd name="connsiteX4" fmla="*/ 0 w 2275113"/>
                      <a:gd name="connsiteY4" fmla="*/ 489858 h 97971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2275113" h="979715" fill="none" extrusionOk="0">
                        <a:moveTo>
                          <a:pt x="0" y="489858"/>
                        </a:moveTo>
                        <a:cubicBezTo>
                          <a:pt x="-96882" y="128187"/>
                          <a:pt x="484535" y="-49107"/>
                          <a:pt x="1137557" y="0"/>
                        </a:cubicBezTo>
                        <a:cubicBezTo>
                          <a:pt x="1769673" y="4737"/>
                          <a:pt x="2305360" y="240210"/>
                          <a:pt x="2275114" y="489858"/>
                        </a:cubicBezTo>
                        <a:cubicBezTo>
                          <a:pt x="2282663" y="702975"/>
                          <a:pt x="1699633" y="924697"/>
                          <a:pt x="1137557" y="979716"/>
                        </a:cubicBezTo>
                        <a:cubicBezTo>
                          <a:pt x="498978" y="985571"/>
                          <a:pt x="12507" y="794875"/>
                          <a:pt x="0" y="489858"/>
                        </a:cubicBezTo>
                        <a:close/>
                      </a:path>
                      <a:path w="2275113" h="979715" stroke="0" extrusionOk="0">
                        <a:moveTo>
                          <a:pt x="0" y="489858"/>
                        </a:moveTo>
                        <a:cubicBezTo>
                          <a:pt x="-65014" y="322547"/>
                          <a:pt x="604912" y="-83493"/>
                          <a:pt x="1137557" y="0"/>
                        </a:cubicBezTo>
                        <a:cubicBezTo>
                          <a:pt x="1773716" y="11256"/>
                          <a:pt x="2327254" y="180751"/>
                          <a:pt x="2275114" y="489858"/>
                        </a:cubicBezTo>
                        <a:cubicBezTo>
                          <a:pt x="2299785" y="636906"/>
                          <a:pt x="1794992" y="1004767"/>
                          <a:pt x="1137557" y="979716"/>
                        </a:cubicBezTo>
                        <a:cubicBezTo>
                          <a:pt x="500199" y="1039751"/>
                          <a:pt x="-42188" y="718934"/>
                          <a:pt x="0" y="489858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Sub-topic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1</a:t>
            </a: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6206600C-3EDA-7C55-5C5D-3E6B1ABA3E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314701" y="5562599"/>
            <a:ext cx="1921328" cy="979715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Additional information</a:t>
            </a: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D71CB12F-5342-4431-F8F5-3FE57986952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245928" y="4287841"/>
            <a:ext cx="1921328" cy="979715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Additional information</a:t>
            </a:r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A1BE91FA-C3EA-17F6-051A-EC10069578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9922329" y="3576788"/>
            <a:ext cx="1921328" cy="979715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Additional information</a:t>
            </a: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9819B838-2940-CA5F-90A3-8212364D51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947058" y="2167927"/>
            <a:ext cx="1921328" cy="979715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Additional information</a:t>
            </a:r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333C254E-9A69-DDFA-0DC3-82D6C409A7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  <a:stCxn id="2" idx="1"/>
            <a:endCxn id="6" idx="4"/>
          </p:cNvCxnSpPr>
          <p:nvPr/>
        </p:nvCxnSpPr>
        <p:spPr>
          <a:xfrm flipH="1" flipV="1">
            <a:off x="4299858" y="2683330"/>
            <a:ext cx="299298" cy="52798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FC40C6EB-4A55-5B39-B31F-8FB35E7D2B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  <a:stCxn id="6" idx="2"/>
            <a:endCxn id="14" idx="7"/>
          </p:cNvCxnSpPr>
          <p:nvPr/>
        </p:nvCxnSpPr>
        <p:spPr>
          <a:xfrm flipH="1">
            <a:off x="2587014" y="2193473"/>
            <a:ext cx="373901" cy="11793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48997496-0917-0D9B-6263-791600F9C4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  <a:stCxn id="2" idx="3"/>
            <a:endCxn id="4" idx="6"/>
          </p:cNvCxnSpPr>
          <p:nvPr/>
        </p:nvCxnSpPr>
        <p:spPr>
          <a:xfrm flipH="1">
            <a:off x="4005944" y="4288945"/>
            <a:ext cx="593212" cy="31571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40F18311-3561-3F07-A698-E283EA61C6B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  <a:stCxn id="4" idx="4"/>
            <a:endCxn id="11" idx="1"/>
          </p:cNvCxnSpPr>
          <p:nvPr/>
        </p:nvCxnSpPr>
        <p:spPr>
          <a:xfrm>
            <a:off x="2667002" y="5159829"/>
            <a:ext cx="929071" cy="54624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A3D7C76D-0CBD-3FAB-41C3-5B343F99BE2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  <a:stCxn id="2" idx="6"/>
            <a:endCxn id="3" idx="2"/>
          </p:cNvCxnSpPr>
          <p:nvPr/>
        </p:nvCxnSpPr>
        <p:spPr>
          <a:xfrm flipV="1">
            <a:off x="7358743" y="3243944"/>
            <a:ext cx="533400" cy="50618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9C63A69E-01E7-CEF4-07FA-FEA089B00E9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  <a:stCxn id="3" idx="4"/>
            <a:endCxn id="12" idx="0"/>
          </p:cNvCxnSpPr>
          <p:nvPr/>
        </p:nvCxnSpPr>
        <p:spPr>
          <a:xfrm>
            <a:off x="9182100" y="3733801"/>
            <a:ext cx="24492" cy="55404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5F2EA022-3A5A-1E9D-BEC8-C2D43A6946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stCxn id="12" idx="6"/>
            <a:endCxn id="13" idx="4"/>
          </p:cNvCxnSpPr>
          <p:nvPr/>
        </p:nvCxnSpPr>
        <p:spPr>
          <a:xfrm flipV="1">
            <a:off x="10167256" y="4556503"/>
            <a:ext cx="715737" cy="22119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9966734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2D01FB66-8E41-A940-BCF6-42A2E36056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5400830" y="-5367253"/>
            <a:ext cx="1524002" cy="12284631"/>
          </a:xfrm>
          <a:prstGeom prst="rect">
            <a:avLst/>
          </a:prstGeom>
          <a:solidFill>
            <a:srgbClr val="0073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7" name="Content Placeholder 23">
            <a:extLst>
              <a:ext uri="{FF2B5EF4-FFF2-40B4-BE49-F238E27FC236}">
                <a16:creationId xmlns:a16="http://schemas.microsoft.com/office/drawing/2014/main" id="{8EACD2FA-8A9C-124B-823E-C53F064627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514" y="0"/>
            <a:ext cx="1503485" cy="1503485"/>
          </a:xfrm>
          <a:prstGeom prst="rect">
            <a:avLst/>
          </a:prstGeom>
        </p:spPr>
      </p:pic>
      <p:pic>
        <p:nvPicPr>
          <p:cNvPr id="10" name="Content Placeholder 3">
            <a:extLst>
              <a:ext uri="{FF2B5EF4-FFF2-40B4-BE49-F238E27FC236}">
                <a16:creationId xmlns:a16="http://schemas.microsoft.com/office/drawing/2014/main" id="{7B4D059F-65A8-8C4D-8411-207E58E1B9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035313" y="220479"/>
            <a:ext cx="976941" cy="994812"/>
          </a:xfrm>
          <a:prstGeom prst="rect">
            <a:avLst/>
          </a:prstGeom>
        </p:spPr>
      </p:pic>
      <p:sp>
        <p:nvSpPr>
          <p:cNvPr id="9" name="TextBox 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7702655" y="6369803"/>
            <a:ext cx="40915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Gotham Book" pitchFamily="2" charset="0"/>
                <a:ea typeface="+mn-ea"/>
                <a:cs typeface="Gotham Book" pitchFamily="2" charset="0"/>
              </a:rPr>
              <a:t>https://education.texashistory.unt.edu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Title 5">
            <a:extLst>
              <a:ext uri="{FF2B5EF4-FFF2-40B4-BE49-F238E27FC236}">
                <a16:creationId xmlns:a16="http://schemas.microsoft.com/office/drawing/2014/main" id="{5E4D4467-B641-9204-4C7F-CAB65D4AA63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752600" y="13062"/>
            <a:ext cx="8989820" cy="141296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6600" dirty="0">
                <a:solidFill>
                  <a:schemeClr val="bg1"/>
                </a:solidFill>
                <a:latin typeface="Gotham Medium"/>
              </a:rPr>
              <a:t>Make Connections </a:t>
            </a:r>
            <a:r>
              <a:rPr lang="en-US" sz="6600" dirty="0">
                <a:solidFill>
                  <a:schemeClr val="accent5">
                    <a:lumMod val="75000"/>
                  </a:schemeClr>
                </a:solidFill>
                <a:latin typeface="Gotham Medium"/>
              </a:rPr>
              <a:t>5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C352578-B2C8-3B4D-3476-CDEEB3E965FA}"/>
              </a:ext>
            </a:extLst>
          </p:cNvPr>
          <p:cNvSpPr txBox="1"/>
          <p:nvPr/>
        </p:nvSpPr>
        <p:spPr>
          <a:xfrm>
            <a:off x="500743" y="1504406"/>
            <a:ext cx="11324175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70AD47">
                    <a:lumMod val="7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Connect each item below to the topic on your Mind Map.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7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Some items will connect directly to the main topic. Some will connect to other items from this slide or previous slides. 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ED7D31">
                    <a:lumMod val="7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Some items could be placed in more than one location on your map. </a:t>
            </a: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9B3AB883-F736-9791-96E7-BA0C54F0347E}"/>
              </a:ext>
            </a:extLst>
          </p:cNvPr>
          <p:cNvSpPr/>
          <p:nvPr/>
        </p:nvSpPr>
        <p:spPr>
          <a:xfrm>
            <a:off x="500743" y="3308399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“Come and Take it” flag</a:t>
            </a:r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47D2EF5C-C2DF-8A3D-4D2F-54DBCB6347B9}"/>
              </a:ext>
            </a:extLst>
          </p:cNvPr>
          <p:cNvSpPr/>
          <p:nvPr/>
        </p:nvSpPr>
        <p:spPr>
          <a:xfrm>
            <a:off x="4339473" y="3308399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Santa Anna captured</a:t>
            </a:r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0D1C5019-C8DF-7997-A36D-A0C30B06D8B1}"/>
              </a:ext>
            </a:extLst>
          </p:cNvPr>
          <p:cNvSpPr/>
          <p:nvPr/>
        </p:nvSpPr>
        <p:spPr>
          <a:xfrm>
            <a:off x="8199975" y="3321850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Centralist army moves quickly east</a:t>
            </a:r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87583A37-F07C-0E2C-6B49-8568539BBFF6}"/>
              </a:ext>
            </a:extLst>
          </p:cNvPr>
          <p:cNvSpPr/>
          <p:nvPr/>
        </p:nvSpPr>
        <p:spPr>
          <a:xfrm>
            <a:off x="500743" y="4955642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Battle on March 6, 1836</a:t>
            </a:r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6C907311-3A31-3BE5-6288-5AB3E843E815}"/>
              </a:ext>
            </a:extLst>
          </p:cNvPr>
          <p:cNvSpPr/>
          <p:nvPr/>
        </p:nvSpPr>
        <p:spPr>
          <a:xfrm>
            <a:off x="4339473" y="4955642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13-day siege</a:t>
            </a: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Rectangle: Rounded Corners 15">
            <a:extLst>
              <a:ext uri="{FF2B5EF4-FFF2-40B4-BE49-F238E27FC236}">
                <a16:creationId xmlns:a16="http://schemas.microsoft.com/office/drawing/2014/main" id="{1A88A3E4-CA7D-5783-E458-6E4191AFA358}"/>
              </a:ext>
            </a:extLst>
          </p:cNvPr>
          <p:cNvSpPr/>
          <p:nvPr/>
        </p:nvSpPr>
        <p:spPr>
          <a:xfrm>
            <a:off x="8199975" y="4969093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Santa Anna ordered execution of 400 prisoners</a:t>
            </a:r>
          </a:p>
        </p:txBody>
      </p:sp>
    </p:spTree>
    <p:extLst>
      <p:ext uri="{BB962C8B-B14F-4D97-AF65-F5344CB8AC3E}">
        <p14:creationId xmlns:p14="http://schemas.microsoft.com/office/powerpoint/2010/main" val="413019578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2D01FB66-8E41-A940-BCF6-42A2E36056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5400830" y="-5367253"/>
            <a:ext cx="1524002" cy="12284631"/>
          </a:xfrm>
          <a:prstGeom prst="rect">
            <a:avLst/>
          </a:prstGeom>
          <a:solidFill>
            <a:srgbClr val="0073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7" name="Content Placeholder 23">
            <a:extLst>
              <a:ext uri="{FF2B5EF4-FFF2-40B4-BE49-F238E27FC236}">
                <a16:creationId xmlns:a16="http://schemas.microsoft.com/office/drawing/2014/main" id="{8EACD2FA-8A9C-124B-823E-C53F064627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514" y="0"/>
            <a:ext cx="1503485" cy="1503485"/>
          </a:xfrm>
          <a:prstGeom prst="rect">
            <a:avLst/>
          </a:prstGeom>
        </p:spPr>
      </p:pic>
      <p:pic>
        <p:nvPicPr>
          <p:cNvPr id="10" name="Content Placeholder 3">
            <a:extLst>
              <a:ext uri="{FF2B5EF4-FFF2-40B4-BE49-F238E27FC236}">
                <a16:creationId xmlns:a16="http://schemas.microsoft.com/office/drawing/2014/main" id="{7B4D059F-65A8-8C4D-8411-207E58E1B9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035313" y="220479"/>
            <a:ext cx="976941" cy="994812"/>
          </a:xfrm>
          <a:prstGeom prst="rect">
            <a:avLst/>
          </a:prstGeom>
        </p:spPr>
      </p:pic>
      <p:sp>
        <p:nvSpPr>
          <p:cNvPr id="9" name="TextBox 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8052474" y="6475606"/>
            <a:ext cx="40915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Gotham Book" pitchFamily="2" charset="0"/>
                <a:ea typeface="+mn-ea"/>
                <a:cs typeface="Gotham Book" pitchFamily="2" charset="0"/>
              </a:rPr>
              <a:t>https://education.texashistory.unt.edu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Title 5">
            <a:extLst>
              <a:ext uri="{FF2B5EF4-FFF2-40B4-BE49-F238E27FC236}">
                <a16:creationId xmlns:a16="http://schemas.microsoft.com/office/drawing/2014/main" id="{3127A63C-94FF-FF83-320F-61E5FE39622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752600" y="13062"/>
            <a:ext cx="8989820" cy="141296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6600" dirty="0">
                <a:solidFill>
                  <a:schemeClr val="bg1"/>
                </a:solidFill>
                <a:latin typeface="Gotham Medium"/>
              </a:rPr>
              <a:t>Make Connections </a:t>
            </a:r>
            <a:r>
              <a:rPr lang="en-US" sz="6600" dirty="0">
                <a:solidFill>
                  <a:schemeClr val="accent5">
                    <a:lumMod val="75000"/>
                  </a:schemeClr>
                </a:solidFill>
                <a:latin typeface="Gotham Medium"/>
              </a:rPr>
              <a:t>6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F27B385-FC44-C980-E256-9C9E93EB7B8A}"/>
              </a:ext>
            </a:extLst>
          </p:cNvPr>
          <p:cNvSpPr txBox="1"/>
          <p:nvPr/>
        </p:nvSpPr>
        <p:spPr>
          <a:xfrm>
            <a:off x="500743" y="1504406"/>
            <a:ext cx="11324175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70AD47">
                    <a:lumMod val="7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Connect each item below to the topic on your Mind Map.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7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Some items will connect directly to the main topic. Some will connect to other items from this slide or previous slides. 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ED7D31">
                    <a:lumMod val="7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Some items could be placed in more than one location on your map. </a:t>
            </a: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1E977065-F2D6-2BC8-8E30-9AE3BC8AAC98}"/>
              </a:ext>
            </a:extLst>
          </p:cNvPr>
          <p:cNvSpPr/>
          <p:nvPr/>
        </p:nvSpPr>
        <p:spPr>
          <a:xfrm>
            <a:off x="500743" y="3308399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Texas Declaration of Independence</a:t>
            </a:r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1441D84B-1A37-2D5B-B1FE-610F5E838F1A}"/>
              </a:ext>
            </a:extLst>
          </p:cNvPr>
          <p:cNvSpPr/>
          <p:nvPr/>
        </p:nvSpPr>
        <p:spPr>
          <a:xfrm>
            <a:off x="4339473" y="3308399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Provisional Texas President</a:t>
            </a:r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EF6A73F8-AAB7-CAC1-E82F-7992517441AA}"/>
              </a:ext>
            </a:extLst>
          </p:cNvPr>
          <p:cNvSpPr/>
          <p:nvPr/>
        </p:nvSpPr>
        <p:spPr>
          <a:xfrm>
            <a:off x="8199975" y="3321850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Provisional Texas Vice President</a:t>
            </a:r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616A6B74-C4A5-722E-85A6-DFDE39430960}"/>
              </a:ext>
            </a:extLst>
          </p:cNvPr>
          <p:cNvSpPr/>
          <p:nvPr/>
        </p:nvSpPr>
        <p:spPr>
          <a:xfrm>
            <a:off x="500743" y="4955642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Republic of Texas Constitution</a:t>
            </a:r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86313E0C-0D45-224B-135F-C7B7B26FCC1D}"/>
              </a:ext>
            </a:extLst>
          </p:cNvPr>
          <p:cNvSpPr/>
          <p:nvPr/>
        </p:nvSpPr>
        <p:spPr>
          <a:xfrm>
            <a:off x="4339473" y="4955642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Mission La </a:t>
            </a:r>
            <a:r>
              <a:rPr lang="en-US" sz="4000" b="0" i="0" dirty="0">
                <a:solidFill>
                  <a:schemeClr val="bg1"/>
                </a:solidFill>
                <a:effectLst/>
                <a:latin typeface="Gotham Book"/>
              </a:rPr>
              <a:t>Bahía</a:t>
            </a: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Gotham Book"/>
            </a:endParaRPr>
          </a:p>
        </p:txBody>
      </p:sp>
      <p:sp>
        <p:nvSpPr>
          <p:cNvPr id="16" name="Rectangle: Rounded Corners 15">
            <a:extLst>
              <a:ext uri="{FF2B5EF4-FFF2-40B4-BE49-F238E27FC236}">
                <a16:creationId xmlns:a16="http://schemas.microsoft.com/office/drawing/2014/main" id="{DF43D9C0-0E04-494B-6E38-B8835855A885}"/>
              </a:ext>
            </a:extLst>
          </p:cNvPr>
          <p:cNvSpPr/>
          <p:nvPr/>
        </p:nvSpPr>
        <p:spPr>
          <a:xfrm>
            <a:off x="8199975" y="4969093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Treaties of Velasco</a:t>
            </a:r>
          </a:p>
        </p:txBody>
      </p:sp>
    </p:spTree>
    <p:extLst>
      <p:ext uri="{BB962C8B-B14F-4D97-AF65-F5344CB8AC3E}">
        <p14:creationId xmlns:p14="http://schemas.microsoft.com/office/powerpoint/2010/main" val="394636144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2D01FB66-8E41-A940-BCF6-42A2E36056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5400830" y="-5367253"/>
            <a:ext cx="1524002" cy="12284631"/>
          </a:xfrm>
          <a:prstGeom prst="rect">
            <a:avLst/>
          </a:prstGeom>
          <a:solidFill>
            <a:srgbClr val="0073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7" name="Content Placeholder 23">
            <a:extLst>
              <a:ext uri="{FF2B5EF4-FFF2-40B4-BE49-F238E27FC236}">
                <a16:creationId xmlns:a16="http://schemas.microsoft.com/office/drawing/2014/main" id="{8EACD2FA-8A9C-124B-823E-C53F064627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514" y="0"/>
            <a:ext cx="1503485" cy="1503485"/>
          </a:xfrm>
          <a:prstGeom prst="rect">
            <a:avLst/>
          </a:prstGeom>
        </p:spPr>
      </p:pic>
      <p:pic>
        <p:nvPicPr>
          <p:cNvPr id="10" name="Content Placeholder 3">
            <a:extLst>
              <a:ext uri="{FF2B5EF4-FFF2-40B4-BE49-F238E27FC236}">
                <a16:creationId xmlns:a16="http://schemas.microsoft.com/office/drawing/2014/main" id="{7B4D059F-65A8-8C4D-8411-207E58E1B9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035313" y="220479"/>
            <a:ext cx="976941" cy="994812"/>
          </a:xfrm>
          <a:prstGeom prst="rect">
            <a:avLst/>
          </a:prstGeom>
        </p:spPr>
      </p:pic>
      <p:sp>
        <p:nvSpPr>
          <p:cNvPr id="9" name="TextBox 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8184659" y="6488668"/>
            <a:ext cx="40915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Gotham Book" pitchFamily="2" charset="0"/>
                <a:ea typeface="+mn-ea"/>
                <a:cs typeface="Gotham Book" pitchFamily="2" charset="0"/>
              </a:rPr>
              <a:t>https://education.texashistory.unt.edu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Title 5">
            <a:extLst>
              <a:ext uri="{FF2B5EF4-FFF2-40B4-BE49-F238E27FC236}">
                <a16:creationId xmlns:a16="http://schemas.microsoft.com/office/drawing/2014/main" id="{1B3387D4-5A1F-B80E-2312-8766B28D4D19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752600" y="13062"/>
            <a:ext cx="8989820" cy="141296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6600" dirty="0">
                <a:solidFill>
                  <a:schemeClr val="bg1"/>
                </a:solidFill>
                <a:latin typeface="Gotham Medium"/>
              </a:rPr>
              <a:t>Make Connections </a:t>
            </a:r>
            <a:r>
              <a:rPr lang="en-US" sz="6600" dirty="0">
                <a:solidFill>
                  <a:schemeClr val="accent5">
                    <a:lumMod val="75000"/>
                  </a:schemeClr>
                </a:solidFill>
                <a:latin typeface="Gotham Medium"/>
              </a:rPr>
              <a:t>4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C041C79-A2D8-59D7-9E1A-76966B4C3FE4}"/>
              </a:ext>
            </a:extLst>
          </p:cNvPr>
          <p:cNvSpPr txBox="1"/>
          <p:nvPr/>
        </p:nvSpPr>
        <p:spPr>
          <a:xfrm>
            <a:off x="500743" y="1504406"/>
            <a:ext cx="11324175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70AD47">
                    <a:lumMod val="7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Connect each item below to the topic on your Mind Map.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7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Some items will connect directly to the main topic. Some will connect to other items from this slide or previous slides. 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ED7D31">
                    <a:lumMod val="7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Some items could be placed in more than one location on your map. </a:t>
            </a: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DD342B5A-3395-C856-435C-D90E8A020C6C}"/>
              </a:ext>
            </a:extLst>
          </p:cNvPr>
          <p:cNvSpPr/>
          <p:nvPr/>
        </p:nvSpPr>
        <p:spPr>
          <a:xfrm>
            <a:off x="500743" y="3308399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David G. Burnet</a:t>
            </a:r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7F0822CC-F501-CD80-6C95-52EDB8B424DC}"/>
              </a:ext>
            </a:extLst>
          </p:cNvPr>
          <p:cNvSpPr/>
          <p:nvPr/>
        </p:nvSpPr>
        <p:spPr>
          <a:xfrm>
            <a:off x="4339473" y="3308399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San Antonio</a:t>
            </a:r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514DEB78-EB5E-861B-D97A-8E48D2329EB9}"/>
              </a:ext>
            </a:extLst>
          </p:cNvPr>
          <p:cNvSpPr/>
          <p:nvPr/>
        </p:nvSpPr>
        <p:spPr>
          <a:xfrm>
            <a:off x="8199975" y="3321850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Sam Houston Army Commander</a:t>
            </a:r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B6F53846-116C-1242-D6DE-2B914EDE4C37}"/>
              </a:ext>
            </a:extLst>
          </p:cNvPr>
          <p:cNvSpPr/>
          <p:nvPr/>
        </p:nvSpPr>
        <p:spPr>
          <a:xfrm>
            <a:off x="500743" y="4955642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18-minute battle</a:t>
            </a:r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039DC79B-2B4A-A5E8-7CD2-75DFB0C7CED7}"/>
              </a:ext>
            </a:extLst>
          </p:cNvPr>
          <p:cNvSpPr/>
          <p:nvPr/>
        </p:nvSpPr>
        <p:spPr>
          <a:xfrm>
            <a:off x="4339473" y="4955642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Lorenzo de Zavala</a:t>
            </a:r>
          </a:p>
        </p:txBody>
      </p:sp>
      <p:sp>
        <p:nvSpPr>
          <p:cNvPr id="16" name="Rectangle: Rounded Corners 15">
            <a:extLst>
              <a:ext uri="{FF2B5EF4-FFF2-40B4-BE49-F238E27FC236}">
                <a16:creationId xmlns:a16="http://schemas.microsoft.com/office/drawing/2014/main" id="{5274918D-4693-8C96-0050-5A718D6F63B9}"/>
              </a:ext>
            </a:extLst>
          </p:cNvPr>
          <p:cNvSpPr/>
          <p:nvPr/>
        </p:nvSpPr>
        <p:spPr>
          <a:xfrm>
            <a:off x="8199975" y="4969093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George Childress</a:t>
            </a:r>
          </a:p>
        </p:txBody>
      </p:sp>
    </p:spTree>
    <p:extLst>
      <p:ext uri="{BB962C8B-B14F-4D97-AF65-F5344CB8AC3E}">
        <p14:creationId xmlns:p14="http://schemas.microsoft.com/office/powerpoint/2010/main" val="297464634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2B31854-4766-73F6-BDB8-295A03755DE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BDBB0925-7781-4AAD-C211-88456FBB43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5400830" y="-5367253"/>
            <a:ext cx="1524002" cy="12284631"/>
          </a:xfrm>
          <a:prstGeom prst="rect">
            <a:avLst/>
          </a:prstGeom>
          <a:solidFill>
            <a:srgbClr val="0073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7" name="Content Placeholder 23">
            <a:extLst>
              <a:ext uri="{FF2B5EF4-FFF2-40B4-BE49-F238E27FC236}">
                <a16:creationId xmlns:a16="http://schemas.microsoft.com/office/drawing/2014/main" id="{83AA60BC-6378-B8DE-5782-2CB5EACEC3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514" y="0"/>
            <a:ext cx="1503485" cy="1503485"/>
          </a:xfrm>
          <a:prstGeom prst="rect">
            <a:avLst/>
          </a:prstGeom>
        </p:spPr>
      </p:pic>
      <p:pic>
        <p:nvPicPr>
          <p:cNvPr id="10" name="Content Placeholder 3">
            <a:extLst>
              <a:ext uri="{FF2B5EF4-FFF2-40B4-BE49-F238E27FC236}">
                <a16:creationId xmlns:a16="http://schemas.microsoft.com/office/drawing/2014/main" id="{BDCF81EE-8AD1-5FB4-45CB-83FA16FEE3D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035313" y="220479"/>
            <a:ext cx="976941" cy="994812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2CCB1808-D62E-F90D-DD19-BCB6EB4667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8052474" y="6475606"/>
            <a:ext cx="40915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Gotham Book" pitchFamily="2" charset="0"/>
                <a:ea typeface="+mn-ea"/>
                <a:cs typeface="Gotham Book" pitchFamily="2" charset="0"/>
              </a:rPr>
              <a:t>https://education.texashistory.unt.edu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Title 5">
            <a:extLst>
              <a:ext uri="{FF2B5EF4-FFF2-40B4-BE49-F238E27FC236}">
                <a16:creationId xmlns:a16="http://schemas.microsoft.com/office/drawing/2014/main" id="{D66DC30F-565C-3100-AB1B-BF5C5C462751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752600" y="13062"/>
            <a:ext cx="8989820" cy="141296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6600" dirty="0">
                <a:solidFill>
                  <a:schemeClr val="bg1"/>
                </a:solidFill>
                <a:latin typeface="Gotham Medium"/>
              </a:rPr>
              <a:t>Make Connections </a:t>
            </a:r>
            <a:r>
              <a:rPr lang="en-US" sz="6600" dirty="0">
                <a:solidFill>
                  <a:srgbClr val="0070C0"/>
                </a:solidFill>
                <a:latin typeface="Gotham Medium"/>
              </a:rPr>
              <a:t>1.0</a:t>
            </a:r>
            <a:r>
              <a:rPr lang="en-US" sz="6600" dirty="0">
                <a:solidFill>
                  <a:schemeClr val="bg1"/>
                </a:solidFill>
                <a:latin typeface="Gotham Medium"/>
              </a:rPr>
              <a:t> </a:t>
            </a:r>
            <a:r>
              <a:rPr lang="en-US" sz="6600" dirty="0">
                <a:solidFill>
                  <a:schemeClr val="accent5">
                    <a:lumMod val="75000"/>
                  </a:schemeClr>
                </a:solidFill>
                <a:latin typeface="Gotham Medium"/>
              </a:rPr>
              <a:t>6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180A0B9-84DE-AE3A-5AE3-C8AD5E7DD6C3}"/>
              </a:ext>
            </a:extLst>
          </p:cNvPr>
          <p:cNvSpPr txBox="1"/>
          <p:nvPr/>
        </p:nvSpPr>
        <p:spPr>
          <a:xfrm>
            <a:off x="500743" y="1504406"/>
            <a:ext cx="11324175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70AD47">
                    <a:lumMod val="7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Connect each item below to the topic on your Mind Map.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7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Some items will connect directly to the main topic. Some will connect to other items from this slide or previous slides. 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ED7D31">
                    <a:lumMod val="7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Some items could be placed in more than one location on your map. </a:t>
            </a: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775F1652-BCE9-8FA7-31AB-E67B3B35BAAD}"/>
              </a:ext>
            </a:extLst>
          </p:cNvPr>
          <p:cNvSpPr/>
          <p:nvPr/>
        </p:nvSpPr>
        <p:spPr>
          <a:xfrm>
            <a:off x="500743" y="3308399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Civilians fled east</a:t>
            </a: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990A9D65-7F32-9977-2292-B29C462A614F}"/>
              </a:ext>
            </a:extLst>
          </p:cNvPr>
          <p:cNvSpPr/>
          <p:nvPr/>
        </p:nvSpPr>
        <p:spPr>
          <a:xfrm>
            <a:off x="4339473" y="3308399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Mexico did not recognize independence</a:t>
            </a:r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4667B6D5-AF79-AD51-FDD6-0189C2A4D617}"/>
              </a:ext>
            </a:extLst>
          </p:cNvPr>
          <p:cNvSpPr/>
          <p:nvPr/>
        </p:nvSpPr>
        <p:spPr>
          <a:xfrm>
            <a:off x="8199975" y="3321850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Disputes over</a:t>
            </a:r>
            <a:r>
              <a:rPr lang="en-US" sz="3200" dirty="0">
                <a:solidFill>
                  <a:prstClr val="white"/>
                </a:solidFill>
                <a:latin typeface="Calibri" panose="020F0502020204030204"/>
              </a:rPr>
              <a:t> Texas southern border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B6527224-C5A5-ED1F-BF58-E4076B78BA01}"/>
              </a:ext>
            </a:extLst>
          </p:cNvPr>
          <p:cNvSpPr/>
          <p:nvPr/>
        </p:nvSpPr>
        <p:spPr>
          <a:xfrm>
            <a:off x="500743" y="4955642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Republic of Texas established</a:t>
            </a:r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EC466400-1FC1-5DBF-1876-9EC597D256B0}"/>
              </a:ext>
            </a:extLst>
          </p:cNvPr>
          <p:cNvSpPr/>
          <p:nvPr/>
        </p:nvSpPr>
        <p:spPr>
          <a:xfrm>
            <a:off x="4339473" y="4955642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000" dirty="0">
                <a:solidFill>
                  <a:prstClr val="white"/>
                </a:solidFill>
                <a:latin typeface="Calibri" panose="020F0502020204030204"/>
              </a:rPr>
              <a:t>A fight over a cannon</a:t>
            </a: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Rectangle: Rounded Corners 15">
            <a:extLst>
              <a:ext uri="{FF2B5EF4-FFF2-40B4-BE49-F238E27FC236}">
                <a16:creationId xmlns:a16="http://schemas.microsoft.com/office/drawing/2014/main" id="{A441C65C-9E88-F719-3094-4C9EE4D4F366}"/>
              </a:ext>
            </a:extLst>
          </p:cNvPr>
          <p:cNvSpPr/>
          <p:nvPr/>
        </p:nvSpPr>
        <p:spPr>
          <a:xfrm>
            <a:off x="8199975" y="4969093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All defenders </a:t>
            </a:r>
            <a:r>
              <a:rPr kumimoji="0" lang="en-US" sz="40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kille</a:t>
            </a:r>
            <a:r>
              <a:rPr lang="en-US" sz="4000" dirty="0">
                <a:solidFill>
                  <a:prstClr val="white"/>
                </a:solidFill>
                <a:latin typeface="Calibri" panose="020F0502020204030204"/>
              </a:rPr>
              <a:t>d </a:t>
            </a: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8803126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2D01FB66-8E41-A940-BCF6-42A2E36056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5400830" y="-5367253"/>
            <a:ext cx="1524002" cy="12284631"/>
          </a:xfrm>
          <a:prstGeom prst="rect">
            <a:avLst/>
          </a:prstGeom>
          <a:solidFill>
            <a:srgbClr val="0073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7" name="Content Placeholder 23">
            <a:extLst>
              <a:ext uri="{FF2B5EF4-FFF2-40B4-BE49-F238E27FC236}">
                <a16:creationId xmlns:a16="http://schemas.microsoft.com/office/drawing/2014/main" id="{8EACD2FA-8A9C-124B-823E-C53F064627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514" y="0"/>
            <a:ext cx="1503485" cy="1503485"/>
          </a:xfrm>
          <a:prstGeom prst="rect">
            <a:avLst/>
          </a:prstGeom>
        </p:spPr>
      </p:pic>
      <p:pic>
        <p:nvPicPr>
          <p:cNvPr id="10" name="Content Placeholder 3">
            <a:extLst>
              <a:ext uri="{FF2B5EF4-FFF2-40B4-BE49-F238E27FC236}">
                <a16:creationId xmlns:a16="http://schemas.microsoft.com/office/drawing/2014/main" id="{7B4D059F-65A8-8C4D-8411-207E58E1B9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035313" y="220479"/>
            <a:ext cx="976941" cy="994812"/>
          </a:xfrm>
          <a:prstGeom prst="rect">
            <a:avLst/>
          </a:prstGeom>
        </p:spPr>
      </p:pic>
      <p:sp>
        <p:nvSpPr>
          <p:cNvPr id="9" name="TextBox 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7702655" y="6369803"/>
            <a:ext cx="40915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Gotham Book" pitchFamily="2" charset="0"/>
                <a:ea typeface="+mn-ea"/>
                <a:cs typeface="Gotham Book" pitchFamily="2" charset="0"/>
              </a:rPr>
              <a:t>https://education.texashistory.unt.edu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Title 5">
            <a:extLst>
              <a:ext uri="{FF2B5EF4-FFF2-40B4-BE49-F238E27FC236}">
                <a16:creationId xmlns:a16="http://schemas.microsoft.com/office/drawing/2014/main" id="{D0F0BC1F-961F-20E8-2CAA-6589862B59CA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752600" y="13062"/>
            <a:ext cx="8989820" cy="141296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6600" dirty="0">
                <a:solidFill>
                  <a:schemeClr val="bg1"/>
                </a:solidFill>
                <a:latin typeface="Gotham Medium"/>
              </a:rPr>
              <a:t>Create Connections </a:t>
            </a:r>
            <a:r>
              <a:rPr lang="en-US" sz="6600" dirty="0">
                <a:solidFill>
                  <a:schemeClr val="accent5">
                    <a:lumMod val="75000"/>
                  </a:schemeClr>
                </a:solidFill>
                <a:latin typeface="Gotham Medium"/>
              </a:rPr>
              <a:t>6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A77E07A-AD45-D3F0-FD14-B1ACFADB0117}"/>
              </a:ext>
            </a:extLst>
          </p:cNvPr>
          <p:cNvSpPr txBox="1"/>
          <p:nvPr/>
        </p:nvSpPr>
        <p:spPr>
          <a:xfrm>
            <a:off x="413657" y="1763486"/>
            <a:ext cx="5823857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ED7D31">
                    <a:lumMod val="7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Now take a few minutes to add any information you can think of to your Mind Map.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You can add facts, descriptions, explanations, cultural information, or anything else you can think of. </a:t>
            </a:r>
          </a:p>
        </p:txBody>
      </p:sp>
      <p:pic>
        <p:nvPicPr>
          <p:cNvPr id="11" name="Picture 10" descr="A drawing of a light bulb with yellow crumpled paper as its light">
            <a:extLst>
              <a:ext uri="{FF2B5EF4-FFF2-40B4-BE49-F238E27FC236}">
                <a16:creationId xmlns:a16="http://schemas.microsoft.com/office/drawing/2014/main" id="{60BB2820-356C-4D06-41F5-8ED32804B53E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923" b="-2260"/>
          <a:stretch/>
        </p:blipFill>
        <p:spPr>
          <a:xfrm>
            <a:off x="6749147" y="1854305"/>
            <a:ext cx="5431972" cy="44044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960876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>
            <a:extLst>
              <a:ext uri="{FF2B5EF4-FFF2-40B4-BE49-F238E27FC236}">
                <a16:creationId xmlns:a16="http://schemas.microsoft.com/office/drawing/2014/main" id="{1D406D4A-8621-48C9-7A44-BADE251BD62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923" r="4217" b="5211"/>
          <a:stretch/>
        </p:blipFill>
        <p:spPr>
          <a:xfrm>
            <a:off x="7032445" y="1965339"/>
            <a:ext cx="5159555" cy="4082691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2D01FB66-8E41-A940-BCF6-42A2E36056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5400830" y="-5367253"/>
            <a:ext cx="1524002" cy="12284631"/>
          </a:xfrm>
          <a:prstGeom prst="rect">
            <a:avLst/>
          </a:prstGeom>
          <a:solidFill>
            <a:srgbClr val="0073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7" name="Content Placeholder 23">
            <a:extLst>
              <a:ext uri="{FF2B5EF4-FFF2-40B4-BE49-F238E27FC236}">
                <a16:creationId xmlns:a16="http://schemas.microsoft.com/office/drawing/2014/main" id="{8EACD2FA-8A9C-124B-823E-C53F064627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514" y="0"/>
            <a:ext cx="1503485" cy="1503485"/>
          </a:xfrm>
          <a:prstGeom prst="rect">
            <a:avLst/>
          </a:prstGeom>
        </p:spPr>
      </p:pic>
      <p:pic>
        <p:nvPicPr>
          <p:cNvPr id="10" name="Content Placeholder 3">
            <a:extLst>
              <a:ext uri="{FF2B5EF4-FFF2-40B4-BE49-F238E27FC236}">
                <a16:creationId xmlns:a16="http://schemas.microsoft.com/office/drawing/2014/main" id="{7B4D059F-65A8-8C4D-8411-207E58E1B9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035313" y="220479"/>
            <a:ext cx="976941" cy="994812"/>
          </a:xfrm>
          <a:prstGeom prst="rect">
            <a:avLst/>
          </a:prstGeom>
        </p:spPr>
      </p:pic>
      <p:sp>
        <p:nvSpPr>
          <p:cNvPr id="9" name="TextBox 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7702655" y="6369803"/>
            <a:ext cx="40915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Gotham Book" pitchFamily="2" charset="0"/>
                <a:ea typeface="+mn-ea"/>
                <a:cs typeface="Gotham Book" pitchFamily="2" charset="0"/>
              </a:rPr>
              <a:t>https://education.texashistory.unt.edu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Title 5">
            <a:extLst>
              <a:ext uri="{FF2B5EF4-FFF2-40B4-BE49-F238E27FC236}">
                <a16:creationId xmlns:a16="http://schemas.microsoft.com/office/drawing/2014/main" id="{D0F0BC1F-961F-20E8-2CAA-6589862B59CA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752600" y="13062"/>
            <a:ext cx="8989820" cy="141296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6600" dirty="0">
                <a:solidFill>
                  <a:schemeClr val="bg1"/>
                </a:solidFill>
                <a:latin typeface="Gotham Medium"/>
              </a:rPr>
              <a:t>Exit Ticket</a:t>
            </a:r>
            <a:endParaRPr lang="en-US" sz="6600" dirty="0">
              <a:solidFill>
                <a:schemeClr val="accent5">
                  <a:lumMod val="75000"/>
                </a:schemeClr>
              </a:solidFill>
              <a:latin typeface="Gotham Medium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A77E07A-AD45-D3F0-FD14-B1ACFADB0117}"/>
              </a:ext>
            </a:extLst>
          </p:cNvPr>
          <p:cNvSpPr txBox="1"/>
          <p:nvPr/>
        </p:nvSpPr>
        <p:spPr>
          <a:xfrm>
            <a:off x="1763486" y="2220686"/>
            <a:ext cx="5823857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marR="0" lvl="0" indent="-5715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ED7D31">
                    <a:lumMod val="7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Complete the sentence summarizing the main idea from our unit.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571500" marR="0" lvl="0" indent="-5715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Discuss with a partner. </a:t>
            </a:r>
          </a:p>
        </p:txBody>
      </p:sp>
      <p:pic>
        <p:nvPicPr>
          <p:cNvPr id="2" name="Graphic 1">
            <a:extLst>
              <a:ext uri="{FF2B5EF4-FFF2-40B4-BE49-F238E27FC236}">
                <a16:creationId xmlns:a16="http://schemas.microsoft.com/office/drawing/2014/main" id="{3019F22C-F0FD-2F72-0047-B9523F6EA9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309359" y="3053744"/>
            <a:ext cx="925793" cy="925793"/>
          </a:xfrm>
          <a:prstGeom prst="rect">
            <a:avLst/>
          </a:prstGeom>
        </p:spPr>
      </p:pic>
      <p:pic>
        <p:nvPicPr>
          <p:cNvPr id="3" name="Graphic 2">
            <a:extLst>
              <a:ext uri="{FF2B5EF4-FFF2-40B4-BE49-F238E27FC236}">
                <a16:creationId xmlns:a16="http://schemas.microsoft.com/office/drawing/2014/main" id="{4736E241-E386-3A64-0EDF-D4862D77AD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325302" y="1849041"/>
            <a:ext cx="1071092" cy="1071092"/>
          </a:xfrm>
          <a:prstGeom prst="rect">
            <a:avLst/>
          </a:prstGeom>
        </p:spPr>
      </p:pic>
      <p:pic>
        <p:nvPicPr>
          <p:cNvPr id="8" name="Graphic 7">
            <a:extLst>
              <a:ext uri="{FF2B5EF4-FFF2-40B4-BE49-F238E27FC236}">
                <a16:creationId xmlns:a16="http://schemas.microsoft.com/office/drawing/2014/main" id="{9BFDB923-AE36-A6F2-D54E-FADE5FAF9A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439622" y="4436813"/>
            <a:ext cx="842453" cy="8424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448794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2D01FB66-8E41-A940-BCF6-42A2E36056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5400830" y="-5367253"/>
            <a:ext cx="1524002" cy="12284631"/>
          </a:xfrm>
          <a:prstGeom prst="rect">
            <a:avLst/>
          </a:prstGeom>
          <a:solidFill>
            <a:srgbClr val="0073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7" name="Content Placeholder 23">
            <a:extLst>
              <a:ext uri="{FF2B5EF4-FFF2-40B4-BE49-F238E27FC236}">
                <a16:creationId xmlns:a16="http://schemas.microsoft.com/office/drawing/2014/main" id="{8EACD2FA-8A9C-124B-823E-C53F064627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514" y="0"/>
            <a:ext cx="1503485" cy="1503485"/>
          </a:xfrm>
          <a:prstGeom prst="rect">
            <a:avLst/>
          </a:prstGeom>
        </p:spPr>
      </p:pic>
      <p:pic>
        <p:nvPicPr>
          <p:cNvPr id="10" name="Content Placeholder 3">
            <a:extLst>
              <a:ext uri="{FF2B5EF4-FFF2-40B4-BE49-F238E27FC236}">
                <a16:creationId xmlns:a16="http://schemas.microsoft.com/office/drawing/2014/main" id="{7B4D059F-65A8-8C4D-8411-207E58E1B9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035313" y="220479"/>
            <a:ext cx="976941" cy="994812"/>
          </a:xfrm>
          <a:prstGeom prst="rect">
            <a:avLst/>
          </a:prstGeom>
        </p:spPr>
      </p:pic>
      <p:sp>
        <p:nvSpPr>
          <p:cNvPr id="9" name="TextBox 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7702655" y="6369803"/>
            <a:ext cx="40915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Gotham Book" pitchFamily="2" charset="0"/>
                <a:ea typeface="+mn-ea"/>
                <a:cs typeface="Gotham Book" pitchFamily="2" charset="0"/>
              </a:rPr>
              <a:t>https://education.texashistory.unt.edu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Title 5">
            <a:extLst>
              <a:ext uri="{FF2B5EF4-FFF2-40B4-BE49-F238E27FC236}">
                <a16:creationId xmlns:a16="http://schemas.microsoft.com/office/drawing/2014/main" id="{D0F0BC1F-961F-20E8-2CAA-6589862B59CA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752600" y="13062"/>
            <a:ext cx="8989820" cy="141296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6600" dirty="0">
                <a:solidFill>
                  <a:schemeClr val="bg1"/>
                </a:solidFill>
                <a:latin typeface="Gotham Medium"/>
              </a:rPr>
              <a:t>Share your response</a:t>
            </a:r>
            <a:endParaRPr lang="en-US" sz="6600" dirty="0">
              <a:solidFill>
                <a:schemeClr val="accent5">
                  <a:lumMod val="75000"/>
                </a:schemeClr>
              </a:solidFill>
              <a:latin typeface="Gotham Medium"/>
            </a:endParaRPr>
          </a:p>
        </p:txBody>
      </p:sp>
      <p:pic>
        <p:nvPicPr>
          <p:cNvPr id="8" name="Graphic 7">
            <a:extLst>
              <a:ext uri="{FF2B5EF4-FFF2-40B4-BE49-F238E27FC236}">
                <a16:creationId xmlns:a16="http://schemas.microsoft.com/office/drawing/2014/main" id="{9BFDB923-AE36-A6F2-D54E-FADE5FAF9A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580259" y="3302136"/>
            <a:ext cx="1477141" cy="1477141"/>
          </a:xfrm>
          <a:prstGeom prst="rect">
            <a:avLst/>
          </a:prstGeom>
        </p:spPr>
      </p:pic>
      <p:sp>
        <p:nvSpPr>
          <p:cNvPr id="11" name="Speech Bubble: Rectangle with Corners Rounded 10">
            <a:extLst>
              <a:ext uri="{FF2B5EF4-FFF2-40B4-BE49-F238E27FC236}">
                <a16:creationId xmlns:a16="http://schemas.microsoft.com/office/drawing/2014/main" id="{C1E654D8-A909-6C49-4ECD-508AE97385DF}"/>
              </a:ext>
            </a:extLst>
          </p:cNvPr>
          <p:cNvSpPr/>
          <p:nvPr/>
        </p:nvSpPr>
        <p:spPr>
          <a:xfrm>
            <a:off x="3864429" y="2341326"/>
            <a:ext cx="7326085" cy="2764074"/>
          </a:xfrm>
          <a:prstGeom prst="wedgeRoundRectCallout">
            <a:avLst>
              <a:gd name="adj1" fmla="val -71145"/>
              <a:gd name="adj2" fmla="val 29871"/>
              <a:gd name="adj3" fmla="val 16667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57200" marR="0">
              <a:lnSpc>
                <a:spcPct val="110000"/>
              </a:lnSpc>
              <a:spcAft>
                <a:spcPts val="600"/>
              </a:spcAft>
            </a:pPr>
            <a:r>
              <a:rPr lang="en-US" sz="4800" dirty="0">
                <a:effectLst/>
                <a:latin typeface="Gotham Book"/>
                <a:ea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sz="4800" u="sng" dirty="0">
                <a:effectLst/>
                <a:latin typeface="Gotham Book"/>
                <a:ea typeface="Times New Roman" panose="02020603050405020304" pitchFamily="18" charset="0"/>
                <a:cs typeface="Times New Roman" panose="02020603050405020304" pitchFamily="18" charset="0"/>
              </a:rPr>
              <a:t>(1)____________</a:t>
            </a:r>
            <a:r>
              <a:rPr lang="en-US" sz="4800" dirty="0">
                <a:effectLst/>
                <a:latin typeface="Gotham Book"/>
                <a:ea typeface="Times New Roman" panose="02020603050405020304" pitchFamily="18" charset="0"/>
                <a:cs typeface="Times New Roman" panose="02020603050405020304" pitchFamily="18" charset="0"/>
              </a:rPr>
              <a:t> is primarily characterized by</a:t>
            </a:r>
            <a:r>
              <a:rPr lang="en-US" sz="4800" u="sng" dirty="0">
                <a:effectLst/>
                <a:latin typeface="Gotham Book"/>
                <a:ea typeface="Times New Roman" panose="02020603050405020304" pitchFamily="18" charset="0"/>
                <a:cs typeface="Times New Roman" panose="02020603050405020304" pitchFamily="18" charset="0"/>
              </a:rPr>
              <a:t> (2)_______________</a:t>
            </a:r>
            <a:endParaRPr lang="en-US" sz="4800" dirty="0">
              <a:effectLst/>
              <a:latin typeface="Aptos" panose="020B00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36418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5"/>
          <p:cNvSpPr txBox="1">
            <a:spLocks noGrp="1"/>
          </p:cNvSpPr>
          <p:nvPr>
            <p:ph type="title"/>
          </p:nvPr>
        </p:nvSpPr>
        <p:spPr>
          <a:xfrm>
            <a:off x="1817915" y="13061"/>
            <a:ext cx="8752114" cy="1587139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dirty="0">
                <a:latin typeface="Gotham Medium"/>
              </a:rPr>
              <a:t>Warm-up:</a:t>
            </a:r>
            <a:br>
              <a:rPr lang="en-US" dirty="0">
                <a:latin typeface="Gotham Medium"/>
              </a:rPr>
            </a:br>
            <a:r>
              <a:rPr lang="en-US" sz="3600" dirty="0">
                <a:latin typeface="Gotham Medium"/>
              </a:rPr>
              <a:t>Follow the directions on your warm-up </a:t>
            </a:r>
            <a:endParaRPr lang="en-US" dirty="0">
              <a:latin typeface="Gotham Medium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48F479A-6511-B2FC-9BD1-CE4F96706620}"/>
              </a:ext>
            </a:extLst>
          </p:cNvPr>
          <p:cNvSpPr txBox="1"/>
          <p:nvPr/>
        </p:nvSpPr>
        <p:spPr>
          <a:xfrm>
            <a:off x="2601685" y="1679341"/>
            <a:ext cx="4091552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Gotham Book"/>
                <a:ea typeface="+mn-ea"/>
                <a:cs typeface="+mn-cs"/>
              </a:rPr>
              <a:t>Use the word bank provided to fill in the small mind map on your warm-up.</a:t>
            </a: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Gotham Book"/>
                <a:ea typeface="+mn-ea"/>
                <a:cs typeface="+mn-cs"/>
              </a:rPr>
              <a:t>Place each term where you think it fits best in your mind map.</a:t>
            </a: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Gotham Book"/>
                <a:ea typeface="+mn-ea"/>
                <a:cs typeface="+mn-cs"/>
              </a:rPr>
              <a:t>Discuss with a partner.</a:t>
            </a:r>
          </a:p>
        </p:txBody>
      </p:sp>
      <p:pic>
        <p:nvPicPr>
          <p:cNvPr id="2" name="Picture 1" descr="A diagram of the small mind map from the warm-up.&#10;&#10;Box number 1 is the primary topic.&#10;Box number 2 connects to number 1 as a subtopic.&#10;Box number 3 connects to number 2 as an example or additional information of number 2.&#10;&#10;Box number 4 connects directly to number 1 as a second subtopic. &#10;Box number 5 connects to 4 as an example or additional information of box 4.">
            <a:extLst>
              <a:ext uri="{FF2B5EF4-FFF2-40B4-BE49-F238E27FC236}">
                <a16:creationId xmlns:a16="http://schemas.microsoft.com/office/drawing/2014/main" id="{4F1BC701-A12E-EFB3-034B-4457D03C895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44343" y="2722139"/>
            <a:ext cx="5553228" cy="3127329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2D01FB66-8E41-A940-BCF6-42A2E36056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-2"/>
            <a:ext cx="1524002" cy="6858002"/>
          </a:xfrm>
          <a:prstGeom prst="rect">
            <a:avLst/>
          </a:prstGeom>
          <a:solidFill>
            <a:srgbClr val="0574C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9CA5ACA2-3436-B048-BAB2-05A7A5B3BA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alphaModFix amt="24000"/>
            <a:lum bright="31000"/>
          </a:blip>
          <a:srcRect l="8724" t="84492" b="1647"/>
          <a:stretch/>
        </p:blipFill>
        <p:spPr>
          <a:xfrm rot="5400000">
            <a:off x="-2656751" y="2677256"/>
            <a:ext cx="6858003" cy="1503485"/>
          </a:xfrm>
          <a:prstGeom prst="rect">
            <a:avLst/>
          </a:prstGeom>
          <a:effectLst>
            <a:glow>
              <a:schemeClr val="accent1">
                <a:alpha val="40000"/>
              </a:schemeClr>
            </a:glow>
            <a:reflection blurRad="952500" stA="0" endPos="94000" dist="1181100" dir="5400000" sy="-100000" algn="bl" rotWithShape="0"/>
          </a:effectLst>
        </p:spPr>
      </p:pic>
      <p:pic>
        <p:nvPicPr>
          <p:cNvPr id="7" name="Content Placeholder 23">
            <a:extLst>
              <a:ext uri="{FF2B5EF4-FFF2-40B4-BE49-F238E27FC236}">
                <a16:creationId xmlns:a16="http://schemas.microsoft.com/office/drawing/2014/main" id="{8EACD2FA-8A9C-124B-823E-C53F064627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0514" y="0"/>
            <a:ext cx="1503485" cy="1503485"/>
          </a:xfrm>
          <a:prstGeom prst="rect">
            <a:avLst/>
          </a:prstGeom>
        </p:spPr>
      </p:pic>
      <p:pic>
        <p:nvPicPr>
          <p:cNvPr id="8" name="Content Placeholder 3">
            <a:extLst>
              <a:ext uri="{FF2B5EF4-FFF2-40B4-BE49-F238E27FC236}">
                <a16:creationId xmlns:a16="http://schemas.microsoft.com/office/drawing/2014/main" id="{D0DFCA26-F947-4F47-A71A-87D2B4E67C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73529" y="5627077"/>
            <a:ext cx="976941" cy="994812"/>
          </a:xfrm>
          <a:prstGeom prst="rect">
            <a:avLst/>
          </a:prstGeom>
        </p:spPr>
      </p:pic>
      <p:sp>
        <p:nvSpPr>
          <p:cNvPr id="12" name="TextBox 1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7702655" y="6369803"/>
            <a:ext cx="40915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Gotham Book" pitchFamily="2" charset="0"/>
                <a:ea typeface="+mn-ea"/>
                <a:cs typeface="Gotham Book" pitchFamily="2" charset="0"/>
              </a:rPr>
              <a:t>https://education.texashistory.unt.edu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pic>
        <p:nvPicPr>
          <p:cNvPr id="9" name="Graphic 8">
            <a:extLst>
              <a:ext uri="{FF2B5EF4-FFF2-40B4-BE49-F238E27FC236}">
                <a16:creationId xmlns:a16="http://schemas.microsoft.com/office/drawing/2014/main" id="{6786F8BF-EF70-BB60-B669-4CFBDCF66E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1544502" y="1828800"/>
            <a:ext cx="1071092" cy="1071092"/>
          </a:xfrm>
          <a:prstGeom prst="rect">
            <a:avLst/>
          </a:prstGeom>
        </p:spPr>
      </p:pic>
      <p:pic>
        <p:nvPicPr>
          <p:cNvPr id="10" name="Graphic 9">
            <a:extLst>
              <a:ext uri="{FF2B5EF4-FFF2-40B4-BE49-F238E27FC236}">
                <a16:creationId xmlns:a16="http://schemas.microsoft.com/office/drawing/2014/main" id="{F3361E40-39DB-4E42-CC37-C2D1A1A0653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1599947" y="3724823"/>
            <a:ext cx="925793" cy="925793"/>
          </a:xfrm>
          <a:prstGeom prst="rect">
            <a:avLst/>
          </a:prstGeom>
        </p:spPr>
      </p:pic>
      <p:pic>
        <p:nvPicPr>
          <p:cNvPr id="13" name="Graphic 12">
            <a:extLst>
              <a:ext uri="{FF2B5EF4-FFF2-40B4-BE49-F238E27FC236}">
                <a16:creationId xmlns:a16="http://schemas.microsoft.com/office/drawing/2014/main" id="{68C76BFB-8B4D-785E-B1F1-7AB1D2897A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1546323" y="5779436"/>
            <a:ext cx="842453" cy="8424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11317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2D01FB66-8E41-A940-BCF6-42A2E36056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-2"/>
            <a:ext cx="1524002" cy="6858002"/>
          </a:xfrm>
          <a:prstGeom prst="rect">
            <a:avLst/>
          </a:prstGeom>
          <a:solidFill>
            <a:srgbClr val="0574C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9CA5ACA2-3436-B048-BAB2-05A7A5B3BA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24000"/>
            <a:lum bright="31000"/>
          </a:blip>
          <a:srcRect l="8724" t="84492" b="1647"/>
          <a:stretch/>
        </p:blipFill>
        <p:spPr>
          <a:xfrm rot="5400000">
            <a:off x="-2656751" y="2677256"/>
            <a:ext cx="6858003" cy="1503485"/>
          </a:xfrm>
          <a:prstGeom prst="rect">
            <a:avLst/>
          </a:prstGeom>
          <a:effectLst>
            <a:glow>
              <a:schemeClr val="accent1">
                <a:alpha val="40000"/>
              </a:schemeClr>
            </a:glow>
            <a:reflection blurRad="952500" stA="0" endPos="94000" dist="1181100" dir="5400000" sy="-100000" algn="bl" rotWithShape="0"/>
          </a:effectLst>
        </p:spPr>
      </p:pic>
      <p:pic>
        <p:nvPicPr>
          <p:cNvPr id="7" name="Content Placeholder 23">
            <a:extLst>
              <a:ext uri="{FF2B5EF4-FFF2-40B4-BE49-F238E27FC236}">
                <a16:creationId xmlns:a16="http://schemas.microsoft.com/office/drawing/2014/main" id="{8EACD2FA-8A9C-124B-823E-C53F064627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514" y="0"/>
            <a:ext cx="1503485" cy="1503485"/>
          </a:xfrm>
          <a:prstGeom prst="rect">
            <a:avLst/>
          </a:prstGeom>
        </p:spPr>
      </p:pic>
      <p:pic>
        <p:nvPicPr>
          <p:cNvPr id="8" name="Content Placeholder 3">
            <a:extLst>
              <a:ext uri="{FF2B5EF4-FFF2-40B4-BE49-F238E27FC236}">
                <a16:creationId xmlns:a16="http://schemas.microsoft.com/office/drawing/2014/main" id="{D0DFCA26-F947-4F47-A71A-87D2B4E67C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3529" y="5627077"/>
            <a:ext cx="976941" cy="994812"/>
          </a:xfrm>
          <a:prstGeom prst="rect">
            <a:avLst/>
          </a:prstGeom>
        </p:spPr>
      </p:pic>
      <p:sp>
        <p:nvSpPr>
          <p:cNvPr id="11" name="Title 5"/>
          <p:cNvSpPr txBox="1">
            <a:spLocks noGrp="1"/>
          </p:cNvSpPr>
          <p:nvPr>
            <p:ph type="title"/>
          </p:nvPr>
        </p:nvSpPr>
        <p:spPr>
          <a:xfrm>
            <a:off x="2314304" y="13061"/>
            <a:ext cx="8240486" cy="1129939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5400" dirty="0">
                <a:latin typeface="Gotham Medium"/>
              </a:rPr>
              <a:t>Share with the class</a:t>
            </a:r>
          </a:p>
        </p:txBody>
      </p:sp>
      <p:sp>
        <p:nvSpPr>
          <p:cNvPr id="12" name="TextBox 1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7702655" y="6369803"/>
            <a:ext cx="40915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Gotham Book" pitchFamily="2" charset="0"/>
                <a:ea typeface="+mn-ea"/>
                <a:cs typeface="Gotham Book" pitchFamily="2" charset="0"/>
              </a:rPr>
              <a:t>https://education.texashistory.unt.edu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2" name="Speech Bubble: Rectangle with Corners Rounded 1">
            <a:extLst>
              <a:ext uri="{FF2B5EF4-FFF2-40B4-BE49-F238E27FC236}">
                <a16:creationId xmlns:a16="http://schemas.microsoft.com/office/drawing/2014/main" id="{98D922C6-53E1-D7C7-3DDA-CDB33095E870}"/>
              </a:ext>
            </a:extLst>
          </p:cNvPr>
          <p:cNvSpPr/>
          <p:nvPr/>
        </p:nvSpPr>
        <p:spPr>
          <a:xfrm>
            <a:off x="3886200" y="1371599"/>
            <a:ext cx="8153400" cy="1371601"/>
          </a:xfrm>
          <a:prstGeom prst="wedgeRoundRectCallout">
            <a:avLst>
              <a:gd name="adj1" fmla="val -60745"/>
              <a:gd name="adj2" fmla="val 33282"/>
              <a:gd name="adj3" fmla="val 16667"/>
            </a:avLst>
          </a:prstGeom>
          <a:solidFill>
            <a:srgbClr val="0070C0"/>
          </a:solidFill>
          <a:effectLst>
            <a:outerShdw blurRad="50800" dist="50800" dir="7920000" algn="ctr" rotWithShape="0">
              <a:srgbClr val="000000">
                <a:alpha val="43137"/>
              </a:srgb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I think the primary topic in box number 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one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is _______</a:t>
            </a:r>
          </a:p>
        </p:txBody>
      </p:sp>
      <p:pic>
        <p:nvPicPr>
          <p:cNvPr id="3" name="Graphic 2">
            <a:extLst>
              <a:ext uri="{FF2B5EF4-FFF2-40B4-BE49-F238E27FC236}">
                <a16:creationId xmlns:a16="http://schemas.microsoft.com/office/drawing/2014/main" id="{BBC7A152-A73E-D936-1EFE-CF729F0C81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1894114" y="1628548"/>
            <a:ext cx="1070090" cy="1070090"/>
          </a:xfrm>
          <a:prstGeom prst="rect">
            <a:avLst/>
          </a:prstGeom>
        </p:spPr>
      </p:pic>
      <p:sp>
        <p:nvSpPr>
          <p:cNvPr id="4" name="Speech Bubble: Rectangle with Corners Rounded 3">
            <a:extLst>
              <a:ext uri="{FF2B5EF4-FFF2-40B4-BE49-F238E27FC236}">
                <a16:creationId xmlns:a16="http://schemas.microsoft.com/office/drawing/2014/main" id="{0676B0D9-6199-E9DA-5EF3-4BFD1B3BFF9C}"/>
              </a:ext>
            </a:extLst>
          </p:cNvPr>
          <p:cNvSpPr/>
          <p:nvPr/>
        </p:nvSpPr>
        <p:spPr>
          <a:xfrm>
            <a:off x="1894114" y="3125144"/>
            <a:ext cx="8153400" cy="1371601"/>
          </a:xfrm>
          <a:prstGeom prst="wedgeRoundRectCallout">
            <a:avLst>
              <a:gd name="adj1" fmla="val 61418"/>
              <a:gd name="adj2" fmla="val 31695"/>
              <a:gd name="adj3" fmla="val 16667"/>
            </a:avLst>
          </a:prstGeom>
          <a:solidFill>
            <a:srgbClr val="0070C0"/>
          </a:solidFill>
          <a:effectLst>
            <a:outerShdw blurRad="50800" dist="50800" dir="7920000" algn="ctr" rotWithShape="0">
              <a:srgbClr val="000000">
                <a:alpha val="43137"/>
              </a:srgb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I think the subtopic in box number 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two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is ____, and box number 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three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is ____</a:t>
            </a:r>
          </a:p>
        </p:txBody>
      </p:sp>
      <p:pic>
        <p:nvPicPr>
          <p:cNvPr id="9" name="Graphic 8">
            <a:extLst>
              <a:ext uri="{FF2B5EF4-FFF2-40B4-BE49-F238E27FC236}">
                <a16:creationId xmlns:a16="http://schemas.microsoft.com/office/drawing/2014/main" id="{0E9A67FA-8A18-B373-13B2-281826474C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10969510" y="3486411"/>
            <a:ext cx="1070090" cy="1070090"/>
          </a:xfrm>
          <a:prstGeom prst="rect">
            <a:avLst/>
          </a:prstGeom>
        </p:spPr>
      </p:pic>
      <p:sp>
        <p:nvSpPr>
          <p:cNvPr id="10" name="Speech Bubble: Rectangle with Corners Rounded 9">
            <a:extLst>
              <a:ext uri="{FF2B5EF4-FFF2-40B4-BE49-F238E27FC236}">
                <a16:creationId xmlns:a16="http://schemas.microsoft.com/office/drawing/2014/main" id="{C62B1265-A865-B8BE-143D-F717E871345D}"/>
              </a:ext>
            </a:extLst>
          </p:cNvPr>
          <p:cNvSpPr/>
          <p:nvPr/>
        </p:nvSpPr>
        <p:spPr>
          <a:xfrm>
            <a:off x="1894114" y="4752882"/>
            <a:ext cx="8153400" cy="1371601"/>
          </a:xfrm>
          <a:prstGeom prst="wedgeRoundRectCallout">
            <a:avLst>
              <a:gd name="adj1" fmla="val 61418"/>
              <a:gd name="adj2" fmla="val 31695"/>
              <a:gd name="adj3" fmla="val 16667"/>
            </a:avLst>
          </a:prstGeom>
          <a:solidFill>
            <a:srgbClr val="0070C0"/>
          </a:solidFill>
          <a:effectLst>
            <a:outerShdw blurRad="50800" dist="50800" dir="7920000" algn="ctr" rotWithShape="0">
              <a:srgbClr val="000000">
                <a:alpha val="43137"/>
              </a:srgb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I think the subtopic in box number 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four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is ____, and box number 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five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is ____</a:t>
            </a:r>
          </a:p>
        </p:txBody>
      </p:sp>
      <p:pic>
        <p:nvPicPr>
          <p:cNvPr id="13" name="Graphic 12">
            <a:extLst>
              <a:ext uri="{FF2B5EF4-FFF2-40B4-BE49-F238E27FC236}">
                <a16:creationId xmlns:a16="http://schemas.microsoft.com/office/drawing/2014/main" id="{66B3C755-43BC-B431-95ED-BEDD7EC5CE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10969510" y="5092032"/>
            <a:ext cx="1070090" cy="10700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59312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2D01FB66-8E41-A940-BCF6-42A2E36056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5326671" y="-5351588"/>
            <a:ext cx="1524002" cy="12206659"/>
          </a:xfrm>
          <a:prstGeom prst="rect">
            <a:avLst/>
          </a:prstGeom>
          <a:solidFill>
            <a:srgbClr val="0073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pic>
        <p:nvPicPr>
          <p:cNvPr id="7" name="Content Placeholder 23">
            <a:extLst>
              <a:ext uri="{FF2B5EF4-FFF2-40B4-BE49-F238E27FC236}">
                <a16:creationId xmlns:a16="http://schemas.microsoft.com/office/drawing/2014/main" id="{8EACD2FA-8A9C-124B-823E-C53F064627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514" y="0"/>
            <a:ext cx="1503485" cy="1503485"/>
          </a:xfrm>
          <a:prstGeom prst="rect">
            <a:avLst/>
          </a:prstGeom>
        </p:spPr>
      </p:pic>
      <p:pic>
        <p:nvPicPr>
          <p:cNvPr id="10" name="Content Placeholder 3">
            <a:extLst>
              <a:ext uri="{FF2B5EF4-FFF2-40B4-BE49-F238E27FC236}">
                <a16:creationId xmlns:a16="http://schemas.microsoft.com/office/drawing/2014/main" id="{7B4D059F-65A8-8C4D-8411-207E58E1B9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035313" y="220479"/>
            <a:ext cx="976941" cy="994812"/>
          </a:xfrm>
          <a:prstGeom prst="rect">
            <a:avLst/>
          </a:prstGeom>
        </p:spPr>
      </p:pic>
      <p:sp>
        <p:nvSpPr>
          <p:cNvPr id="11" name="TextBox 10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7702655" y="6369803"/>
            <a:ext cx="40915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Gotham Book" pitchFamily="2" charset="0"/>
                <a:ea typeface="+mn-ea"/>
                <a:cs typeface="Gotham Book" pitchFamily="2" charset="0"/>
              </a:rPr>
              <a:t>https://education.texashistory.unt.edu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2" name="Title 5">
            <a:extLst>
              <a:ext uri="{FF2B5EF4-FFF2-40B4-BE49-F238E27FC236}">
                <a16:creationId xmlns:a16="http://schemas.microsoft.com/office/drawing/2014/main" id="{5376B541-C1FA-BF6E-B5FD-A0BCF1D0BE8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935479" y="13062"/>
            <a:ext cx="8240486" cy="138031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8000" dirty="0">
                <a:solidFill>
                  <a:schemeClr val="bg1"/>
                </a:solidFill>
                <a:latin typeface="Gotham Medium"/>
              </a:rPr>
              <a:t>Essential Question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B5E5E50-6DEB-22D2-3082-33BC9027EABC}"/>
              </a:ext>
            </a:extLst>
          </p:cNvPr>
          <p:cNvSpPr txBox="1"/>
          <p:nvPr/>
        </p:nvSpPr>
        <p:spPr>
          <a:xfrm>
            <a:off x="1260296" y="2094448"/>
            <a:ext cx="9647190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0" i="0" u="none" strike="noStrike" kern="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Gotham Book"/>
                <a:ea typeface="Times New Roman" panose="02020603050405020304" pitchFamily="18" charset="0"/>
                <a:cs typeface="Times New Roman" panose="02020603050405020304" pitchFamily="18" charset="0"/>
              </a:rPr>
              <a:t>How do the key terms and concepts from Unit 5: The Texas Revolution connect to each other? </a:t>
            </a:r>
            <a:endParaRPr kumimoji="0" lang="en-US" sz="5400" b="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91954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2D01FB66-8E41-A940-BCF6-42A2E36056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5326671" y="-5351588"/>
            <a:ext cx="1524002" cy="12206659"/>
          </a:xfrm>
          <a:prstGeom prst="rect">
            <a:avLst/>
          </a:prstGeom>
          <a:solidFill>
            <a:srgbClr val="0073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pic>
        <p:nvPicPr>
          <p:cNvPr id="7" name="Content Placeholder 23">
            <a:extLst>
              <a:ext uri="{FF2B5EF4-FFF2-40B4-BE49-F238E27FC236}">
                <a16:creationId xmlns:a16="http://schemas.microsoft.com/office/drawing/2014/main" id="{8EACD2FA-8A9C-124B-823E-C53F064627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514" y="0"/>
            <a:ext cx="1503485" cy="1503485"/>
          </a:xfrm>
          <a:prstGeom prst="rect">
            <a:avLst/>
          </a:prstGeom>
        </p:spPr>
      </p:pic>
      <p:pic>
        <p:nvPicPr>
          <p:cNvPr id="10" name="Content Placeholder 3">
            <a:extLst>
              <a:ext uri="{FF2B5EF4-FFF2-40B4-BE49-F238E27FC236}">
                <a16:creationId xmlns:a16="http://schemas.microsoft.com/office/drawing/2014/main" id="{7B4D059F-65A8-8C4D-8411-207E58E1B9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035313" y="220479"/>
            <a:ext cx="976941" cy="994812"/>
          </a:xfrm>
          <a:prstGeom prst="rect">
            <a:avLst/>
          </a:prstGeom>
        </p:spPr>
      </p:pic>
      <p:sp>
        <p:nvSpPr>
          <p:cNvPr id="11" name="TextBox 10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7702655" y="6369803"/>
            <a:ext cx="40915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Gotham Book" pitchFamily="2" charset="0"/>
                <a:ea typeface="+mn-ea"/>
                <a:cs typeface="Gotham Book" pitchFamily="2" charset="0"/>
              </a:rPr>
              <a:t>https://education.texashistory.unt.edu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2" name="Title 5">
            <a:extLst>
              <a:ext uri="{FF2B5EF4-FFF2-40B4-BE49-F238E27FC236}">
                <a16:creationId xmlns:a16="http://schemas.microsoft.com/office/drawing/2014/main" id="{AA0FBFBF-DF50-12F8-85CD-D1AB10083F91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935478" y="13061"/>
            <a:ext cx="8493035" cy="149042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8800" dirty="0">
                <a:solidFill>
                  <a:schemeClr val="bg1"/>
                </a:solidFill>
                <a:latin typeface="Gotham Medium"/>
              </a:rPr>
              <a:t>In today’s lesson…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0CF76A14-8E8E-BC23-58D9-55992D4E1090}"/>
              </a:ext>
            </a:extLst>
          </p:cNvPr>
          <p:cNvSpPr txBox="1"/>
          <p:nvPr/>
        </p:nvSpPr>
        <p:spPr>
          <a:xfrm>
            <a:off x="1143000" y="1926771"/>
            <a:ext cx="10276115" cy="34491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4000" b="1" i="1" strike="noStrike" kern="1200" cap="none" spc="0" normalizeH="0" baseline="0" noProof="0" dirty="0">
                <a:ln>
                  <a:noFill/>
                </a:ln>
                <a:solidFill>
                  <a:srgbClr val="4EA72E">
                    <a:lumMod val="75000"/>
                  </a:srgbClr>
                </a:solidFill>
                <a:effectLst/>
                <a:uLnTx/>
                <a:uFillTx/>
                <a:latin typeface="Gotham Book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4000" b="1" i="1" u="sng" strike="noStrike" kern="1200" cap="none" spc="0" normalizeH="0" baseline="0" noProof="0" dirty="0">
                <a:ln>
                  <a:noFill/>
                </a:ln>
                <a:solidFill>
                  <a:srgbClr val="4EA72E">
                    <a:lumMod val="75000"/>
                  </a:srgbClr>
                </a:solidFill>
                <a:effectLst/>
                <a:uLnTx/>
                <a:uFillTx/>
                <a:latin typeface="Gotham Book"/>
                <a:ea typeface="Times New Roman" panose="02020603050405020304" pitchFamily="18" charset="0"/>
                <a:cs typeface="Times New Roman" panose="02020603050405020304" pitchFamily="18" charset="0"/>
              </a:rPr>
              <a:t>We will</a:t>
            </a:r>
            <a:r>
              <a:rPr kumimoji="0" lang="en-US" sz="4000" b="1" i="1" u="none" strike="noStrike" kern="1200" cap="none" spc="0" normalizeH="0" baseline="0" noProof="0" dirty="0">
                <a:ln>
                  <a:noFill/>
                </a:ln>
                <a:solidFill>
                  <a:srgbClr val="4EA72E">
                    <a:lumMod val="75000"/>
                  </a:srgbClr>
                </a:solidFill>
                <a:effectLst/>
                <a:uLnTx/>
                <a:uFillTx/>
                <a:latin typeface="Gotham Book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srgbClr val="4EA72E">
                    <a:lumMod val="75000"/>
                  </a:srgbClr>
                </a:solidFill>
                <a:effectLst/>
                <a:uLnTx/>
                <a:uFillTx/>
                <a:latin typeface="Gotham Book"/>
                <a:ea typeface="Times New Roman" panose="02020603050405020304" pitchFamily="18" charset="0"/>
                <a:cs typeface="Times New Roman" panose="02020603050405020304" pitchFamily="18" charset="0"/>
              </a:rPr>
              <a:t>make connections between key terms and concepts within all of Unit 5: The Texas Revolution. </a:t>
            </a:r>
          </a:p>
          <a:p>
            <a:pPr marL="342900" marR="0" lvl="0" indent="-342900" algn="l" defTabSz="9144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4000" b="1" i="1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Gotham Book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4000" b="1" i="1" u="sng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Gotham Book"/>
                <a:ea typeface="Times New Roman" panose="02020603050405020304" pitchFamily="18" charset="0"/>
                <a:cs typeface="Times New Roman" panose="02020603050405020304" pitchFamily="18" charset="0"/>
              </a:rPr>
              <a:t>I will</a:t>
            </a:r>
            <a:r>
              <a:rPr kumimoji="0" lang="en-US" sz="4000" b="1" i="1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Gotham Book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Gotham Book"/>
                <a:ea typeface="Times New Roman" panose="02020603050405020304" pitchFamily="18" charset="0"/>
                <a:cs typeface="Times New Roman" panose="02020603050405020304" pitchFamily="18" charset="0"/>
              </a:rPr>
              <a:t>create a Mind Map using terms and concepts from the class slides presentation</a:t>
            </a: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Aptos" panose="020B00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9800976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2D01FB66-8E41-A940-BCF6-42A2E36056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5400830" y="-5367253"/>
            <a:ext cx="1524002" cy="12284631"/>
          </a:xfrm>
          <a:prstGeom prst="rect">
            <a:avLst/>
          </a:prstGeom>
          <a:solidFill>
            <a:srgbClr val="0073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7" name="Content Placeholder 23">
            <a:extLst>
              <a:ext uri="{FF2B5EF4-FFF2-40B4-BE49-F238E27FC236}">
                <a16:creationId xmlns:a16="http://schemas.microsoft.com/office/drawing/2014/main" id="{8EACD2FA-8A9C-124B-823E-C53F064627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514" y="0"/>
            <a:ext cx="1503485" cy="1503485"/>
          </a:xfrm>
          <a:prstGeom prst="rect">
            <a:avLst/>
          </a:prstGeom>
        </p:spPr>
      </p:pic>
      <p:pic>
        <p:nvPicPr>
          <p:cNvPr id="10" name="Content Placeholder 3">
            <a:extLst>
              <a:ext uri="{FF2B5EF4-FFF2-40B4-BE49-F238E27FC236}">
                <a16:creationId xmlns:a16="http://schemas.microsoft.com/office/drawing/2014/main" id="{7B4D059F-65A8-8C4D-8411-207E58E1B9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035313" y="220479"/>
            <a:ext cx="976941" cy="994812"/>
          </a:xfrm>
          <a:prstGeom prst="rect">
            <a:avLst/>
          </a:prstGeom>
        </p:spPr>
      </p:pic>
      <p:sp>
        <p:nvSpPr>
          <p:cNvPr id="9" name="TextBox 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8339195" y="6452855"/>
            <a:ext cx="40915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Gotham Book" pitchFamily="2" charset="0"/>
                <a:ea typeface="+mn-ea"/>
                <a:cs typeface="Gotham Book" pitchFamily="2" charset="0"/>
              </a:rPr>
              <a:t>https://education.texashistory.unt.edu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Title 5">
            <a:extLst>
              <a:ext uri="{FF2B5EF4-FFF2-40B4-BE49-F238E27FC236}">
                <a16:creationId xmlns:a16="http://schemas.microsoft.com/office/drawing/2014/main" id="{854EDF2E-86B2-8881-4E4B-D680DA62F3A5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752600" y="13062"/>
            <a:ext cx="8632371" cy="141296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6600" dirty="0">
                <a:solidFill>
                  <a:schemeClr val="bg1"/>
                </a:solidFill>
                <a:latin typeface="Gotham Medium"/>
              </a:rPr>
              <a:t>Unit Topic &amp; Subtopics </a:t>
            </a:r>
            <a:endParaRPr lang="en-US" sz="6600" dirty="0">
              <a:latin typeface="Gotham Medium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E6B75D8-7BFB-5496-3CA6-829A6FD6E3FF}"/>
              </a:ext>
            </a:extLst>
          </p:cNvPr>
          <p:cNvSpPr txBox="1"/>
          <p:nvPr/>
        </p:nvSpPr>
        <p:spPr>
          <a:xfrm>
            <a:off x="20514" y="1598943"/>
            <a:ext cx="12171485" cy="24314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Which of the titles in the boxes below is the main topic of our unit? </a:t>
            </a: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70AD47">
                    <a:lumMod val="7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Draw a circle in the middle of your Mind Map and write the main topic inside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70AD47">
                    <a:lumMod val="7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.</a:t>
            </a: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2800" dirty="0">
                <a:solidFill>
                  <a:srgbClr val="7030A0"/>
                </a:solidFill>
                <a:latin typeface="Calibri" panose="020F0502020204030204"/>
              </a:rPr>
              <a:t>Write the remaining topics around the main topic. Connect each sub-topic to the main topic with a line. 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2840EB0A-8D86-298F-DA30-CD08BABD63D6}"/>
              </a:ext>
            </a:extLst>
          </p:cNvPr>
          <p:cNvSpPr/>
          <p:nvPr/>
        </p:nvSpPr>
        <p:spPr>
          <a:xfrm>
            <a:off x="391878" y="4127394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Events</a:t>
            </a: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BB345942-C276-7952-CB97-578FB64DA282}"/>
              </a:ext>
            </a:extLst>
          </p:cNvPr>
          <p:cNvSpPr/>
          <p:nvPr/>
        </p:nvSpPr>
        <p:spPr>
          <a:xfrm>
            <a:off x="4278080" y="4124827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Causes</a:t>
            </a:r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5FC978E8-5C00-B165-CB51-9C6000E023E8}"/>
              </a:ext>
            </a:extLst>
          </p:cNvPr>
          <p:cNvSpPr/>
          <p:nvPr/>
        </p:nvSpPr>
        <p:spPr>
          <a:xfrm>
            <a:off x="8334524" y="4113942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The Texas Revolution</a:t>
            </a:r>
          </a:p>
        </p:txBody>
      </p:sp>
    </p:spTree>
    <p:extLst>
      <p:ext uri="{BB962C8B-B14F-4D97-AF65-F5344CB8AC3E}">
        <p14:creationId xmlns:p14="http://schemas.microsoft.com/office/powerpoint/2010/main" val="17406640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2D01FB66-8E41-A940-BCF6-42A2E36056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5400830" y="-5367253"/>
            <a:ext cx="1524002" cy="12284631"/>
          </a:xfrm>
          <a:prstGeom prst="rect">
            <a:avLst/>
          </a:prstGeom>
          <a:solidFill>
            <a:srgbClr val="0073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7" name="Content Placeholder 23">
            <a:extLst>
              <a:ext uri="{FF2B5EF4-FFF2-40B4-BE49-F238E27FC236}">
                <a16:creationId xmlns:a16="http://schemas.microsoft.com/office/drawing/2014/main" id="{8EACD2FA-8A9C-124B-823E-C53F064627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514" y="0"/>
            <a:ext cx="1503485" cy="1503485"/>
          </a:xfrm>
          <a:prstGeom prst="rect">
            <a:avLst/>
          </a:prstGeom>
        </p:spPr>
      </p:pic>
      <p:pic>
        <p:nvPicPr>
          <p:cNvPr id="10" name="Content Placeholder 3">
            <a:extLst>
              <a:ext uri="{FF2B5EF4-FFF2-40B4-BE49-F238E27FC236}">
                <a16:creationId xmlns:a16="http://schemas.microsoft.com/office/drawing/2014/main" id="{7B4D059F-65A8-8C4D-8411-207E58E1B9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035313" y="220479"/>
            <a:ext cx="976941" cy="994812"/>
          </a:xfrm>
          <a:prstGeom prst="rect">
            <a:avLst/>
          </a:prstGeom>
        </p:spPr>
      </p:pic>
      <p:sp>
        <p:nvSpPr>
          <p:cNvPr id="9" name="TextBox 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7702655" y="6369803"/>
            <a:ext cx="40915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Gotham Book" pitchFamily="2" charset="0"/>
                <a:ea typeface="+mn-ea"/>
                <a:cs typeface="Gotham Book" pitchFamily="2" charset="0"/>
              </a:rPr>
              <a:t>https://education.texashistory.unt.edu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Title 5">
            <a:extLst>
              <a:ext uri="{FF2B5EF4-FFF2-40B4-BE49-F238E27FC236}">
                <a16:creationId xmlns:a16="http://schemas.microsoft.com/office/drawing/2014/main" id="{1788B79A-C5AA-5304-A342-17E643EF650E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752600" y="13062"/>
            <a:ext cx="8632371" cy="141296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6600" dirty="0">
                <a:solidFill>
                  <a:schemeClr val="bg1"/>
                </a:solidFill>
                <a:latin typeface="Gotham Medium"/>
              </a:rPr>
              <a:t>Make Connections</a:t>
            </a:r>
            <a:endParaRPr lang="en-US" sz="6600" dirty="0">
              <a:latin typeface="Gotham Medium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449AFA3-DB1D-F7BC-455C-D6C183E7D1FB}"/>
              </a:ext>
            </a:extLst>
          </p:cNvPr>
          <p:cNvSpPr txBox="1"/>
          <p:nvPr/>
        </p:nvSpPr>
        <p:spPr>
          <a:xfrm>
            <a:off x="500743" y="1537064"/>
            <a:ext cx="11324175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Connect each item below to the topic on your Mind Map.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7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Some items will connect directly to the main topic. Some will connect to other items from this slide.  </a:t>
            </a: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BC086618-1878-9131-E7C3-C5D1D3B1069A}"/>
              </a:ext>
            </a:extLst>
          </p:cNvPr>
          <p:cNvSpPr/>
          <p:nvPr/>
        </p:nvSpPr>
        <p:spPr>
          <a:xfrm>
            <a:off x="500743" y="3068909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Battle of Gonzales</a:t>
            </a:r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715EAC4D-3740-FA8B-BB8D-13C890C78EB8}"/>
              </a:ext>
            </a:extLst>
          </p:cNvPr>
          <p:cNvSpPr/>
          <p:nvPr/>
        </p:nvSpPr>
        <p:spPr>
          <a:xfrm>
            <a:off x="4339473" y="3068909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The Goliad Massacre</a:t>
            </a:r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BC9B5096-CB8E-3C0F-71C7-462C8B54C45E}"/>
              </a:ext>
            </a:extLst>
          </p:cNvPr>
          <p:cNvSpPr/>
          <p:nvPr/>
        </p:nvSpPr>
        <p:spPr>
          <a:xfrm>
            <a:off x="8199975" y="3082360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000" dirty="0">
                <a:solidFill>
                  <a:prstClr val="white"/>
                </a:solidFill>
                <a:latin typeface="Calibri" panose="020F0502020204030204"/>
              </a:rPr>
              <a:t>Battle of the Alamo</a:t>
            </a: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59EEB510-F4C5-1C17-455B-9F10BB489F02}"/>
              </a:ext>
            </a:extLst>
          </p:cNvPr>
          <p:cNvSpPr/>
          <p:nvPr/>
        </p:nvSpPr>
        <p:spPr>
          <a:xfrm>
            <a:off x="500743" y="4716152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000" dirty="0">
                <a:solidFill>
                  <a:prstClr val="white"/>
                </a:solidFill>
                <a:latin typeface="Calibri" panose="020F0502020204030204"/>
              </a:rPr>
              <a:t>The Runaway Scrape</a:t>
            </a: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0E73BDB4-EC59-0322-51E6-2FD6A80F27BD}"/>
              </a:ext>
            </a:extLst>
          </p:cNvPr>
          <p:cNvSpPr/>
          <p:nvPr/>
        </p:nvSpPr>
        <p:spPr>
          <a:xfrm>
            <a:off x="4339473" y="4716152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The Battle of San Jacinto</a:t>
            </a:r>
          </a:p>
        </p:txBody>
      </p:sp>
      <p:sp>
        <p:nvSpPr>
          <p:cNvPr id="16" name="Rectangle: Rounded Corners 15">
            <a:extLst>
              <a:ext uri="{FF2B5EF4-FFF2-40B4-BE49-F238E27FC236}">
                <a16:creationId xmlns:a16="http://schemas.microsoft.com/office/drawing/2014/main" id="{25CAD92D-F8E7-BD08-CCAF-8DECE3FEF706}"/>
              </a:ext>
            </a:extLst>
          </p:cNvPr>
          <p:cNvSpPr/>
          <p:nvPr/>
        </p:nvSpPr>
        <p:spPr>
          <a:xfrm>
            <a:off x="8199975" y="4729603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Constitutional Convention of 1836</a:t>
            </a:r>
          </a:p>
        </p:txBody>
      </p:sp>
    </p:spTree>
    <p:extLst>
      <p:ext uri="{BB962C8B-B14F-4D97-AF65-F5344CB8AC3E}">
        <p14:creationId xmlns:p14="http://schemas.microsoft.com/office/powerpoint/2010/main" val="34013207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2D01FB66-8E41-A940-BCF6-42A2E36056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5400830" y="-5367253"/>
            <a:ext cx="1524002" cy="12284631"/>
          </a:xfrm>
          <a:prstGeom prst="rect">
            <a:avLst/>
          </a:prstGeom>
          <a:solidFill>
            <a:srgbClr val="0073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7" name="Content Placeholder 23">
            <a:extLst>
              <a:ext uri="{FF2B5EF4-FFF2-40B4-BE49-F238E27FC236}">
                <a16:creationId xmlns:a16="http://schemas.microsoft.com/office/drawing/2014/main" id="{8EACD2FA-8A9C-124B-823E-C53F064627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514" y="0"/>
            <a:ext cx="1503485" cy="1503485"/>
          </a:xfrm>
          <a:prstGeom prst="rect">
            <a:avLst/>
          </a:prstGeom>
        </p:spPr>
      </p:pic>
      <p:pic>
        <p:nvPicPr>
          <p:cNvPr id="10" name="Content Placeholder 3">
            <a:extLst>
              <a:ext uri="{FF2B5EF4-FFF2-40B4-BE49-F238E27FC236}">
                <a16:creationId xmlns:a16="http://schemas.microsoft.com/office/drawing/2014/main" id="{7B4D059F-65A8-8C4D-8411-207E58E1B9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035313" y="220479"/>
            <a:ext cx="976941" cy="994812"/>
          </a:xfrm>
          <a:prstGeom prst="rect">
            <a:avLst/>
          </a:prstGeom>
        </p:spPr>
      </p:pic>
      <p:sp>
        <p:nvSpPr>
          <p:cNvPr id="9" name="TextBox 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7996099" y="6505498"/>
            <a:ext cx="403269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Gotham Book" pitchFamily="2" charset="0"/>
                <a:ea typeface="+mn-ea"/>
                <a:cs typeface="Gotham Book" pitchFamily="2" charset="0"/>
              </a:rPr>
              <a:t>https://education.texashistory.unt.edu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Title 5">
            <a:extLst>
              <a:ext uri="{FF2B5EF4-FFF2-40B4-BE49-F238E27FC236}">
                <a16:creationId xmlns:a16="http://schemas.microsoft.com/office/drawing/2014/main" id="{E97D381A-AED2-DC42-5158-AE5411714ED1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752600" y="13062"/>
            <a:ext cx="8989820" cy="141296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6600" dirty="0">
                <a:solidFill>
                  <a:schemeClr val="bg1"/>
                </a:solidFill>
                <a:latin typeface="Gotham Medium"/>
              </a:rPr>
              <a:t>Make Connections </a:t>
            </a:r>
            <a:r>
              <a:rPr lang="en-US" sz="6600" dirty="0">
                <a:solidFill>
                  <a:schemeClr val="accent5">
                    <a:lumMod val="75000"/>
                  </a:schemeClr>
                </a:solidFill>
                <a:latin typeface="Gotham Medium"/>
              </a:rPr>
              <a:t>2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6461485-C0C8-A5D7-D0D6-9763F9C96314}"/>
              </a:ext>
            </a:extLst>
          </p:cNvPr>
          <p:cNvSpPr txBox="1"/>
          <p:nvPr/>
        </p:nvSpPr>
        <p:spPr>
          <a:xfrm>
            <a:off x="500743" y="1537064"/>
            <a:ext cx="11324175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70AD47">
                    <a:lumMod val="7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Connect each item below to the topic on your Mind Map.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7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Some items will connect directly to the main topic. Some will connect to other items from this slide or previous slides. 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ED7D31">
                    <a:lumMod val="7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Some items could be placed in more than one location on your map. </a:t>
            </a: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FF296505-835C-347A-C552-5E01D52CBD9F}"/>
              </a:ext>
            </a:extLst>
          </p:cNvPr>
          <p:cNvSpPr/>
          <p:nvPr/>
        </p:nvSpPr>
        <p:spPr>
          <a:xfrm>
            <a:off x="500743" y="3362831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Abolished Constitution of 1824</a:t>
            </a:r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8A61CD71-1872-ECEF-589B-62913D6FD6D0}"/>
              </a:ext>
            </a:extLst>
          </p:cNvPr>
          <p:cNvSpPr/>
          <p:nvPr/>
        </p:nvSpPr>
        <p:spPr>
          <a:xfrm>
            <a:off x="4339473" y="3362831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200" dirty="0">
                <a:solidFill>
                  <a:prstClr val="white"/>
                </a:solidFill>
                <a:latin typeface="Calibri" panose="020F0502020204030204"/>
              </a:rPr>
              <a:t>Fannin’s surrender at Coleto Creek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F0DE9E71-76F9-4EAA-E4F3-1FB556F55A9C}"/>
              </a:ext>
            </a:extLst>
          </p:cNvPr>
          <p:cNvSpPr/>
          <p:nvPr/>
        </p:nvSpPr>
        <p:spPr>
          <a:xfrm>
            <a:off x="8199975" y="3376282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Texas Declaration of Independence</a:t>
            </a:r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4021CB91-5C77-B97D-4481-4118A14DFB09}"/>
              </a:ext>
            </a:extLst>
          </p:cNvPr>
          <p:cNvSpPr/>
          <p:nvPr/>
        </p:nvSpPr>
        <p:spPr>
          <a:xfrm>
            <a:off x="500743" y="5010074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Centralist government takeover</a:t>
            </a:r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DDFA3BB5-9587-AFEE-A5E6-D8FF551CB6F2}"/>
              </a:ext>
            </a:extLst>
          </p:cNvPr>
          <p:cNvSpPr/>
          <p:nvPr/>
        </p:nvSpPr>
        <p:spPr>
          <a:xfrm>
            <a:off x="4339473" y="5010074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Santa Anna surrendered</a:t>
            </a:r>
          </a:p>
        </p:txBody>
      </p:sp>
      <p:sp>
        <p:nvSpPr>
          <p:cNvPr id="16" name="Rectangle: Rounded Corners 15">
            <a:extLst>
              <a:ext uri="{FF2B5EF4-FFF2-40B4-BE49-F238E27FC236}">
                <a16:creationId xmlns:a16="http://schemas.microsoft.com/office/drawing/2014/main" id="{C56E9947-BC52-1C4C-9602-F9BEE3EEB18D}"/>
              </a:ext>
            </a:extLst>
          </p:cNvPr>
          <p:cNvSpPr/>
          <p:nvPr/>
        </p:nvSpPr>
        <p:spPr>
          <a:xfrm>
            <a:off x="8199975" y="5023525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600" dirty="0">
                <a:solidFill>
                  <a:prstClr val="white"/>
                </a:solidFill>
                <a:latin typeface="Calibri" panose="020F0502020204030204"/>
              </a:rPr>
              <a:t>First battle of the Texas Revolution</a:t>
            </a:r>
            <a:endParaRPr kumimoji="0" lang="en-US" sz="36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5656749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2D01FB66-8E41-A940-BCF6-42A2E36056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5400830" y="-5367253"/>
            <a:ext cx="1524002" cy="12284631"/>
          </a:xfrm>
          <a:prstGeom prst="rect">
            <a:avLst/>
          </a:prstGeom>
          <a:solidFill>
            <a:srgbClr val="0073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7" name="Content Placeholder 23">
            <a:extLst>
              <a:ext uri="{FF2B5EF4-FFF2-40B4-BE49-F238E27FC236}">
                <a16:creationId xmlns:a16="http://schemas.microsoft.com/office/drawing/2014/main" id="{8EACD2FA-8A9C-124B-823E-C53F064627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514" y="0"/>
            <a:ext cx="1503485" cy="1503485"/>
          </a:xfrm>
          <a:prstGeom prst="rect">
            <a:avLst/>
          </a:prstGeom>
        </p:spPr>
      </p:pic>
      <p:pic>
        <p:nvPicPr>
          <p:cNvPr id="10" name="Content Placeholder 3">
            <a:extLst>
              <a:ext uri="{FF2B5EF4-FFF2-40B4-BE49-F238E27FC236}">
                <a16:creationId xmlns:a16="http://schemas.microsoft.com/office/drawing/2014/main" id="{7B4D059F-65A8-8C4D-8411-207E58E1B9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035313" y="220479"/>
            <a:ext cx="976941" cy="994812"/>
          </a:xfrm>
          <a:prstGeom prst="rect">
            <a:avLst/>
          </a:prstGeom>
        </p:spPr>
      </p:pic>
      <p:sp>
        <p:nvSpPr>
          <p:cNvPr id="9" name="TextBox 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8220050" y="6518560"/>
            <a:ext cx="40915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Gotham Book" pitchFamily="2" charset="0"/>
                <a:ea typeface="+mn-ea"/>
                <a:cs typeface="Gotham Book" pitchFamily="2" charset="0"/>
              </a:rPr>
              <a:t>https://education.texashistory.unt.edu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Title 5">
            <a:extLst>
              <a:ext uri="{FF2B5EF4-FFF2-40B4-BE49-F238E27FC236}">
                <a16:creationId xmlns:a16="http://schemas.microsoft.com/office/drawing/2014/main" id="{19DF98AE-8E50-9D19-B474-CBEBD3F654B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752600" y="13062"/>
            <a:ext cx="8989820" cy="141296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6600" dirty="0">
                <a:solidFill>
                  <a:schemeClr val="bg1"/>
                </a:solidFill>
                <a:latin typeface="Gotham Medium"/>
              </a:rPr>
              <a:t>Make Connections </a:t>
            </a:r>
            <a:r>
              <a:rPr lang="en-US" sz="6600" dirty="0">
                <a:solidFill>
                  <a:schemeClr val="accent5">
                    <a:lumMod val="75000"/>
                  </a:schemeClr>
                </a:solidFill>
                <a:latin typeface="Gotham Medium"/>
              </a:rPr>
              <a:t>3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B014F40-C858-4531-A290-B9BEB5902686}"/>
              </a:ext>
            </a:extLst>
          </p:cNvPr>
          <p:cNvSpPr txBox="1"/>
          <p:nvPr/>
        </p:nvSpPr>
        <p:spPr>
          <a:xfrm>
            <a:off x="500743" y="1504406"/>
            <a:ext cx="11324175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70AD47">
                    <a:lumMod val="7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Connect each item below to the topic on your Mind Map.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7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Some items will connect directly to the main topic. Some will connect to other items from this slide or previous slides. 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ED7D31">
                    <a:lumMod val="7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Some items could be placed in more than one location on your map. </a:t>
            </a: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A8D7CE05-3738-C32F-E200-2F40CE056A96}"/>
              </a:ext>
            </a:extLst>
          </p:cNvPr>
          <p:cNvSpPr/>
          <p:nvPr/>
        </p:nvSpPr>
        <p:spPr>
          <a:xfrm>
            <a:off x="500743" y="3308399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000" dirty="0">
                <a:solidFill>
                  <a:prstClr val="white"/>
                </a:solidFill>
                <a:latin typeface="Calibri" panose="020F0502020204030204"/>
              </a:rPr>
              <a:t>Created a provisional government</a:t>
            </a:r>
            <a:endParaRPr kumimoji="0" lang="en-US" sz="3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93B8FABD-BCA5-641C-E8BB-FDDD26EE7E54}"/>
              </a:ext>
            </a:extLst>
          </p:cNvPr>
          <p:cNvSpPr/>
          <p:nvPr/>
        </p:nvSpPr>
        <p:spPr>
          <a:xfrm>
            <a:off x="4339473" y="3308399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States lost rights and powers</a:t>
            </a:r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B6256440-145E-53A0-977C-E845A883EF85}"/>
              </a:ext>
            </a:extLst>
          </p:cNvPr>
          <p:cNvSpPr/>
          <p:nvPr/>
        </p:nvSpPr>
        <p:spPr>
          <a:xfrm>
            <a:off x="8199975" y="3321850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William B. Travis commanded troops</a:t>
            </a:r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A7BF5921-4FA2-BD1E-EC71-32AA0D1CA0F3}"/>
              </a:ext>
            </a:extLst>
          </p:cNvPr>
          <p:cNvSpPr/>
          <p:nvPr/>
        </p:nvSpPr>
        <p:spPr>
          <a:xfrm>
            <a:off x="500743" y="4955642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Texans destroyed own towns</a:t>
            </a:r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E2B3835D-439E-BBB4-86B7-4A5493334DF4}"/>
              </a:ext>
            </a:extLst>
          </p:cNvPr>
          <p:cNvSpPr/>
          <p:nvPr/>
        </p:nvSpPr>
        <p:spPr>
          <a:xfrm>
            <a:off x="4339473" y="4955642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Juan </a:t>
            </a:r>
            <a:r>
              <a:rPr lang="en-US" sz="4000" b="0" i="0" dirty="0">
                <a:solidFill>
                  <a:schemeClr val="bg1"/>
                </a:solidFill>
                <a:effectLst/>
                <a:latin typeface="Gotham Book"/>
              </a:rPr>
              <a:t>Seguín</a:t>
            </a: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Gotham Book"/>
            </a:endParaRPr>
          </a:p>
        </p:txBody>
      </p:sp>
      <p:sp>
        <p:nvSpPr>
          <p:cNvPr id="16" name="Rectangle: Rounded Corners 15">
            <a:extLst>
              <a:ext uri="{FF2B5EF4-FFF2-40B4-BE49-F238E27FC236}">
                <a16:creationId xmlns:a16="http://schemas.microsoft.com/office/drawing/2014/main" id="{74D7B98E-FAA7-E5ED-FE93-E71E792BE5C3}"/>
              </a:ext>
            </a:extLst>
          </p:cNvPr>
          <p:cNvSpPr/>
          <p:nvPr/>
        </p:nvSpPr>
        <p:spPr>
          <a:xfrm>
            <a:off x="8199975" y="4969093"/>
            <a:ext cx="3624943" cy="142728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Texas government fled for safety</a:t>
            </a:r>
          </a:p>
        </p:txBody>
      </p:sp>
    </p:spTree>
    <p:extLst>
      <p:ext uri="{BB962C8B-B14F-4D97-AF65-F5344CB8AC3E}">
        <p14:creationId xmlns:p14="http://schemas.microsoft.com/office/powerpoint/2010/main" val="9697014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Metadata/LabelInfo.xml><?xml version="1.0" encoding="utf-8"?>
<clbl:labelList xmlns:clbl="http://schemas.microsoft.com/office/2020/mipLabelMetadata">
  <clbl:label id="{37f4b8a2-ad4f-41b5-9a91-284d2cc38f56}" enabled="1" method="Standard" siteId="{70de1992-07c6-480f-a318-a1afcba03983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53</TotalTime>
  <Words>963</Words>
  <Application>Microsoft Office PowerPoint</Application>
  <PresentationFormat>Widescreen</PresentationFormat>
  <Paragraphs>127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16</vt:i4>
      </vt:variant>
    </vt:vector>
  </HeadingPairs>
  <TitlesOfParts>
    <vt:vector size="26" baseType="lpstr">
      <vt:lpstr>Aptos</vt:lpstr>
      <vt:lpstr>Aptos Display</vt:lpstr>
      <vt:lpstr>Arial</vt:lpstr>
      <vt:lpstr>Calibri</vt:lpstr>
      <vt:lpstr>Calibri Light</vt:lpstr>
      <vt:lpstr>Gotham Book</vt:lpstr>
      <vt:lpstr>Gotham Medium</vt:lpstr>
      <vt:lpstr>Office Theme</vt:lpstr>
      <vt:lpstr>1_Office Theme</vt:lpstr>
      <vt:lpstr>2_Office Theme</vt:lpstr>
      <vt:lpstr>Mind Map</vt:lpstr>
      <vt:lpstr>Warm-up: Follow the directions on your warm-up </vt:lpstr>
      <vt:lpstr>Share with the class</vt:lpstr>
      <vt:lpstr>Essential Question</vt:lpstr>
      <vt:lpstr>In today’s lesson…</vt:lpstr>
      <vt:lpstr>Unit Topic &amp; Subtopics </vt:lpstr>
      <vt:lpstr>Make Connections</vt:lpstr>
      <vt:lpstr>Make Connections 2</vt:lpstr>
      <vt:lpstr>Make Connections 3</vt:lpstr>
      <vt:lpstr>Make Connections 5</vt:lpstr>
      <vt:lpstr>Make Connections 6</vt:lpstr>
      <vt:lpstr>Make Connections 4</vt:lpstr>
      <vt:lpstr>Make Connections 1.0 6</vt:lpstr>
      <vt:lpstr>Create Connections 6</vt:lpstr>
      <vt:lpstr>Exit Ticket</vt:lpstr>
      <vt:lpstr>Share your response</vt:lpstr>
    </vt:vector>
  </TitlesOfParts>
  <Company>University of North Texas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Abubakar, Courtney</dc:creator>
  <cp:lastModifiedBy>Belden, Dreanna</cp:lastModifiedBy>
  <cp:revision>2</cp:revision>
  <dcterms:created xsi:type="dcterms:W3CDTF">2025-04-07T16:27:45Z</dcterms:created>
  <dcterms:modified xsi:type="dcterms:W3CDTF">2025-04-09T16:38:55Z</dcterms:modified>
</cp:coreProperties>
</file>