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339" r:id="rId3"/>
    <p:sldId id="340" r:id="rId4"/>
    <p:sldId id="338" r:id="rId5"/>
    <p:sldId id="341" r:id="rId6"/>
    <p:sldId id="354" r:id="rId7"/>
    <p:sldId id="355" r:id="rId8"/>
    <p:sldId id="356" r:id="rId9"/>
    <p:sldId id="352" r:id="rId10"/>
    <p:sldId id="357" r:id="rId11"/>
    <p:sldId id="3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C8816-8257-42AD-93D7-2DFF6D9DD21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78EC4-FE64-411E-8AFC-F9DE14829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9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history.unt.edu/ark:/67531/metapth3111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03656937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pictures/resource/highsm.27909/" TargetMode="External"/><Relationship Id="rId7" Type="http://schemas.openxmlformats.org/officeDocument/2006/relationships/hyperlink" Target="https://texashistory.unt.edu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exashistory.unt.edu/ark:/67531/metapth1115241/" TargetMode="External"/><Relationship Id="rId5" Type="http://schemas.openxmlformats.org/officeDocument/2006/relationships/hyperlink" Target="https://www.loc.gov/item/2014632782/" TargetMode="External"/><Relationship Id="rId4" Type="http://schemas.openxmlformats.org/officeDocument/2006/relationships/hyperlink" Target="https://texashistory.unt.edu/ark:/67531/metapth14381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14632129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history.unt.edu/ark:/67531/metapth80274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The Alamo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Photograph 8 x 8 cm. University of North Texas Libraries, The Portal to Texas History; crediting Star of the Republic Museum.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https://texashistory.unt.edu/ark:/67531/metapth31110/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680DF-FBC2-44B2-B7B0-5E8793897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91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Sam Houston</a:t>
            </a:r>
            <a:r>
              <a:rPr lang="en-US" sz="12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27, 1848. Photograph. Library of Congress Prints and Photographs Division. </a:t>
            </a:r>
            <a:r>
              <a:rPr lang="en-US" sz="12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https://www.loc.gov/item/2003656937/</a:t>
            </a:r>
            <a:endParaRPr lang="en-US" sz="1200" b="0" i="0" u="none" strike="noStrike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b="0" i="1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Antonio Lopez de Santa Anna, head-and-shoulders portrait, facing front</a:t>
            </a:r>
            <a:r>
              <a:rPr lang="en-US" b="0" i="0" dirty="0">
                <a:solidFill>
                  <a:srgbClr val="242424"/>
                </a:solidFill>
                <a:effectLst/>
                <a:latin typeface="Open Sans" panose="020B0606030504020204" pitchFamily="34" charset="0"/>
              </a:rPr>
              <a:t>. Mexico, None. [Between 1850 and 1876] [Photograph] Retrieved from the Library of Congress, https://www.loc.gov/item/2005683078/.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5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Highsmith, Carol M. </a:t>
            </a:r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Painting, ‘Dawn at the Alamo,’ by Henry Arthur McArdle, Hanging in the Senate Chamber of the Texas State Capitol in Austin, Texas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17, 2014. Library of Congress Prints and Photographs Division.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https://www.loc.gov/pictures/resource/highsm.27909/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sz="1800" b="0" i="0" u="none" strike="noStrike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Battle of San Jacinto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1901.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Texas History Stories: The Alamo, Remember Goliad, Story of San Jacinto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by E. G. Little John. 42.Richmond, VA: B. F. Johnson Publishing Company, 1901. University of North Texas Libraries, The Portal to Texas History,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4"/>
              </a:rPr>
              <a:t>https://texashistory.unt.edu/ark:/67531/metapth14381/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</a:p>
          <a:p>
            <a:endParaRPr lang="en-US" sz="1800" b="0" i="0" u="none" strike="noStrike" dirty="0">
              <a:solidFill>
                <a:srgbClr val="757575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Highsmith, Carol M. </a:t>
            </a:r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The "Come and Take It" cannon at the Gonzales Memorial Museum in Gonzales, Texas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23, 2014. Photograph. Library of Congress Prints and Photographs Division.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5"/>
              </a:rPr>
              <a:t>https://www.loc.gov/item/2014632782/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marL="228600" indent="-228600" rtl="0">
              <a:spcAft>
                <a:spcPts val="1800"/>
              </a:spcAft>
              <a:buNone/>
            </a:pPr>
            <a:r>
              <a:rPr lang="en-US" sz="1800" b="0" i="0" u="none" strike="noStrike" dirty="0">
                <a:solidFill>
                  <a:srgbClr val="757575"/>
                </a:solidFill>
                <a:effectLst/>
                <a:latin typeface="Arial" panose="020B0604020202020204" pitchFamily="34" charset="0"/>
              </a:rPr>
              <a:t>Star of the Republic Museum (Washington, Tex.). Star of the Republic Museum Notes, Volume 43, Number 2, 2018, periodical, 2018; Washington, Texas. (</a:t>
            </a:r>
            <a:r>
              <a:rPr lang="en-US" sz="1800" b="0" i="0" u="none" strike="noStrike" dirty="0">
                <a:solidFill>
                  <a:srgbClr val="0277BD"/>
                </a:solidFill>
                <a:effectLst/>
                <a:latin typeface="Arial" panose="020B0604020202020204" pitchFamily="34" charset="0"/>
                <a:hlinkClick r:id="rId6"/>
              </a:rPr>
              <a:t>https://texashistory.unt.edu/ark:/67531/metapth1115241/</a:t>
            </a:r>
            <a:r>
              <a:rPr lang="en-US" sz="1800" b="0" i="0" u="none" strike="noStrike" dirty="0">
                <a:solidFill>
                  <a:srgbClr val="757575"/>
                </a:solidFill>
                <a:effectLst/>
                <a:latin typeface="Arial" panose="020B0604020202020204" pitchFamily="34" charset="0"/>
              </a:rPr>
              <a:t>: accessed February 25, 2025), University of North Texas Libraries, The Portal to Texas History, </a:t>
            </a:r>
            <a:r>
              <a:rPr lang="en-US" sz="1800" b="0" i="0" u="none" strike="noStrike" dirty="0">
                <a:solidFill>
                  <a:srgbClr val="0277BD"/>
                </a:solidFill>
                <a:effectLst/>
                <a:latin typeface="Arial" panose="020B0604020202020204" pitchFamily="34" charset="0"/>
                <a:hlinkClick r:id="rId7"/>
              </a:rPr>
              <a:t>https://texashistory.unt.edu</a:t>
            </a:r>
            <a:r>
              <a:rPr lang="en-US" sz="1800" b="0" i="0" u="none" strike="noStrike" dirty="0">
                <a:solidFill>
                  <a:srgbClr val="757575"/>
                </a:solidFill>
                <a:effectLst/>
                <a:latin typeface="Arial" panose="020B0604020202020204" pitchFamily="34" charset="0"/>
              </a:rPr>
              <a:t>; crediting UNT Libraries Government Documents Department.</a:t>
            </a:r>
            <a:endParaRPr lang="en-US" sz="2800" b="0" dirty="0">
              <a:effectLst/>
            </a:endParaRPr>
          </a:p>
          <a:p>
            <a:pPr>
              <a:buNone/>
            </a:pPr>
            <a:br>
              <a:rPr lang="en-US" sz="2800" dirty="0"/>
            </a:br>
            <a:endParaRPr lang="en-US" sz="1800" b="0" i="0" u="none" strike="noStrike" dirty="0">
              <a:solidFill>
                <a:srgbClr val="757575"/>
              </a:solidFill>
              <a:effectLst/>
              <a:latin typeface="Arial" panose="020B0604020202020204" pitchFamily="34" charset="0"/>
            </a:endParaRPr>
          </a:p>
          <a:p>
            <a:endParaRPr lang="en-US" sz="1800" b="0" i="0" u="none" strike="noStrike" dirty="0">
              <a:solidFill>
                <a:srgbClr val="757575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Highsmith, Carol M, photographer. </a:t>
            </a:r>
            <a:r>
              <a:rPr lang="en-US" sz="1800" b="0" i="1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Painting, "Surrender of Santa Anna," by William Henry Huddle, in the South Foyer of the Texas Capitol, Austin, Texas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. April 17, 2014. Photograph. Library of Congress Prints and Photographs Division.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https://www.loc.gov/item/2014632129/</a:t>
            </a:r>
            <a:r>
              <a:rPr lang="en-US" sz="1800" b="0" i="0" u="none" strike="noStrike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1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“We have prevailed on our fellow citizens… no loss on the American side.” Pp. 4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Texas Republican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(Brazoria, Texas) Vol. 1, No. 56, Ed. 1. Published October 10, 1835.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https://texashistory.unt.edu/ark:/67531/metapth80274/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8EC4-FE64-411E-8AFC-F9DE14829D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29F6-0A65-33B2-F9D5-CA8B7A0DD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49221-C863-27F8-F975-A2DAB07EE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23AA-1E1A-37B4-CF6F-7310B747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2CD9-061D-25A6-E262-8DE889B0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F834-B621-B375-40A7-A9C94CF9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1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005F-8ECE-8094-31F3-B562087A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895E2-87DC-85B7-AB05-DE26A9D1E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0CE32-52B5-158F-7307-C5BDED678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ACCA5-C055-44F9-02D7-93AC7B5F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64514-312A-D22B-949E-B120AEB5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2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7D760-5864-4C87-984E-1D05E3043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9F5E0-DA14-1785-877A-3AC2DA74E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86BE8-E631-2DA8-05F6-E19BAEA3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A731-CAE7-0693-F768-0EE6833A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A7AE2-AAA9-9E8D-855E-7DA5B8A8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147A-68AA-767B-47BF-87B292CC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4C68-B503-57A1-A717-D42D4A39A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2AE3A-0086-570E-CAC8-86F60D44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4EBE-A49C-385B-BD85-06180DC4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AECF-83D1-C9D9-82F5-0415B03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47CD-5786-6CBB-356B-4870A9A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AFC19-DA61-3D8A-216B-985C7421D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7181-B7E2-5C21-E515-A62D9838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0E2C-79DC-13F5-4738-80D9385C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C618-EA05-E57A-5A34-2F91527B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A4E6-B46C-4009-481B-DD87C494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35D8-0B60-97D4-DA7C-636931D17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E291B-03EF-E27D-97BD-613B5D2C9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66B4A-AD47-AB6B-8A90-240C1599C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4C3FF-1795-DADD-9108-1E9982237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CF02E-D8C9-558D-EDAC-303CC0B1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0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647E0-B645-EB48-C212-B8285F0A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625E1-D17B-8303-C559-3B3B6A807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AFE2A-5063-3BDF-3EFF-9E8EF134B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1193B-7FE7-DC74-F0B9-A89FB16B8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E0452-43CB-FC71-31AF-50DDA8B37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B2339-51B0-7DA3-3318-09E6612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B1EED-E945-FB7A-2751-9F7BAFE9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35AA1-BFF3-360F-9F3C-018264FE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0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0961-B900-B0DF-4295-1E9F2791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794AF-89FC-FFB9-888E-5AC4E52F0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21961-0C61-8C11-02E1-0DEB9936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7A14B-3C68-6618-9C38-D34B7EBF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0F70B-BFEA-CB7C-0582-7C7D508A0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5C4CC-948C-5228-40F3-E7777404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C2827-21AE-8EC7-5A18-37FD0512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9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711C-F82B-422E-F6ED-3935E3BDF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CB31-818B-CFEB-6B5E-35F7AFA2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373C-5776-64B4-0287-304095D65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4D56E-5C53-5CD4-2CDB-7EFFA82F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9DE75-3FF1-CF47-A287-7C3DCF53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4C7BE-FFA2-B9BD-E90E-40E06E6F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B7A7-FB98-ADCA-A33C-4C0FE3AC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53111-3441-D0D5-B94E-DFE8146DC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1CEF0-4F10-93C9-43CF-7D190CC4E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2FC29-8A20-F5A0-189E-2B7F4D95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41BF7-1FD0-4B80-E2E0-E2512CF9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546EA-8C77-F1FB-C36A-1A0EF2E6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0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2E5BF8-8CEA-E905-3D3A-06A60F58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2CB9B-E73D-B1BB-E87E-0F7FD1156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5083-BDCB-CF50-6DB5-D68349EEB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CDF7A6-26CA-4441-9B58-D6E64878D24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E8719-4643-492A-464E-CEC0CA065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2AC13-FAC7-6E3B-B240-983CDEEBD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3B39B8-71E5-4DA2-97B3-4BBBCD943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9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2" name="Rectangle 106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0AF97-B1C7-ACDC-AA84-18DD3E14F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7" y="640080"/>
            <a:ext cx="4247719" cy="3566160"/>
          </a:xfrm>
        </p:spPr>
        <p:txBody>
          <a:bodyPr anchor="b">
            <a:normAutofit/>
          </a:bodyPr>
          <a:lstStyle/>
          <a:p>
            <a:pPr algn="l"/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</a:rPr>
              <a:t>Unit 5: </a:t>
            </a:r>
            <a:br>
              <a:rPr lang="en-US" b="1" i="1" dirty="0">
                <a:latin typeface="Gotham book"/>
              </a:rPr>
            </a:br>
            <a:r>
              <a:rPr lang="en-US" b="1" dirty="0">
                <a:solidFill>
                  <a:srgbClr val="C00000"/>
                </a:solidFill>
                <a:latin typeface="Gotham book"/>
              </a:rPr>
              <a:t>The Texas Revolution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E7D88-B411-0667-9CA2-7DAF8B9F0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</a:rPr>
              <a:t>Lesson 13: </a:t>
            </a:r>
          </a:p>
          <a:p>
            <a:pPr algn="l"/>
            <a:r>
              <a:rPr lang="en-US" sz="3600" b="1" i="1" dirty="0">
                <a:solidFill>
                  <a:srgbClr val="C00000"/>
                </a:solidFill>
                <a:latin typeface="Gotham book"/>
              </a:rPr>
              <a:t>Study Guide</a:t>
            </a:r>
          </a:p>
        </p:txBody>
      </p:sp>
      <p:sp>
        <p:nvSpPr>
          <p:cNvPr id="106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old, yellowing photograph image of the Alamo.">
            <a:extLst>
              <a:ext uri="{FF2B5EF4-FFF2-40B4-BE49-F238E27FC236}">
                <a16:creationId xmlns:a16="http://schemas.microsoft.com/office/drawing/2014/main" id="{3D772B8A-A7E2-7A38-828A-7975751D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77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10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F1923-9EC4-7123-4750-208F8B935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42B4D6F9-A5D1-E4DB-1A2E-45113EA7B2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9298" y="35666"/>
            <a:ext cx="9864090" cy="1724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Exit Ticket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2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Follow the directions below to complete your exit ticket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DE39B6-79CD-F2F5-59A4-5BD331FD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9298" y="2224855"/>
            <a:ext cx="925793" cy="92579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3B1B237-6304-0BEA-001F-2847E3B54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2638" y="4793770"/>
            <a:ext cx="842453" cy="842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F2320-06E3-3BF8-B29D-D0C66404AD85}"/>
              </a:ext>
            </a:extLst>
          </p:cNvPr>
          <p:cNvSpPr txBox="1"/>
          <p:nvPr/>
        </p:nvSpPr>
        <p:spPr>
          <a:xfrm>
            <a:off x="3069770" y="1850571"/>
            <a:ext cx="4920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FF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Complete the graphic organiz</a:t>
            </a:r>
            <a:r>
              <a:rPr lang="en-US" sz="4000" kern="0" dirty="0">
                <a:solidFill>
                  <a:srgbClr val="FF000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er assessing your knowledge and readiness for our unit 5 test.</a:t>
            </a:r>
            <a:endParaRPr lang="en-US" sz="4000" kern="0" dirty="0">
              <a:solidFill>
                <a:srgbClr val="FF0000"/>
              </a:solidFill>
              <a:effectLst/>
              <a:latin typeface="Gotham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0" dirty="0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Share with a partner</a:t>
            </a:r>
            <a:r>
              <a:rPr lang="en-US" sz="4000" kern="0" dirty="0">
                <a:solidFill>
                  <a:srgbClr val="0070C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0" name="Graphic 9" descr="Head with gears with solid fill">
            <a:extLst>
              <a:ext uri="{FF2B5EF4-FFF2-40B4-BE49-F238E27FC236}">
                <a16:creationId xmlns:a16="http://schemas.microsoft.com/office/drawing/2014/main" id="{A2D8C601-1094-C01C-96A7-67CC2EFBC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1393" y="2329980"/>
            <a:ext cx="2826834" cy="28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3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3140BF-390C-E886-1815-2014CD47D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7927615A-A9DB-6E78-57DF-B78969154C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2149" y="0"/>
            <a:ext cx="9010288" cy="10972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Share with the class: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2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76627-77C7-7213-395C-4C41262B179B}"/>
              </a:ext>
            </a:extLst>
          </p:cNvPr>
          <p:cNvSpPr/>
          <p:nvPr/>
        </p:nvSpPr>
        <p:spPr>
          <a:xfrm>
            <a:off x="2344159" y="1850569"/>
            <a:ext cx="6669211" cy="1850573"/>
          </a:xfrm>
          <a:prstGeom prst="wedgeRoundRectCallout">
            <a:avLst>
              <a:gd name="adj1" fmla="val 62405"/>
              <a:gd name="adj2" fmla="val 36916"/>
              <a:gd name="adj3" fmla="val 16667"/>
            </a:avLst>
          </a:prstGeom>
          <a:solidFill>
            <a:srgbClr val="F3D1D3"/>
          </a:solidFill>
          <a:ln w="28575">
            <a:solidFill>
              <a:srgbClr val="C00000"/>
            </a:solidFill>
          </a:ln>
          <a:effectLst>
            <a:outerShdw blurRad="50800" dist="50800" dir="78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(Choose one thing to share from your exit ticket)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5701CB1-A563-FAB1-6F09-DC7FD1619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0199" y="2356666"/>
            <a:ext cx="1344476" cy="13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9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D73DD-57F3-4E5D-6CE7-70181A895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DC16EF74-143E-DAD0-8BCE-C619551202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9298" y="35666"/>
            <a:ext cx="9864090" cy="1724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Warm-up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Follow the directions below to complete your warm-up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9BECC2-27E1-52A7-E63A-5368BB564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0347" y="2025999"/>
            <a:ext cx="925793" cy="92579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D02AEC-3B6B-58D5-F2CD-6AC579EB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4502" y="5333039"/>
            <a:ext cx="842453" cy="842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F6B5F0-E62E-5F70-BF21-05B6BD8A05B0}"/>
              </a:ext>
            </a:extLst>
          </p:cNvPr>
          <p:cNvSpPr txBox="1"/>
          <p:nvPr/>
        </p:nvSpPr>
        <p:spPr>
          <a:xfrm>
            <a:off x="3069770" y="1850571"/>
            <a:ext cx="49203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kern="0" dirty="0">
                <a:solidFill>
                  <a:srgbClr val="FF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Circle or highlight any and all topics, concepts, or terms that you expect to see on the unit 5 test based on what we have learned and discussed in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kern="0" dirty="0">
                <a:solidFill>
                  <a:srgbClr val="0070C0"/>
                </a:solidFill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Share with a partner</a:t>
            </a:r>
            <a:r>
              <a:rPr lang="en-US" sz="3400" kern="0" dirty="0">
                <a:solidFill>
                  <a:srgbClr val="0070C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dirty="0">
              <a:solidFill>
                <a:srgbClr val="0070C0"/>
              </a:solidFill>
            </a:endParaRPr>
          </a:p>
        </p:txBody>
      </p:sp>
      <p:pic>
        <p:nvPicPr>
          <p:cNvPr id="10" name="Graphic 9" descr="Lightbulb and gear outline">
            <a:extLst>
              <a:ext uri="{FF2B5EF4-FFF2-40B4-BE49-F238E27FC236}">
                <a16:creationId xmlns:a16="http://schemas.microsoft.com/office/drawing/2014/main" id="{4946D405-2D97-875A-0BBC-B976BA26D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9536" y="2412272"/>
            <a:ext cx="2826834" cy="28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69F84-A3F1-085D-45E9-BC98FE1E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116D8F28-590A-D200-C3E3-275F4CC0ED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2149" y="0"/>
            <a:ext cx="9010288" cy="10972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Share with the class: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D019BFF-4ED0-C81E-3141-6FD2B967D594}"/>
              </a:ext>
            </a:extLst>
          </p:cNvPr>
          <p:cNvSpPr/>
          <p:nvPr/>
        </p:nvSpPr>
        <p:spPr>
          <a:xfrm>
            <a:off x="2344160" y="1850569"/>
            <a:ext cx="5791200" cy="2318659"/>
          </a:xfrm>
          <a:prstGeom prst="wedgeRoundRectCallout">
            <a:avLst>
              <a:gd name="adj1" fmla="val 79543"/>
              <a:gd name="adj2" fmla="val 42210"/>
              <a:gd name="adj3" fmla="val 16667"/>
            </a:avLst>
          </a:prstGeom>
          <a:solidFill>
            <a:srgbClr val="F3D1D3"/>
          </a:solidFill>
          <a:ln w="28575">
            <a:solidFill>
              <a:srgbClr val="C00000"/>
            </a:solidFill>
          </a:ln>
          <a:effectLst>
            <a:outerShdw blurRad="50800" dist="50800" dir="786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topic that we will probably see on the Unit 5 test is _______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259E0C-0219-C91B-9FD9-3D7B3D56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3753" y="2922722"/>
            <a:ext cx="1344476" cy="13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37FC376-EC91-34E2-7F6A-EA899A842D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03107" y="13062"/>
            <a:ext cx="8240486" cy="1291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Essential 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49B0F-B873-9D1D-8410-CEB4810829B9}"/>
              </a:ext>
            </a:extLst>
          </p:cNvPr>
          <p:cNvSpPr txBox="1"/>
          <p:nvPr/>
        </p:nvSpPr>
        <p:spPr>
          <a:xfrm>
            <a:off x="1222583" y="2050457"/>
            <a:ext cx="10000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What significant information do we need to know to be successful on the unit 5 test for the Texas Revolution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ook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696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4BFAC29-EF51-C89D-4D0A-E092BF6D9D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79724" y="13062"/>
            <a:ext cx="8240486" cy="1291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In Today’s Lesson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D51CF-8891-4238-A8FD-8B05D72CBC10}"/>
              </a:ext>
            </a:extLst>
          </p:cNvPr>
          <p:cNvSpPr txBox="1"/>
          <p:nvPr/>
        </p:nvSpPr>
        <p:spPr>
          <a:xfrm>
            <a:off x="1252586" y="2162437"/>
            <a:ext cx="10282022" cy="379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We will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identify and review significant information for our upcoming test.</a:t>
            </a:r>
            <a:endParaRPr lang="en-US" sz="3600" dirty="0">
              <a:solidFill>
                <a:srgbClr val="C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i="1" dirty="0">
                <a:solidFill>
                  <a:srgbClr val="7030A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>
                <a:solidFill>
                  <a:srgbClr val="7030A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I will</a:t>
            </a:r>
            <a:r>
              <a:rPr lang="en-US" sz="3600" b="1" i="1" dirty="0">
                <a:solidFill>
                  <a:srgbClr val="7030A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effectLst/>
                <a:latin typeface="Gotham Book"/>
                <a:ea typeface="Times New Roman" panose="02020603050405020304" pitchFamily="18" charset="0"/>
                <a:cs typeface="Times New Roman" panose="02020603050405020304" pitchFamily="18" charset="0"/>
              </a:rPr>
              <a:t>use my previous work and notes to complete my study guide. I will identify and match cause and effect relationships, create short answer responses, and answer practice test questions.</a:t>
            </a:r>
            <a:endParaRPr lang="en-US" sz="3600" dirty="0">
              <a:solidFill>
                <a:srgbClr val="7030A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2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02BB4-6073-6FA8-85CC-59CBCE3E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7652B58-D82F-F93C-B957-52169FB3A1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94114" y="68822"/>
            <a:ext cx="9808029" cy="8891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Part I: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Key Terms and Definitions</a:t>
            </a:r>
          </a:p>
        </p:txBody>
      </p:sp>
      <p:pic>
        <p:nvPicPr>
          <p:cNvPr id="3" name="Picture 2" descr="A photograph of Sam Houston. He is seated with his hands folded at his lap leaning back in his chair.">
            <a:extLst>
              <a:ext uri="{FF2B5EF4-FFF2-40B4-BE49-F238E27FC236}">
                <a16:creationId xmlns:a16="http://schemas.microsoft.com/office/drawing/2014/main" id="{24C2ACC9-3544-1897-1448-C5D89B1F5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281" y="751114"/>
            <a:ext cx="5226233" cy="5898466"/>
          </a:xfrm>
          <a:prstGeom prst="rect">
            <a:avLst/>
          </a:prstGeom>
        </p:spPr>
      </p:pic>
      <p:pic>
        <p:nvPicPr>
          <p:cNvPr id="7" name="Picture 6" descr="A portrait of Santa Anna dressed in his full military uniform. ">
            <a:extLst>
              <a:ext uri="{FF2B5EF4-FFF2-40B4-BE49-F238E27FC236}">
                <a16:creationId xmlns:a16="http://schemas.microsoft.com/office/drawing/2014/main" id="{AC1C07BE-1067-DB9D-EACB-7BCE1BA32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14" y="513382"/>
            <a:ext cx="3942260" cy="5104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0DBB2A-C31F-24E9-D712-0EA1A4AFAB02}"/>
              </a:ext>
            </a:extLst>
          </p:cNvPr>
          <p:cNvSpPr txBox="1"/>
          <p:nvPr/>
        </p:nvSpPr>
        <p:spPr>
          <a:xfrm>
            <a:off x="2035629" y="5722165"/>
            <a:ext cx="3973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otham book"/>
              </a:rPr>
              <a:t>Sam Houston</a:t>
            </a:r>
          </a:p>
          <a:p>
            <a:pPr algn="ctr"/>
            <a:r>
              <a:rPr lang="en-US" sz="2200" i="1" dirty="0">
                <a:latin typeface="Gotham book"/>
              </a:rPr>
              <a:t>Library of Congress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A21ED-9C1D-1732-0F6E-486659BB0412}"/>
              </a:ext>
            </a:extLst>
          </p:cNvPr>
          <p:cNvSpPr txBox="1"/>
          <p:nvPr/>
        </p:nvSpPr>
        <p:spPr>
          <a:xfrm>
            <a:off x="7456714" y="5623514"/>
            <a:ext cx="379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i="1" dirty="0">
                <a:solidFill>
                  <a:srgbClr val="000000"/>
                </a:solidFill>
                <a:effectLst/>
                <a:latin typeface="Gotham book"/>
              </a:rPr>
              <a:t>Antonio López de Santa Anna </a:t>
            </a:r>
            <a:r>
              <a:rPr lang="en-US" sz="2200" i="1" dirty="0">
                <a:latin typeface="Gotham book"/>
              </a:rPr>
              <a:t>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98274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82411-94B6-9A5E-3AC8-F2A02CA7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E50393C-EEA0-3A04-DAB1-10AC926E49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58686" y="88800"/>
            <a:ext cx="9198427" cy="10977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Part II: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Timeline of the Revolution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1028" name="Picture 4" descr="A famous painting depicting the early morning fighting during the Battle of the Alamo.">
            <a:extLst>
              <a:ext uri="{FF2B5EF4-FFF2-40B4-BE49-F238E27FC236}">
                <a16:creationId xmlns:a16="http://schemas.microsoft.com/office/drawing/2014/main" id="{0B1FC839-A544-E84D-EB29-33012AB0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43" y="1687120"/>
            <a:ext cx="3298372" cy="1881764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1236F3-C0A1-FC83-786C-8981A6EFF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5943" y="3842657"/>
            <a:ext cx="1149531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rtwork depicting the fighting during the Battle of San Jacinto">
            <a:extLst>
              <a:ext uri="{FF2B5EF4-FFF2-40B4-BE49-F238E27FC236}">
                <a16:creationId xmlns:a16="http://schemas.microsoft.com/office/drawing/2014/main" id="{AEFFA165-B10F-3B69-1485-8D6531A5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40" y="1665514"/>
            <a:ext cx="2768473" cy="1952129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hotograph from the museum exhibit of the cannon from the Battle of Gonzales">
            <a:extLst>
              <a:ext uri="{FF2B5EF4-FFF2-40B4-BE49-F238E27FC236}">
                <a16:creationId xmlns:a16="http://schemas.microsoft.com/office/drawing/2014/main" id="{A0724128-5DF3-ACB5-86A6-67810388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6" y="4115096"/>
            <a:ext cx="2728308" cy="2155538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work depicting Texans leading wagons pulled by oxen as they fled east on the Runaway Scrape">
            <a:extLst>
              <a:ext uri="{FF2B5EF4-FFF2-40B4-BE49-F238E27FC236}">
                <a16:creationId xmlns:a16="http://schemas.microsoft.com/office/drawing/2014/main" id="{4ECD23E9-5911-9AC5-8047-26D71B37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9" y="4018939"/>
            <a:ext cx="4811485" cy="2336346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936B32-231C-BDBA-BFAD-C46243527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028" idx="2"/>
          </p:cNvCxnSpPr>
          <p:nvPr/>
        </p:nvCxnSpPr>
        <p:spPr>
          <a:xfrm>
            <a:off x="4207329" y="3568884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792523-81CB-B9AB-0D83-3A28667A1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899559" y="3841030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7A6667-0CD6-4B3B-DE56-1C1901B7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233555" y="3819256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7045D1-0B56-1BCA-C4B3-5164A3F2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748150" y="3547110"/>
            <a:ext cx="0" cy="27377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6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02BB4-6073-6FA8-85CC-59CBCE3E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7652B58-D82F-F93C-B957-52169FB3A1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14319" y="68822"/>
            <a:ext cx="8240486" cy="10197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Part III: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Medium"/>
                <a:ea typeface="+mj-ea"/>
                <a:cs typeface="+mj-cs"/>
              </a:rPr>
              <a:t>Matching</a:t>
            </a:r>
          </a:p>
        </p:txBody>
      </p:sp>
      <p:pic>
        <p:nvPicPr>
          <p:cNvPr id="2050" name="Picture 2" descr="A famous painting depicting the surrender of Santa Anna to Sam Houston. Houston is laying under a tree on his back with an injured leg. Dozens of Texans surround him and Santa Anna. ">
            <a:extLst>
              <a:ext uri="{FF2B5EF4-FFF2-40B4-BE49-F238E27FC236}">
                <a16:creationId xmlns:a16="http://schemas.microsoft.com/office/drawing/2014/main" id="{A3F92443-FCA4-E42F-011F-4C6E09C8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7" y="1088571"/>
            <a:ext cx="7543800" cy="4509355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7DD5F-575F-52C6-82F7-B8BF3446C121}"/>
              </a:ext>
            </a:extLst>
          </p:cNvPr>
          <p:cNvSpPr txBox="1"/>
          <p:nvPr/>
        </p:nvSpPr>
        <p:spPr>
          <a:xfrm>
            <a:off x="3145971" y="5736771"/>
            <a:ext cx="724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otham book "/>
              </a:rPr>
              <a:t>The Surrender of Santa Anna</a:t>
            </a:r>
          </a:p>
          <a:p>
            <a:pPr algn="ctr"/>
            <a:r>
              <a:rPr lang="en-US" sz="2200" i="1" dirty="0">
                <a:latin typeface="Gotham book "/>
              </a:rPr>
              <a:t>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58576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D8187-FE91-44FD-1A3C-B691392E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898CED9-727D-1236-B9DF-53FFD1D709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48542" y="13062"/>
            <a:ext cx="9492343" cy="11625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Medium"/>
                <a:ea typeface="+mj-ea"/>
                <a:cs typeface="+mj-cs"/>
              </a:rPr>
              <a:t>Part IV: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Medium"/>
                <a:ea typeface="+mj-ea"/>
                <a:cs typeface="+mj-cs"/>
              </a:rPr>
              <a:t>Practice Test Questions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Medium"/>
              <a:ea typeface="+mj-ea"/>
              <a:cs typeface="+mj-cs"/>
            </a:endParaRPr>
          </a:p>
        </p:txBody>
      </p:sp>
      <p:pic>
        <p:nvPicPr>
          <p:cNvPr id="3" name="Picture 2" descr="A photocopy of a portion of the Texas Republican newspaper reporting on the Battle of Gonzales. The headline reads: &quot; Freemen of Texas To Arms! To Arms! &quot;Now's the day, and now's the hour.&quot;">
            <a:extLst>
              <a:ext uri="{FF2B5EF4-FFF2-40B4-BE49-F238E27FC236}">
                <a16:creationId xmlns:a16="http://schemas.microsoft.com/office/drawing/2014/main" id="{1BBB791D-28E8-F93A-90B9-DCB511F3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84" y="1273156"/>
            <a:ext cx="5638235" cy="4327543"/>
          </a:xfrm>
          <a:prstGeom prst="rect">
            <a:avLst/>
          </a:prstGeom>
          <a:noFill/>
          <a:effectLst>
            <a:outerShdw blurRad="50800" dist="50800" dir="79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8139B-716A-545D-5403-B13E20810E5B}"/>
              </a:ext>
            </a:extLst>
          </p:cNvPr>
          <p:cNvSpPr txBox="1"/>
          <p:nvPr/>
        </p:nvSpPr>
        <p:spPr>
          <a:xfrm>
            <a:off x="3802380" y="5630091"/>
            <a:ext cx="5268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latin typeface="Gotham book "/>
              </a:rPr>
              <a:t>The Texas Republican Newspaper</a:t>
            </a:r>
          </a:p>
          <a:p>
            <a:pPr algn="ctr"/>
            <a:r>
              <a:rPr lang="en-US" sz="2200" i="1" dirty="0">
                <a:latin typeface="Gotham book "/>
              </a:rPr>
              <a:t>The Portal to Texas History</a:t>
            </a:r>
          </a:p>
        </p:txBody>
      </p:sp>
    </p:spTree>
    <p:extLst>
      <p:ext uri="{BB962C8B-B14F-4D97-AF65-F5344CB8AC3E}">
        <p14:creationId xmlns:p14="http://schemas.microsoft.com/office/powerpoint/2010/main" val="23619547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f4b8a2-ad4f-41b5-9a91-284d2cc38f56}" enabled="1" method="Standard" siteId="{70de1992-07c6-480f-a318-a1afcba0398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761</Words>
  <Application>Microsoft Office PowerPoint</Application>
  <PresentationFormat>Widescreen</PresentationFormat>
  <Paragraphs>48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Gotham Book</vt:lpstr>
      <vt:lpstr>Gotham Book</vt:lpstr>
      <vt:lpstr>Gotham book </vt:lpstr>
      <vt:lpstr>Gotham Medium</vt:lpstr>
      <vt:lpstr>Open Sans</vt:lpstr>
      <vt:lpstr>Times New Roman</vt:lpstr>
      <vt:lpstr>1_Office Theme</vt:lpstr>
      <vt:lpstr>Unit 5:  The Texas Revolution</vt:lpstr>
      <vt:lpstr>Warm-up Follow the directions below to complete your warm-up </vt:lpstr>
      <vt:lpstr>Share with the class:</vt:lpstr>
      <vt:lpstr>Essential Question</vt:lpstr>
      <vt:lpstr>In Today’s Lesson</vt:lpstr>
      <vt:lpstr>Part I: Key Terms and Definitions</vt:lpstr>
      <vt:lpstr>Part II: Timeline of the Revolution</vt:lpstr>
      <vt:lpstr>Part III: Matching</vt:lpstr>
      <vt:lpstr>Part IV: Practice Test Questions</vt:lpstr>
      <vt:lpstr>Exit Ticket 2 Follow the directions below to complete your exit ticket </vt:lpstr>
      <vt:lpstr>Share with the class: 2</vt:lpstr>
    </vt:vector>
  </TitlesOfParts>
  <Company>University of North Texas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Abubakar, Courtney</dc:creator>
  <cp:lastModifiedBy>Belden, Dreanna</cp:lastModifiedBy>
  <cp:revision>4</cp:revision>
  <dcterms:created xsi:type="dcterms:W3CDTF">2025-04-04T17:00:54Z</dcterms:created>
  <dcterms:modified xsi:type="dcterms:W3CDTF">2025-04-09T15:36:23Z</dcterms:modified>
</cp:coreProperties>
</file>