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microsoft.com/office/2020/02/relationships/classificationlabels" Target="docMetadata/LabelInfo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3"/>
  </p:notesMasterIdLst>
  <p:sldIdLst>
    <p:sldId id="257" r:id="rId2"/>
    <p:sldId id="339" r:id="rId3"/>
    <p:sldId id="340" r:id="rId4"/>
    <p:sldId id="338" r:id="rId5"/>
    <p:sldId id="341" r:id="rId6"/>
    <p:sldId id="354" r:id="rId7"/>
    <p:sldId id="355" r:id="rId8"/>
    <p:sldId id="356" r:id="rId9"/>
    <p:sldId id="352" r:id="rId10"/>
    <p:sldId id="357" r:id="rId11"/>
    <p:sldId id="358" r:id="rId1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58" d="100"/>
          <a:sy n="58" d="100"/>
        </p:scale>
        <p:origin x="52" y="6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AFC8816-8257-42AD-93D7-2DFF6D9DD214}" type="datetimeFigureOut">
              <a:rPr lang="en-US" smtClean="0"/>
              <a:t>4/9/2025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BB78EC4-FE64-411E-8AFC-F9DE14829D8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8699827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3" Type="http://schemas.openxmlformats.org/officeDocument/2006/relationships/hyperlink" Target="https://texashistory.unt.edu/ark:/67531/metapth31110/" TargetMode="External"/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loc.gov/item/2003656937/" TargetMode="External"/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loc.gov/pictures/resource/highsm.27909/" TargetMode="External"/><Relationship Id="rId7" Type="http://schemas.openxmlformats.org/officeDocument/2006/relationships/hyperlink" Target="https://texashistory.unt.edu/" TargetMode="External"/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Relationship Id="rId6" Type="http://schemas.openxmlformats.org/officeDocument/2006/relationships/hyperlink" Target="https://texashistory.unt.edu/ark:/67531/metapth1115241/" TargetMode="External"/><Relationship Id="rId5" Type="http://schemas.openxmlformats.org/officeDocument/2006/relationships/hyperlink" Target="https://www.loc.gov/item/2014632782/" TargetMode="External"/><Relationship Id="rId4" Type="http://schemas.openxmlformats.org/officeDocument/2006/relationships/hyperlink" Target="https://texashistory.unt.edu/ark:/67531/metapth14381/" TargetMode="External"/></Relationships>
</file>

<file path=ppt/notesSlides/_rels/notesSlide4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loc.gov/item/2014632129/" TargetMode="External"/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3" Type="http://schemas.openxmlformats.org/officeDocument/2006/relationships/hyperlink" Target="https://texashistory.unt.edu/ark:/67531/metapth80274/" TargetMode="External"/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800" b="0" i="1" u="none" strike="noStrike" dirty="0">
                <a:solidFill>
                  <a:srgbClr val="242424"/>
                </a:solidFill>
                <a:effectLst/>
                <a:latin typeface="Times New Roman" panose="02020603050405020304" pitchFamily="18" charset="0"/>
              </a:rPr>
              <a:t>The Alamo</a:t>
            </a:r>
            <a:r>
              <a:rPr lang="en-US" sz="1800" b="0" i="0" u="none" strike="noStrike" dirty="0">
                <a:solidFill>
                  <a:srgbClr val="242424"/>
                </a:solidFill>
                <a:effectLst/>
                <a:latin typeface="Times New Roman" panose="02020603050405020304" pitchFamily="18" charset="0"/>
              </a:rPr>
              <a:t>. Photograph 8 x 8 cm. University of North Texas Libraries, The Portal to Texas History; crediting Star of the Republic Museum. </a:t>
            </a:r>
            <a:r>
              <a:rPr lang="en-US" sz="1800" b="0" i="0" u="sng" strike="noStrike" dirty="0">
                <a:solidFill>
                  <a:srgbClr val="1155CC"/>
                </a:solidFill>
                <a:effectLst/>
                <a:latin typeface="Times New Roman" panose="02020603050405020304" pitchFamily="18" charset="0"/>
                <a:hlinkClick r:id="rId3"/>
              </a:rPr>
              <a:t>https://texashistory.unt.edu/ark:/67531/metapth31110/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06680DF-FBC2-44B2-B7B0-5E8793897DE1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11191853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b="0" i="1" u="none" strike="noStrike" dirty="0">
                <a:solidFill>
                  <a:srgbClr val="242424"/>
                </a:solidFill>
                <a:effectLst/>
                <a:latin typeface="Times New Roman" panose="02020603050405020304" pitchFamily="18" charset="0"/>
              </a:rPr>
              <a:t>Sam Houston</a:t>
            </a:r>
            <a:r>
              <a:rPr lang="en-US" sz="1200" b="0" i="0" u="none" strike="noStrike" dirty="0">
                <a:solidFill>
                  <a:srgbClr val="242424"/>
                </a:solidFill>
                <a:effectLst/>
                <a:latin typeface="Times New Roman" panose="02020603050405020304" pitchFamily="18" charset="0"/>
              </a:rPr>
              <a:t>. April 27, 1848. Photograph. Library of Congress Prints and Photographs Division. </a:t>
            </a:r>
            <a:r>
              <a:rPr lang="en-US" sz="1200" b="0" i="0" u="sng" strike="noStrike" dirty="0">
                <a:solidFill>
                  <a:srgbClr val="1155CC"/>
                </a:solidFill>
                <a:effectLst/>
                <a:latin typeface="Times New Roman" panose="02020603050405020304" pitchFamily="18" charset="0"/>
                <a:hlinkClick r:id="rId3"/>
              </a:rPr>
              <a:t>https://www.loc.gov/item/2003656937/</a:t>
            </a:r>
            <a:endParaRPr lang="en-US" sz="1200" b="0" i="0" u="none" strike="noStrike" dirty="0">
              <a:solidFill>
                <a:srgbClr val="242424"/>
              </a:solidFill>
              <a:effectLst/>
              <a:latin typeface="Times New Roman" panose="02020603050405020304" pitchFamily="18" charset="0"/>
            </a:endParaRPr>
          </a:p>
          <a:p>
            <a:endParaRPr lang="en-US" dirty="0"/>
          </a:p>
          <a:p>
            <a:r>
              <a:rPr lang="en-US" b="0" i="1" dirty="0">
                <a:solidFill>
                  <a:srgbClr val="242424"/>
                </a:solidFill>
                <a:effectLst/>
                <a:latin typeface="Open Sans" panose="020B0606030504020204" pitchFamily="34" charset="0"/>
              </a:rPr>
              <a:t>Antonio Lopez de Santa Anna, head-and-shoulders portrait, facing front</a:t>
            </a:r>
            <a:r>
              <a:rPr lang="en-US" b="0" i="0" dirty="0">
                <a:solidFill>
                  <a:srgbClr val="242424"/>
                </a:solidFill>
                <a:effectLst/>
                <a:latin typeface="Open Sans" panose="020B0606030504020204" pitchFamily="34" charset="0"/>
              </a:rPr>
              <a:t>. Mexico, None. [Between 1850 and 1876] [Photograph] Retrieved from the Library of Congress, https://www.loc.gov/item/2005683078/.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BB78EC4-FE64-411E-8AFC-F9DE14829D88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6855476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800" b="0" i="0" u="none" strike="noStrike" dirty="0">
                <a:solidFill>
                  <a:srgbClr val="242424"/>
                </a:solidFill>
                <a:effectLst/>
                <a:latin typeface="Times New Roman" panose="02020603050405020304" pitchFamily="18" charset="0"/>
              </a:rPr>
              <a:t>Highsmith, Carol M. </a:t>
            </a:r>
            <a:r>
              <a:rPr lang="en-US" sz="1800" b="0" i="1" u="none" strike="noStrike" dirty="0">
                <a:solidFill>
                  <a:srgbClr val="242424"/>
                </a:solidFill>
                <a:effectLst/>
                <a:latin typeface="Times New Roman" panose="02020603050405020304" pitchFamily="18" charset="0"/>
              </a:rPr>
              <a:t>Painting, ‘Dawn at the Alamo,’ by Henry Arthur McArdle, Hanging in the Senate Chamber of the Texas State Capitol in Austin, Texas</a:t>
            </a:r>
            <a:r>
              <a:rPr lang="en-US" sz="1800" b="0" i="0" u="none" strike="noStrike" dirty="0">
                <a:solidFill>
                  <a:srgbClr val="242424"/>
                </a:solidFill>
                <a:effectLst/>
                <a:latin typeface="Times New Roman" panose="02020603050405020304" pitchFamily="18" charset="0"/>
              </a:rPr>
              <a:t>. April 17, 2014. Library of Congress Prints and Photographs Division. </a:t>
            </a:r>
            <a:r>
              <a:rPr lang="en-US" sz="1800" b="0" i="0" u="sng" strike="noStrike" dirty="0">
                <a:solidFill>
                  <a:srgbClr val="1155CC"/>
                </a:solidFill>
                <a:effectLst/>
                <a:latin typeface="Times New Roman" panose="02020603050405020304" pitchFamily="18" charset="0"/>
                <a:hlinkClick r:id="rId3"/>
              </a:rPr>
              <a:t>https://www.loc.gov/pictures/resource/highsm.27909/</a:t>
            </a:r>
            <a:r>
              <a:rPr lang="en-US" sz="1800" b="0" i="0" u="none" strike="noStrike" dirty="0">
                <a:solidFill>
                  <a:srgbClr val="242424"/>
                </a:solidFill>
                <a:effectLst/>
                <a:latin typeface="Times New Roman" panose="02020603050405020304" pitchFamily="18" charset="0"/>
              </a:rPr>
              <a:t>.</a:t>
            </a:r>
          </a:p>
          <a:p>
            <a:endParaRPr lang="en-US" sz="1800" b="0" i="0" u="none" strike="noStrike" dirty="0">
              <a:solidFill>
                <a:srgbClr val="242424"/>
              </a:solidFill>
              <a:effectLst/>
              <a:latin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800" b="0" i="1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Battle of San Jacinto</a:t>
            </a:r>
            <a:r>
              <a:rPr lang="en-US" sz="1800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. 1901.</a:t>
            </a:r>
            <a:r>
              <a:rPr lang="en-US" sz="1800" b="0" i="1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Texas History Stories: The Alamo, Remember Goliad, Story of San Jacinto</a:t>
            </a:r>
            <a:r>
              <a:rPr lang="en-US" sz="1800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by E. G. Little John. 42.Richmond, VA: B. F. Johnson Publishing Company, 1901. University of North Texas Libraries, The Portal to Texas History, </a:t>
            </a:r>
            <a:r>
              <a:rPr lang="en-US" sz="1800" b="0" i="0" u="sng" strike="noStrike" dirty="0">
                <a:solidFill>
                  <a:srgbClr val="1155CC"/>
                </a:solidFill>
                <a:effectLst/>
                <a:latin typeface="Times New Roman" panose="02020603050405020304" pitchFamily="18" charset="0"/>
                <a:hlinkClick r:id="rId4"/>
              </a:rPr>
              <a:t>https://texashistory.unt.edu/ark:/67531/metapth14381/</a:t>
            </a:r>
            <a:r>
              <a:rPr lang="en-US" sz="1800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. </a:t>
            </a:r>
          </a:p>
          <a:p>
            <a:endParaRPr lang="en-US" sz="1800" b="0" i="0" u="none" strike="noStrike" dirty="0">
              <a:solidFill>
                <a:srgbClr val="757575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800" b="0" i="0" u="none" strike="noStrike" dirty="0">
                <a:solidFill>
                  <a:srgbClr val="242424"/>
                </a:solidFill>
                <a:effectLst/>
                <a:latin typeface="Times New Roman" panose="02020603050405020304" pitchFamily="18" charset="0"/>
              </a:rPr>
              <a:t>Highsmith, Carol M. </a:t>
            </a:r>
            <a:r>
              <a:rPr lang="en-US" sz="1800" b="0" i="1" u="none" strike="noStrike" dirty="0">
                <a:solidFill>
                  <a:srgbClr val="242424"/>
                </a:solidFill>
                <a:effectLst/>
                <a:latin typeface="Times New Roman" panose="02020603050405020304" pitchFamily="18" charset="0"/>
              </a:rPr>
              <a:t>The "Come and Take It" cannon at the Gonzales Memorial Museum in Gonzales, Texas</a:t>
            </a:r>
            <a:r>
              <a:rPr lang="en-US" sz="1800" b="0" i="0" u="none" strike="noStrike" dirty="0">
                <a:solidFill>
                  <a:srgbClr val="242424"/>
                </a:solidFill>
                <a:effectLst/>
                <a:latin typeface="Times New Roman" panose="02020603050405020304" pitchFamily="18" charset="0"/>
              </a:rPr>
              <a:t>. April 23, 2014. Photograph. Library of Congress Prints and Photographs Division. </a:t>
            </a:r>
            <a:r>
              <a:rPr lang="en-US" sz="1800" b="0" i="0" u="sng" strike="noStrike" dirty="0">
                <a:solidFill>
                  <a:srgbClr val="1155CC"/>
                </a:solidFill>
                <a:effectLst/>
                <a:latin typeface="Times New Roman" panose="02020603050405020304" pitchFamily="18" charset="0"/>
                <a:hlinkClick r:id="rId5"/>
              </a:rPr>
              <a:t>https://www.loc.gov/item/2014632782/</a:t>
            </a:r>
            <a:r>
              <a:rPr lang="en-US" sz="1800" b="0" i="0" u="none" strike="noStrike" dirty="0">
                <a:solidFill>
                  <a:srgbClr val="242424"/>
                </a:solidFill>
                <a:effectLst/>
                <a:latin typeface="Times New Roman" panose="02020603050405020304" pitchFamily="18" charset="0"/>
              </a:rPr>
              <a:t>. 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1800" b="0" i="0" u="none" strike="noStrike" dirty="0">
              <a:solidFill>
                <a:srgbClr val="242424"/>
              </a:solidFill>
              <a:effectLst/>
              <a:latin typeface="Times New Roman" panose="02020603050405020304" pitchFamily="18" charset="0"/>
            </a:endParaRPr>
          </a:p>
          <a:p>
            <a:pPr marL="228600" indent="-228600" rtl="0">
              <a:spcAft>
                <a:spcPts val="1800"/>
              </a:spcAft>
              <a:buNone/>
            </a:pPr>
            <a:r>
              <a:rPr lang="en-US" sz="1800" b="0" i="0" u="none" strike="noStrike" dirty="0">
                <a:solidFill>
                  <a:srgbClr val="757575"/>
                </a:solidFill>
                <a:effectLst/>
                <a:latin typeface="Arial" panose="020B0604020202020204" pitchFamily="34" charset="0"/>
              </a:rPr>
              <a:t>Star of the Republic Museum (Washington, Tex.). Star of the Republic Museum Notes, Volume 43, Number 2, 2018, periodical, 2018; Washington, Texas. (</a:t>
            </a:r>
            <a:r>
              <a:rPr lang="en-US" sz="1800" b="0" i="0" u="none" strike="noStrike" dirty="0">
                <a:solidFill>
                  <a:srgbClr val="0277BD"/>
                </a:solidFill>
                <a:effectLst/>
                <a:latin typeface="Arial" panose="020B0604020202020204" pitchFamily="34" charset="0"/>
                <a:hlinkClick r:id="rId6"/>
              </a:rPr>
              <a:t>https://texashistory.unt.edu/ark:/67531/metapth1115241/</a:t>
            </a:r>
            <a:r>
              <a:rPr lang="en-US" sz="1800" b="0" i="0" u="none" strike="noStrike" dirty="0">
                <a:solidFill>
                  <a:srgbClr val="757575"/>
                </a:solidFill>
                <a:effectLst/>
                <a:latin typeface="Arial" panose="020B0604020202020204" pitchFamily="34" charset="0"/>
              </a:rPr>
              <a:t>: accessed February 25, 2025), University of North Texas Libraries, The Portal to Texas History, </a:t>
            </a:r>
            <a:r>
              <a:rPr lang="en-US" sz="1800" b="0" i="0" u="none" strike="noStrike" dirty="0">
                <a:solidFill>
                  <a:srgbClr val="0277BD"/>
                </a:solidFill>
                <a:effectLst/>
                <a:latin typeface="Arial" panose="020B0604020202020204" pitchFamily="34" charset="0"/>
                <a:hlinkClick r:id="rId7"/>
              </a:rPr>
              <a:t>https://texashistory.unt.edu</a:t>
            </a:r>
            <a:r>
              <a:rPr lang="en-US" sz="1800" b="0" i="0" u="none" strike="noStrike" dirty="0">
                <a:solidFill>
                  <a:srgbClr val="757575"/>
                </a:solidFill>
                <a:effectLst/>
                <a:latin typeface="Arial" panose="020B0604020202020204" pitchFamily="34" charset="0"/>
              </a:rPr>
              <a:t>; crediting UNT Libraries Government Documents Department.</a:t>
            </a:r>
            <a:endParaRPr lang="en-US" sz="2800" b="0" dirty="0">
              <a:effectLst/>
            </a:endParaRPr>
          </a:p>
          <a:p>
            <a:pPr>
              <a:buNone/>
            </a:pPr>
            <a:br>
              <a:rPr lang="en-US" sz="2800" dirty="0"/>
            </a:br>
            <a:endParaRPr lang="en-US" sz="1800" b="0" i="0" u="none" strike="noStrike" dirty="0">
              <a:solidFill>
                <a:srgbClr val="757575"/>
              </a:solidFill>
              <a:effectLst/>
              <a:latin typeface="Arial" panose="020B0604020202020204" pitchFamily="34" charset="0"/>
            </a:endParaRPr>
          </a:p>
          <a:p>
            <a:endParaRPr lang="en-US" sz="1800" b="0" i="0" u="none" strike="noStrike" dirty="0">
              <a:solidFill>
                <a:srgbClr val="757575"/>
              </a:solidFill>
              <a:effectLst/>
              <a:latin typeface="Arial" panose="020B0604020202020204" pitchFamily="34" charset="0"/>
            </a:endParaRP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BB78EC4-FE64-411E-8AFC-F9DE14829D88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955158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800" b="0" i="0" u="none" strike="noStrike" dirty="0">
                <a:solidFill>
                  <a:srgbClr val="242424"/>
                </a:solidFill>
                <a:effectLst/>
                <a:latin typeface="Times New Roman" panose="02020603050405020304" pitchFamily="18" charset="0"/>
              </a:rPr>
              <a:t>Highsmith, Carol M, photographer. </a:t>
            </a:r>
            <a:r>
              <a:rPr lang="en-US" sz="1800" b="0" i="1" u="none" strike="noStrike" dirty="0">
                <a:solidFill>
                  <a:srgbClr val="242424"/>
                </a:solidFill>
                <a:effectLst/>
                <a:latin typeface="Times New Roman" panose="02020603050405020304" pitchFamily="18" charset="0"/>
              </a:rPr>
              <a:t>Painting, "Surrender of Santa Anna," by William Henry Huddle, in the South Foyer of the Texas Capitol, Austin, Texas</a:t>
            </a:r>
            <a:r>
              <a:rPr lang="en-US" sz="1800" b="0" i="0" u="none" strike="noStrike" dirty="0">
                <a:solidFill>
                  <a:srgbClr val="242424"/>
                </a:solidFill>
                <a:effectLst/>
                <a:latin typeface="Times New Roman" panose="02020603050405020304" pitchFamily="18" charset="0"/>
              </a:rPr>
              <a:t>. April 17, 2014. Photograph. Library of Congress Prints and Photographs Division. </a:t>
            </a:r>
            <a:r>
              <a:rPr lang="en-US" sz="1800" b="0" i="0" u="sng" strike="noStrike" dirty="0">
                <a:solidFill>
                  <a:srgbClr val="1155CC"/>
                </a:solidFill>
                <a:effectLst/>
                <a:latin typeface="Times New Roman" panose="02020603050405020304" pitchFamily="18" charset="0"/>
                <a:hlinkClick r:id="rId3"/>
              </a:rPr>
              <a:t>https://www.loc.gov/item/2014632129/</a:t>
            </a:r>
            <a:r>
              <a:rPr lang="en-US" sz="1800" b="0" i="0" u="none" strike="noStrike" dirty="0">
                <a:solidFill>
                  <a:srgbClr val="242424"/>
                </a:solidFill>
                <a:effectLst/>
                <a:latin typeface="Times New Roman" panose="02020603050405020304" pitchFamily="18" charset="0"/>
              </a:rPr>
              <a:t> 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BB78EC4-FE64-411E-8AFC-F9DE14829D88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821511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800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“We have prevailed on our fellow citizens… no loss on the American side.” Pp. 4 </a:t>
            </a:r>
            <a:r>
              <a:rPr lang="en-US" sz="1800" b="0" i="1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The Texas Republican</a:t>
            </a:r>
            <a:r>
              <a:rPr lang="en-US" sz="1800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(Brazoria, Texas) Vol. 1, No. 56, Ed. 1. Published October 10, 1835.</a:t>
            </a:r>
            <a:r>
              <a:rPr lang="en-US" sz="1800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hlinkClick r:id="rId3"/>
              </a:rPr>
              <a:t> </a:t>
            </a:r>
            <a:r>
              <a:rPr lang="en-US" sz="1800" b="0" i="0" u="sng" strike="noStrike" dirty="0">
                <a:solidFill>
                  <a:srgbClr val="1155CC"/>
                </a:solidFill>
                <a:effectLst/>
                <a:latin typeface="Times New Roman" panose="02020603050405020304" pitchFamily="18" charset="0"/>
                <a:hlinkClick r:id="rId3"/>
              </a:rPr>
              <a:t>https://texashistory.unt.edu/ark:/67531/metapth80274/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BB78EC4-FE64-411E-8AFC-F9DE14829D88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5812819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48029F6-0A65-33B2-F9D5-CA8B7A0DD60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8E49221-C863-27F8-F975-A2DAB07EECB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EF023AA-1E1A-37B4-CF6F-7310B74771F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CDF7A6-26CA-4441-9B58-D6E64878D247}" type="datetimeFigureOut">
              <a:rPr lang="en-US" smtClean="0"/>
              <a:t>4/9/2025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A072CD9-061D-25A6-E262-8DE889B0DE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751F834-B621-B375-40A7-A9C94CF99D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3B39B8-71E5-4DA2-97B3-4BBBCD943DE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441605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1C2147A-68AA-767B-47BF-87B292CCF5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93B4C68-B503-57A1-A717-D42D4A39AF2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242AE3A-0086-570E-CAC8-86F60D4431C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CDF7A6-26CA-4441-9B58-D6E64878D247}" type="datetimeFigureOut">
              <a:rPr lang="en-US" smtClean="0"/>
              <a:t>4/9/2025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73F4EBE-A49C-385B-BD85-06180DC4783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1A5AECF-83D1-C9D9-82F5-0415B03AED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3B39B8-71E5-4DA2-97B3-4BBBCD943DE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8464587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10E47CD-5786-6CBB-356B-4870A9AC0C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ABAFC19-DA61-3D8A-216B-985C7421DFA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CE17181-B7E2-5C21-E515-A62D98383FF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CDF7A6-26CA-4441-9B58-D6E64878D247}" type="datetimeFigureOut">
              <a:rPr lang="en-US" smtClean="0"/>
              <a:t>4/9/2025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D930E2C-79DC-13F5-4738-80D9385C7F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769C618-EA05-E57A-5A34-2F91527B12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3B39B8-71E5-4DA2-97B3-4BBBCD943DE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4686078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69FA4E6-B46C-4009-481B-DD87C494300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EA535D8-0B60-97D4-DA7C-636931D17BA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6AE291B-03EF-E27D-97BD-613B5D2C9B4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3E66B4A-AD47-AB6B-8A90-240C1599C47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CDF7A6-26CA-4441-9B58-D6E64878D247}" type="datetimeFigureOut">
              <a:rPr lang="en-US" smtClean="0"/>
              <a:t>4/9/2025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734C3FF-1795-DADD-9108-1E99822372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B0CF02E-D8C9-558D-EDAC-303CC0B124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3B39B8-71E5-4DA2-97B3-4BBBCD943DE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1720905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19647E0-B645-EB48-C212-B8285F0A16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DB625E1-D17B-8303-C559-3B3B6A807B4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C4AFE2A-5063-3BDF-3EFF-9E8EF134B66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331193B-7FE7-DC74-F0B9-A89FB16B892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CEE0452-43CB-FC71-31AF-50DDA8B3759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CDBB2339-51B0-7DA3-3318-09E66123CB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CDF7A6-26CA-4441-9B58-D6E64878D247}" type="datetimeFigureOut">
              <a:rPr lang="en-US" smtClean="0"/>
              <a:t>4/9/2025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12EB1EED-E945-FB7A-2751-9F7BAFE93A8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51D35AA1-BFF3-360F-9F3C-018264FE79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3B39B8-71E5-4DA2-97B3-4BBBCD943DE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9810187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47A0961-B900-B0DF-4295-1E9F2791739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9C794AF-89FC-FFB9-888E-5AC4E52F05E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CDF7A6-26CA-4441-9B58-D6E64878D247}" type="datetimeFigureOut">
              <a:rPr lang="en-US" smtClean="0"/>
              <a:t>4/9/2025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F321961-0C61-8C11-02E1-0DEB9936AB0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997A14B-3C68-6618-9C38-D34B7EBF65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3B39B8-71E5-4DA2-97B3-4BBBCD943DE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4468098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96B0F70B-BFEA-CB7C-0582-7C7D508A053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CDF7A6-26CA-4441-9B58-D6E64878D247}" type="datetimeFigureOut">
              <a:rPr lang="en-US" smtClean="0"/>
              <a:t>4/9/2025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EA05C4CC-948C-5228-40F3-E77774043F0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C9C2827-21AE-8EC7-5A18-37FD051240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3B39B8-71E5-4DA2-97B3-4BBBCD943DE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859790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4BE711C-F82B-422E-F6ED-3935E3BDFF2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A17CB31-818B-CFEB-6B5E-35F7AFA2C44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794373C-5776-64B4-0287-304095D650A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574D56E-5C53-5CD4-2CDB-7EFFA82F14B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CDF7A6-26CA-4441-9B58-D6E64878D247}" type="datetimeFigureOut">
              <a:rPr lang="en-US" smtClean="0"/>
              <a:t>4/9/2025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8D9DE75-3FF1-CF47-A287-7C3DCF536D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2B4C7BE-FFA2-B9BD-E90E-40E06E6FDE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3B39B8-71E5-4DA2-97B3-4BBBCD943DE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911342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CE9B7A7-FB98-ADCA-A33C-4C0FE3ACD97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37153111-3441-D0D5-B94E-DFE8146DC62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8A1CEF0-4F10-93C9-43CF-7D190CC4EA0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6A2FC29-8A20-F5A0-189E-2B7F4D958A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CDF7A6-26CA-4441-9B58-D6E64878D247}" type="datetimeFigureOut">
              <a:rPr lang="en-US" smtClean="0"/>
              <a:t>4/9/2025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3641BF7-1FD0-4B80-E2E0-E2512CF922F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F9546EA-8C77-F1FB-C36A-1A0EF2E694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3B39B8-71E5-4DA2-97B3-4BBBCD943DE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2120919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7B5005F-8ECE-8094-31F3-B562087A7C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BF895E2-87DC-85B7-AB05-DE26A9D1E37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5F0CE32-52B5-158F-7307-C5BDED6781F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CDF7A6-26CA-4441-9B58-D6E64878D247}" type="datetimeFigureOut">
              <a:rPr lang="en-US" smtClean="0"/>
              <a:t>4/9/2025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2AACCA5-C055-44F9-02D7-93AC7B5F53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2464514-312A-D22B-949E-B120AEB5F5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3B39B8-71E5-4DA2-97B3-4BBBCD943DE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6482272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C6A7D760-5864-4C87-984E-1D05E304346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389F5E0-DA14-1785-877A-3AC2DA74E74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9A86BE8-E631-2DA8-05F6-E19BAEA34EB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CDF7A6-26CA-4441-9B58-D6E64878D247}" type="datetimeFigureOut">
              <a:rPr lang="en-US" smtClean="0"/>
              <a:t>4/9/2025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8C4A731-CAE7-0693-F768-0EE6833A9A7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AFA7AE2-AAA9-9E8D-855E-7DA5B8A845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3B39B8-71E5-4DA2-97B3-4BBBCD943DE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8039190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E52E5BF8-8CEA-E905-3D3A-06A60F58E38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DA2CB9B-E73D-B1BB-E87E-0F7FD1156CC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45A5083-BDCB-CF50-6DB5-D68349EEB85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52CDF7A6-26CA-4441-9B58-D6E64878D247}" type="datetimeFigureOut">
              <a:rPr lang="en-US" smtClean="0"/>
              <a:t>4/9/2025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9FE8719-4643-492A-464E-CEC0CA06525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A72AC13-FAC7-6E3B-B240-983CDEEBD3C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C93B39B8-71E5-4DA2-97B3-4BBBCD943DE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2769345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svg"/><Relationship Id="rId5" Type="http://schemas.openxmlformats.org/officeDocument/2006/relationships/image" Target="../media/image5.png"/><Relationship Id="rId4" Type="http://schemas.openxmlformats.org/officeDocument/2006/relationships/image" Target="../media/image4.sv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sv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7" Type="http://schemas.openxmlformats.org/officeDocument/2006/relationships/image" Target="../media/image19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8.png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0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2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svg"/><Relationship Id="rId3" Type="http://schemas.openxmlformats.org/officeDocument/2006/relationships/image" Target="../media/image3.png"/><Relationship Id="rId7" Type="http://schemas.openxmlformats.org/officeDocument/2006/relationships/image" Target="../media/image2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svg"/><Relationship Id="rId5" Type="http://schemas.openxmlformats.org/officeDocument/2006/relationships/image" Target="../media/image5.png"/><Relationship Id="rId4" Type="http://schemas.openxmlformats.org/officeDocument/2006/relationships/image" Target="../media/image4.sv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sv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62" name="Rectangle 1061">
            <a:extLst>
              <a:ext uri="{FF2B5EF4-FFF2-40B4-BE49-F238E27FC236}">
                <a16:creationId xmlns:a16="http://schemas.microsoft.com/office/drawing/2014/main" id="{9B7AD9F6-8CE7-4299-8FC6-328F4DCD3FF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7C0AF97-B1C7-ACDC-AA84-18DD3E14F32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90337" y="640080"/>
            <a:ext cx="4247719" cy="3566160"/>
          </a:xfrm>
        </p:spPr>
        <p:txBody>
          <a:bodyPr anchor="b">
            <a:normAutofit/>
          </a:bodyPr>
          <a:lstStyle/>
          <a:p>
            <a:pPr algn="l"/>
            <a:r>
              <a:rPr lang="en-US" b="1" i="1" dirty="0">
                <a:solidFill>
                  <a:schemeClr val="tx1">
                    <a:lumMod val="65000"/>
                    <a:lumOff val="35000"/>
                  </a:schemeClr>
                </a:solidFill>
                <a:latin typeface="Gotham book"/>
              </a:rPr>
              <a:t>Unit 5: </a:t>
            </a:r>
            <a:br>
              <a:rPr lang="en-US" b="1" i="1" dirty="0">
                <a:latin typeface="Gotham book"/>
              </a:rPr>
            </a:br>
            <a:r>
              <a:rPr lang="en-US" b="1" dirty="0">
                <a:solidFill>
                  <a:srgbClr val="C00000"/>
                </a:solidFill>
                <a:latin typeface="Gotham book"/>
              </a:rPr>
              <a:t>The Texas Revolution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E5E7D88-B411-0667-9CA2-7DAF8B9F01D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90339" y="4636008"/>
            <a:ext cx="3734014" cy="1572768"/>
          </a:xfrm>
        </p:spPr>
        <p:txBody>
          <a:bodyPr>
            <a:normAutofit/>
          </a:bodyPr>
          <a:lstStyle/>
          <a:p>
            <a:pPr algn="l"/>
            <a:r>
              <a:rPr lang="en-US" sz="3600" b="1" i="1" dirty="0">
                <a:solidFill>
                  <a:schemeClr val="tx1">
                    <a:lumMod val="65000"/>
                    <a:lumOff val="35000"/>
                  </a:schemeClr>
                </a:solidFill>
                <a:latin typeface="Gotham book"/>
              </a:rPr>
              <a:t>Lesson 13: </a:t>
            </a:r>
          </a:p>
          <a:p>
            <a:pPr algn="l"/>
            <a:r>
              <a:rPr lang="en-US" sz="3600" b="1" i="1" dirty="0">
                <a:solidFill>
                  <a:srgbClr val="C00000"/>
                </a:solidFill>
                <a:latin typeface="Gotham book"/>
              </a:rPr>
              <a:t>Study Guide</a:t>
            </a:r>
          </a:p>
        </p:txBody>
      </p:sp>
      <p:sp>
        <p:nvSpPr>
          <p:cNvPr id="1064" name="sketchy line">
            <a:extLst>
              <a:ext uri="{FF2B5EF4-FFF2-40B4-BE49-F238E27FC236}">
                <a16:creationId xmlns:a16="http://schemas.microsoft.com/office/drawing/2014/main" id="{F49775AF-8896-43EE-92C6-83497D6DC56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90338" y="4409267"/>
            <a:ext cx="3474720" cy="18288"/>
          </a:xfrm>
          <a:custGeom>
            <a:avLst/>
            <a:gdLst>
              <a:gd name="connsiteX0" fmla="*/ 0 w 3474720"/>
              <a:gd name="connsiteY0" fmla="*/ 0 h 18288"/>
              <a:gd name="connsiteX1" fmla="*/ 694944 w 3474720"/>
              <a:gd name="connsiteY1" fmla="*/ 0 h 18288"/>
              <a:gd name="connsiteX2" fmla="*/ 1355141 w 3474720"/>
              <a:gd name="connsiteY2" fmla="*/ 0 h 18288"/>
              <a:gd name="connsiteX3" fmla="*/ 2015338 w 3474720"/>
              <a:gd name="connsiteY3" fmla="*/ 0 h 18288"/>
              <a:gd name="connsiteX4" fmla="*/ 2779776 w 3474720"/>
              <a:gd name="connsiteY4" fmla="*/ 0 h 18288"/>
              <a:gd name="connsiteX5" fmla="*/ 3474720 w 3474720"/>
              <a:gd name="connsiteY5" fmla="*/ 0 h 18288"/>
              <a:gd name="connsiteX6" fmla="*/ 3474720 w 3474720"/>
              <a:gd name="connsiteY6" fmla="*/ 18288 h 18288"/>
              <a:gd name="connsiteX7" fmla="*/ 2779776 w 3474720"/>
              <a:gd name="connsiteY7" fmla="*/ 18288 h 18288"/>
              <a:gd name="connsiteX8" fmla="*/ 2189074 w 3474720"/>
              <a:gd name="connsiteY8" fmla="*/ 18288 h 18288"/>
              <a:gd name="connsiteX9" fmla="*/ 1528877 w 3474720"/>
              <a:gd name="connsiteY9" fmla="*/ 18288 h 18288"/>
              <a:gd name="connsiteX10" fmla="*/ 868680 w 3474720"/>
              <a:gd name="connsiteY10" fmla="*/ 18288 h 18288"/>
              <a:gd name="connsiteX11" fmla="*/ 0 w 3474720"/>
              <a:gd name="connsiteY11" fmla="*/ 18288 h 18288"/>
              <a:gd name="connsiteX12" fmla="*/ 0 w 3474720"/>
              <a:gd name="connsiteY12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3474720" h="18288" fill="none" extrusionOk="0">
                <a:moveTo>
                  <a:pt x="0" y="0"/>
                </a:moveTo>
                <a:cubicBezTo>
                  <a:pt x="224454" y="-14544"/>
                  <a:pt x="495407" y="26540"/>
                  <a:pt x="694944" y="0"/>
                </a:cubicBezTo>
                <a:cubicBezTo>
                  <a:pt x="894481" y="-26540"/>
                  <a:pt x="1130063" y="24713"/>
                  <a:pt x="1355141" y="0"/>
                </a:cubicBezTo>
                <a:cubicBezTo>
                  <a:pt x="1580219" y="-24713"/>
                  <a:pt x="1820099" y="26695"/>
                  <a:pt x="2015338" y="0"/>
                </a:cubicBezTo>
                <a:cubicBezTo>
                  <a:pt x="2210577" y="-26695"/>
                  <a:pt x="2402045" y="165"/>
                  <a:pt x="2779776" y="0"/>
                </a:cubicBezTo>
                <a:cubicBezTo>
                  <a:pt x="3157507" y="-165"/>
                  <a:pt x="3286859" y="-15571"/>
                  <a:pt x="3474720" y="0"/>
                </a:cubicBezTo>
                <a:cubicBezTo>
                  <a:pt x="3474286" y="7551"/>
                  <a:pt x="3474253" y="9822"/>
                  <a:pt x="3474720" y="18288"/>
                </a:cubicBezTo>
                <a:cubicBezTo>
                  <a:pt x="3233904" y="29845"/>
                  <a:pt x="2945134" y="-5256"/>
                  <a:pt x="2779776" y="18288"/>
                </a:cubicBezTo>
                <a:cubicBezTo>
                  <a:pt x="2614418" y="41832"/>
                  <a:pt x="2339768" y="22709"/>
                  <a:pt x="2189074" y="18288"/>
                </a:cubicBezTo>
                <a:cubicBezTo>
                  <a:pt x="2038380" y="13867"/>
                  <a:pt x="1817434" y="-4947"/>
                  <a:pt x="1528877" y="18288"/>
                </a:cubicBezTo>
                <a:cubicBezTo>
                  <a:pt x="1240320" y="41523"/>
                  <a:pt x="1042447" y="37198"/>
                  <a:pt x="868680" y="18288"/>
                </a:cubicBezTo>
                <a:cubicBezTo>
                  <a:pt x="694913" y="-622"/>
                  <a:pt x="233232" y="44909"/>
                  <a:pt x="0" y="18288"/>
                </a:cubicBezTo>
                <a:cubicBezTo>
                  <a:pt x="60" y="11696"/>
                  <a:pt x="66" y="3758"/>
                  <a:pt x="0" y="0"/>
                </a:cubicBezTo>
                <a:close/>
              </a:path>
              <a:path w="3474720" h="18288" stroke="0" extrusionOk="0">
                <a:moveTo>
                  <a:pt x="0" y="0"/>
                </a:moveTo>
                <a:cubicBezTo>
                  <a:pt x="202328" y="-14716"/>
                  <a:pt x="332722" y="-11499"/>
                  <a:pt x="625450" y="0"/>
                </a:cubicBezTo>
                <a:cubicBezTo>
                  <a:pt x="918178" y="11499"/>
                  <a:pt x="1096688" y="5123"/>
                  <a:pt x="1389888" y="0"/>
                </a:cubicBezTo>
                <a:cubicBezTo>
                  <a:pt x="1683088" y="-5123"/>
                  <a:pt x="1835981" y="-14038"/>
                  <a:pt x="1980590" y="0"/>
                </a:cubicBezTo>
                <a:cubicBezTo>
                  <a:pt x="2125199" y="14038"/>
                  <a:pt x="2396099" y="-7203"/>
                  <a:pt x="2571293" y="0"/>
                </a:cubicBezTo>
                <a:cubicBezTo>
                  <a:pt x="2746487" y="7203"/>
                  <a:pt x="3041609" y="-12036"/>
                  <a:pt x="3474720" y="0"/>
                </a:cubicBezTo>
                <a:cubicBezTo>
                  <a:pt x="3474638" y="4406"/>
                  <a:pt x="3474631" y="9982"/>
                  <a:pt x="3474720" y="18288"/>
                </a:cubicBezTo>
                <a:cubicBezTo>
                  <a:pt x="3324873" y="21876"/>
                  <a:pt x="3136771" y="12587"/>
                  <a:pt x="2814523" y="18288"/>
                </a:cubicBezTo>
                <a:cubicBezTo>
                  <a:pt x="2492275" y="23989"/>
                  <a:pt x="2294402" y="47111"/>
                  <a:pt x="2154326" y="18288"/>
                </a:cubicBezTo>
                <a:cubicBezTo>
                  <a:pt x="2014250" y="-10535"/>
                  <a:pt x="1820317" y="33903"/>
                  <a:pt x="1494130" y="18288"/>
                </a:cubicBezTo>
                <a:cubicBezTo>
                  <a:pt x="1167943" y="2673"/>
                  <a:pt x="948432" y="14868"/>
                  <a:pt x="729691" y="18288"/>
                </a:cubicBezTo>
                <a:cubicBezTo>
                  <a:pt x="510950" y="21708"/>
                  <a:pt x="264032" y="24354"/>
                  <a:pt x="0" y="18288"/>
                </a:cubicBezTo>
                <a:cubicBezTo>
                  <a:pt x="189" y="14288"/>
                  <a:pt x="-703" y="3747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4450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2863741219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26" name="Picture 2" descr="An old, yellowing photograph image of the Alamo.">
            <a:extLst>
              <a:ext uri="{FF2B5EF4-FFF2-40B4-BE49-F238E27FC236}">
                <a16:creationId xmlns:a16="http://schemas.microsoft.com/office/drawing/2014/main" id="{3D772B8A-A7E2-7A38-828A-7975751DD89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-2" b="7778"/>
          <a:stretch/>
        </p:blipFill>
        <p:spPr bwMode="auto">
          <a:xfrm>
            <a:off x="5311702" y="10"/>
            <a:ext cx="6878775" cy="6857990"/>
          </a:xfrm>
          <a:custGeom>
            <a:avLst/>
            <a:gdLst/>
            <a:ahLst/>
            <a:cxnLst/>
            <a:rect l="l" t="t" r="r" b="b"/>
            <a:pathLst>
              <a:path w="6878775" h="6858000">
                <a:moveTo>
                  <a:pt x="1102973" y="0"/>
                </a:moveTo>
                <a:lnTo>
                  <a:pt x="1160688" y="0"/>
                </a:lnTo>
                <a:lnTo>
                  <a:pt x="983189" y="331786"/>
                </a:lnTo>
                <a:cubicBezTo>
                  <a:pt x="914866" y="469145"/>
                  <a:pt x="850355" y="608712"/>
                  <a:pt x="789261" y="750263"/>
                </a:cubicBezTo>
                <a:cubicBezTo>
                  <a:pt x="774307" y="784928"/>
                  <a:pt x="759992" y="819849"/>
                  <a:pt x="745295" y="854514"/>
                </a:cubicBezTo>
                <a:cubicBezTo>
                  <a:pt x="756682" y="845393"/>
                  <a:pt x="765489" y="833492"/>
                  <a:pt x="770857" y="819975"/>
                </a:cubicBezTo>
                <a:cubicBezTo>
                  <a:pt x="879943" y="589569"/>
                  <a:pt x="999605" y="365513"/>
                  <a:pt x="1131329" y="148742"/>
                </a:cubicBezTo>
                <a:lnTo>
                  <a:pt x="1227589" y="0"/>
                </a:lnTo>
                <a:lnTo>
                  <a:pt x="6878775" y="0"/>
                </a:lnTo>
                <a:lnTo>
                  <a:pt x="6878775" y="6858000"/>
                </a:lnTo>
                <a:lnTo>
                  <a:pt x="713521" y="6858000"/>
                </a:lnTo>
                <a:lnTo>
                  <a:pt x="625642" y="6670527"/>
                </a:lnTo>
                <a:cubicBezTo>
                  <a:pt x="507232" y="6398531"/>
                  <a:pt x="403083" y="6118381"/>
                  <a:pt x="312785" y="5830359"/>
                </a:cubicBezTo>
                <a:cubicBezTo>
                  <a:pt x="278149" y="5719759"/>
                  <a:pt x="248879" y="5607635"/>
                  <a:pt x="212198" y="5480401"/>
                </a:cubicBezTo>
                <a:cubicBezTo>
                  <a:pt x="212208" y="5491601"/>
                  <a:pt x="212803" y="5502788"/>
                  <a:pt x="213988" y="5513923"/>
                </a:cubicBezTo>
                <a:cubicBezTo>
                  <a:pt x="264089" y="5723695"/>
                  <a:pt x="307290" y="5935370"/>
                  <a:pt x="365826" y="6142729"/>
                </a:cubicBezTo>
                <a:cubicBezTo>
                  <a:pt x="433152" y="6380817"/>
                  <a:pt x="510068" y="6614016"/>
                  <a:pt x="597975" y="6841549"/>
                </a:cubicBezTo>
                <a:lnTo>
                  <a:pt x="604824" y="6858000"/>
                </a:lnTo>
                <a:lnTo>
                  <a:pt x="552056" y="6858000"/>
                </a:lnTo>
                <a:lnTo>
                  <a:pt x="539576" y="6828295"/>
                </a:lnTo>
                <a:cubicBezTo>
                  <a:pt x="380597" y="6414594"/>
                  <a:pt x="260223" y="5988893"/>
                  <a:pt x="171555" y="5552906"/>
                </a:cubicBezTo>
                <a:cubicBezTo>
                  <a:pt x="91163" y="5157998"/>
                  <a:pt x="43746" y="4758899"/>
                  <a:pt x="12305" y="4357388"/>
                </a:cubicBezTo>
                <a:cubicBezTo>
                  <a:pt x="-14281" y="4013908"/>
                  <a:pt x="4507" y="3672965"/>
                  <a:pt x="46684" y="3331516"/>
                </a:cubicBezTo>
                <a:cubicBezTo>
                  <a:pt x="127203" y="2664286"/>
                  <a:pt x="277819" y="2007265"/>
                  <a:pt x="496065" y="1371196"/>
                </a:cubicBezTo>
                <a:cubicBezTo>
                  <a:pt x="636273" y="966066"/>
                  <a:pt x="800445" y="573253"/>
                  <a:pt x="995723" y="196614"/>
                </a:cubicBez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8811014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E70D73DD-57F3-4E5D-6CE7-70181A895FF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5">
            <a:extLst>
              <a:ext uri="{FF2B5EF4-FFF2-40B4-BE49-F238E27FC236}">
                <a16:creationId xmlns:a16="http://schemas.microsoft.com/office/drawing/2014/main" id="{DC16EF74-143E-DAD0-8BCE-C61955120291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1859298" y="35666"/>
            <a:ext cx="9864090" cy="1724299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b" anchorCtr="0" forceAA="0" compatLnSpc="1">
            <a:prstTxWarp prst="textNoShape">
              <a:avLst/>
            </a:prstTxWarp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7200" b="1" i="1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Gotham Medium"/>
                <a:ea typeface="+mj-ea"/>
                <a:cs typeface="+mj-cs"/>
              </a:rPr>
              <a:t>Warm-up</a:t>
            </a:r>
            <a:br>
              <a:rPr kumimoji="0" lang="en-US" sz="44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Gotham Medium"/>
                <a:ea typeface="+mj-ea"/>
                <a:cs typeface="+mj-cs"/>
              </a:rPr>
            </a:b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Gotham Medium"/>
                <a:ea typeface="+mj-ea"/>
                <a:cs typeface="+mj-cs"/>
              </a:rPr>
              <a:t>Follow the directions below to complete your warm-up </a:t>
            </a:r>
            <a:endParaRPr kumimoji="0" lang="en-US" sz="44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Gotham Medium"/>
              <a:ea typeface="+mj-ea"/>
              <a:cs typeface="+mj-cs"/>
            </a:endParaRPr>
          </a:p>
        </p:txBody>
      </p:sp>
      <p:pic>
        <p:nvPicPr>
          <p:cNvPr id="5" name="Graphic 4">
            <a:extLst>
              <a:ext uri="{FF2B5EF4-FFF2-40B4-BE49-F238E27FC236}">
                <a16:creationId xmlns:a16="http://schemas.microsoft.com/office/drawing/2014/main" id="{E99BECC2-27E1-52A7-E63A-5368BB564B5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960347" y="2025999"/>
            <a:ext cx="925793" cy="925793"/>
          </a:xfrm>
          <a:prstGeom prst="rect">
            <a:avLst/>
          </a:prstGeom>
        </p:spPr>
      </p:pic>
      <p:pic>
        <p:nvPicPr>
          <p:cNvPr id="6" name="Graphic 5">
            <a:extLst>
              <a:ext uri="{FF2B5EF4-FFF2-40B4-BE49-F238E27FC236}">
                <a16:creationId xmlns:a16="http://schemas.microsoft.com/office/drawing/2014/main" id="{CBD02AEC-3B6B-58D5-F2CD-6AC579EB5ED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894502" y="5333039"/>
            <a:ext cx="842453" cy="842453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48F6B5F0-E62E-5F70-BF21-05B6BD8A05B0}"/>
              </a:ext>
            </a:extLst>
          </p:cNvPr>
          <p:cNvSpPr txBox="1"/>
          <p:nvPr/>
        </p:nvSpPr>
        <p:spPr>
          <a:xfrm>
            <a:off x="3069770" y="1850571"/>
            <a:ext cx="4920343" cy="427809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3400" kern="0" dirty="0">
                <a:solidFill>
                  <a:srgbClr val="FF0000"/>
                </a:solidFill>
                <a:effectLst/>
                <a:latin typeface="Gotham Book"/>
                <a:ea typeface="Times New Roman" panose="02020603050405020304" pitchFamily="18" charset="0"/>
                <a:cs typeface="Times New Roman" panose="02020603050405020304" pitchFamily="18" charset="0"/>
              </a:rPr>
              <a:t>Circle or highlight any and all topics, concepts, or terms that you expect to see on the unit 5 test based on what we have learned and discussed in class.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3400" kern="0" dirty="0">
                <a:solidFill>
                  <a:srgbClr val="0070C0"/>
                </a:solidFill>
                <a:latin typeface="Gotham Book"/>
                <a:ea typeface="Times New Roman" panose="02020603050405020304" pitchFamily="18" charset="0"/>
                <a:cs typeface="Times New Roman" panose="02020603050405020304" pitchFamily="18" charset="0"/>
              </a:rPr>
              <a:t>Share with a partner</a:t>
            </a:r>
            <a:r>
              <a:rPr lang="en-US" sz="3400" kern="0" dirty="0">
                <a:solidFill>
                  <a:srgbClr val="0070C0"/>
                </a:solidFill>
                <a:effectLst/>
                <a:latin typeface="Gotham Book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n-US" sz="3400" dirty="0">
              <a:solidFill>
                <a:srgbClr val="0070C0"/>
              </a:solidFill>
            </a:endParaRPr>
          </a:p>
        </p:txBody>
      </p:sp>
      <p:pic>
        <p:nvPicPr>
          <p:cNvPr id="10" name="Graphic 9" descr="Lightbulb and gear outline">
            <a:extLst>
              <a:ext uri="{FF2B5EF4-FFF2-40B4-BE49-F238E27FC236}">
                <a16:creationId xmlns:a16="http://schemas.microsoft.com/office/drawing/2014/main" id="{4946D405-2D97-875A-0BBC-B976BA26D86C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8609536" y="2412272"/>
            <a:ext cx="2826834" cy="28268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156002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F4B69F84-A3F1-085D-45E9-BC98FE1EECF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5">
            <a:extLst>
              <a:ext uri="{FF2B5EF4-FFF2-40B4-BE49-F238E27FC236}">
                <a16:creationId xmlns:a16="http://schemas.microsoft.com/office/drawing/2014/main" id="{116D8F28-590A-D200-C3E3-275F4CC0ED3A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1812149" y="0"/>
            <a:ext cx="9010288" cy="1097282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b" anchorCtr="0" forceAA="0" compatLnSpc="1">
            <a:prstTxWarp prst="textNoShape">
              <a:avLst/>
            </a:prstTxWarp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0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Gotham Medium"/>
                <a:ea typeface="+mj-ea"/>
                <a:cs typeface="+mj-cs"/>
              </a:rPr>
              <a:t>Share with the class:</a:t>
            </a:r>
            <a:endParaRPr kumimoji="0" lang="en-US" sz="60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Gotham Medium"/>
              <a:ea typeface="+mj-ea"/>
              <a:cs typeface="+mj-cs"/>
            </a:endParaRPr>
          </a:p>
        </p:txBody>
      </p:sp>
      <p:sp>
        <p:nvSpPr>
          <p:cNvPr id="3" name="Speech Bubble: Rectangle with Corners Rounded 2">
            <a:extLst>
              <a:ext uri="{FF2B5EF4-FFF2-40B4-BE49-F238E27FC236}">
                <a16:creationId xmlns:a16="http://schemas.microsoft.com/office/drawing/2014/main" id="{CD019BFF-4ED0-C81E-3141-6FD2B967D594}"/>
              </a:ext>
            </a:extLst>
          </p:cNvPr>
          <p:cNvSpPr/>
          <p:nvPr/>
        </p:nvSpPr>
        <p:spPr>
          <a:xfrm>
            <a:off x="2344160" y="1850569"/>
            <a:ext cx="5791200" cy="2318659"/>
          </a:xfrm>
          <a:prstGeom prst="wedgeRoundRectCallout">
            <a:avLst>
              <a:gd name="adj1" fmla="val 79543"/>
              <a:gd name="adj2" fmla="val 42210"/>
              <a:gd name="adj3" fmla="val 16667"/>
            </a:avLst>
          </a:prstGeom>
          <a:solidFill>
            <a:srgbClr val="F3D1D3"/>
          </a:solidFill>
          <a:ln w="28575">
            <a:solidFill>
              <a:srgbClr val="C00000"/>
            </a:solidFill>
          </a:ln>
          <a:effectLst>
            <a:outerShdw blurRad="50800" dist="50800" dir="7860000" algn="ctr" rotWithShape="0">
              <a:srgbClr val="000000">
                <a:alpha val="43137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One topic that we will probably see on the Unit 5 test is _______</a:t>
            </a:r>
          </a:p>
        </p:txBody>
      </p:sp>
      <p:pic>
        <p:nvPicPr>
          <p:cNvPr id="4" name="Graphic 3">
            <a:extLst>
              <a:ext uri="{FF2B5EF4-FFF2-40B4-BE49-F238E27FC236}">
                <a16:creationId xmlns:a16="http://schemas.microsoft.com/office/drawing/2014/main" id="{0C259E0C-0219-C91B-9FD9-3D7B3D564E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0063753" y="2922722"/>
            <a:ext cx="1344476" cy="13444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0196854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5">
            <a:extLst>
              <a:ext uri="{FF2B5EF4-FFF2-40B4-BE49-F238E27FC236}">
                <a16:creationId xmlns:a16="http://schemas.microsoft.com/office/drawing/2014/main" id="{B37FC376-EC91-34E2-7F6A-EA899A842DE8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2203107" y="13062"/>
            <a:ext cx="8240486" cy="1291955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b" anchorCtr="0" forceAA="0" compatLnSpc="1">
            <a:prstTxWarp prst="textNoShape">
              <a:avLst/>
            </a:prstTxWarp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Gotham Medium"/>
                <a:ea typeface="+mj-ea"/>
                <a:cs typeface="+mj-cs"/>
              </a:rPr>
              <a:t>Essential Question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4E749B0F-B873-9D1D-8410-CEB4810829B9}"/>
              </a:ext>
            </a:extLst>
          </p:cNvPr>
          <p:cNvSpPr txBox="1"/>
          <p:nvPr/>
        </p:nvSpPr>
        <p:spPr>
          <a:xfrm>
            <a:off x="1222583" y="2050457"/>
            <a:ext cx="10000588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5400" kern="0" dirty="0">
                <a:solidFill>
                  <a:srgbClr val="C00000"/>
                </a:solidFill>
                <a:effectLst/>
                <a:latin typeface="Gotham book"/>
                <a:ea typeface="Times New Roman" panose="02020603050405020304" pitchFamily="18" charset="0"/>
                <a:cs typeface="Times New Roman" panose="02020603050405020304" pitchFamily="18" charset="0"/>
              </a:rPr>
              <a:t>What significant information do we need to know to be successful on the unit 5 test for the Texas Revolution</a:t>
            </a:r>
            <a:r>
              <a:rPr kumimoji="0" lang="en-US" sz="5400" b="0" i="1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Gotham book"/>
              </a:rPr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358696593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5">
            <a:extLst>
              <a:ext uri="{FF2B5EF4-FFF2-40B4-BE49-F238E27FC236}">
                <a16:creationId xmlns:a16="http://schemas.microsoft.com/office/drawing/2014/main" id="{84BFAC29-EF51-C89D-4D0A-E092BF6D9DC9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1879724" y="13062"/>
            <a:ext cx="8240486" cy="1291955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b" anchorCtr="0" forceAA="0" compatLnSpc="1">
            <a:prstTxWarp prst="textNoShape">
              <a:avLst/>
            </a:prstTxWarp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Gotham Medium"/>
                <a:ea typeface="+mj-ea"/>
                <a:cs typeface="+mj-cs"/>
              </a:rPr>
              <a:t>In Today’s Lesson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B8FD51CF-8891-4238-A8FD-8B05D72CBC10}"/>
              </a:ext>
            </a:extLst>
          </p:cNvPr>
          <p:cNvSpPr txBox="1"/>
          <p:nvPr/>
        </p:nvSpPr>
        <p:spPr>
          <a:xfrm>
            <a:off x="1252586" y="2162437"/>
            <a:ext cx="10282022" cy="37998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marR="0" lvl="0" indent="-342900">
              <a:lnSpc>
                <a:spcPct val="110000"/>
              </a:lnSpc>
              <a:spcAft>
                <a:spcPts val="600"/>
              </a:spcAft>
              <a:buFont typeface="+mj-lt"/>
              <a:buAutoNum type="arabicPeriod"/>
              <a:tabLst>
                <a:tab pos="457200" algn="l"/>
              </a:tabLst>
            </a:pPr>
            <a:r>
              <a:rPr lang="en-US" sz="3600" b="1" i="1" dirty="0">
                <a:solidFill>
                  <a:srgbClr val="C00000"/>
                </a:solidFill>
                <a:effectLst/>
                <a:latin typeface="Gotham Book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i="1" u="sng" dirty="0">
                <a:solidFill>
                  <a:srgbClr val="C00000"/>
                </a:solidFill>
                <a:effectLst/>
                <a:latin typeface="Gotham Book"/>
                <a:ea typeface="Times New Roman" panose="02020603050405020304" pitchFamily="18" charset="0"/>
                <a:cs typeface="Times New Roman" panose="02020603050405020304" pitchFamily="18" charset="0"/>
              </a:rPr>
              <a:t>We will</a:t>
            </a:r>
            <a:r>
              <a:rPr lang="en-US" sz="3600" b="1" i="1" dirty="0">
                <a:solidFill>
                  <a:srgbClr val="C00000"/>
                </a:solidFill>
                <a:effectLst/>
                <a:latin typeface="Gotham Book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dirty="0">
                <a:solidFill>
                  <a:srgbClr val="C00000"/>
                </a:solidFill>
                <a:effectLst/>
                <a:latin typeface="Gotham Book"/>
                <a:ea typeface="Times New Roman" panose="02020603050405020304" pitchFamily="18" charset="0"/>
                <a:cs typeface="Times New Roman" panose="02020603050405020304" pitchFamily="18" charset="0"/>
              </a:rPr>
              <a:t>identify and review significant information for our upcoming test.</a:t>
            </a:r>
            <a:endParaRPr lang="en-US" sz="3600" dirty="0">
              <a:solidFill>
                <a:srgbClr val="C00000"/>
              </a:solidFill>
              <a:effectLst/>
              <a:latin typeface="Aptos" panose="020B000402020202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marR="0" lvl="0" indent="-342900">
              <a:lnSpc>
                <a:spcPct val="110000"/>
              </a:lnSpc>
              <a:spcAft>
                <a:spcPts val="600"/>
              </a:spcAft>
              <a:buFont typeface="+mj-lt"/>
              <a:buAutoNum type="arabicPeriod"/>
              <a:tabLst>
                <a:tab pos="457200" algn="l"/>
              </a:tabLst>
            </a:pPr>
            <a:r>
              <a:rPr lang="en-US" sz="3600" b="1" i="1" dirty="0">
                <a:solidFill>
                  <a:srgbClr val="7030A0"/>
                </a:solidFill>
                <a:effectLst/>
                <a:latin typeface="Gotham Book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i="1" u="sng" dirty="0">
                <a:solidFill>
                  <a:srgbClr val="7030A0"/>
                </a:solidFill>
                <a:effectLst/>
                <a:latin typeface="Gotham Book"/>
                <a:ea typeface="Times New Roman" panose="02020603050405020304" pitchFamily="18" charset="0"/>
                <a:cs typeface="Times New Roman" panose="02020603050405020304" pitchFamily="18" charset="0"/>
              </a:rPr>
              <a:t>I will</a:t>
            </a:r>
            <a:r>
              <a:rPr lang="en-US" sz="3600" b="1" i="1" dirty="0">
                <a:solidFill>
                  <a:srgbClr val="7030A0"/>
                </a:solidFill>
                <a:effectLst/>
                <a:latin typeface="Gotham Book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dirty="0">
                <a:solidFill>
                  <a:srgbClr val="7030A0"/>
                </a:solidFill>
                <a:effectLst/>
                <a:latin typeface="Gotham Book"/>
                <a:ea typeface="Times New Roman" panose="02020603050405020304" pitchFamily="18" charset="0"/>
                <a:cs typeface="Times New Roman" panose="02020603050405020304" pitchFamily="18" charset="0"/>
              </a:rPr>
              <a:t>use my previous work and notes to complete my study guide. I will identify and match cause and effect relationships, create short answer responses, and answer practice test questions.</a:t>
            </a:r>
            <a:endParaRPr lang="en-US" sz="3600" dirty="0">
              <a:solidFill>
                <a:srgbClr val="7030A0"/>
              </a:solidFill>
              <a:effectLst/>
              <a:latin typeface="Aptos" panose="020B000402020202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971276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2E302BB4-6073-6FA8-85CC-59CBCE3E452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5">
            <a:extLst>
              <a:ext uri="{FF2B5EF4-FFF2-40B4-BE49-F238E27FC236}">
                <a16:creationId xmlns:a16="http://schemas.microsoft.com/office/drawing/2014/main" id="{C7652B58-D82F-F93C-B957-52169FB3A122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1894114" y="68822"/>
            <a:ext cx="9808029" cy="889121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b" anchorCtr="0" forceAA="0" compatLnSpc="1">
            <a:prstTxWarp prst="textNoShape">
              <a:avLst/>
            </a:prstTxWarp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4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Gotham Medium"/>
                <a:ea typeface="+mj-ea"/>
                <a:cs typeface="+mj-cs"/>
              </a:rPr>
              <a:t>Part I: </a:t>
            </a:r>
            <a:r>
              <a:rPr kumimoji="0" lang="en-US" sz="54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Gotham Medium"/>
                <a:ea typeface="+mj-ea"/>
                <a:cs typeface="+mj-cs"/>
              </a:rPr>
              <a:t>Key Terms and Definitions</a:t>
            </a:r>
          </a:p>
        </p:txBody>
      </p:sp>
      <p:pic>
        <p:nvPicPr>
          <p:cNvPr id="3" name="Picture 2" descr="A photograph of Sam Houston. He is seated with his hands folded at his lap leaning back in his chair.">
            <a:extLst>
              <a:ext uri="{FF2B5EF4-FFF2-40B4-BE49-F238E27FC236}">
                <a16:creationId xmlns:a16="http://schemas.microsoft.com/office/drawing/2014/main" id="{24C2ACC9-3544-1897-1448-C5D89B1F500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773281" y="751114"/>
            <a:ext cx="5226233" cy="5898466"/>
          </a:xfrm>
          <a:prstGeom prst="rect">
            <a:avLst/>
          </a:prstGeom>
        </p:spPr>
      </p:pic>
      <p:pic>
        <p:nvPicPr>
          <p:cNvPr id="7" name="Picture 6" descr="A portrait of Santa Anna dressed in his full military uniform. ">
            <a:extLst>
              <a:ext uri="{FF2B5EF4-FFF2-40B4-BE49-F238E27FC236}">
                <a16:creationId xmlns:a16="http://schemas.microsoft.com/office/drawing/2014/main" id="{AC1C07BE-1067-DB9D-EACB-7BCE1BA3277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05014" y="513382"/>
            <a:ext cx="3942260" cy="5104721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B70DBB2A-C31F-24E9-D712-0EA1A4AFAB02}"/>
              </a:ext>
            </a:extLst>
          </p:cNvPr>
          <p:cNvSpPr txBox="1"/>
          <p:nvPr/>
        </p:nvSpPr>
        <p:spPr>
          <a:xfrm>
            <a:off x="2035629" y="5722165"/>
            <a:ext cx="3973285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200" i="1" dirty="0">
                <a:latin typeface="Gotham book"/>
              </a:rPr>
              <a:t>Sam Houston</a:t>
            </a:r>
          </a:p>
          <a:p>
            <a:pPr algn="ctr"/>
            <a:r>
              <a:rPr lang="en-US" sz="2200" i="1" dirty="0">
                <a:latin typeface="Gotham book"/>
              </a:rPr>
              <a:t>Library of Congress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922A21ED-9C1D-1732-0F6E-486659BB0412}"/>
              </a:ext>
            </a:extLst>
          </p:cNvPr>
          <p:cNvSpPr txBox="1"/>
          <p:nvPr/>
        </p:nvSpPr>
        <p:spPr>
          <a:xfrm>
            <a:off x="7456714" y="5623514"/>
            <a:ext cx="379056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200" b="0" i="1" dirty="0">
                <a:solidFill>
                  <a:srgbClr val="000000"/>
                </a:solidFill>
                <a:effectLst/>
                <a:latin typeface="Gotham book"/>
              </a:rPr>
              <a:t>Antonio López de Santa Anna </a:t>
            </a:r>
            <a:r>
              <a:rPr lang="en-US" sz="2200" i="1" dirty="0">
                <a:latin typeface="Gotham book"/>
              </a:rPr>
              <a:t>Library of Congress</a:t>
            </a:r>
          </a:p>
        </p:txBody>
      </p:sp>
    </p:spTree>
    <p:extLst>
      <p:ext uri="{BB962C8B-B14F-4D97-AF65-F5344CB8AC3E}">
        <p14:creationId xmlns:p14="http://schemas.microsoft.com/office/powerpoint/2010/main" val="98274049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7B582411-94B6-9A5E-3AC8-F2A02CA7F10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5">
            <a:extLst>
              <a:ext uri="{FF2B5EF4-FFF2-40B4-BE49-F238E27FC236}">
                <a16:creationId xmlns:a16="http://schemas.microsoft.com/office/drawing/2014/main" id="{AE50393C-EEA0-3A04-DAB1-10AC926E49E2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1458686" y="88800"/>
            <a:ext cx="9198427" cy="1097742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b" anchorCtr="0" forceAA="0" compatLnSpc="1">
            <a:prstTxWarp prst="textNoShape">
              <a:avLst/>
            </a:prstTxWarp>
            <a:normAutofit fontScale="900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4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Gotham Medium"/>
                <a:ea typeface="+mj-ea"/>
                <a:cs typeface="+mj-cs"/>
              </a:rPr>
              <a:t>Part II: </a:t>
            </a:r>
            <a:r>
              <a:rPr kumimoji="0" lang="en-US" sz="54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Gotham Medium"/>
                <a:ea typeface="+mj-ea"/>
                <a:cs typeface="+mj-cs"/>
              </a:rPr>
              <a:t>Timeline of the Revolution</a:t>
            </a:r>
            <a:endParaRPr kumimoji="0" lang="en-US" sz="54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Gotham Medium"/>
              <a:ea typeface="+mj-ea"/>
              <a:cs typeface="+mj-cs"/>
            </a:endParaRPr>
          </a:p>
        </p:txBody>
      </p:sp>
      <p:pic>
        <p:nvPicPr>
          <p:cNvPr id="1028" name="Picture 4" descr="A famous painting depicting the early morning fighting during the Battle of the Alamo.">
            <a:extLst>
              <a:ext uri="{FF2B5EF4-FFF2-40B4-BE49-F238E27FC236}">
                <a16:creationId xmlns:a16="http://schemas.microsoft.com/office/drawing/2014/main" id="{0B1FC839-A544-E84D-EB29-33012AB06F2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58143" y="1687120"/>
            <a:ext cx="3298372" cy="1881764"/>
          </a:xfrm>
          <a:prstGeom prst="rect">
            <a:avLst/>
          </a:prstGeom>
          <a:noFill/>
          <a:effectLst>
            <a:outerShdw blurRad="50800" dist="50800" dir="7920000" algn="ctr" rotWithShape="0">
              <a:srgbClr val="000000">
                <a:alpha val="43137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5" name="Straight Arrow Connector 4">
            <a:extLst>
              <a:ext uri="{FF2B5EF4-FFF2-40B4-BE49-F238E27FC236}">
                <a16:creationId xmlns:a16="http://schemas.microsoft.com/office/drawing/2014/main" id="{781236F3-C0A1-FC83-786C-8981A6EFFC8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195943" y="3842657"/>
            <a:ext cx="11495314" cy="0"/>
          </a:xfrm>
          <a:prstGeom prst="straightConnector1">
            <a:avLst/>
          </a:prstGeom>
          <a:ln w="57150"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030" name="Picture 6" descr="Artwork depicting the fighting during the Battle of San Jacinto">
            <a:extLst>
              <a:ext uri="{FF2B5EF4-FFF2-40B4-BE49-F238E27FC236}">
                <a16:creationId xmlns:a16="http://schemas.microsoft.com/office/drawing/2014/main" id="{AEFFA165-B10F-3B69-1485-8D6531A5346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45840" y="1665514"/>
            <a:ext cx="2768473" cy="1952129"/>
          </a:xfrm>
          <a:prstGeom prst="rect">
            <a:avLst/>
          </a:prstGeom>
          <a:noFill/>
          <a:effectLst>
            <a:outerShdw blurRad="50800" dist="50800" dir="7920000" algn="ctr" rotWithShape="0">
              <a:srgbClr val="000000">
                <a:alpha val="43137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 descr="A photograph from the museum exhibit of the cannon from the Battle of Gonzales">
            <a:extLst>
              <a:ext uri="{FF2B5EF4-FFF2-40B4-BE49-F238E27FC236}">
                <a16:creationId xmlns:a16="http://schemas.microsoft.com/office/drawing/2014/main" id="{A0724128-5DF3-ACB5-86A6-67810388CA1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3606" y="4115096"/>
            <a:ext cx="2728308" cy="2155538"/>
          </a:xfrm>
          <a:prstGeom prst="rect">
            <a:avLst/>
          </a:prstGeom>
          <a:noFill/>
          <a:effectLst>
            <a:outerShdw blurRad="50800" dist="50800" dir="7920000" algn="ctr" rotWithShape="0">
              <a:srgbClr val="000000">
                <a:alpha val="43137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4" name="Picture 10" descr="Artwork depicting Texans leading wagons pulled by oxen as they fled east on the Runaway Scrape">
            <a:extLst>
              <a:ext uri="{FF2B5EF4-FFF2-40B4-BE49-F238E27FC236}">
                <a16:creationId xmlns:a16="http://schemas.microsoft.com/office/drawing/2014/main" id="{4ECD23E9-5911-9AC5-8047-26D71B372A9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78829" y="4018939"/>
            <a:ext cx="4811485" cy="2336346"/>
          </a:xfrm>
          <a:prstGeom prst="rect">
            <a:avLst/>
          </a:prstGeom>
          <a:noFill/>
          <a:effectLst>
            <a:outerShdw blurRad="50800" dist="50800" dir="7920000" algn="ctr" rotWithShape="0">
              <a:srgbClr val="000000">
                <a:alpha val="43137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FF936B32-231C-BDBA-BFAD-C4624352771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stCxn id="1028" idx="2"/>
          </p:cNvCxnSpPr>
          <p:nvPr/>
        </p:nvCxnSpPr>
        <p:spPr>
          <a:xfrm>
            <a:off x="4207329" y="3568884"/>
            <a:ext cx="0" cy="273773"/>
          </a:xfrm>
          <a:prstGeom prst="line">
            <a:avLst/>
          </a:prstGeom>
          <a:ln w="57150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A8792523-81CB-B9AB-0D83-3A28667A170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/>
          <p:nvPr/>
        </p:nvCxnSpPr>
        <p:spPr>
          <a:xfrm>
            <a:off x="1899559" y="3841030"/>
            <a:ext cx="0" cy="273773"/>
          </a:xfrm>
          <a:prstGeom prst="line">
            <a:avLst/>
          </a:prstGeom>
          <a:ln w="57150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DC7A6667-0CD6-4B3B-DE56-1C1901B7FE6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/>
          <p:nvPr/>
        </p:nvCxnSpPr>
        <p:spPr>
          <a:xfrm>
            <a:off x="7233555" y="3819256"/>
            <a:ext cx="0" cy="273773"/>
          </a:xfrm>
          <a:prstGeom prst="line">
            <a:avLst/>
          </a:prstGeom>
          <a:ln w="57150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A37045D1-0B56-1BCA-C4B3-5164A3F2BB6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/>
          <p:nvPr/>
        </p:nvCxnSpPr>
        <p:spPr>
          <a:xfrm>
            <a:off x="9748150" y="3547110"/>
            <a:ext cx="0" cy="273773"/>
          </a:xfrm>
          <a:prstGeom prst="line">
            <a:avLst/>
          </a:prstGeom>
          <a:ln w="57150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66926361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2E302BB4-6073-6FA8-85CC-59CBCE3E452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5">
            <a:extLst>
              <a:ext uri="{FF2B5EF4-FFF2-40B4-BE49-F238E27FC236}">
                <a16:creationId xmlns:a16="http://schemas.microsoft.com/office/drawing/2014/main" id="{C7652B58-D82F-F93C-B957-52169FB3A122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2314319" y="68822"/>
            <a:ext cx="8240486" cy="1019749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b" anchorCtr="0" forceAA="0" compatLnSpc="1">
            <a:prstTxWarp prst="textNoShape">
              <a:avLst/>
            </a:prstTxWarp>
            <a:normAutofit fontScale="975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4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Gotham Medium"/>
                <a:ea typeface="+mj-ea"/>
                <a:cs typeface="+mj-cs"/>
              </a:rPr>
              <a:t>Part III: </a:t>
            </a:r>
            <a:r>
              <a:rPr kumimoji="0" lang="en-US" sz="54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Gotham Medium"/>
                <a:ea typeface="+mj-ea"/>
                <a:cs typeface="+mj-cs"/>
              </a:rPr>
              <a:t>Matching</a:t>
            </a:r>
          </a:p>
        </p:txBody>
      </p:sp>
      <p:pic>
        <p:nvPicPr>
          <p:cNvPr id="2050" name="Picture 2" descr="A famous painting depicting the surrender of Santa Anna to Sam Houston. Houston is laying under a tree on his back with an injured leg. Dozens of Texans surround him and Santa Anna. ">
            <a:extLst>
              <a:ext uri="{FF2B5EF4-FFF2-40B4-BE49-F238E27FC236}">
                <a16:creationId xmlns:a16="http://schemas.microsoft.com/office/drawing/2014/main" id="{A3F92443-FCA4-E42F-011F-4C6E09C87D8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52057" y="1088571"/>
            <a:ext cx="7543800" cy="4509355"/>
          </a:xfrm>
          <a:prstGeom prst="rect">
            <a:avLst/>
          </a:prstGeom>
          <a:noFill/>
          <a:effectLst>
            <a:outerShdw blurRad="50800" dist="50800" dir="7920000" algn="ctr" rotWithShape="0">
              <a:srgbClr val="000000">
                <a:alpha val="43137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41E7DD5F-575F-52C6-82F7-B8BF3446C121}"/>
              </a:ext>
            </a:extLst>
          </p:cNvPr>
          <p:cNvSpPr txBox="1"/>
          <p:nvPr/>
        </p:nvSpPr>
        <p:spPr>
          <a:xfrm>
            <a:off x="3145971" y="5736771"/>
            <a:ext cx="7249886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200" i="1" dirty="0">
                <a:latin typeface="Gotham book "/>
              </a:rPr>
              <a:t>The Surrender of Santa Anna</a:t>
            </a:r>
          </a:p>
          <a:p>
            <a:pPr algn="ctr"/>
            <a:r>
              <a:rPr lang="en-US" sz="2200" i="1" dirty="0">
                <a:latin typeface="Gotham book "/>
              </a:rPr>
              <a:t>Library of Congress</a:t>
            </a:r>
          </a:p>
        </p:txBody>
      </p:sp>
    </p:spTree>
    <p:extLst>
      <p:ext uri="{BB962C8B-B14F-4D97-AF65-F5344CB8AC3E}">
        <p14:creationId xmlns:p14="http://schemas.microsoft.com/office/powerpoint/2010/main" val="58576813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8EDD8187-FE91-44FD-1A3C-B691392E72D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5">
            <a:extLst>
              <a:ext uri="{FF2B5EF4-FFF2-40B4-BE49-F238E27FC236}">
                <a16:creationId xmlns:a16="http://schemas.microsoft.com/office/drawing/2014/main" id="{C898CED9-727D-1236-B9DF-53FFD1D7097F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1948542" y="13062"/>
            <a:ext cx="9492343" cy="1162596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b" anchorCtr="0" forceAA="0" compatLnSpc="1">
            <a:prstTxWarp prst="textNoShape">
              <a:avLst/>
            </a:prstTxWarp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4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Gotham Medium"/>
                <a:ea typeface="+mj-ea"/>
                <a:cs typeface="+mj-cs"/>
              </a:rPr>
              <a:t>Part IV: </a:t>
            </a:r>
            <a:r>
              <a:rPr kumimoji="0" lang="en-US" sz="54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Gotham Medium"/>
                <a:ea typeface="+mj-ea"/>
                <a:cs typeface="+mj-cs"/>
              </a:rPr>
              <a:t>Practice Test Questions</a:t>
            </a:r>
            <a:endParaRPr kumimoji="0" lang="en-US" sz="5400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Gotham Medium"/>
              <a:ea typeface="+mj-ea"/>
              <a:cs typeface="+mj-cs"/>
            </a:endParaRPr>
          </a:p>
        </p:txBody>
      </p:sp>
      <p:pic>
        <p:nvPicPr>
          <p:cNvPr id="3" name="Picture 2" descr="A photocopy of a portion of the Texas Republican newspaper reporting on the Battle of Gonzales. The headline reads: &quot; Freemen of Texas To Arms! To Arms! &quot;Now's the day, and now's the hour.&quot;">
            <a:extLst>
              <a:ext uri="{FF2B5EF4-FFF2-40B4-BE49-F238E27FC236}">
                <a16:creationId xmlns:a16="http://schemas.microsoft.com/office/drawing/2014/main" id="{1BBB791D-28E8-F93A-90B9-DCB511F32FE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90584" y="1273156"/>
            <a:ext cx="5638235" cy="4327543"/>
          </a:xfrm>
          <a:prstGeom prst="rect">
            <a:avLst/>
          </a:prstGeom>
          <a:noFill/>
          <a:effectLst>
            <a:outerShdw blurRad="50800" dist="50800" dir="7920000" algn="ctr" rotWithShape="0">
              <a:srgbClr val="000000">
                <a:alpha val="43137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0F98139B-716A-545D-5403-B13E20810E5B}"/>
              </a:ext>
            </a:extLst>
          </p:cNvPr>
          <p:cNvSpPr txBox="1"/>
          <p:nvPr/>
        </p:nvSpPr>
        <p:spPr>
          <a:xfrm>
            <a:off x="3802380" y="5630091"/>
            <a:ext cx="5268686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200" i="1" dirty="0">
                <a:latin typeface="Gotham book "/>
              </a:rPr>
              <a:t>The Texas Republican Newspaper</a:t>
            </a:r>
          </a:p>
          <a:p>
            <a:pPr algn="ctr"/>
            <a:r>
              <a:rPr lang="en-US" sz="2200" i="1" dirty="0">
                <a:latin typeface="Gotham book "/>
              </a:rPr>
              <a:t>The Portal to Texas History</a:t>
            </a:r>
          </a:p>
        </p:txBody>
      </p:sp>
    </p:spTree>
    <p:extLst>
      <p:ext uri="{BB962C8B-B14F-4D97-AF65-F5344CB8AC3E}">
        <p14:creationId xmlns:p14="http://schemas.microsoft.com/office/powerpoint/2010/main" val="236195475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271F1923-9EC4-7123-4750-208F8B93569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5">
            <a:extLst>
              <a:ext uri="{FF2B5EF4-FFF2-40B4-BE49-F238E27FC236}">
                <a16:creationId xmlns:a16="http://schemas.microsoft.com/office/drawing/2014/main" id="{42B4D6F9-A5D1-E4DB-1A2E-45113EA7B250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1859298" y="35666"/>
            <a:ext cx="9864090" cy="1724299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b" anchorCtr="0" forceAA="0" compatLnSpc="1">
            <a:prstTxWarp prst="textNoShape">
              <a:avLst/>
            </a:prstTxWarp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7200" b="1" i="1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Gotham Medium"/>
                <a:ea typeface="+mj-ea"/>
                <a:cs typeface="+mj-cs"/>
              </a:rPr>
              <a:t>Exit Ticket </a:t>
            </a:r>
            <a:r>
              <a:rPr kumimoji="0" lang="en-US" sz="7200" b="1" i="1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effectLst/>
                <a:uLnTx/>
                <a:uFillTx/>
                <a:latin typeface="Gotham Medium"/>
                <a:ea typeface="+mj-ea"/>
                <a:cs typeface="+mj-cs"/>
              </a:rPr>
              <a:t>2</a:t>
            </a:r>
            <a:br>
              <a:rPr kumimoji="0" lang="en-US" sz="44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Gotham Medium"/>
                <a:ea typeface="+mj-ea"/>
                <a:cs typeface="+mj-cs"/>
              </a:rPr>
            </a:b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Gotham Medium"/>
                <a:ea typeface="+mj-ea"/>
                <a:cs typeface="+mj-cs"/>
              </a:rPr>
              <a:t>Follow the directions below to complete your exit ticket </a:t>
            </a:r>
            <a:endParaRPr kumimoji="0" lang="en-US" sz="44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Gotham Medium"/>
              <a:ea typeface="+mj-ea"/>
              <a:cs typeface="+mj-cs"/>
            </a:endParaRPr>
          </a:p>
        </p:txBody>
      </p:sp>
      <p:pic>
        <p:nvPicPr>
          <p:cNvPr id="5" name="Graphic 4">
            <a:extLst>
              <a:ext uri="{FF2B5EF4-FFF2-40B4-BE49-F238E27FC236}">
                <a16:creationId xmlns:a16="http://schemas.microsoft.com/office/drawing/2014/main" id="{AADE39B6-79CD-F2F5-59A4-5BD331FDAC3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859298" y="2224855"/>
            <a:ext cx="925793" cy="925793"/>
          </a:xfrm>
          <a:prstGeom prst="rect">
            <a:avLst/>
          </a:prstGeom>
        </p:spPr>
      </p:pic>
      <p:pic>
        <p:nvPicPr>
          <p:cNvPr id="6" name="Graphic 5">
            <a:extLst>
              <a:ext uri="{FF2B5EF4-FFF2-40B4-BE49-F238E27FC236}">
                <a16:creationId xmlns:a16="http://schemas.microsoft.com/office/drawing/2014/main" id="{E3B1B237-6304-0BEA-001F-2847E3B5451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942638" y="4793770"/>
            <a:ext cx="842453" cy="842453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3E6F2320-06E3-3BF8-B29D-D0C66404AD85}"/>
              </a:ext>
            </a:extLst>
          </p:cNvPr>
          <p:cNvSpPr txBox="1"/>
          <p:nvPr/>
        </p:nvSpPr>
        <p:spPr>
          <a:xfrm>
            <a:off x="3069770" y="1850571"/>
            <a:ext cx="4920343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4000" kern="0" dirty="0">
                <a:solidFill>
                  <a:srgbClr val="FF0000"/>
                </a:solidFill>
                <a:effectLst/>
                <a:latin typeface="Gotham Book"/>
                <a:ea typeface="Times New Roman" panose="02020603050405020304" pitchFamily="18" charset="0"/>
                <a:cs typeface="Times New Roman" panose="02020603050405020304" pitchFamily="18" charset="0"/>
              </a:rPr>
              <a:t>Complete the graphic organiz</a:t>
            </a:r>
            <a:r>
              <a:rPr lang="en-US" sz="4000" kern="0" dirty="0">
                <a:solidFill>
                  <a:srgbClr val="FF0000"/>
                </a:solidFill>
                <a:latin typeface="Gotham Book"/>
                <a:ea typeface="Times New Roman" panose="02020603050405020304" pitchFamily="18" charset="0"/>
                <a:cs typeface="Times New Roman" panose="02020603050405020304" pitchFamily="18" charset="0"/>
              </a:rPr>
              <a:t>er assessing your knowledge and readiness for our unit 5 test.</a:t>
            </a:r>
            <a:endParaRPr lang="en-US" sz="4000" kern="0" dirty="0">
              <a:solidFill>
                <a:srgbClr val="FF0000"/>
              </a:solidFill>
              <a:effectLst/>
              <a:latin typeface="Gotham Book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4000" kern="0" dirty="0">
                <a:solidFill>
                  <a:srgbClr val="0070C0"/>
                </a:solidFill>
                <a:latin typeface="Gotham Book"/>
                <a:ea typeface="Times New Roman" panose="02020603050405020304" pitchFamily="18" charset="0"/>
                <a:cs typeface="Times New Roman" panose="02020603050405020304" pitchFamily="18" charset="0"/>
              </a:rPr>
              <a:t>Share with a partner</a:t>
            </a:r>
            <a:r>
              <a:rPr lang="en-US" sz="4000" kern="0" dirty="0">
                <a:solidFill>
                  <a:srgbClr val="0070C0"/>
                </a:solidFill>
                <a:effectLst/>
                <a:latin typeface="Gotham Book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n-US" sz="4000" dirty="0">
              <a:solidFill>
                <a:srgbClr val="0070C0"/>
              </a:solidFill>
            </a:endParaRPr>
          </a:p>
        </p:txBody>
      </p:sp>
      <p:pic>
        <p:nvPicPr>
          <p:cNvPr id="10" name="Graphic 9" descr="Head with gears with solid fill">
            <a:extLst>
              <a:ext uri="{FF2B5EF4-FFF2-40B4-BE49-F238E27FC236}">
                <a16:creationId xmlns:a16="http://schemas.microsoft.com/office/drawing/2014/main" id="{A2D8C601-1094-C01C-96A7-67CC2EFBC8E0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8581393" y="2329980"/>
            <a:ext cx="2826834" cy="28268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8313737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6A3140BF-390C-E886-1815-2014CD47D1D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5">
            <a:extLst>
              <a:ext uri="{FF2B5EF4-FFF2-40B4-BE49-F238E27FC236}">
                <a16:creationId xmlns:a16="http://schemas.microsoft.com/office/drawing/2014/main" id="{7927615A-A9DB-6E78-57DF-B78969154C16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1812149" y="0"/>
            <a:ext cx="9010288" cy="1097282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b" anchorCtr="0" forceAA="0" compatLnSpc="1">
            <a:prstTxWarp prst="textNoShape">
              <a:avLst/>
            </a:prstTxWarp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0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Gotham Medium"/>
                <a:ea typeface="+mj-ea"/>
                <a:cs typeface="+mj-cs"/>
              </a:rPr>
              <a:t>Share with the class: </a:t>
            </a:r>
            <a:r>
              <a:rPr kumimoji="0" lang="en-US" sz="60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Gotham Medium"/>
                <a:ea typeface="+mj-ea"/>
                <a:cs typeface="+mj-cs"/>
              </a:rPr>
              <a:t>2</a:t>
            </a:r>
          </a:p>
        </p:txBody>
      </p:sp>
      <p:sp>
        <p:nvSpPr>
          <p:cNvPr id="3" name="Speech Bubble: Rectangle with Corners Rounded 2">
            <a:extLst>
              <a:ext uri="{FF2B5EF4-FFF2-40B4-BE49-F238E27FC236}">
                <a16:creationId xmlns:a16="http://schemas.microsoft.com/office/drawing/2014/main" id="{65E76627-77C7-7213-395C-4C41262B179B}"/>
              </a:ext>
            </a:extLst>
          </p:cNvPr>
          <p:cNvSpPr/>
          <p:nvPr/>
        </p:nvSpPr>
        <p:spPr>
          <a:xfrm>
            <a:off x="2344159" y="1850569"/>
            <a:ext cx="6669211" cy="1850573"/>
          </a:xfrm>
          <a:prstGeom prst="wedgeRoundRectCallout">
            <a:avLst>
              <a:gd name="adj1" fmla="val 62405"/>
              <a:gd name="adj2" fmla="val 36916"/>
              <a:gd name="adj3" fmla="val 16667"/>
            </a:avLst>
          </a:prstGeom>
          <a:solidFill>
            <a:srgbClr val="F3D1D3"/>
          </a:solidFill>
          <a:ln w="28575">
            <a:solidFill>
              <a:srgbClr val="C00000"/>
            </a:solidFill>
          </a:ln>
          <a:effectLst>
            <a:outerShdw blurRad="50800" dist="50800" dir="7860000" algn="ctr" rotWithShape="0">
              <a:srgbClr val="000000">
                <a:alpha val="43137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0" i="1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(Choose one thing to share from your exit ticket)</a:t>
            </a:r>
          </a:p>
        </p:txBody>
      </p:sp>
      <p:pic>
        <p:nvPicPr>
          <p:cNvPr id="4" name="Graphic 3">
            <a:extLst>
              <a:ext uri="{FF2B5EF4-FFF2-40B4-BE49-F238E27FC236}">
                <a16:creationId xmlns:a16="http://schemas.microsoft.com/office/drawing/2014/main" id="{45701CB1-A563-FAB1-6F09-DC7FD1619BF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0150199" y="2356666"/>
            <a:ext cx="1344476" cy="13444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85490434"/>
      </p:ext>
    </p:extLst>
  </p:cSld>
  <p:clrMapOvr>
    <a:masterClrMapping/>
  </p:clrMapOvr>
</p:sld>
</file>

<file path=ppt/theme/theme1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Metadata/LabelInfo.xml><?xml version="1.0" encoding="utf-8"?>
<clbl:labelList xmlns:clbl="http://schemas.microsoft.com/office/2020/mipLabelMetadata">
  <clbl:label id="{37f4b8a2-ad4f-41b5-9a91-284d2cc38f56}" enabled="1" method="Standard" siteId="{70de1992-07c6-480f-a318-a1afcba03983}" contentBits="0" removed="0"/>
</clbl:labelList>
</file>

<file path=docProps/app.xml><?xml version="1.0" encoding="utf-8"?>
<Properties xmlns="http://schemas.openxmlformats.org/officeDocument/2006/extended-properties" xmlns:vt="http://schemas.openxmlformats.org/officeDocument/2006/docPropsVTypes">
  <TotalTime>277</TotalTime>
  <Words>761</Words>
  <Application>Microsoft Office PowerPoint</Application>
  <PresentationFormat>Widescreen</PresentationFormat>
  <Paragraphs>48</Paragraphs>
  <Slides>11</Slides>
  <Notes>5</Notes>
  <HiddenSlides>0</HiddenSlides>
  <MMClips>0</MMClips>
  <ScaleCrop>false</ScaleCrop>
  <HeadingPairs>
    <vt:vector size="6" baseType="variant">
      <vt:variant>
        <vt:lpstr>Fonts Used</vt:lpstr>
      </vt:variant>
      <vt:variant>
        <vt:i4>10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22" baseType="lpstr">
      <vt:lpstr>Aptos</vt:lpstr>
      <vt:lpstr>Aptos Display</vt:lpstr>
      <vt:lpstr>Arial</vt:lpstr>
      <vt:lpstr>Calibri</vt:lpstr>
      <vt:lpstr>Gotham Book</vt:lpstr>
      <vt:lpstr>Gotham Book</vt:lpstr>
      <vt:lpstr>Gotham book </vt:lpstr>
      <vt:lpstr>Gotham Medium</vt:lpstr>
      <vt:lpstr>Open Sans</vt:lpstr>
      <vt:lpstr>Times New Roman</vt:lpstr>
      <vt:lpstr>1_Office Theme</vt:lpstr>
      <vt:lpstr>Unit 5:  The Texas Revolution</vt:lpstr>
      <vt:lpstr>Warm-up Follow the directions below to complete your warm-up </vt:lpstr>
      <vt:lpstr>Share with the class:</vt:lpstr>
      <vt:lpstr>Essential Question</vt:lpstr>
      <vt:lpstr>In Today’s Lesson</vt:lpstr>
      <vt:lpstr>Part I: Key Terms and Definitions</vt:lpstr>
      <vt:lpstr>Part II: Timeline of the Revolution</vt:lpstr>
      <vt:lpstr>Part III: Matching</vt:lpstr>
      <vt:lpstr>Part IV: Practice Test Questions</vt:lpstr>
      <vt:lpstr>Exit Ticket 2 Follow the directions below to complete your exit ticket </vt:lpstr>
      <vt:lpstr>Share with the class: 2</vt:lpstr>
    </vt:vector>
  </TitlesOfParts>
  <Company>University of North Texas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Abubakar, Courtney</dc:creator>
  <cp:lastModifiedBy>Belden, Dreanna</cp:lastModifiedBy>
  <cp:revision>4</cp:revision>
  <dcterms:created xsi:type="dcterms:W3CDTF">2025-04-04T17:00:54Z</dcterms:created>
  <dcterms:modified xsi:type="dcterms:W3CDTF">2025-04-09T15:36:23Z</dcterms:modified>
</cp:coreProperties>
</file>