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1"/>
  </p:notesMasterIdLst>
  <p:sldIdLst>
    <p:sldId id="261" r:id="rId2"/>
    <p:sldId id="280" r:id="rId3"/>
    <p:sldId id="286" r:id="rId4"/>
    <p:sldId id="295" r:id="rId5"/>
    <p:sldId id="300" r:id="rId6"/>
    <p:sldId id="299" r:id="rId7"/>
    <p:sldId id="314" r:id="rId8"/>
    <p:sldId id="301" r:id="rId9"/>
    <p:sldId id="303" r:id="rId10"/>
    <p:sldId id="304" r:id="rId11"/>
    <p:sldId id="305" r:id="rId12"/>
    <p:sldId id="306" r:id="rId13"/>
    <p:sldId id="307" r:id="rId14"/>
    <p:sldId id="308" r:id="rId15"/>
    <p:sldId id="311" r:id="rId16"/>
    <p:sldId id="310" r:id="rId17"/>
    <p:sldId id="312" r:id="rId18"/>
    <p:sldId id="313" r:id="rId19"/>
    <p:sldId id="309" r:id="rId2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Title page and summary" id="{E9307278-A9DA-BB4A-80ED-21E569140618}">
          <p14:sldIdLst>
            <p14:sldId id="261"/>
            <p14:sldId id="280"/>
            <p14:sldId id="286"/>
            <p14:sldId id="295"/>
            <p14:sldId id="300"/>
            <p14:sldId id="299"/>
            <p14:sldId id="314"/>
            <p14:sldId id="301"/>
            <p14:sldId id="303"/>
            <p14:sldId id="304"/>
            <p14:sldId id="305"/>
            <p14:sldId id="306"/>
            <p14:sldId id="307"/>
            <p14:sldId id="308"/>
            <p14:sldId id="311"/>
            <p14:sldId id="310"/>
            <p14:sldId id="312"/>
            <p14:sldId id="313"/>
            <p14:sldId id="309"/>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ngum, Jacob" initials="MJ" lastIdx="1" clrIdx="0">
    <p:extLst>
      <p:ext uri="{19B8F6BF-5375-455C-9EA6-DF929625EA0E}">
        <p15:presenceInfo xmlns:p15="http://schemas.microsoft.com/office/powerpoint/2012/main" userId="S-1-5-21-3676313182-2055043702-2189418671-1593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CA4341"/>
    <a:srgbClr val="DB3639"/>
    <a:srgbClr val="0574C8"/>
    <a:srgbClr val="373B34"/>
    <a:srgbClr val="FF7E79"/>
  </p:clrMru>
  <p:extLst>
    <p:ext uri="{E76CE94A-603C-4142-B9EB-6D1370010A27}">
      <p14:discardImageEditData xmlns:p14="http://schemas.microsoft.com/office/powerpoint/2010/main" val="1"/>
    </p:ext>
    <p:ext uri="{D31A062A-798A-4329-ABDD-BBA856620510}">
      <p14:defaultImageDpi xmlns:p14="http://schemas.microsoft.com/office/powerpoint/2010/main" val="96"/>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1455" autoAdjust="0"/>
    <p:restoredTop sz="87719" autoAdjust="0"/>
  </p:normalViewPr>
  <p:slideViewPr>
    <p:cSldViewPr snapToGrid="0" snapToObjects="1">
      <p:cViewPr varScale="1">
        <p:scale>
          <a:sx n="68" d="100"/>
          <a:sy n="68" d="100"/>
        </p:scale>
        <p:origin x="60" y="19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commentAuthors" Target="commentAuthor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29413ED-5A9C-4D46-924B-DF54D48EEDE6}" type="datetimeFigureOut">
              <a:rPr lang="en-US" smtClean="0"/>
              <a:t>4/26/2022</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4978331-585C-43DB-A7AF-EA256D0AB13A}" type="slidenum">
              <a:rPr lang="en-US" smtClean="0"/>
              <a:t>‹#›</a:t>
            </a:fld>
            <a:endParaRPr lang="en-US"/>
          </a:p>
        </p:txBody>
      </p:sp>
    </p:spTree>
    <p:extLst>
      <p:ext uri="{BB962C8B-B14F-4D97-AF65-F5344CB8AC3E}">
        <p14:creationId xmlns:p14="http://schemas.microsoft.com/office/powerpoint/2010/main" val="414887057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s://drive.google.com/file/d/1p1nGI-AlJOHDOTDOXjR1cRmdzAW0WZdX/view?usp=sharing"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docs.google.com/document/d/1-sAnjZOnHiGZsxhbaZS5dMqaYqIhz3qcaxKoaAnyths/edit?usp=sharing" TargetMode="External"/><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dirty="0">
                <a:solidFill>
                  <a:schemeClr val="dk1"/>
                </a:solidFill>
                <a:latin typeface="+mn-lt"/>
                <a:ea typeface="Calibri"/>
                <a:cs typeface="Calibri"/>
                <a:sym typeface="Calibri"/>
              </a:rPr>
              <a:t>Student directions: Please create a Road to Revolution TIMELINE 1824–1835 using the guided notes provided by your teacher.</a:t>
            </a:r>
            <a:endParaRPr lang="en-US" b="0" dirty="0"/>
          </a:p>
        </p:txBody>
      </p:sp>
      <p:sp>
        <p:nvSpPr>
          <p:cNvPr id="4" name="Slide Number Placeholder 3"/>
          <p:cNvSpPr>
            <a:spLocks noGrp="1"/>
          </p:cNvSpPr>
          <p:nvPr>
            <p:ph type="sldNum" sz="quarter" idx="5"/>
          </p:nvPr>
        </p:nvSpPr>
        <p:spPr/>
        <p:txBody>
          <a:bodyPr/>
          <a:lstStyle/>
          <a:p>
            <a:fld id="{24978331-585C-43DB-A7AF-EA256D0AB13A}" type="slidenum">
              <a:rPr lang="en-US" smtClean="0"/>
              <a:t>1</a:t>
            </a:fld>
            <a:endParaRPr lang="en-US"/>
          </a:p>
        </p:txBody>
      </p:sp>
    </p:spTree>
    <p:extLst>
      <p:ext uri="{BB962C8B-B14F-4D97-AF65-F5344CB8AC3E}">
        <p14:creationId xmlns:p14="http://schemas.microsoft.com/office/powerpoint/2010/main" val="425774602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Take a moment to allow the students to generalize these questions. Encourage them to write them down and focus on these as the lesson goes. They will be expected to answer these at the end of the lesson to apply their knowledge.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2</a:t>
            </a:fld>
            <a:endParaRPr lang="en-US"/>
          </a:p>
        </p:txBody>
      </p:sp>
    </p:spTree>
    <p:extLst>
      <p:ext uri="{BB962C8B-B14F-4D97-AF65-F5344CB8AC3E}">
        <p14:creationId xmlns:p14="http://schemas.microsoft.com/office/powerpoint/2010/main" val="174720373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dirty="0"/>
              <a:t>Have the students respond to </a:t>
            </a:r>
            <a:r>
              <a:rPr lang="en-US" sz="1200" b="0" dirty="0">
                <a:solidFill>
                  <a:schemeClr val="dk1"/>
                </a:solidFill>
                <a:latin typeface="Arial Narrow"/>
                <a:ea typeface="Arial Narrow"/>
                <a:cs typeface="Arial Narrow"/>
                <a:sym typeface="Arial Narrow"/>
              </a:rPr>
              <a:t>Were the Edwards Brothers justified in doing what they did?  </a:t>
            </a:r>
            <a:endParaRPr lang="en-US" b="0" dirty="0"/>
          </a:p>
        </p:txBody>
      </p:sp>
      <p:sp>
        <p:nvSpPr>
          <p:cNvPr id="4" name="Slide Number Placeholder 3"/>
          <p:cNvSpPr>
            <a:spLocks noGrp="1"/>
          </p:cNvSpPr>
          <p:nvPr>
            <p:ph type="sldNum" sz="quarter" idx="5"/>
          </p:nvPr>
        </p:nvSpPr>
        <p:spPr/>
        <p:txBody>
          <a:bodyPr/>
          <a:lstStyle/>
          <a:p>
            <a:fld id="{24978331-585C-43DB-A7AF-EA256D0AB13A}" type="slidenum">
              <a:rPr lang="en-US" smtClean="0"/>
              <a:t>4</a:t>
            </a:fld>
            <a:endParaRPr lang="en-US"/>
          </a:p>
        </p:txBody>
      </p:sp>
    </p:spTree>
    <p:extLst>
      <p:ext uri="{BB962C8B-B14F-4D97-AF65-F5344CB8AC3E}">
        <p14:creationId xmlns:p14="http://schemas.microsoft.com/office/powerpoint/2010/main" val="13476802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should be familiar with primary source documents and have experience in interacting with such content. The students will need a printed copy of the </a:t>
            </a:r>
            <a:r>
              <a:rPr lang="en-US" i="1" u="sng" dirty="0">
                <a:solidFill>
                  <a:schemeClr val="hlink"/>
                </a:solidFill>
                <a:hlinkClick r:id="rId3"/>
              </a:rPr>
              <a:t>“Letter from Stephen F. Austin to one of the Fredonia Rebels.”</a:t>
            </a:r>
            <a:r>
              <a:rPr lang="en-US" dirty="0"/>
              <a:t> On this slide, have students analyze the letter by using the guided analysis questions. Allow students to work in small groups or with partners. Give students adequate time to form and opinion 4-6 minutes and facilitate a whole class discussion after the group time is up. </a:t>
            </a:r>
          </a:p>
          <a:p>
            <a:endParaRPr lang="en-US" dirty="0"/>
          </a:p>
          <a:p>
            <a:pPr marL="457200" lvl="0" indent="-336550" algn="l" rtl="0">
              <a:spcBef>
                <a:spcPts val="0"/>
              </a:spcBef>
              <a:spcAft>
                <a:spcPts val="0"/>
              </a:spcAft>
              <a:buSzPts val="1700"/>
              <a:buFont typeface="Bitter"/>
              <a:buAutoNum type="arabicPeriod"/>
            </a:pPr>
            <a:r>
              <a:rPr lang="en-US" dirty="0">
                <a:latin typeface="Gotham Book" pitchFamily="50" charset="0"/>
                <a:ea typeface="Bitter"/>
                <a:cs typeface="Bitter"/>
                <a:sym typeface="Bitter"/>
              </a:rPr>
              <a:t>What was the purpose of this letter?</a:t>
            </a:r>
          </a:p>
          <a:p>
            <a:pPr marL="457200" lvl="0" indent="-336550" algn="l" rtl="0">
              <a:spcBef>
                <a:spcPts val="0"/>
              </a:spcBef>
              <a:spcAft>
                <a:spcPts val="0"/>
              </a:spcAft>
              <a:buSzPts val="1700"/>
              <a:buFont typeface="Bitter"/>
              <a:buAutoNum type="arabicPeriod"/>
            </a:pPr>
            <a:r>
              <a:rPr lang="en-US" dirty="0">
                <a:latin typeface="Gotham Book" pitchFamily="50" charset="0"/>
                <a:ea typeface="Bitter"/>
                <a:cs typeface="Bitter"/>
                <a:sym typeface="Bitter"/>
              </a:rPr>
              <a:t>What was Stephen F. Austin’s overall tone in this letter? </a:t>
            </a:r>
          </a:p>
          <a:p>
            <a:pPr marL="457200" marR="0" lvl="0" indent="-336550" algn="l" defTabSz="914400" rtl="0" eaLnBrk="1" fontAlgn="auto" latinLnBrk="0" hangingPunct="1">
              <a:lnSpc>
                <a:spcPct val="100000"/>
              </a:lnSpc>
              <a:spcBef>
                <a:spcPts val="0"/>
              </a:spcBef>
              <a:spcAft>
                <a:spcPts val="0"/>
              </a:spcAft>
              <a:buClrTx/>
              <a:buSzPts val="1700"/>
              <a:buFont typeface="Bitter"/>
              <a:buAutoNum type="arabicPeriod"/>
              <a:tabLst/>
              <a:defRPr/>
            </a:pPr>
            <a:r>
              <a:rPr lang="en-US" dirty="0">
                <a:latin typeface="Gotham Book" pitchFamily="50" charset="0"/>
                <a:ea typeface="Bitter"/>
                <a:cs typeface="Bitter"/>
                <a:sym typeface="Bitter"/>
              </a:rPr>
              <a:t>What is Austin warning about in this statement?</a:t>
            </a:r>
            <a:r>
              <a:rPr lang="en" sz="1200" i="1" dirty="0">
                <a:solidFill>
                  <a:schemeClr val="dk1"/>
                </a:solidFill>
                <a:latin typeface="Gotham Book" pitchFamily="50" charset="0"/>
                <a:ea typeface="Times New Roman"/>
                <a:cs typeface="Times New Roman"/>
                <a:sym typeface="Times New Roman"/>
              </a:rPr>
              <a:t> “...and I assure you that were it necessary they could march five thousand troops to that district in two months and you would find that every man in this colony able to bear arms would freely and cheerfully join them.”</a:t>
            </a:r>
          </a:p>
          <a:p>
            <a:pPr marL="457200" marR="0" lvl="0" indent="-336550" algn="l" defTabSz="914400" rtl="0" eaLnBrk="1" fontAlgn="auto" latinLnBrk="0" hangingPunct="1">
              <a:lnSpc>
                <a:spcPct val="100000"/>
              </a:lnSpc>
              <a:spcBef>
                <a:spcPts val="0"/>
              </a:spcBef>
              <a:spcAft>
                <a:spcPts val="0"/>
              </a:spcAft>
              <a:buClrTx/>
              <a:buSzPts val="1700"/>
              <a:buFont typeface="Bitter"/>
              <a:buAutoNum type="arabicPeriod"/>
              <a:tabLst/>
              <a:defRPr/>
            </a:pPr>
            <a:r>
              <a:rPr lang="en-US" dirty="0">
                <a:latin typeface="Gotham Book" pitchFamily="50" charset="0"/>
                <a:ea typeface="Bitter"/>
                <a:cs typeface="Bitter"/>
                <a:sym typeface="Bitter"/>
              </a:rPr>
              <a:t>In Austin’s final statement he makes the remark </a:t>
            </a:r>
            <a:r>
              <a:rPr lang="en-US" i="1" dirty="0">
                <a:latin typeface="Gotham Book" pitchFamily="50" charset="0"/>
                <a:ea typeface="Bitter"/>
                <a:cs typeface="Bitter"/>
                <a:sym typeface="Bitter"/>
              </a:rPr>
              <a:t>“but I am unwilling to believe that you have all run mad.” </a:t>
            </a:r>
            <a:r>
              <a:rPr lang="en-US" dirty="0">
                <a:latin typeface="Gotham Book" pitchFamily="50" charset="0"/>
                <a:ea typeface="Bitter"/>
                <a:cs typeface="Bitter"/>
                <a:sym typeface="Bitter"/>
              </a:rPr>
              <a:t> If you were the recipient of this letter, how would you react to that claim?</a:t>
            </a:r>
          </a:p>
          <a:p>
            <a:pPr marL="457200" lvl="0" indent="-336550">
              <a:buSzPts val="1700"/>
              <a:buFont typeface="Bitter"/>
              <a:buAutoNum type="arabicPeriod"/>
            </a:pPr>
            <a:r>
              <a:rPr lang="en-US" dirty="0">
                <a:latin typeface="Gotham Book" pitchFamily="50" charset="0"/>
                <a:ea typeface="Bitter"/>
                <a:cs typeface="Bitter"/>
                <a:sym typeface="Bitter"/>
              </a:rPr>
              <a:t>What three things did Austin instruct the Fredonia Rebels to do to clear things up with the Mexican government?</a:t>
            </a:r>
          </a:p>
          <a:p>
            <a:pPr marL="457200" lvl="0" indent="-336550">
              <a:buSzPts val="1700"/>
              <a:buFont typeface="Bitter"/>
              <a:buAutoNum type="arabicPeriod"/>
            </a:pPr>
            <a:r>
              <a:rPr lang="en-US" dirty="0">
                <a:latin typeface="Gotham Book" pitchFamily="50" charset="0"/>
                <a:ea typeface="Bitter"/>
                <a:cs typeface="Bitter"/>
                <a:sym typeface="Bitter"/>
              </a:rPr>
              <a:t>Do you think the Fredonia Rebels listened to Austin’s instructions? Explain your reasoning.</a:t>
            </a:r>
          </a:p>
        </p:txBody>
      </p:sp>
      <p:sp>
        <p:nvSpPr>
          <p:cNvPr id="4" name="Slide Number Placeholder 3"/>
          <p:cNvSpPr>
            <a:spLocks noGrp="1"/>
          </p:cNvSpPr>
          <p:nvPr>
            <p:ph type="sldNum" sz="quarter" idx="5"/>
          </p:nvPr>
        </p:nvSpPr>
        <p:spPr/>
        <p:txBody>
          <a:bodyPr/>
          <a:lstStyle/>
          <a:p>
            <a:fld id="{24978331-585C-43DB-A7AF-EA256D0AB13A}" type="slidenum">
              <a:rPr lang="en-US" smtClean="0"/>
              <a:t>5</a:t>
            </a:fld>
            <a:endParaRPr lang="en-US"/>
          </a:p>
        </p:txBody>
      </p:sp>
    </p:spTree>
    <p:extLst>
      <p:ext uri="{BB962C8B-B14F-4D97-AF65-F5344CB8AC3E}">
        <p14:creationId xmlns:p14="http://schemas.microsoft.com/office/powerpoint/2010/main" val="40939864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Students should be familiar with primary source documents and have experience in interacting with such content. The students will need a printed copy of the </a:t>
            </a:r>
            <a:r>
              <a:rPr lang="en-US" u="sng" dirty="0">
                <a:solidFill>
                  <a:schemeClr val="hlink"/>
                </a:solidFill>
                <a:hlinkClick r:id="rId3"/>
              </a:rPr>
              <a:t>“Articles of the </a:t>
            </a:r>
            <a:r>
              <a:rPr lang="en-US" i="1" u="sng" dirty="0">
                <a:solidFill>
                  <a:schemeClr val="hlink"/>
                </a:solidFill>
                <a:hlinkClick r:id="rId3"/>
              </a:rPr>
              <a:t>Law of April 6, 1830” </a:t>
            </a:r>
            <a:r>
              <a:rPr lang="en-US" dirty="0"/>
              <a:t>On this slide, have students analyze the articles by using the guided analysis questions. Allow students to work in small groups or with partners. Give students adequate time to form and opinion 4-6 minutes and facilitate a whole class discussion after the group time is complete.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7</a:t>
            </a:fld>
            <a:endParaRPr lang="en-US"/>
          </a:p>
        </p:txBody>
      </p:sp>
    </p:spTree>
    <p:extLst>
      <p:ext uri="{BB962C8B-B14F-4D97-AF65-F5344CB8AC3E}">
        <p14:creationId xmlns:p14="http://schemas.microsoft.com/office/powerpoint/2010/main" val="359091300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00000"/>
              </a:lnSpc>
              <a:spcBef>
                <a:spcPts val="0"/>
              </a:spcBef>
              <a:spcAft>
                <a:spcPts val="0"/>
              </a:spcAft>
              <a:buSzPts val="1100"/>
              <a:buNone/>
            </a:pPr>
            <a:r>
              <a:rPr lang="en-US" dirty="0"/>
              <a:t>Revisit the lesson specific essential questions. Allow students to work with a partner or small group for 5-8 minutes to discuss possible answers to the questions. They may need to refer to notes or activities completed during the lesson. Bring all the students together after time is up to facilitate a whole group discussion over the essential questions. </a:t>
            </a:r>
          </a:p>
          <a:p>
            <a:endParaRPr lang="en-US" dirty="0"/>
          </a:p>
        </p:txBody>
      </p:sp>
      <p:sp>
        <p:nvSpPr>
          <p:cNvPr id="4" name="Slide Number Placeholder 3"/>
          <p:cNvSpPr>
            <a:spLocks noGrp="1"/>
          </p:cNvSpPr>
          <p:nvPr>
            <p:ph type="sldNum" sz="quarter" idx="5"/>
          </p:nvPr>
        </p:nvSpPr>
        <p:spPr/>
        <p:txBody>
          <a:bodyPr/>
          <a:lstStyle/>
          <a:p>
            <a:fld id="{24978331-585C-43DB-A7AF-EA256D0AB13A}" type="slidenum">
              <a:rPr lang="en-US" smtClean="0"/>
              <a:t>19</a:t>
            </a:fld>
            <a:endParaRPr lang="en-US"/>
          </a:p>
        </p:txBody>
      </p:sp>
    </p:spTree>
    <p:extLst>
      <p:ext uri="{BB962C8B-B14F-4D97-AF65-F5344CB8AC3E}">
        <p14:creationId xmlns:p14="http://schemas.microsoft.com/office/powerpoint/2010/main" val="319886020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AA9142-C693-1E46-BEC5-A925EB365B7A}"/>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9FAE92AC-074C-5A45-A626-4B621FCFF0B7}"/>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385C2B37-A08C-FB4E-8A80-ECC52E37689E}"/>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5" name="Footer Placeholder 4">
            <a:extLst>
              <a:ext uri="{FF2B5EF4-FFF2-40B4-BE49-F238E27FC236}">
                <a16:creationId xmlns:a16="http://schemas.microsoft.com/office/drawing/2014/main" id="{0E41D853-A81F-EC4C-BBCE-79A51E854F6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2A53AE22-8842-2A4A-AF1C-009496A0F3F7}"/>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5509639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000AB0C-0EED-0E4A-98A2-CB764ECBD471}"/>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245DD8AF-4897-3349-8A9B-4AC327B7B9F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7A6B9A2-F06C-4B47-BB1A-069D32727A2C}"/>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5" name="Footer Placeholder 4">
            <a:extLst>
              <a:ext uri="{FF2B5EF4-FFF2-40B4-BE49-F238E27FC236}">
                <a16:creationId xmlns:a16="http://schemas.microsoft.com/office/drawing/2014/main" id="{D4052ACC-984B-3545-AE9F-C1A77E449B0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1F570FF-1ACA-0048-9A5E-91B60DD3A41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29285413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0D82801C-DF82-5149-9CDF-CE1584832D33}"/>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67D29798-5694-1F41-A8A9-3F2AF483BD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0C3B3AA-09B1-F441-B7C0-172B50F11C6A}"/>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5" name="Footer Placeholder 4">
            <a:extLst>
              <a:ext uri="{FF2B5EF4-FFF2-40B4-BE49-F238E27FC236}">
                <a16:creationId xmlns:a16="http://schemas.microsoft.com/office/drawing/2014/main" id="{A0D0DD99-5583-274E-81EF-CF2F7C584F7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E2359ED-D4B0-A34D-8E53-5676CF70D25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6921126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64B33C-88F4-614B-AF93-B9237F40F3B5}"/>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EEFDE61-81DA-1442-8C59-17501ABE632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6833EF2-4485-234C-AB30-1D5F31ED500A}"/>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5" name="Footer Placeholder 4">
            <a:extLst>
              <a:ext uri="{FF2B5EF4-FFF2-40B4-BE49-F238E27FC236}">
                <a16:creationId xmlns:a16="http://schemas.microsoft.com/office/drawing/2014/main" id="{9A04FA5B-2741-5E46-A5D3-4B0D978BA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60E0822-3DDA-0144-A658-F015CB7E6A72}"/>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404238186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5CCE53-4C5A-7F41-965D-28D7AB3989A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B1791CD1-B02C-5148-BF62-45B1E8B74F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234F213-DB53-2043-8199-4B92A97653CE}"/>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5" name="Footer Placeholder 4">
            <a:extLst>
              <a:ext uri="{FF2B5EF4-FFF2-40B4-BE49-F238E27FC236}">
                <a16:creationId xmlns:a16="http://schemas.microsoft.com/office/drawing/2014/main" id="{84C77C27-5D3D-534A-8E33-DF980CE82B2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E8C81FA-2C64-E04C-B188-56D34ECF8D5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3125435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654E8B-F763-434E-AD06-1B442767C90E}"/>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AD8CE99E-F688-C748-B064-D3F2C512E550}"/>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4D861C91-BFE5-904A-B309-D30EC6273A30}"/>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EC612C9C-3398-F44B-89F7-2CA6FE17E719}"/>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6" name="Footer Placeholder 5">
            <a:extLst>
              <a:ext uri="{FF2B5EF4-FFF2-40B4-BE49-F238E27FC236}">
                <a16:creationId xmlns:a16="http://schemas.microsoft.com/office/drawing/2014/main" id="{230DEA89-179E-1D42-979E-E73CC210116F}"/>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802AF76-DF79-D743-933B-4BBD0B90850C}"/>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77267916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16F0E3-C15F-DA45-8C73-7A0D37E9F128}"/>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22A76037-5ED7-684C-B3E1-F544501EE68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06F2B66-A5AB-A740-9786-1CEF1C88C786}"/>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7097B2A-F264-BD4F-B5D6-905BCFCDF90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A97C810A-986C-7243-81DF-A5B3247ED678}"/>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766A4BF-C7C9-BA4E-871D-2D9E47A40D79}"/>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8" name="Footer Placeholder 7">
            <a:extLst>
              <a:ext uri="{FF2B5EF4-FFF2-40B4-BE49-F238E27FC236}">
                <a16:creationId xmlns:a16="http://schemas.microsoft.com/office/drawing/2014/main" id="{BDC51A2F-B529-9948-98B5-60F72844CE21}"/>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B6AA3CB8-C4AF-7243-B698-B813F804F9A8}"/>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15509000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5F7E662-0EB5-9643-8E4A-A201E88BA310}"/>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98CAD3C7-9227-5F49-887B-27CD1BAABCAB}"/>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4" name="Footer Placeholder 3">
            <a:extLst>
              <a:ext uri="{FF2B5EF4-FFF2-40B4-BE49-F238E27FC236}">
                <a16:creationId xmlns:a16="http://schemas.microsoft.com/office/drawing/2014/main" id="{F59F3BA9-203F-674E-89EA-4637A43B329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DD0F7D89-6DEB-EB48-A935-AD2CE558BF3F}"/>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914515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B758A669-422B-9D49-912E-FA9480A37B95}"/>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3" name="Footer Placeholder 2">
            <a:extLst>
              <a:ext uri="{FF2B5EF4-FFF2-40B4-BE49-F238E27FC236}">
                <a16:creationId xmlns:a16="http://schemas.microsoft.com/office/drawing/2014/main" id="{F61B2E54-69B9-7845-83BA-13D208183744}"/>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C0D63419-F090-424F-AF11-A05C407C6CD5}"/>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11638723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DAF1AF4-C15C-3448-AA50-41134F49A2C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9C3068F2-A314-D140-848D-3B8CE6624C7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9DA2895A-A15B-6240-8897-7029C68585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454D99B2-3DAD-E540-920D-38ED75985557}"/>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6" name="Footer Placeholder 5">
            <a:extLst>
              <a:ext uri="{FF2B5EF4-FFF2-40B4-BE49-F238E27FC236}">
                <a16:creationId xmlns:a16="http://schemas.microsoft.com/office/drawing/2014/main" id="{23CFD3B8-E1B2-BF4F-A518-67AA91F9522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5AA48E19-5CDA-1844-9075-C01DBC7CEAA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69701970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4F009D2-C06A-BC46-BBFB-84306F6B2C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79A1E9A2-DD08-5C46-A16E-1C971A93D4B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EA9328A-274B-A746-8FD5-AFF051BEC14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0AF4499-0B29-9745-852A-CFBE13F85823}"/>
              </a:ext>
            </a:extLst>
          </p:cNvPr>
          <p:cNvSpPr>
            <a:spLocks noGrp="1"/>
          </p:cNvSpPr>
          <p:nvPr>
            <p:ph type="dt" sz="half" idx="10"/>
          </p:nvPr>
        </p:nvSpPr>
        <p:spPr/>
        <p:txBody>
          <a:bodyPr/>
          <a:lstStyle/>
          <a:p>
            <a:fld id="{A3010223-5ADC-934C-8BE1-8265A0335AF6}" type="datetimeFigureOut">
              <a:rPr lang="en-US" smtClean="0"/>
              <a:t>4/26/2022</a:t>
            </a:fld>
            <a:endParaRPr lang="en-US"/>
          </a:p>
        </p:txBody>
      </p:sp>
      <p:sp>
        <p:nvSpPr>
          <p:cNvPr id="6" name="Footer Placeholder 5">
            <a:extLst>
              <a:ext uri="{FF2B5EF4-FFF2-40B4-BE49-F238E27FC236}">
                <a16:creationId xmlns:a16="http://schemas.microsoft.com/office/drawing/2014/main" id="{2C893CFF-D2F0-EA48-98C2-569EBC3DF33D}"/>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1BD64B5-9737-F146-9884-6AFEF6029470}"/>
              </a:ext>
            </a:extLst>
          </p:cNvPr>
          <p:cNvSpPr>
            <a:spLocks noGrp="1"/>
          </p:cNvSpPr>
          <p:nvPr>
            <p:ph type="sldNum" sz="quarter" idx="12"/>
          </p:nvPr>
        </p:nvSpPr>
        <p:spPr/>
        <p:txBody>
          <a:bodyPr/>
          <a:lstStyle/>
          <a:p>
            <a:fld id="{6C45F209-B028-B748-B02A-A975FA91EEFB}" type="slidenum">
              <a:rPr lang="en-US" smtClean="0"/>
              <a:t>‹#›</a:t>
            </a:fld>
            <a:endParaRPr lang="en-US"/>
          </a:p>
        </p:txBody>
      </p:sp>
    </p:spTree>
    <p:extLst>
      <p:ext uri="{BB962C8B-B14F-4D97-AF65-F5344CB8AC3E}">
        <p14:creationId xmlns:p14="http://schemas.microsoft.com/office/powerpoint/2010/main" val="379567215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58738B9-98B2-7D4D-8DDD-C7C43F5E0193}"/>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AFDCA401-F7CD-394E-832A-A295CA4615AE}"/>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432F235-71BA-0F46-AAAF-16AE080ADBF0}"/>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3010223-5ADC-934C-8BE1-8265A0335AF6}" type="datetimeFigureOut">
              <a:rPr lang="en-US" smtClean="0"/>
              <a:t>4/26/2022</a:t>
            </a:fld>
            <a:endParaRPr lang="en-US"/>
          </a:p>
        </p:txBody>
      </p:sp>
      <p:sp>
        <p:nvSpPr>
          <p:cNvPr id="5" name="Footer Placeholder 4">
            <a:extLst>
              <a:ext uri="{FF2B5EF4-FFF2-40B4-BE49-F238E27FC236}">
                <a16:creationId xmlns:a16="http://schemas.microsoft.com/office/drawing/2014/main" id="{F16FE667-FF9F-7048-BBB5-18F264CC9F3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ABF98EB-EC54-DF41-AEEF-8673DD4677B7}"/>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C45F209-B028-B748-B02A-A975FA91EEFB}" type="slidenum">
              <a:rPr lang="en-US" smtClean="0"/>
              <a:t>‹#›</a:t>
            </a:fld>
            <a:endParaRPr lang="en-US"/>
          </a:p>
        </p:txBody>
      </p:sp>
    </p:spTree>
    <p:extLst>
      <p:ext uri="{BB962C8B-B14F-4D97-AF65-F5344CB8AC3E}">
        <p14:creationId xmlns:p14="http://schemas.microsoft.com/office/powerpoint/2010/main" val="18111129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emf"/></Relationships>
</file>

<file path=ppt/slides/_rels/slide10.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4.jpeg"/><Relationship Id="rId4" Type="http://schemas.openxmlformats.org/officeDocument/2006/relationships/hyperlink" Target="https://texashistory.unt.edu/ark:/67531/metapth31159" TargetMode="External"/></Relationships>
</file>

<file path=ppt/slides/_rels/slide11.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4" Type="http://schemas.openxmlformats.org/officeDocument/2006/relationships/hyperlink" Target="https://www.merriam-webster.com/dictionary/delegate"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texashistory.unt.edu/ark:/67531/metapth11276"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5.jpeg"/><Relationship Id="rId4" Type="http://schemas.openxmlformats.org/officeDocument/2006/relationships/hyperlink" Target="https://texashistory.unt.edu/ark:/67531/metapth11276" TargetMode="External"/></Relationships>
</file>

<file path=ppt/slides/_rels/slide15.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6.jpeg"/><Relationship Id="rId4" Type="http://schemas.openxmlformats.org/officeDocument/2006/relationships/hyperlink" Target="https://commons.wikimedia.org/wiki/File:Gonzales_Flag.JPG" TargetMode="External"/></Relationships>
</file>

<file path=ppt/slides/_rels/slide16.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7.jpeg"/><Relationship Id="rId4" Type="http://schemas.openxmlformats.org/officeDocument/2006/relationships/hyperlink" Target="https://texashistory.unt.edu/ark:/67531/metapth216894"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tsl.texas.gov/treasures/republic/bexar/bexar-map.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8.png"/><Relationship Id="rId4" Type="http://schemas.openxmlformats.org/officeDocument/2006/relationships/hyperlink" Target="https://www.tsl.texas.gov/treasures/republic/bexar/bexar-map.html" TargetMode="External"/></Relationships>
</file>

<file path=ppt/slides/_rels/slide19.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6.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8.png"/></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4.xml"/><Relationship Id="rId4" Type="http://schemas.openxmlformats.org/officeDocument/2006/relationships/image" Target="../media/image4.emf"/></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5.jpeg"/><Relationship Id="rId1" Type="http://schemas.openxmlformats.org/officeDocument/2006/relationships/slideLayout" Target="../slideLayouts/slideLayout4.xml"/><Relationship Id="rId6" Type="http://schemas.openxmlformats.org/officeDocument/2006/relationships/image" Target="../media/image6.jpeg"/><Relationship Id="rId5" Type="http://schemas.openxmlformats.org/officeDocument/2006/relationships/hyperlink" Target="http://web.stanford.edu/~c0y0t8/celebratemexico/constitut1824.html" TargetMode="External"/><Relationship Id="rId4" Type="http://schemas.openxmlformats.org/officeDocument/2006/relationships/image" Target="../media/image4.emf"/></Relationships>
</file>

<file path=ppt/slides/_rels/slide4.xml.rels><?xml version="1.0" encoding="UTF-8" standalone="yes"?>
<Relationships xmlns="http://schemas.openxmlformats.org/package/2006/relationships"><Relationship Id="rId8" Type="http://schemas.openxmlformats.org/officeDocument/2006/relationships/image" Target="../media/image9.jpeg"/><Relationship Id="rId3" Type="http://schemas.openxmlformats.org/officeDocument/2006/relationships/image" Target="../media/image7.jpeg"/><Relationship Id="rId7" Type="http://schemas.openxmlformats.org/officeDocument/2006/relationships/hyperlink" Target="https://www.tshaonline.org/handbook/entries/edwards-haden" TargetMode="External"/><Relationship Id="rId2" Type="http://schemas.openxmlformats.org/officeDocument/2006/relationships/notesSlide" Target="../notesSlides/notesSlide3.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8.png"/></Relationships>
</file>

<file path=ppt/slides/_rels/slide5.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8.png"/></Relationships>
</file>

<file path=ppt/slides/_rels/slide6.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1.jpeg"/><Relationship Id="rId4" Type="http://schemas.openxmlformats.org/officeDocument/2006/relationships/hyperlink" Target="https://texashistory.unt.edu/ark:/67531/metapth5846/"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7.jpeg"/><Relationship Id="rId7" Type="http://schemas.openxmlformats.org/officeDocument/2006/relationships/image" Target="../media/image10.png"/><Relationship Id="rId2" Type="http://schemas.openxmlformats.org/officeDocument/2006/relationships/notesSlide" Target="../notesSlides/notesSlide5.xml"/><Relationship Id="rId1" Type="http://schemas.openxmlformats.org/officeDocument/2006/relationships/slideLayout" Target="../slideLayouts/slideLayout4.xml"/><Relationship Id="rId6" Type="http://schemas.openxmlformats.org/officeDocument/2006/relationships/image" Target="../media/image4.emf"/><Relationship Id="rId5" Type="http://schemas.openxmlformats.org/officeDocument/2006/relationships/image" Target="../media/image3.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3" Type="http://schemas.openxmlformats.org/officeDocument/2006/relationships/image" Target="../media/image1.emf"/><Relationship Id="rId2" Type="http://schemas.openxmlformats.org/officeDocument/2006/relationships/image" Target="../media/image2.emf"/><Relationship Id="rId1" Type="http://schemas.openxmlformats.org/officeDocument/2006/relationships/slideLayout" Target="../slideLayouts/slideLayout1.xml"/><Relationship Id="rId5" Type="http://schemas.openxmlformats.org/officeDocument/2006/relationships/image" Target="../media/image12.jpeg"/><Relationship Id="rId4" Type="http://schemas.openxmlformats.org/officeDocument/2006/relationships/hyperlink" Target="https://texashistory.unt.edu/ark:/67531/metapth217556/"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4.emf"/><Relationship Id="rId2" Type="http://schemas.openxmlformats.org/officeDocument/2006/relationships/image" Target="../media/image3.png"/><Relationship Id="rId1" Type="http://schemas.openxmlformats.org/officeDocument/2006/relationships/slideLayout" Target="../slideLayouts/slideLayout4.xml"/><Relationship Id="rId5" Type="http://schemas.openxmlformats.org/officeDocument/2006/relationships/image" Target="../media/image13.jpeg"/><Relationship Id="rId4" Type="http://schemas.openxmlformats.org/officeDocument/2006/relationships/hyperlink" Target="https://www.tsl.texas.gov/treasures/republic/turtle/turtle-01.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AF32-233A-4B61-9876-38CACC0BF962}"/>
              </a:ext>
              <a:ext uri="{C183D7F6-B498-43B3-948B-1728B52AA6E4}">
                <adec:decorative xmlns:adec="http://schemas.microsoft.com/office/drawing/2017/decorative" val="0"/>
              </a:ext>
            </a:extLst>
          </p:cNvPr>
          <p:cNvSpPr>
            <a:spLocks noGrp="1"/>
          </p:cNvSpPr>
          <p:nvPr>
            <p:ph type="ctrTitle"/>
          </p:nvPr>
        </p:nvSpPr>
        <p:spPr>
          <a:xfrm>
            <a:off x="1634853" y="573552"/>
            <a:ext cx="9144000" cy="1274404"/>
          </a:xfrm>
        </p:spPr>
        <p:txBody>
          <a:bodyPr>
            <a:normAutofit fontScale="90000"/>
          </a:bodyPr>
          <a:lstStyle/>
          <a:p>
            <a:r>
              <a:rPr lang="en-US" dirty="0">
                <a:solidFill>
                  <a:srgbClr val="CA4341"/>
                </a:solidFill>
                <a:latin typeface="Gotham Medium" pitchFamily="2" charset="0"/>
                <a:cs typeface="Gotham Medium" pitchFamily="2" charset="0"/>
              </a:rPr>
              <a:t>Road to the Texas Revolution </a:t>
            </a:r>
            <a:br>
              <a:rPr lang="en-US" dirty="0">
                <a:solidFill>
                  <a:srgbClr val="CA4341"/>
                </a:solidFill>
                <a:latin typeface="Gotham Medium" pitchFamily="2" charset="0"/>
                <a:cs typeface="Gotham Medium" pitchFamily="2" charset="0"/>
              </a:rPr>
            </a:br>
            <a:r>
              <a:rPr lang="en-US" sz="3100" dirty="0">
                <a:solidFill>
                  <a:srgbClr val="CA4341"/>
                </a:solidFill>
                <a:latin typeface="Gotham Book"/>
              </a:rPr>
              <a:t>1824-1835</a:t>
            </a:r>
            <a:br>
              <a:rPr lang="en-US" dirty="0">
                <a:solidFill>
                  <a:srgbClr val="CA4341"/>
                </a:solidFill>
                <a:latin typeface="Gotham Medium" pitchFamily="2" charset="0"/>
                <a:cs typeface="Gotham Medium" pitchFamily="2" charset="0"/>
              </a:rPr>
            </a:br>
            <a:r>
              <a:rPr lang="en-US" sz="4400" dirty="0">
                <a:solidFill>
                  <a:srgbClr val="CA4341"/>
                </a:solidFill>
                <a:latin typeface="Gotham Medium" pitchFamily="2" charset="0"/>
              </a:rPr>
              <a:t>Lesson Overview</a:t>
            </a:r>
            <a:endParaRPr lang="en-US" sz="4400" dirty="0">
              <a:solidFill>
                <a:srgbClr val="CA4341"/>
              </a:solidFill>
            </a:endParaRPr>
          </a:p>
        </p:txBody>
      </p:sp>
      <p:sp>
        <p:nvSpPr>
          <p:cNvPr id="11" name="Text Placeholder 2">
            <a:extLst>
              <a:ext uri="{FF2B5EF4-FFF2-40B4-BE49-F238E27FC236}">
                <a16:creationId xmlns:a16="http://schemas.microsoft.com/office/drawing/2014/main" id="{3CF3408F-0364-7048-86BC-D4050492CAE2}"/>
              </a:ext>
              <a:ext uri="{C183D7F6-B498-43B3-948B-1728B52AA6E4}">
                <adec:decorative xmlns:adec="http://schemas.microsoft.com/office/drawing/2017/decorative" val="0"/>
              </a:ext>
            </a:extLst>
          </p:cNvPr>
          <p:cNvSpPr txBox="1">
            <a:spLocks/>
          </p:cNvSpPr>
          <p:nvPr/>
        </p:nvSpPr>
        <p:spPr>
          <a:xfrm>
            <a:off x="2675704" y="1877693"/>
            <a:ext cx="6964242" cy="45191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2000" dirty="0">
                <a:solidFill>
                  <a:schemeClr val="tx1">
                    <a:lumMod val="75000"/>
                    <a:lumOff val="25000"/>
                  </a:schemeClr>
                </a:solidFill>
                <a:latin typeface="Gotham Book" pitchFamily="2" charset="0"/>
                <a:cs typeface="Gotham Book" pitchFamily="2" charset="0"/>
              </a:rPr>
              <a:t>The Texas Revolution began well before 1836. It was not just one event that started the revolution, it was a series of small events. This lesson includes the following events:</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The Mexican Constitution of 1824</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1826 Fredonian Rebellion</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1828 </a:t>
            </a:r>
            <a:r>
              <a:rPr lang="en-US" sz="2000" dirty="0" err="1">
                <a:solidFill>
                  <a:schemeClr val="tx1">
                    <a:lumMod val="75000"/>
                    <a:lumOff val="25000"/>
                  </a:schemeClr>
                </a:solidFill>
                <a:latin typeface="Gotham Book" pitchFamily="2" charset="0"/>
                <a:cs typeface="Gotham Book" pitchFamily="2" charset="0"/>
              </a:rPr>
              <a:t>Mier</a:t>
            </a:r>
            <a:r>
              <a:rPr lang="en-US" sz="2000" dirty="0">
                <a:solidFill>
                  <a:schemeClr val="tx1">
                    <a:lumMod val="75000"/>
                    <a:lumOff val="25000"/>
                  </a:schemeClr>
                </a:solidFill>
                <a:latin typeface="Gotham Book" pitchFamily="2" charset="0"/>
                <a:cs typeface="Gotham Book" pitchFamily="2" charset="0"/>
              </a:rPr>
              <a:t> y Teran Report </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The Law of April 6, 1830</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Disturbances at Anahuac 1832</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Turtle Bayou Resolution - June 13, 1832 </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Battle of Velasco - June 25-26, 1832 </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Conventions of 1832 and 1833</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December 1833 – Austin’s Arrest</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1835 Battle of Gonzales</a:t>
            </a:r>
          </a:p>
          <a:p>
            <a:pPr marL="285750" indent="-285750">
              <a:lnSpc>
                <a:spcPct val="100000"/>
              </a:lnSpc>
              <a:spcBef>
                <a:spcPts val="0"/>
              </a:spcBef>
              <a:buFont typeface="Arial" panose="020B0604020202020204" pitchFamily="34" charset="0"/>
              <a:buChar char="•"/>
            </a:pPr>
            <a:r>
              <a:rPr lang="en-US" sz="2000" dirty="0">
                <a:solidFill>
                  <a:schemeClr val="tx1">
                    <a:lumMod val="75000"/>
                    <a:lumOff val="25000"/>
                  </a:schemeClr>
                </a:solidFill>
                <a:latin typeface="Gotham Book" pitchFamily="2" charset="0"/>
                <a:cs typeface="Gotham Book" pitchFamily="2" charset="0"/>
              </a:rPr>
              <a:t>1835 Siege of San Antonio de Bexar</a:t>
            </a:r>
          </a:p>
        </p:txBody>
      </p:sp>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6653" y="-235548"/>
            <a:ext cx="1618200" cy="1618200"/>
          </a:xfrm>
          <a:prstGeom prst="rect">
            <a:avLst/>
          </a:prstGeom>
        </p:spPr>
      </p:pic>
    </p:spTree>
    <p:extLst>
      <p:ext uri="{BB962C8B-B14F-4D97-AF65-F5344CB8AC3E}">
        <p14:creationId xmlns:p14="http://schemas.microsoft.com/office/powerpoint/2010/main" val="2493562801"/>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6146" name="Picture 2">
            <a:hlinkClick r:id="rId4"/>
            <a:extLst>
              <a:ext uri="{FF2B5EF4-FFF2-40B4-BE49-F238E27FC236}">
                <a16:creationId xmlns:a16="http://schemas.microsoft.com/office/drawing/2014/main" id="{A688A367-2D1D-440C-BE82-86B413B8F69D}"/>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464028" y="1386469"/>
            <a:ext cx="4309495" cy="5239802"/>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3CF3408F-0364-7048-86BC-D4050492CAE2}"/>
              </a:ext>
              <a:ext uri="{C183D7F6-B498-43B3-948B-1728B52AA6E4}">
                <adec:decorative xmlns:adec="http://schemas.microsoft.com/office/drawing/2017/decorative" val="1"/>
              </a:ext>
            </a:extLst>
          </p:cNvPr>
          <p:cNvSpPr txBox="1">
            <a:spLocks/>
          </p:cNvSpPr>
          <p:nvPr/>
        </p:nvSpPr>
        <p:spPr>
          <a:xfrm>
            <a:off x="5078257" y="1746805"/>
            <a:ext cx="6217574" cy="4519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lumMod val="75000"/>
                    <a:lumOff val="25000"/>
                  </a:schemeClr>
                </a:solidFill>
                <a:latin typeface="Gotham Book" pitchFamily="50" charset="0"/>
                <a:cs typeface="Gotham Medium" pitchFamily="2" charset="0"/>
              </a:rPr>
              <a:t>On June 25, 1832,  a small militia of Texans led by John Austin sailed down the Brazos River to help reinforce Anahuac.  Onboard was a cannon which alarmed the Mexican commander at Fort Velasco, who fired on the ship.  The Anglo militia fired back; eventually, the Texans prevailed, and the Mexican soldiers surrendered the fort.</a:t>
            </a:r>
          </a:p>
        </p:txBody>
      </p:sp>
      <p:sp>
        <p:nvSpPr>
          <p:cNvPr id="2" name="Title 1">
            <a:extLst>
              <a:ext uri="{FF2B5EF4-FFF2-40B4-BE49-F238E27FC236}">
                <a16:creationId xmlns:a16="http://schemas.microsoft.com/office/drawing/2014/main" id="{C013AF32-233A-4B61-9876-38CACC0BF962}"/>
              </a:ext>
              <a:ext uri="{C183D7F6-B498-43B3-948B-1728B52AA6E4}">
                <adec:decorative xmlns:adec="http://schemas.microsoft.com/office/drawing/2017/decorative" val="1"/>
              </a:ext>
            </a:extLst>
          </p:cNvPr>
          <p:cNvSpPr>
            <a:spLocks noGrp="1"/>
          </p:cNvSpPr>
          <p:nvPr>
            <p:ph type="ctrTitle"/>
          </p:nvPr>
        </p:nvSpPr>
        <p:spPr>
          <a:xfrm>
            <a:off x="1215025" y="-91636"/>
            <a:ext cx="10850909" cy="1145409"/>
          </a:xfrm>
        </p:spPr>
        <p:txBody>
          <a:bodyPr>
            <a:normAutofit fontScale="90000"/>
          </a:bodyPr>
          <a:lstStyle/>
          <a:p>
            <a:r>
              <a:rPr lang="en-US" dirty="0">
                <a:solidFill>
                  <a:srgbClr val="CA4341"/>
                </a:solidFill>
                <a:latin typeface="Gotham Medium" pitchFamily="2" charset="0"/>
                <a:cs typeface="Gotham Medium" pitchFamily="2" charset="0"/>
              </a:rPr>
              <a:t>June 25-26, 1832 - Battle of Velasco</a:t>
            </a:r>
            <a:endParaRPr lang="es-ES" dirty="0">
              <a:solidFill>
                <a:srgbClr val="CA4341"/>
              </a:solidFill>
              <a:latin typeface="Gotham Medium" pitchFamily="2" charset="0"/>
              <a:cs typeface="Gotham Medium" pitchFamily="2" charset="0"/>
            </a:endParaRPr>
          </a:p>
        </p:txBody>
      </p:sp>
    </p:spTree>
    <p:extLst>
      <p:ext uri="{BB962C8B-B14F-4D97-AF65-F5344CB8AC3E}">
        <p14:creationId xmlns:p14="http://schemas.microsoft.com/office/powerpoint/2010/main" val="137284069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20370"/>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2" name="TextBox 51">
            <a:extLst>
              <a:ext uri="{FF2B5EF4-FFF2-40B4-BE49-F238E27FC236}">
                <a16:creationId xmlns:a16="http://schemas.microsoft.com/office/drawing/2014/main" id="{7D305FD3-ECF8-49C9-8AF8-DF47E69A5838}"/>
              </a:ext>
              <a:ext uri="{C183D7F6-B498-43B3-948B-1728B52AA6E4}">
                <adec:decorative xmlns:adec="http://schemas.microsoft.com/office/drawing/2017/decorative" val="1"/>
              </a:ext>
            </a:extLst>
          </p:cNvPr>
          <p:cNvSpPr txBox="1"/>
          <p:nvPr/>
        </p:nvSpPr>
        <p:spPr>
          <a:xfrm>
            <a:off x="259347" y="1690062"/>
            <a:ext cx="11646904" cy="5016758"/>
          </a:xfrm>
          <a:prstGeom prst="rect">
            <a:avLst/>
          </a:prstGeom>
          <a:noFill/>
        </p:spPr>
        <p:txBody>
          <a:bodyPr wrap="square" rtlCol="0">
            <a:spAutoFit/>
          </a:bodyPr>
          <a:lstStyle/>
          <a:p>
            <a:r>
              <a:rPr lang="en-US" sz="2000" dirty="0">
                <a:latin typeface="Gotham Book" pitchFamily="50" charset="0"/>
              </a:rPr>
              <a:t>Because of the recent disturbances in Anahuac, the Battle of Velasco, and the Turtle Bayou Resolutions, fifty-five delegates, all Anglo-Americans representing the sixteen districts across Texas, met on October 1, 1832, in San Felipe de Austin. The Tejanos refused to send a </a:t>
            </a:r>
            <a:r>
              <a:rPr lang="en-US" sz="2000" dirty="0">
                <a:latin typeface="Gotham Book" pitchFamily="50" charset="0"/>
                <a:hlinkClick r:id="rId4"/>
              </a:rPr>
              <a:t>delegate</a:t>
            </a:r>
            <a:r>
              <a:rPr lang="en-US" sz="2000" dirty="0">
                <a:latin typeface="Gotham Book" pitchFamily="50" charset="0"/>
              </a:rPr>
              <a:t>. The Anglo-Americans were unhappy with the conservative centrist government and sought reforms for Texas and silenced the rumors that Mexican Texas wanted to secede. Stephen F. Austin was elected president of the convention, and the convention adopted a series of resolutions-</a:t>
            </a:r>
          </a:p>
          <a:p>
            <a:pPr lvl="1"/>
            <a:endParaRPr lang="en-US" sz="2000" dirty="0">
              <a:latin typeface="Gotham Book" pitchFamily="50" charset="0"/>
            </a:endParaRPr>
          </a:p>
          <a:p>
            <a:pPr lvl="1"/>
            <a:r>
              <a:rPr lang="en-US" sz="2000" dirty="0">
                <a:latin typeface="Gotham Book" pitchFamily="50" charset="0"/>
              </a:rPr>
              <a:t>1. Provide a tariff exemption to Texas for another three years; </a:t>
            </a:r>
          </a:p>
          <a:p>
            <a:pPr lvl="1"/>
            <a:r>
              <a:rPr lang="en-US" sz="2000" dirty="0">
                <a:latin typeface="Gotham Book" pitchFamily="50" charset="0"/>
              </a:rPr>
              <a:t>2. Modified the Law of April 6, 1830, to permit immigration from the United States; </a:t>
            </a:r>
          </a:p>
          <a:p>
            <a:pPr lvl="1"/>
            <a:r>
              <a:rPr lang="en-US" sz="2000" dirty="0">
                <a:latin typeface="Gotham Book" pitchFamily="50" charset="0"/>
              </a:rPr>
              <a:t>3. Asked for lands for public schools.</a:t>
            </a:r>
          </a:p>
          <a:p>
            <a:pPr lvl="1"/>
            <a:r>
              <a:rPr lang="en-US" sz="2000" dirty="0">
                <a:latin typeface="Gotham Book" pitchFamily="50" charset="0"/>
              </a:rPr>
              <a:t>4. Adopted a motion to request Texas have separate statehood from Coahuila. </a:t>
            </a:r>
          </a:p>
          <a:p>
            <a:endParaRPr lang="en-US" sz="2000" dirty="0">
              <a:latin typeface="Gotham Book" pitchFamily="50" charset="0"/>
            </a:endParaRPr>
          </a:p>
          <a:p>
            <a:r>
              <a:rPr lang="en-US" sz="2000" dirty="0">
                <a:latin typeface="Gotham Book" pitchFamily="50" charset="0"/>
              </a:rPr>
              <a:t>Because the Tejanos refused to participate, the resolutions were never presented to the Mexican government. Austin thought that the petition for statehood was premature, and since Santa Anna had not yet taken over the national government from conservative </a:t>
            </a:r>
            <a:r>
              <a:rPr lang="en-US" sz="2000" dirty="0" err="1">
                <a:latin typeface="Gotham Book" pitchFamily="50" charset="0"/>
              </a:rPr>
              <a:t>Anastasio</a:t>
            </a:r>
            <a:r>
              <a:rPr lang="en-US" sz="2000" dirty="0">
                <a:latin typeface="Gotham Book" pitchFamily="50" charset="0"/>
              </a:rPr>
              <a:t> Bustamante, Austin wanted to be cautious. </a:t>
            </a:r>
          </a:p>
          <a:p>
            <a:endParaRPr lang="en-US" sz="2000" dirty="0">
              <a:latin typeface="Gotham Book" pitchFamily="50" charset="0"/>
            </a:endParaRPr>
          </a:p>
        </p:txBody>
      </p:sp>
      <p:sp>
        <p:nvSpPr>
          <p:cNvPr id="2" name="Title 1">
            <a:extLst>
              <a:ext uri="{FF2B5EF4-FFF2-40B4-BE49-F238E27FC236}">
                <a16:creationId xmlns:a16="http://schemas.microsoft.com/office/drawing/2014/main" id="{A73E2692-B82A-0B4E-8491-430759F93D45}"/>
              </a:ext>
              <a:ext uri="{C183D7F6-B498-43B3-948B-1728B52AA6E4}">
                <adec:decorative xmlns:adec="http://schemas.microsoft.com/office/drawing/2017/decorative" val="1"/>
              </a:ext>
            </a:extLst>
          </p:cNvPr>
          <p:cNvSpPr>
            <a:spLocks noGrp="1"/>
          </p:cNvSpPr>
          <p:nvPr>
            <p:ph type="title"/>
          </p:nvPr>
        </p:nvSpPr>
        <p:spPr>
          <a:xfrm>
            <a:off x="2423669" y="88960"/>
            <a:ext cx="10515600" cy="1325563"/>
          </a:xfrm>
        </p:spPr>
        <p:txBody>
          <a:bodyPr>
            <a:normAutofit/>
          </a:bodyPr>
          <a:lstStyle/>
          <a:p>
            <a:r>
              <a:rPr lang="en-US" sz="5400" dirty="0">
                <a:solidFill>
                  <a:schemeClr val="bg1"/>
                </a:solidFill>
                <a:latin typeface="Gotham Medium" pitchFamily="2" charset="0"/>
                <a:cs typeface="Gotham Medium" pitchFamily="2" charset="0"/>
              </a:rPr>
              <a:t>The Convention of 1832</a:t>
            </a:r>
            <a:endParaRPr lang="en-US" sz="5400" dirty="0">
              <a:solidFill>
                <a:schemeClr val="bg1"/>
              </a:solidFill>
            </a:endParaRPr>
          </a:p>
        </p:txBody>
      </p:sp>
    </p:spTree>
    <p:extLst>
      <p:ext uri="{BB962C8B-B14F-4D97-AF65-F5344CB8AC3E}">
        <p14:creationId xmlns:p14="http://schemas.microsoft.com/office/powerpoint/2010/main" val="399953607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2" name="TextBox 51">
            <a:extLst>
              <a:ext uri="{FF2B5EF4-FFF2-40B4-BE49-F238E27FC236}">
                <a16:creationId xmlns:a16="http://schemas.microsoft.com/office/drawing/2014/main" id="{7D305FD3-ECF8-49C9-8AF8-DF47E69A5838}"/>
              </a:ext>
            </a:extLst>
          </p:cNvPr>
          <p:cNvSpPr txBox="1"/>
          <p:nvPr/>
        </p:nvSpPr>
        <p:spPr>
          <a:xfrm>
            <a:off x="259346" y="1690062"/>
            <a:ext cx="11288641" cy="4708981"/>
          </a:xfrm>
          <a:prstGeom prst="rect">
            <a:avLst/>
          </a:prstGeom>
          <a:noFill/>
        </p:spPr>
        <p:txBody>
          <a:bodyPr wrap="square" rtlCol="0">
            <a:spAutoFit/>
          </a:bodyPr>
          <a:lstStyle/>
          <a:p>
            <a:r>
              <a:rPr lang="en-US" sz="2000" dirty="0">
                <a:latin typeface="Gotham Book" pitchFamily="50" charset="0"/>
              </a:rPr>
              <a:t>The Convention of 1833 met at San Felipe on April 1, 1833. Stephen F. Austin was visiting other Tejano settlements to secure their cooperation. Since the requests of the previous Convention of 1832 had not been formally approved by the Mexican government, this convention met again to petition the repeal of the anti-immigration section of the Law of April 6, 1830. In addition, the delegates asked for -  </a:t>
            </a:r>
          </a:p>
          <a:p>
            <a:endParaRPr lang="en-US" sz="2000" dirty="0">
              <a:latin typeface="Gotham Book" pitchFamily="50" charset="0"/>
            </a:endParaRPr>
          </a:p>
          <a:p>
            <a:pPr marL="914400" lvl="1" indent="-457200">
              <a:buAutoNum type="arabicPeriod"/>
            </a:pPr>
            <a:r>
              <a:rPr lang="en-US" sz="2000" dirty="0">
                <a:latin typeface="Gotham Book" pitchFamily="50" charset="0"/>
              </a:rPr>
              <a:t>Better defenses against American Indian attacks </a:t>
            </a:r>
          </a:p>
          <a:p>
            <a:pPr marL="914400" lvl="1" indent="-457200">
              <a:buAutoNum type="arabicPeriod"/>
            </a:pPr>
            <a:r>
              <a:rPr lang="en-US" sz="2000" dirty="0">
                <a:latin typeface="Gotham Book" pitchFamily="50" charset="0"/>
              </a:rPr>
              <a:t>Judicial reform </a:t>
            </a:r>
          </a:p>
          <a:p>
            <a:pPr marL="914400" lvl="1" indent="-457200">
              <a:buAutoNum type="arabicPeriod"/>
            </a:pPr>
            <a:r>
              <a:rPr lang="en-US" sz="2000" dirty="0">
                <a:latin typeface="Gotham Book" pitchFamily="50" charset="0"/>
              </a:rPr>
              <a:t>Improved mail service </a:t>
            </a:r>
          </a:p>
          <a:p>
            <a:pPr marL="914400" lvl="1" indent="-457200">
              <a:buAutoNum type="arabicPeriod"/>
            </a:pPr>
            <a:r>
              <a:rPr lang="en-US" sz="2000" dirty="0">
                <a:latin typeface="Gotham Book" pitchFamily="50" charset="0"/>
              </a:rPr>
              <a:t>Tariff exemptions </a:t>
            </a:r>
          </a:p>
          <a:p>
            <a:endParaRPr lang="en-US" sz="2000" dirty="0">
              <a:latin typeface="Gotham Book" pitchFamily="50" charset="0"/>
            </a:endParaRPr>
          </a:p>
          <a:p>
            <a:r>
              <a:rPr lang="en-US" sz="2000" dirty="0">
                <a:latin typeface="Gotham Book" pitchFamily="50" charset="0"/>
              </a:rPr>
              <a:t>The delegates also proposed splitting Coahuila and Texas and writing a new state constitution with the help of Sam Houston. This new constitution would closely follow the democratic ideals found in America. Once complete, the convention selected Juan Erasmo </a:t>
            </a:r>
            <a:r>
              <a:rPr lang="en-US" sz="2000" b="0" i="0" dirty="0">
                <a:solidFill>
                  <a:srgbClr val="202124"/>
                </a:solidFill>
                <a:effectLst/>
                <a:latin typeface="Google Sans"/>
              </a:rPr>
              <a:t>Seguín</a:t>
            </a:r>
            <a:r>
              <a:rPr lang="en-US" sz="2000" dirty="0">
                <a:latin typeface="Gotham Book" pitchFamily="50" charset="0"/>
              </a:rPr>
              <a:t>, Dr. James B. Miller, and Stephen F. Austin to present the petitions to the government; </a:t>
            </a:r>
            <a:r>
              <a:rPr lang="en-US" sz="2000" b="0" i="0" dirty="0">
                <a:solidFill>
                  <a:srgbClr val="202124"/>
                </a:solidFill>
                <a:effectLst/>
                <a:latin typeface="Google Sans"/>
              </a:rPr>
              <a:t>Seguín</a:t>
            </a:r>
            <a:r>
              <a:rPr lang="en-US" sz="2000" dirty="0">
                <a:latin typeface="Gotham Book" pitchFamily="50" charset="0"/>
              </a:rPr>
              <a:t> and Miller were unable to go. Austin went to Mexico City alone. </a:t>
            </a:r>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2649138" y="55103"/>
            <a:ext cx="10515600" cy="1325563"/>
          </a:xfrm>
        </p:spPr>
        <p:txBody>
          <a:bodyPr>
            <a:normAutofit/>
          </a:bodyPr>
          <a:lstStyle/>
          <a:p>
            <a:r>
              <a:rPr lang="en-US" sz="5400" dirty="0">
                <a:solidFill>
                  <a:schemeClr val="bg1"/>
                </a:solidFill>
                <a:latin typeface="Gotham Medium" pitchFamily="2" charset="0"/>
                <a:cs typeface="Gotham Medium" pitchFamily="2" charset="0"/>
              </a:rPr>
              <a:t>The Convention of 1833</a:t>
            </a:r>
            <a:endParaRPr lang="en-US" sz="5400" dirty="0">
              <a:solidFill>
                <a:schemeClr val="bg1"/>
              </a:solidFill>
            </a:endParaRPr>
          </a:p>
        </p:txBody>
      </p:sp>
    </p:spTree>
    <p:extLst>
      <p:ext uri="{BB962C8B-B14F-4D97-AF65-F5344CB8AC3E}">
        <p14:creationId xmlns:p14="http://schemas.microsoft.com/office/powerpoint/2010/main" val="422114219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7170" name="Picture 2" descr="Primary view of object titled '[Engraving of Stephen F. Austin]'.">
            <a:hlinkClick r:id="rId4"/>
            <a:extLst>
              <a:ext uri="{FF2B5EF4-FFF2-40B4-BE49-F238E27FC236}">
                <a16:creationId xmlns:a16="http://schemas.microsoft.com/office/drawing/2014/main" id="{1D1E580E-70CA-4A97-AC27-09E4105EEE7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7706" y="1504334"/>
            <a:ext cx="3323303" cy="4719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3CF3408F-0364-7048-86BC-D4050492CAE2}"/>
              </a:ext>
            </a:extLst>
          </p:cNvPr>
          <p:cNvSpPr txBox="1">
            <a:spLocks/>
          </p:cNvSpPr>
          <p:nvPr/>
        </p:nvSpPr>
        <p:spPr>
          <a:xfrm>
            <a:off x="3781143" y="1792458"/>
            <a:ext cx="7793360" cy="4946677"/>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900" i="1" dirty="0">
                <a:solidFill>
                  <a:schemeClr val="tx1">
                    <a:lumMod val="75000"/>
                    <a:lumOff val="25000"/>
                  </a:schemeClr>
                </a:solidFill>
                <a:latin typeface="Gotham Book" pitchFamily="50" charset="0"/>
                <a:cs typeface="Gotham Medium" pitchFamily="2" charset="0"/>
              </a:rPr>
              <a:t>Stephen F. Austin left Texas to present the petitions of the Convention of 1833 to the Mexican government. On his arrival in Mexico City in July 1833, Santa Anna was in the middle of a civil war and a cholera epidemic plagued the city, delaying Austin’s meeting with Santa Anna. Months passed, and Austin grew frustrated; he wrote a letter to the leaders in San Antonio de Bexar suggesting that Texas should organize as a separate state, under the provisions of the Acta Constitutive of May 7, 1824. Austin noted that Texas would be ruined forever if they did not take matters into their own hands.  </a:t>
            </a:r>
          </a:p>
          <a:p>
            <a:pPr>
              <a:lnSpc>
                <a:spcPct val="100000"/>
              </a:lnSpc>
              <a:spcBef>
                <a:spcPts val="0"/>
              </a:spcBef>
            </a:pPr>
            <a:endParaRPr lang="en-US" sz="1900" i="1" dirty="0">
              <a:solidFill>
                <a:schemeClr val="tx1">
                  <a:lumMod val="75000"/>
                  <a:lumOff val="25000"/>
                </a:schemeClr>
              </a:solidFill>
              <a:latin typeface="Gotham Book" pitchFamily="50" charset="0"/>
              <a:cs typeface="Gotham Medium" pitchFamily="2" charset="0"/>
            </a:endParaRPr>
          </a:p>
          <a:p>
            <a:pPr>
              <a:lnSpc>
                <a:spcPct val="100000"/>
              </a:lnSpc>
              <a:spcBef>
                <a:spcPts val="0"/>
              </a:spcBef>
            </a:pPr>
            <a:r>
              <a:rPr lang="en-US" sz="1900" i="1" dirty="0">
                <a:solidFill>
                  <a:schemeClr val="tx1">
                    <a:lumMod val="75000"/>
                    <a:lumOff val="25000"/>
                  </a:schemeClr>
                </a:solidFill>
                <a:latin typeface="Gotham Book" pitchFamily="50" charset="0"/>
                <a:cs typeface="Gotham Medium" pitchFamily="2" charset="0"/>
              </a:rPr>
              <a:t>Austin would eventually meet with Santa Anna, who would repeal the Law of April 6, 1830. In addition, the Mexican government promised to make significant reforms. Santa Anna did not approve separate statehood for Texas. </a:t>
            </a:r>
          </a:p>
        </p:txBody>
      </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11050" y="-2412"/>
            <a:ext cx="10075525" cy="1182426"/>
          </a:xfrm>
        </p:spPr>
        <p:txBody>
          <a:bodyPr>
            <a:normAutofit/>
          </a:bodyPr>
          <a:lstStyle/>
          <a:p>
            <a:r>
              <a:rPr lang="en-US" dirty="0">
                <a:solidFill>
                  <a:srgbClr val="CA4341"/>
                </a:solidFill>
                <a:latin typeface="Gotham Medium" pitchFamily="2" charset="0"/>
                <a:cs typeface="Gotham Medium" pitchFamily="2" charset="0"/>
              </a:rPr>
              <a:t>Austin heads to Mexico</a:t>
            </a:r>
            <a:endParaRPr lang="es-ES" dirty="0">
              <a:solidFill>
                <a:srgbClr val="CA4341"/>
              </a:solidFill>
              <a:latin typeface="Gotham Medium" pitchFamily="2" charset="0"/>
              <a:cs typeface="Gotham Medium" pitchFamily="2" charset="0"/>
            </a:endParaRPr>
          </a:p>
        </p:txBody>
      </p:sp>
    </p:spTree>
    <p:extLst>
      <p:ext uri="{BB962C8B-B14F-4D97-AF65-F5344CB8AC3E}">
        <p14:creationId xmlns:p14="http://schemas.microsoft.com/office/powerpoint/2010/main" val="165691034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7170" name="Picture 2" descr="Primary view of object titled '[Engraving of Stephen F. Austin]'.">
            <a:hlinkClick r:id="rId4"/>
            <a:extLst>
              <a:ext uri="{FF2B5EF4-FFF2-40B4-BE49-F238E27FC236}">
                <a16:creationId xmlns:a16="http://schemas.microsoft.com/office/drawing/2014/main" id="{1D1E580E-70CA-4A97-AC27-09E4105EEE7F}"/>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237706" y="1504334"/>
            <a:ext cx="3323303" cy="471948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3CF3408F-0364-7048-86BC-D4050492CAE2}"/>
              </a:ext>
            </a:extLst>
          </p:cNvPr>
          <p:cNvSpPr txBox="1">
            <a:spLocks/>
          </p:cNvSpPr>
          <p:nvPr/>
        </p:nvSpPr>
        <p:spPr>
          <a:xfrm>
            <a:off x="3781143" y="2075306"/>
            <a:ext cx="7793360" cy="3577540"/>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1900" i="1" dirty="0">
                <a:solidFill>
                  <a:schemeClr val="tx1">
                    <a:lumMod val="75000"/>
                    <a:lumOff val="25000"/>
                  </a:schemeClr>
                </a:solidFill>
                <a:latin typeface="Gotham Book" pitchFamily="50" charset="0"/>
                <a:cs typeface="Gotham Medium" pitchFamily="2" charset="0"/>
              </a:rPr>
              <a:t>Austin's letter was intercepted by the alcalde of San Antonio de Bexar, who sent Austin's letter to Mexican Vice-President Farias. The vice-president believed the letter to have treasonable intentions. So he had Austin arrested and taken back to Mexico City, where Austin was imprisoned and put in solitary confinement for three months. Austin was also denied the use of books or writing materials. No charges were ever brought against Austin, and no court would accept his case, sadly Austin remained a prisoner. In December 1834, Austin was released from prison and placed under house arrest in Mexico City. Then in July 1835, Austin was set free and soon returned to Texas. </a:t>
            </a:r>
          </a:p>
          <a:p>
            <a:pPr>
              <a:lnSpc>
                <a:spcPct val="100000"/>
              </a:lnSpc>
              <a:spcBef>
                <a:spcPts val="0"/>
              </a:spcBef>
            </a:pPr>
            <a:endParaRPr lang="en-US" sz="1900" i="1" dirty="0">
              <a:solidFill>
                <a:schemeClr val="tx1">
                  <a:lumMod val="75000"/>
                  <a:lumOff val="25000"/>
                </a:schemeClr>
              </a:solidFill>
              <a:latin typeface="Gotham Book" pitchFamily="50" charset="0"/>
              <a:cs typeface="Gotham Medium" pitchFamily="2" charset="0"/>
            </a:endParaRPr>
          </a:p>
          <a:p>
            <a:pPr>
              <a:lnSpc>
                <a:spcPct val="100000"/>
              </a:lnSpc>
              <a:spcBef>
                <a:spcPts val="0"/>
              </a:spcBef>
            </a:pPr>
            <a:r>
              <a:rPr lang="en-US" sz="1900" i="1" dirty="0">
                <a:solidFill>
                  <a:schemeClr val="tx1">
                    <a:lumMod val="75000"/>
                    <a:lumOff val="25000"/>
                  </a:schemeClr>
                </a:solidFill>
                <a:latin typeface="Gotham Book" pitchFamily="50" charset="0"/>
                <a:cs typeface="Gotham Medium" pitchFamily="2" charset="0"/>
              </a:rPr>
              <a:t>Austin was absent from Texas for over two years. </a:t>
            </a:r>
          </a:p>
        </p:txBody>
      </p:sp>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84748" y="20073"/>
            <a:ext cx="10277399" cy="1242191"/>
          </a:xfrm>
        </p:spPr>
        <p:txBody>
          <a:bodyPr>
            <a:normAutofit/>
          </a:bodyPr>
          <a:lstStyle/>
          <a:p>
            <a:r>
              <a:rPr lang="en-US" dirty="0">
                <a:solidFill>
                  <a:srgbClr val="CA4341"/>
                </a:solidFill>
                <a:latin typeface="Gotham Medium" pitchFamily="2" charset="0"/>
                <a:cs typeface="Gotham Medium" pitchFamily="2" charset="0"/>
              </a:rPr>
              <a:t>1833 – Austin’s Arrest</a:t>
            </a:r>
            <a:endParaRPr lang="es-ES" dirty="0">
              <a:solidFill>
                <a:srgbClr val="CA4341"/>
              </a:solidFill>
              <a:latin typeface="Gotham Medium" pitchFamily="2" charset="0"/>
              <a:cs typeface="Gotham Medium" pitchFamily="2" charset="0"/>
            </a:endParaRPr>
          </a:p>
        </p:txBody>
      </p:sp>
    </p:spTree>
    <p:extLst>
      <p:ext uri="{BB962C8B-B14F-4D97-AF65-F5344CB8AC3E}">
        <p14:creationId xmlns:p14="http://schemas.microsoft.com/office/powerpoint/2010/main" val="321235711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0242" name="Picture 2" descr="File:Gonzales Flag.JPG &quot;Come and Take It&quot;">
            <a:hlinkClick r:id="rId4"/>
            <a:extLst>
              <a:ext uri="{FF2B5EF4-FFF2-40B4-BE49-F238E27FC236}">
                <a16:creationId xmlns:a16="http://schemas.microsoft.com/office/drawing/2014/main" id="{29EE2566-905C-4A85-9C20-ED9298B185C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197213" y="2222800"/>
            <a:ext cx="4652766" cy="305337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D305FD3-ECF8-49C9-8AF8-DF47E69A5838}"/>
              </a:ext>
            </a:extLst>
          </p:cNvPr>
          <p:cNvSpPr txBox="1"/>
          <p:nvPr/>
        </p:nvSpPr>
        <p:spPr>
          <a:xfrm>
            <a:off x="397793" y="1876265"/>
            <a:ext cx="6778113" cy="4493538"/>
          </a:xfrm>
          <a:prstGeom prst="rect">
            <a:avLst/>
          </a:prstGeom>
          <a:noFill/>
        </p:spPr>
        <p:txBody>
          <a:bodyPr wrap="square" rtlCol="0">
            <a:spAutoFit/>
          </a:bodyPr>
          <a:lstStyle/>
          <a:p>
            <a:r>
              <a:rPr lang="en-US" sz="2200" dirty="0">
                <a:latin typeface="Gotham Book" pitchFamily="50" charset="0"/>
              </a:rPr>
              <a:t>The first battle of the Texas Revolution was on October 2, 1835, when the citizens of Gonzales refused to give up a small cannon that was given to them by the Spanish for protection against American Indian raids. A small militia army led by John Henry Moore flew the “Come and Take It” flag as they would face off against Mexican Lieutenant Castaneda, who led 100 Mexican soldiers to retrieve the cannon. The Texan militia fired on the Mexican soldiers along Guadalupe River, and a short battle ensued.  Realizing he was outnumbered, Castaneda retreats to return to San Antonio. As a result of this battle, the tensions between Anglo-American and Tejanos in Texas against Santa Anna's government grew more intense. </a:t>
            </a:r>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834947" y="141261"/>
            <a:ext cx="10515600" cy="1325563"/>
          </a:xfrm>
        </p:spPr>
        <p:txBody>
          <a:bodyPr>
            <a:normAutofit/>
          </a:bodyPr>
          <a:lstStyle/>
          <a:p>
            <a:r>
              <a:rPr lang="en-US" sz="4800" dirty="0">
                <a:solidFill>
                  <a:schemeClr val="bg1"/>
                </a:solidFill>
                <a:latin typeface="Gotham Medium" pitchFamily="2" charset="0"/>
                <a:cs typeface="Gotham Medium" pitchFamily="2" charset="0"/>
              </a:rPr>
              <a:t>October 2, 1835 Battle of Gonzales</a:t>
            </a:r>
            <a:endParaRPr lang="en-US" sz="4800" dirty="0">
              <a:solidFill>
                <a:schemeClr val="bg1"/>
              </a:solidFill>
            </a:endParaRPr>
          </a:p>
        </p:txBody>
      </p:sp>
    </p:spTree>
    <p:extLst>
      <p:ext uri="{BB962C8B-B14F-4D97-AF65-F5344CB8AC3E}">
        <p14:creationId xmlns:p14="http://schemas.microsoft.com/office/powerpoint/2010/main" val="259437806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1026" name="Picture 2" descr="Primary view of object titled '[Transcript of letter from Stephen F. Austin to James Bowie, October 27, 1835]'.">
            <a:hlinkClick r:id="rId4"/>
            <a:extLst>
              <a:ext uri="{FF2B5EF4-FFF2-40B4-BE49-F238E27FC236}">
                <a16:creationId xmlns:a16="http://schemas.microsoft.com/office/drawing/2014/main" id="{22F74D26-2AF4-4D5B-A5BA-706C97B3C4B4}"/>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813160" y="1920822"/>
            <a:ext cx="3324864" cy="4302998"/>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D305FD3-ECF8-49C9-8AF8-DF47E69A5838}"/>
              </a:ext>
            </a:extLst>
          </p:cNvPr>
          <p:cNvSpPr txBox="1"/>
          <p:nvPr/>
        </p:nvSpPr>
        <p:spPr>
          <a:xfrm>
            <a:off x="519714" y="2214819"/>
            <a:ext cx="6544763" cy="3477875"/>
          </a:xfrm>
          <a:prstGeom prst="rect">
            <a:avLst/>
          </a:prstGeom>
          <a:noFill/>
        </p:spPr>
        <p:txBody>
          <a:bodyPr wrap="square" rtlCol="0">
            <a:spAutoFit/>
          </a:bodyPr>
          <a:lstStyle/>
          <a:p>
            <a:r>
              <a:rPr lang="en-US" sz="2200" dirty="0">
                <a:latin typeface="Gotham Book" pitchFamily="50" charset="0"/>
              </a:rPr>
              <a:t>The Siege of San Antonio de Bexar was the first military campaign of the Texas Revolution. The Texans knew they needed to control San Antonio and sent Stephen F. Austin, elected the commander of the Texan army. </a:t>
            </a:r>
            <a:r>
              <a:rPr lang="en-US" sz="2200">
                <a:latin typeface="Gotham Book" pitchFamily="50" charset="0"/>
              </a:rPr>
              <a:t>When Austin arrived with the Texas militia in mid-October 1835, the discovered that Mexican General Martin Perfecto de Cos had occupied the city with troops loyal to Santa Anna. </a:t>
            </a:r>
            <a:r>
              <a:rPr lang="en-US" sz="2200" dirty="0">
                <a:latin typeface="Gotham Book" pitchFamily="50" charset="0"/>
              </a:rPr>
              <a:t>Cos would defend the city; the Texan army swelled to 600,  surrounded the town, and began a month-long siege. </a:t>
            </a:r>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3282655" y="88960"/>
            <a:ext cx="8336188" cy="1325563"/>
          </a:xfrm>
        </p:spPr>
        <p:txBody>
          <a:bodyPr>
            <a:normAutofit/>
          </a:bodyPr>
          <a:lstStyle/>
          <a:p>
            <a:r>
              <a:rPr lang="en-US" sz="5400" dirty="0">
                <a:solidFill>
                  <a:schemeClr val="bg1"/>
                </a:solidFill>
                <a:latin typeface="Gotham Medium" pitchFamily="2" charset="0"/>
                <a:cs typeface="Gotham Medium" pitchFamily="2" charset="0"/>
              </a:rPr>
              <a:t>Siege of San Antonio</a:t>
            </a:r>
            <a:endParaRPr lang="en-US" sz="5400" dirty="0">
              <a:solidFill>
                <a:schemeClr val="bg1"/>
              </a:solidFill>
            </a:endParaRPr>
          </a:p>
        </p:txBody>
      </p:sp>
    </p:spTree>
    <p:extLst>
      <p:ext uri="{BB962C8B-B14F-4D97-AF65-F5344CB8AC3E}">
        <p14:creationId xmlns:p14="http://schemas.microsoft.com/office/powerpoint/2010/main" val="411060060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Google Shape;182;p30" descr="Map of the Siege of Bexar">
            <a:hlinkClick r:id="rId4"/>
            <a:extLst>
              <a:ext uri="{FF2B5EF4-FFF2-40B4-BE49-F238E27FC236}">
                <a16:creationId xmlns:a16="http://schemas.microsoft.com/office/drawing/2014/main" id="{155E032B-AEAE-4399-AB12-9097B94068A5}"/>
              </a:ext>
            </a:extLst>
          </p:cNvPr>
          <p:cNvPicPr preferRelativeResize="0"/>
          <p:nvPr/>
        </p:nvPicPr>
        <p:blipFill>
          <a:blip r:embed="rId5">
            <a:alphaModFix/>
          </a:blip>
          <a:stretch>
            <a:fillRect/>
          </a:stretch>
        </p:blipFill>
        <p:spPr>
          <a:xfrm>
            <a:off x="6217921" y="1715011"/>
            <a:ext cx="5576286" cy="4366598"/>
          </a:xfrm>
          <a:prstGeom prst="rect">
            <a:avLst/>
          </a:prstGeom>
          <a:noFill/>
          <a:ln>
            <a:noFill/>
          </a:ln>
        </p:spPr>
      </p:pic>
      <p:sp>
        <p:nvSpPr>
          <p:cNvPr id="52" name="TextBox 51">
            <a:extLst>
              <a:ext uri="{FF2B5EF4-FFF2-40B4-BE49-F238E27FC236}">
                <a16:creationId xmlns:a16="http://schemas.microsoft.com/office/drawing/2014/main" id="{7D305FD3-ECF8-49C9-8AF8-DF47E69A5838}"/>
              </a:ext>
            </a:extLst>
          </p:cNvPr>
          <p:cNvSpPr txBox="1"/>
          <p:nvPr/>
        </p:nvSpPr>
        <p:spPr>
          <a:xfrm>
            <a:off x="397794" y="2028429"/>
            <a:ext cx="5576286" cy="3816429"/>
          </a:xfrm>
          <a:prstGeom prst="rect">
            <a:avLst/>
          </a:prstGeom>
          <a:noFill/>
        </p:spPr>
        <p:txBody>
          <a:bodyPr wrap="square" rtlCol="0">
            <a:spAutoFit/>
          </a:bodyPr>
          <a:lstStyle/>
          <a:p>
            <a:r>
              <a:rPr lang="en-US" sz="2200" dirty="0">
                <a:latin typeface="Gotham Book" pitchFamily="50" charset="0"/>
              </a:rPr>
              <a:t>At dawn on December 5, 1835, the Texan army  attacked the Mexican troops in San Antonio. The fighting was house-to-house, with the Texans slowly gaining control of the area. Over the course of several days, they inflicted about 150 casualties on the Mexicans. Running low on food and supplies, Mexican General Cos surrenders on December 9, 1835. The Texans ordered them to leave Texas, promise to never come back, and to swear to never oppose the Constitution of 1824. </a:t>
            </a:r>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703540" y="40512"/>
            <a:ext cx="11711719" cy="1325563"/>
          </a:xfrm>
        </p:spPr>
        <p:txBody>
          <a:bodyPr>
            <a:normAutofit/>
          </a:bodyPr>
          <a:lstStyle/>
          <a:p>
            <a:r>
              <a:rPr lang="en-US" sz="5400" dirty="0">
                <a:solidFill>
                  <a:schemeClr val="bg1"/>
                </a:solidFill>
                <a:latin typeface="Gotham Medium" pitchFamily="2" charset="0"/>
                <a:cs typeface="Gotham Medium" pitchFamily="2" charset="0"/>
              </a:rPr>
              <a:t>Siege of San Antonio Continued </a:t>
            </a:r>
            <a:r>
              <a:rPr lang="en-US" sz="1200" dirty="0">
                <a:solidFill>
                  <a:schemeClr val="bg1"/>
                </a:solidFill>
                <a:latin typeface="Gotham Medium" pitchFamily="2" charset="0"/>
                <a:cs typeface="Gotham Medium" pitchFamily="2" charset="0"/>
              </a:rPr>
              <a:t>pt1</a:t>
            </a:r>
            <a:endParaRPr lang="en-US" sz="1200" dirty="0">
              <a:solidFill>
                <a:schemeClr val="bg1"/>
              </a:solidFill>
            </a:endParaRPr>
          </a:p>
        </p:txBody>
      </p:sp>
    </p:spTree>
    <p:extLst>
      <p:ext uri="{BB962C8B-B14F-4D97-AF65-F5344CB8AC3E}">
        <p14:creationId xmlns:p14="http://schemas.microsoft.com/office/powerpoint/2010/main" val="348123276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9" name="Google Shape;182;p30" descr="Map of the Siege of Bexar">
            <a:hlinkClick r:id="rId4"/>
            <a:extLst>
              <a:ext uri="{FF2B5EF4-FFF2-40B4-BE49-F238E27FC236}">
                <a16:creationId xmlns:a16="http://schemas.microsoft.com/office/drawing/2014/main" id="{155E032B-AEAE-4399-AB12-9097B94068A5}"/>
              </a:ext>
            </a:extLst>
          </p:cNvPr>
          <p:cNvPicPr preferRelativeResize="0"/>
          <p:nvPr/>
        </p:nvPicPr>
        <p:blipFill>
          <a:blip r:embed="rId5">
            <a:alphaModFix/>
          </a:blip>
          <a:stretch>
            <a:fillRect/>
          </a:stretch>
        </p:blipFill>
        <p:spPr>
          <a:xfrm>
            <a:off x="6217921" y="1715011"/>
            <a:ext cx="5576286" cy="4366598"/>
          </a:xfrm>
          <a:prstGeom prst="rect">
            <a:avLst/>
          </a:prstGeom>
          <a:noFill/>
          <a:ln>
            <a:noFill/>
          </a:ln>
        </p:spPr>
      </p:pic>
      <p:sp>
        <p:nvSpPr>
          <p:cNvPr id="52" name="TextBox 51">
            <a:extLst>
              <a:ext uri="{FF2B5EF4-FFF2-40B4-BE49-F238E27FC236}">
                <a16:creationId xmlns:a16="http://schemas.microsoft.com/office/drawing/2014/main" id="{7D305FD3-ECF8-49C9-8AF8-DF47E69A5838}"/>
              </a:ext>
            </a:extLst>
          </p:cNvPr>
          <p:cNvSpPr txBox="1"/>
          <p:nvPr/>
        </p:nvSpPr>
        <p:spPr>
          <a:xfrm>
            <a:off x="397794" y="2159372"/>
            <a:ext cx="5576286" cy="3139321"/>
          </a:xfrm>
          <a:prstGeom prst="rect">
            <a:avLst/>
          </a:prstGeom>
          <a:noFill/>
        </p:spPr>
        <p:txBody>
          <a:bodyPr wrap="square" rtlCol="0">
            <a:spAutoFit/>
          </a:bodyPr>
          <a:lstStyle/>
          <a:p>
            <a:r>
              <a:rPr lang="en-US" sz="2200" dirty="0">
                <a:latin typeface="Gotham Book" pitchFamily="50" charset="0"/>
              </a:rPr>
              <a:t>After the battle, most people in Texas believed that Mexican troops would stay out of the region for at least several months. It was the start of winter, and no one thought that the Mexican army would return any time soon. </a:t>
            </a:r>
          </a:p>
          <a:p>
            <a:endParaRPr lang="en-US" sz="2200" dirty="0">
              <a:latin typeface="Gotham Book" pitchFamily="50" charset="0"/>
            </a:endParaRPr>
          </a:p>
          <a:p>
            <a:r>
              <a:rPr lang="en-US" sz="2200" dirty="0">
                <a:latin typeface="Gotham Book" pitchFamily="50" charset="0"/>
              </a:rPr>
              <a:t>Most of the Texas volunteers eventually returned to their homes, leaving San Antonio and Texas under the control of </a:t>
            </a:r>
            <a:r>
              <a:rPr lang="en-US" sz="2200">
                <a:latin typeface="Gotham Book" pitchFamily="50" charset="0"/>
              </a:rPr>
              <a:t>the Texans.</a:t>
            </a:r>
            <a:endParaRPr lang="en-US" sz="2200" dirty="0">
              <a:latin typeface="Gotham Book" pitchFamily="50" charset="0"/>
            </a:endParaRPr>
          </a:p>
        </p:txBody>
      </p:sp>
      <p:sp>
        <p:nvSpPr>
          <p:cNvPr id="2" name="Title 1">
            <a:extLst>
              <a:ext uri="{FF2B5EF4-FFF2-40B4-BE49-F238E27FC236}">
                <a16:creationId xmlns:a16="http://schemas.microsoft.com/office/drawing/2014/main" id="{A73E2692-B82A-0B4E-8491-430759F93D45}"/>
              </a:ext>
            </a:extLst>
          </p:cNvPr>
          <p:cNvSpPr>
            <a:spLocks noGrp="1"/>
          </p:cNvSpPr>
          <p:nvPr>
            <p:ph type="title"/>
          </p:nvPr>
        </p:nvSpPr>
        <p:spPr>
          <a:xfrm>
            <a:off x="1703540" y="40512"/>
            <a:ext cx="11711719" cy="1325563"/>
          </a:xfrm>
        </p:spPr>
        <p:txBody>
          <a:bodyPr>
            <a:normAutofit/>
          </a:bodyPr>
          <a:lstStyle/>
          <a:p>
            <a:r>
              <a:rPr lang="en-US" sz="5400" dirty="0">
                <a:solidFill>
                  <a:schemeClr val="bg1"/>
                </a:solidFill>
                <a:latin typeface="Gotham Medium" pitchFamily="2" charset="0"/>
                <a:cs typeface="Gotham Medium" pitchFamily="2" charset="0"/>
              </a:rPr>
              <a:t>Siege of San Antonio Continued </a:t>
            </a:r>
            <a:r>
              <a:rPr lang="en-US" sz="1200" dirty="0">
                <a:solidFill>
                  <a:schemeClr val="bg1"/>
                </a:solidFill>
                <a:latin typeface="Gotham Medium" pitchFamily="2" charset="0"/>
                <a:cs typeface="Gotham Medium" pitchFamily="2" charset="0"/>
              </a:rPr>
              <a:t>pt2</a:t>
            </a:r>
            <a:endParaRPr lang="en-US" sz="1200" dirty="0">
              <a:solidFill>
                <a:schemeClr val="bg1"/>
              </a:solidFill>
            </a:endParaRPr>
          </a:p>
        </p:txBody>
      </p:sp>
    </p:spTree>
    <p:extLst>
      <p:ext uri="{BB962C8B-B14F-4D97-AF65-F5344CB8AC3E}">
        <p14:creationId xmlns:p14="http://schemas.microsoft.com/office/powerpoint/2010/main" val="12757541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606220" y="1133748"/>
            <a:ext cx="3972700" cy="2416929"/>
          </a:xfrm>
          <a:prstGeom prst="rect">
            <a:avLst/>
          </a:prstGeom>
          <a:noFill/>
          <a:ln>
            <a:noFill/>
          </a:ln>
        </p:spPr>
      </p:pic>
      <p:sp>
        <p:nvSpPr>
          <p:cNvPr id="63" name="Google Shape;92;p18">
            <a:extLst>
              <a:ext uri="{FF2B5EF4-FFF2-40B4-BE49-F238E27FC236}">
                <a16:creationId xmlns:a16="http://schemas.microsoft.com/office/drawing/2014/main" id="{94F81457-25BE-4EE3-9C41-7385B4E0D95E}"/>
              </a:ext>
            </a:extLst>
          </p:cNvPr>
          <p:cNvSpPr txBox="1"/>
          <p:nvPr/>
        </p:nvSpPr>
        <p:spPr>
          <a:xfrm>
            <a:off x="1606220" y="3857545"/>
            <a:ext cx="10428464" cy="2846903"/>
          </a:xfrm>
          <a:prstGeom prst="rect">
            <a:avLst/>
          </a:prstGeom>
          <a:noFill/>
          <a:ln>
            <a:noFill/>
          </a:ln>
        </p:spPr>
        <p:txBody>
          <a:bodyPr spcFirstLastPara="1" wrap="square" lIns="91425" tIns="91425" rIns="91425" bIns="91425" anchor="t" anchorCtr="0">
            <a:spAutoFit/>
          </a:bodyPr>
          <a:lstStyle/>
          <a:p>
            <a:pPr lvl="0" algn="ctr"/>
            <a:r>
              <a:rPr lang="en-US" sz="2300" dirty="0">
                <a:latin typeface="Gotham Book" pitchFamily="50" charset="0"/>
                <a:ea typeface="Fredericka the Great"/>
                <a:cs typeface="Fredericka the Great"/>
                <a:sym typeface="Fredericka the Great"/>
              </a:rPr>
              <a:t>Essential Questions - Exit Ticket</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How does conflict cause political, economic, and social change?</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Explain the lasting impact of the people and events leading to the Texas Revolution.</a:t>
            </a:r>
          </a:p>
          <a:p>
            <a:pPr marL="457200" lvl="0" indent="-457200">
              <a:lnSpc>
                <a:spcPct val="150000"/>
              </a:lnSpc>
              <a:buFont typeface="+mj-lt"/>
              <a:buAutoNum type="arabicPeriod"/>
            </a:pPr>
            <a:r>
              <a:rPr lang="en-US" sz="2000" dirty="0">
                <a:latin typeface="Gotham Book" pitchFamily="50" charset="0"/>
                <a:ea typeface="Fredericka the Great"/>
                <a:cs typeface="Fredericka the Great"/>
                <a:sym typeface="Fredericka the Great"/>
              </a:rPr>
              <a:t>In what ways did the </a:t>
            </a:r>
            <a:r>
              <a:rPr lang="en-US" sz="2000" dirty="0" err="1">
                <a:latin typeface="Gotham Book" pitchFamily="50" charset="0"/>
                <a:ea typeface="Fredericka the Great"/>
                <a:cs typeface="Fredericka the Great"/>
                <a:sym typeface="Fredericka the Great"/>
              </a:rPr>
              <a:t>Mier</a:t>
            </a:r>
            <a:r>
              <a:rPr lang="en-US" sz="2000" dirty="0">
                <a:latin typeface="Gotham Book" pitchFamily="50" charset="0"/>
                <a:ea typeface="Fredericka the Great"/>
                <a:cs typeface="Fredericka the Great"/>
                <a:sym typeface="Fredericka the Great"/>
              </a:rPr>
              <a:t> y Teran Report and the Law of April 6, 1830 lead to the Texas Revolution?</a:t>
            </a:r>
          </a:p>
        </p:txBody>
      </p:sp>
      <p:sp>
        <p:nvSpPr>
          <p:cNvPr id="62" name="Google Shape;91;p18">
            <a:extLst>
              <a:ext uri="{FF2B5EF4-FFF2-40B4-BE49-F238E27FC236}">
                <a16:creationId xmlns:a16="http://schemas.microsoft.com/office/drawing/2014/main" id="{CBF543BD-7F0D-4189-BE76-639E2780E1D2}"/>
              </a:ext>
            </a:extLst>
          </p:cNvPr>
          <p:cNvSpPr txBox="1"/>
          <p:nvPr/>
        </p:nvSpPr>
        <p:spPr>
          <a:xfrm>
            <a:off x="5771820" y="1420100"/>
            <a:ext cx="5835161" cy="2862292"/>
          </a:xfrm>
          <a:prstGeom prst="rect">
            <a:avLst/>
          </a:prstGeom>
          <a:noFill/>
          <a:ln>
            <a:noFill/>
          </a:ln>
        </p:spPr>
        <p:txBody>
          <a:bodyPr spcFirstLastPara="1" wrap="square" lIns="91425" tIns="91425" rIns="91425" bIns="91425" anchor="t" anchorCtr="0">
            <a:spAutoFit/>
          </a:bodyPr>
          <a:lstStyle/>
          <a:p>
            <a:pPr marL="0" lvl="0" indent="0" algn="ctr" rtl="0">
              <a:spcBef>
                <a:spcPts val="0"/>
              </a:spcBef>
              <a:spcAft>
                <a:spcPts val="0"/>
              </a:spcAft>
              <a:buNone/>
            </a:pPr>
            <a:r>
              <a:rPr lang="en" sz="3800" b="1" dirty="0">
                <a:latin typeface="Gotham Book" pitchFamily="50" charset="0"/>
                <a:ea typeface="Bad Script"/>
                <a:cs typeface="Bad Script"/>
                <a:sym typeface="Bad Script"/>
              </a:rPr>
              <a:t>Think - Pair - Share</a:t>
            </a:r>
            <a:endParaRPr sz="3800" b="1" dirty="0">
              <a:latin typeface="Gotham Book" pitchFamily="50" charset="0"/>
              <a:ea typeface="Bad Script"/>
              <a:cs typeface="Bad Script"/>
              <a:sym typeface="Bad Script"/>
            </a:endParaRPr>
          </a:p>
          <a:p>
            <a:pPr lvl="0" algn="ctr"/>
            <a:r>
              <a:rPr lang="en-US" sz="2000" b="1" dirty="0">
                <a:latin typeface="Gotham Book" pitchFamily="50" charset="0"/>
                <a:ea typeface="The Girl Next Door"/>
                <a:cs typeface="The Girl Next Door"/>
                <a:sym typeface="The Girl Next Door"/>
              </a:rPr>
              <a:t>Using the lesson essential questions discussed at the beginning of the lesson and your newly gained perspective about the events of the Road to the Revolution, answer the following questions using text evidence. </a:t>
            </a:r>
          </a:p>
          <a:p>
            <a:pPr marL="0" lvl="0" indent="0" algn="ctr" rtl="0">
              <a:spcBef>
                <a:spcPts val="0"/>
              </a:spcBef>
              <a:spcAft>
                <a:spcPts val="0"/>
              </a:spcAft>
              <a:buNone/>
            </a:pPr>
            <a:endParaRPr sz="1600" b="1" i="1" dirty="0">
              <a:latin typeface="Gotham Book" pitchFamily="50" charset="0"/>
              <a:ea typeface="The Girl Next Door"/>
              <a:cs typeface="The Girl Next Door"/>
              <a:sym typeface="The Girl Next Door"/>
            </a:endParaRPr>
          </a:p>
        </p:txBody>
      </p:sp>
      <p:sp>
        <p:nvSpPr>
          <p:cNvPr id="61" name="Google Shape;90;p18">
            <a:extLst>
              <a:ext uri="{FF2B5EF4-FFF2-40B4-BE49-F238E27FC236}">
                <a16:creationId xmlns:a16="http://schemas.microsoft.com/office/drawing/2014/main" id="{47AABDE6-30C7-401C-BF7A-87038113892B}"/>
              </a:ext>
            </a:extLst>
          </p:cNvPr>
          <p:cNvSpPr txBox="1">
            <a:spLocks/>
          </p:cNvSpPr>
          <p:nvPr/>
        </p:nvSpPr>
        <p:spPr>
          <a:xfrm>
            <a:off x="1881338" y="1788168"/>
            <a:ext cx="3484200" cy="909021"/>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nSpc>
                <a:spcPct val="100000"/>
              </a:lnSpc>
              <a:buNone/>
            </a:pPr>
            <a:r>
              <a:rPr lang="en-US" sz="1400" i="1" dirty="0">
                <a:solidFill>
                  <a:schemeClr val="dk1"/>
                </a:solidFill>
                <a:latin typeface="Bitter"/>
                <a:ea typeface="Bitter"/>
                <a:cs typeface="Bitter"/>
                <a:sym typeface="Bitter"/>
              </a:rPr>
              <a:t>Use notes and activities from this lesson to support your thinking process. </a:t>
            </a:r>
          </a:p>
        </p:txBody>
      </p:sp>
      <p:sp>
        <p:nvSpPr>
          <p:cNvPr id="36" name="Google Shape;89;p18">
            <a:extLst>
              <a:ext uri="{FF2B5EF4-FFF2-40B4-BE49-F238E27FC236}">
                <a16:creationId xmlns:a16="http://schemas.microsoft.com/office/drawing/2014/main" id="{5399FEE3-E340-42A4-A4FF-435795E25D4B}"/>
              </a:ext>
            </a:extLst>
          </p:cNvPr>
          <p:cNvSpPr txBox="1">
            <a:spLocks/>
          </p:cNvSpPr>
          <p:nvPr/>
        </p:nvSpPr>
        <p:spPr>
          <a:xfrm>
            <a:off x="1799120" y="1447148"/>
            <a:ext cx="3484200" cy="499200"/>
          </a:xfrm>
          <a:prstGeom prst="rect">
            <a:avLst/>
          </a:prstGeom>
        </p:spPr>
        <p:txBody>
          <a:bodyPr spcFirstLastPara="1" vert="horz" wrap="square" lIns="91425" tIns="91425" rIns="91425" bIns="91425" rtlCol="0" anchor="t" anchorCtr="0">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spcBef>
                <a:spcPts val="0"/>
              </a:spcBef>
              <a:buSzPts val="1100"/>
            </a:pPr>
            <a:r>
              <a:rPr lang="en-US" sz="2320" b="1" dirty="0">
                <a:latin typeface="Bad Script"/>
                <a:ea typeface="Bad Script"/>
                <a:cs typeface="Bad Script"/>
                <a:sym typeface="Bad Script"/>
              </a:rPr>
              <a:t>Apply your knowledge:</a:t>
            </a:r>
            <a:endParaRPr lang="en-US" sz="1920" dirty="0">
              <a:latin typeface="Days One"/>
              <a:ea typeface="Days One"/>
              <a:cs typeface="Days One"/>
              <a:sym typeface="Days One"/>
            </a:endParaRPr>
          </a:p>
        </p:txBody>
      </p:sp>
      <p:sp>
        <p:nvSpPr>
          <p:cNvPr id="10" name="Title 9">
            <a:extLst>
              <a:ext uri="{FF2B5EF4-FFF2-40B4-BE49-F238E27FC236}">
                <a16:creationId xmlns:a16="http://schemas.microsoft.com/office/drawing/2014/main" id="{F83A6A03-C426-4DB1-BA17-69D72DF75202}"/>
              </a:ext>
            </a:extLst>
          </p:cNvPr>
          <p:cNvSpPr>
            <a:spLocks noGrp="1"/>
          </p:cNvSpPr>
          <p:nvPr>
            <p:ph type="title"/>
          </p:nvPr>
        </p:nvSpPr>
        <p:spPr>
          <a:xfrm>
            <a:off x="2073613" y="-55879"/>
            <a:ext cx="10515600" cy="1325563"/>
          </a:xfrm>
        </p:spPr>
        <p:txBody>
          <a:bodyPr/>
          <a:lstStyle/>
          <a:p>
            <a:r>
              <a:rPr lang="en-US" dirty="0">
                <a:solidFill>
                  <a:srgbClr val="CA4341"/>
                </a:solidFill>
                <a:latin typeface="Gotham Medium" pitchFamily="2" charset="0"/>
                <a:cs typeface="Gotham Medium" pitchFamily="2" charset="0"/>
              </a:rPr>
              <a:t>Essential Questions</a:t>
            </a:r>
            <a:endParaRPr lang="en-US" dirty="0"/>
          </a:p>
        </p:txBody>
      </p:sp>
    </p:spTree>
    <p:extLst>
      <p:ext uri="{BB962C8B-B14F-4D97-AF65-F5344CB8AC3E}">
        <p14:creationId xmlns:p14="http://schemas.microsoft.com/office/powerpoint/2010/main" val="39485341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a:extLst>
              <a:ext uri="{C183D7F6-B498-43B3-948B-1728B52AA6E4}">
                <adec:decorative xmlns:adec="http://schemas.microsoft.com/office/drawing/2017/decorative" val="1"/>
              </a:ext>
            </a:extLst>
          </p:cNvPr>
          <p:cNvSpPr txBox="1"/>
          <p:nvPr/>
        </p:nvSpPr>
        <p:spPr>
          <a:xfrm>
            <a:off x="7152968" y="6369803"/>
            <a:ext cx="4641239"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25E68FD3-81CA-D44F-9A3E-366547E2B997}"/>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096" y="5744323"/>
            <a:ext cx="976941" cy="994812"/>
          </a:xfrm>
          <a:prstGeom prst="rect">
            <a:avLst/>
          </a:prstGeom>
        </p:spPr>
      </p:pic>
      <p:sp>
        <p:nvSpPr>
          <p:cNvPr id="14" name="Text Placeholder 2">
            <a:extLst>
              <a:ext uri="{FF2B5EF4-FFF2-40B4-BE49-F238E27FC236}">
                <a16:creationId xmlns:a16="http://schemas.microsoft.com/office/drawing/2014/main" id="{DE488146-4FB0-4E15-9E3C-1BB476E18182}"/>
              </a:ext>
              <a:ext uri="{C183D7F6-B498-43B3-948B-1728B52AA6E4}">
                <adec:decorative xmlns:adec="http://schemas.microsoft.com/office/drawing/2017/decorative" val="0"/>
              </a:ext>
            </a:extLst>
          </p:cNvPr>
          <p:cNvSpPr txBox="1">
            <a:spLocks/>
          </p:cNvSpPr>
          <p:nvPr/>
        </p:nvSpPr>
        <p:spPr>
          <a:xfrm>
            <a:off x="2675703" y="1618197"/>
            <a:ext cx="7102477" cy="4519131"/>
          </a:xfrm>
          <a:prstGeom prst="rect">
            <a:avLst/>
          </a:prstGeom>
        </p:spPr>
        <p:txBody>
          <a:bodyPr vert="horz" lIns="91440" tIns="45720" rIns="91440" bIns="45720" rtlCol="0">
            <a:norm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marL="457200" indent="-457200">
              <a:lnSpc>
                <a:spcPct val="100000"/>
              </a:lnSpc>
              <a:spcBef>
                <a:spcPts val="0"/>
              </a:spcBef>
              <a:buFont typeface="+mj-lt"/>
              <a:buAutoNum type="arabicPeriod"/>
            </a:pPr>
            <a:r>
              <a:rPr lang="en-US" sz="2200" dirty="0">
                <a:solidFill>
                  <a:schemeClr val="tx1">
                    <a:lumMod val="75000"/>
                    <a:lumOff val="25000"/>
                  </a:schemeClr>
                </a:solidFill>
                <a:latin typeface="Gotham Book" pitchFamily="2" charset="0"/>
                <a:cs typeface="Gotham Book" pitchFamily="2" charset="0"/>
              </a:rPr>
              <a:t>How does conflict cause political, economic, and social change?</a:t>
            </a:r>
          </a:p>
          <a:p>
            <a:pPr marL="457200" indent="-457200">
              <a:lnSpc>
                <a:spcPct val="100000"/>
              </a:lnSpc>
              <a:spcBef>
                <a:spcPts val="0"/>
              </a:spcBef>
              <a:buFont typeface="+mj-lt"/>
              <a:buAutoNum type="arabicPeriod"/>
            </a:pPr>
            <a:endParaRPr lang="en-US" sz="2200" dirty="0">
              <a:solidFill>
                <a:schemeClr val="tx1">
                  <a:lumMod val="75000"/>
                  <a:lumOff val="25000"/>
                </a:schemeClr>
              </a:solidFill>
              <a:latin typeface="Gotham Book" pitchFamily="2" charset="0"/>
              <a:cs typeface="Gotham Book" pitchFamily="2" charset="0"/>
            </a:endParaRPr>
          </a:p>
          <a:p>
            <a:pPr marL="457200" indent="-457200">
              <a:lnSpc>
                <a:spcPct val="100000"/>
              </a:lnSpc>
              <a:spcBef>
                <a:spcPts val="0"/>
              </a:spcBef>
              <a:buFont typeface="+mj-lt"/>
              <a:buAutoNum type="arabicPeriod"/>
            </a:pPr>
            <a:r>
              <a:rPr lang="en-US" sz="2200" dirty="0">
                <a:solidFill>
                  <a:schemeClr val="tx1">
                    <a:lumMod val="75000"/>
                    <a:lumOff val="25000"/>
                  </a:schemeClr>
                </a:solidFill>
                <a:latin typeface="Gotham Book" pitchFamily="2" charset="0"/>
                <a:cs typeface="Gotham Book" pitchFamily="2" charset="0"/>
              </a:rPr>
              <a:t>Explain the lasting impact of the people and events leading to the Texas Revolution.</a:t>
            </a:r>
          </a:p>
          <a:p>
            <a:pPr marL="457200" indent="-457200">
              <a:lnSpc>
                <a:spcPct val="100000"/>
              </a:lnSpc>
              <a:spcBef>
                <a:spcPts val="0"/>
              </a:spcBef>
              <a:buFont typeface="+mj-lt"/>
              <a:buAutoNum type="arabicPeriod"/>
            </a:pPr>
            <a:endParaRPr lang="en-US" sz="2200" dirty="0">
              <a:solidFill>
                <a:schemeClr val="tx1">
                  <a:lumMod val="75000"/>
                  <a:lumOff val="25000"/>
                </a:schemeClr>
              </a:solidFill>
              <a:latin typeface="Gotham Book" pitchFamily="2" charset="0"/>
              <a:cs typeface="Gotham Book" pitchFamily="2" charset="0"/>
            </a:endParaRPr>
          </a:p>
          <a:p>
            <a:pPr marL="457200" indent="-457200">
              <a:lnSpc>
                <a:spcPct val="100000"/>
              </a:lnSpc>
              <a:spcBef>
                <a:spcPts val="0"/>
              </a:spcBef>
              <a:buFont typeface="+mj-lt"/>
              <a:buAutoNum type="arabicPeriod"/>
            </a:pPr>
            <a:r>
              <a:rPr lang="en-US" sz="2200" dirty="0">
                <a:solidFill>
                  <a:schemeClr val="tx1">
                    <a:lumMod val="75000"/>
                    <a:lumOff val="25000"/>
                  </a:schemeClr>
                </a:solidFill>
                <a:latin typeface="Gotham Book" pitchFamily="2" charset="0"/>
                <a:cs typeface="Gotham Book" pitchFamily="2" charset="0"/>
              </a:rPr>
              <a:t>In what ways did the </a:t>
            </a:r>
            <a:r>
              <a:rPr lang="en-US" sz="2200" dirty="0" err="1">
                <a:solidFill>
                  <a:schemeClr val="tx1">
                    <a:lumMod val="75000"/>
                    <a:lumOff val="25000"/>
                  </a:schemeClr>
                </a:solidFill>
                <a:latin typeface="Gotham Book" pitchFamily="2" charset="0"/>
                <a:cs typeface="Gotham Book" pitchFamily="2" charset="0"/>
              </a:rPr>
              <a:t>Mier</a:t>
            </a:r>
            <a:r>
              <a:rPr lang="en-US" sz="2200" dirty="0">
                <a:solidFill>
                  <a:schemeClr val="tx1">
                    <a:lumMod val="75000"/>
                    <a:lumOff val="25000"/>
                  </a:schemeClr>
                </a:solidFill>
                <a:latin typeface="Gotham Book" pitchFamily="2" charset="0"/>
                <a:cs typeface="Gotham Book" pitchFamily="2" charset="0"/>
              </a:rPr>
              <a:t> y Teran Report and the Law of April 6, 1830 lead to the Texas Revolution?</a:t>
            </a:r>
          </a:p>
          <a:p>
            <a:pPr>
              <a:lnSpc>
                <a:spcPct val="100000"/>
              </a:lnSpc>
              <a:spcBef>
                <a:spcPts val="0"/>
              </a:spcBef>
            </a:pPr>
            <a:endParaRPr lang="en-US" sz="1800" dirty="0">
              <a:solidFill>
                <a:schemeClr val="tx1">
                  <a:lumMod val="75000"/>
                  <a:lumOff val="25000"/>
                </a:schemeClr>
              </a:solidFill>
              <a:latin typeface="Gotham Book" pitchFamily="2" charset="0"/>
              <a:cs typeface="Gotham Book" pitchFamily="2" charset="0"/>
            </a:endParaRPr>
          </a:p>
        </p:txBody>
      </p:sp>
      <p:sp>
        <p:nvSpPr>
          <p:cNvPr id="2" name="Title 1">
            <a:extLst>
              <a:ext uri="{FF2B5EF4-FFF2-40B4-BE49-F238E27FC236}">
                <a16:creationId xmlns:a16="http://schemas.microsoft.com/office/drawing/2014/main" id="{4E30896F-D1F2-468D-8C9D-25FE818562E8}"/>
              </a:ext>
              <a:ext uri="{C183D7F6-B498-43B3-948B-1728B52AA6E4}">
                <adec:decorative xmlns:adec="http://schemas.microsoft.com/office/drawing/2017/decorative" val="0"/>
              </a:ext>
            </a:extLst>
          </p:cNvPr>
          <p:cNvSpPr>
            <a:spLocks noGrp="1"/>
          </p:cNvSpPr>
          <p:nvPr>
            <p:ph type="title"/>
          </p:nvPr>
        </p:nvSpPr>
        <p:spPr>
          <a:xfrm>
            <a:off x="2204581" y="133261"/>
            <a:ext cx="8685756" cy="1325563"/>
          </a:xfrm>
        </p:spPr>
        <p:txBody>
          <a:bodyPr>
            <a:normAutofit/>
          </a:bodyPr>
          <a:lstStyle/>
          <a:p>
            <a:pPr algn="ctr"/>
            <a:r>
              <a:rPr lang="en-US" sz="5400" dirty="0">
                <a:solidFill>
                  <a:srgbClr val="CA4341"/>
                </a:solidFill>
                <a:latin typeface="Gotham Medium" pitchFamily="2" charset="0"/>
                <a:cs typeface="Gotham Medium" pitchFamily="2" charset="0"/>
              </a:rPr>
              <a:t>Essential Questions:</a:t>
            </a:r>
            <a:endParaRPr lang="en-US" sz="5400" dirty="0">
              <a:solidFill>
                <a:schemeClr val="bg1"/>
              </a:solidFill>
            </a:endParaRPr>
          </a:p>
        </p:txBody>
      </p:sp>
    </p:spTree>
    <p:extLst>
      <p:ext uri="{BB962C8B-B14F-4D97-AF65-F5344CB8AC3E}">
        <p14:creationId xmlns:p14="http://schemas.microsoft.com/office/powerpoint/2010/main" val="55828334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cstate="email">
            <a:alphaModFix amt="5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074" name="Picture 2" descr="illustration of mexican eagle">
            <a:hlinkClick r:id="rId5"/>
            <a:extLst>
              <a:ext uri="{FF2B5EF4-FFF2-40B4-BE49-F238E27FC236}">
                <a16:creationId xmlns:a16="http://schemas.microsoft.com/office/drawing/2014/main" id="{C96190A7-6C3D-45A2-8ECF-A8D4E2A5A368}"/>
              </a:ext>
              <a:ext uri="{C183D7F6-B498-43B3-948B-1728B52AA6E4}">
                <adec:decorative xmlns:adec="http://schemas.microsoft.com/office/drawing/2017/decorative" val="0"/>
              </a:ext>
            </a:extLst>
          </p:cNvPr>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9011264" y="2055638"/>
            <a:ext cx="2375698" cy="410520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D305FD3-ECF8-49C9-8AF8-DF47E69A5838}"/>
              </a:ext>
              <a:ext uri="{C183D7F6-B498-43B3-948B-1728B52AA6E4}">
                <adec:decorative xmlns:adec="http://schemas.microsoft.com/office/drawing/2017/decorative" val="0"/>
              </a:ext>
            </a:extLst>
          </p:cNvPr>
          <p:cNvSpPr txBox="1"/>
          <p:nvPr/>
        </p:nvSpPr>
        <p:spPr>
          <a:xfrm>
            <a:off x="552270" y="1874568"/>
            <a:ext cx="8058743" cy="4610365"/>
          </a:xfrm>
          <a:prstGeom prst="rect">
            <a:avLst/>
          </a:prstGeom>
          <a:noFill/>
        </p:spPr>
        <p:txBody>
          <a:bodyPr wrap="square" rtlCol="0">
            <a:spAutoFit/>
          </a:bodyPr>
          <a:lstStyle/>
          <a:p>
            <a:pPr>
              <a:lnSpc>
                <a:spcPct val="150000"/>
              </a:lnSpc>
            </a:pPr>
            <a:r>
              <a:rPr lang="en-US" sz="2200" dirty="0">
                <a:latin typeface="Gotham Book" pitchFamily="50" charset="0"/>
              </a:rPr>
              <a:t>The Federal Constitution of the United Mexican States was enacted on October 4, 1824, to establish a federalist form of government.   The constitution limited the federal government's power and gave greater power to the individual states.  This division of power is known as federalism.  Both Tejanos and the Anglo-American settlers supported the Constitution of 1824 because it gave more power to the people, similar to the United States.  The Constitution of 1824 also joined the two regions of Coahuila and Texas to form the new Mexican state of Coahuila y </a:t>
            </a:r>
            <a:r>
              <a:rPr lang="en-US" sz="2200" dirty="0" err="1">
                <a:latin typeface="Gotham Book" pitchFamily="50" charset="0"/>
              </a:rPr>
              <a:t>Tejas</a:t>
            </a:r>
            <a:r>
              <a:rPr lang="en-US" sz="2200" dirty="0">
                <a:latin typeface="Gotham Book" pitchFamily="50" charset="0"/>
              </a:rPr>
              <a:t>. </a:t>
            </a:r>
          </a:p>
        </p:txBody>
      </p:sp>
      <p:sp>
        <p:nvSpPr>
          <p:cNvPr id="2" name="Title 1">
            <a:extLst>
              <a:ext uri="{FF2B5EF4-FFF2-40B4-BE49-F238E27FC236}">
                <a16:creationId xmlns:a16="http://schemas.microsoft.com/office/drawing/2014/main" id="{A73E2692-B82A-0B4E-8491-430759F93D45}"/>
              </a:ext>
              <a:ext uri="{C183D7F6-B498-43B3-948B-1728B52AA6E4}">
                <adec:decorative xmlns:adec="http://schemas.microsoft.com/office/drawing/2017/decorative" val="0"/>
              </a:ext>
            </a:extLst>
          </p:cNvPr>
          <p:cNvSpPr>
            <a:spLocks noGrp="1"/>
          </p:cNvSpPr>
          <p:nvPr>
            <p:ph type="title"/>
          </p:nvPr>
        </p:nvSpPr>
        <p:spPr>
          <a:xfrm>
            <a:off x="1989554" y="78702"/>
            <a:ext cx="10515600" cy="1325563"/>
          </a:xfrm>
        </p:spPr>
        <p:txBody>
          <a:bodyPr>
            <a:normAutofit/>
          </a:bodyPr>
          <a:lstStyle/>
          <a:p>
            <a:r>
              <a:rPr lang="en-US" sz="5400" dirty="0">
                <a:solidFill>
                  <a:schemeClr val="bg1"/>
                </a:solidFill>
                <a:latin typeface="Gotham Medium" pitchFamily="2" charset="0"/>
                <a:cs typeface="Gotham Medium" pitchFamily="2" charset="0"/>
              </a:rPr>
              <a:t>Mexican Constitution of 1824</a:t>
            </a:r>
            <a:endParaRPr lang="en-US" sz="5400" dirty="0">
              <a:solidFill>
                <a:schemeClr val="bg1"/>
              </a:solidFill>
            </a:endParaRPr>
          </a:p>
        </p:txBody>
      </p:sp>
    </p:spTree>
    <p:extLst>
      <p:ext uri="{BB962C8B-B14F-4D97-AF65-F5344CB8AC3E}">
        <p14:creationId xmlns:p14="http://schemas.microsoft.com/office/powerpoint/2010/main" val="331057663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8105076" y="6464073"/>
            <a:ext cx="4641239"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2050" name="Picture 2">
            <a:hlinkClick r:id="rId7"/>
            <a:extLst>
              <a:ext uri="{FF2B5EF4-FFF2-40B4-BE49-F238E27FC236}">
                <a16:creationId xmlns:a16="http://schemas.microsoft.com/office/drawing/2014/main" id="{C27104E2-735A-4082-8B0D-61E7B5617B59}"/>
              </a:ext>
              <a:ext uri="{C183D7F6-B498-43B3-948B-1728B52AA6E4}">
                <adec:decorative xmlns:adec="http://schemas.microsoft.com/office/drawing/2017/decorative" val="0"/>
              </a:ext>
            </a:extLst>
          </p:cNvPr>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9185644" y="1147706"/>
            <a:ext cx="2850183" cy="264269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a:extLst>
              <a:ext uri="{FF2B5EF4-FFF2-40B4-BE49-F238E27FC236}">
                <a16:creationId xmlns:a16="http://schemas.microsoft.com/office/drawing/2014/main" id="{D8E581F7-56D6-406C-8706-A4B28D18D113}"/>
              </a:ext>
              <a:ext uri="{C183D7F6-B498-43B3-948B-1728B52AA6E4}">
                <adec:decorative xmlns:adec="http://schemas.microsoft.com/office/drawing/2017/decorative" val="0"/>
              </a:ext>
            </a:extLst>
          </p:cNvPr>
          <p:cNvSpPr/>
          <p:nvPr/>
        </p:nvSpPr>
        <p:spPr>
          <a:xfrm>
            <a:off x="1544512" y="3727105"/>
            <a:ext cx="10647488" cy="2839432"/>
          </a:xfrm>
          <a:prstGeom prst="rect">
            <a:avLst/>
          </a:prstGeom>
        </p:spPr>
        <p:txBody>
          <a:bodyPr wrap="square">
            <a:spAutoFit/>
          </a:bodyPr>
          <a:lstStyle/>
          <a:p>
            <a:pPr lvl="0">
              <a:lnSpc>
                <a:spcPct val="144000"/>
              </a:lnSpc>
            </a:pPr>
            <a:r>
              <a:rPr lang="en-US" sz="2100" dirty="0">
                <a:latin typeface="Gotham Book" pitchFamily="50" charset="0"/>
                <a:ea typeface="Lato"/>
                <a:cs typeface="Lato"/>
                <a:sym typeface="Lato"/>
              </a:rPr>
              <a:t>produce valid titles for their land. Anyone who could not prove legal ownership would have their land confiscated and sold. Then on December 21, 1826, Edwards and a small group of his men declared Nacogdoches to be independent of Mexico's rule; they called the new nation the Fredonian Republic. Edwards’ actions upset the Tejanos in San Antonio and Stephen F. Austin, who sent his militia to stop the rebellion. Edwards would escape to the United States.  As a result of the rebellion, Mexico became suspicious of the Anglo colonists.</a:t>
            </a:r>
          </a:p>
        </p:txBody>
      </p:sp>
      <p:sp>
        <p:nvSpPr>
          <p:cNvPr id="3" name="Rectangle 2">
            <a:extLst>
              <a:ext uri="{FF2B5EF4-FFF2-40B4-BE49-F238E27FC236}">
                <a16:creationId xmlns:a16="http://schemas.microsoft.com/office/drawing/2014/main" id="{576464E5-A156-42AE-999F-65343D7B0B76}"/>
              </a:ext>
              <a:ext uri="{C183D7F6-B498-43B3-948B-1728B52AA6E4}">
                <adec:decorative xmlns:adec="http://schemas.microsoft.com/office/drawing/2017/decorative" val="0"/>
              </a:ext>
            </a:extLst>
          </p:cNvPr>
          <p:cNvSpPr/>
          <p:nvPr/>
        </p:nvSpPr>
        <p:spPr>
          <a:xfrm>
            <a:off x="1544512" y="994793"/>
            <a:ext cx="7641129" cy="2839432"/>
          </a:xfrm>
          <a:prstGeom prst="rect">
            <a:avLst/>
          </a:prstGeom>
        </p:spPr>
        <p:txBody>
          <a:bodyPr wrap="square">
            <a:spAutoFit/>
          </a:bodyPr>
          <a:lstStyle/>
          <a:p>
            <a:pPr lvl="0">
              <a:lnSpc>
                <a:spcPct val="144000"/>
              </a:lnSpc>
            </a:pPr>
            <a:r>
              <a:rPr lang="en-US" sz="2100" dirty="0">
                <a:solidFill>
                  <a:schemeClr val="dk1"/>
                </a:solidFill>
                <a:latin typeface="Gotham Book" pitchFamily="50" charset="0"/>
                <a:ea typeface="Lato"/>
                <a:cs typeface="Lato"/>
                <a:sym typeface="Lato"/>
              </a:rPr>
              <a:t>Edwards and his brother were supposed to settle 800 families in East Texas near Nacogdoches. Hayden discovered that much of his land grant was already occupied with Mexican settlers, American squatters, and Cherokee Indians. Almost immediately, Edwards began angering people </a:t>
            </a:r>
            <a:r>
              <a:rPr lang="en-US" sz="2100" dirty="0">
                <a:latin typeface="Gotham Book" pitchFamily="50" charset="0"/>
                <a:ea typeface="Lato"/>
                <a:cs typeface="Lato"/>
                <a:sym typeface="Lato"/>
              </a:rPr>
              <a:t>in the area when he posted notices declaring that anyone already living within the bounds of his grant had to</a:t>
            </a:r>
            <a:endParaRPr lang="en-US" sz="2100" dirty="0">
              <a:solidFill>
                <a:schemeClr val="dk1"/>
              </a:solidFill>
              <a:latin typeface="Gotham Book" pitchFamily="50" charset="0"/>
              <a:ea typeface="Lato"/>
              <a:cs typeface="Lato"/>
              <a:sym typeface="Lato"/>
            </a:endParaRPr>
          </a:p>
        </p:txBody>
      </p:sp>
      <p:sp>
        <p:nvSpPr>
          <p:cNvPr id="2" name="Title 1">
            <a:extLst>
              <a:ext uri="{FF2B5EF4-FFF2-40B4-BE49-F238E27FC236}">
                <a16:creationId xmlns:a16="http://schemas.microsoft.com/office/drawing/2014/main" id="{49041DFC-FA36-4DF2-B4BB-3A4EA5986F40}"/>
              </a:ext>
              <a:ext uri="{C183D7F6-B498-43B3-948B-1728B52AA6E4}">
                <adec:decorative xmlns:adec="http://schemas.microsoft.com/office/drawing/2017/decorative" val="0"/>
              </a:ext>
            </a:extLst>
          </p:cNvPr>
          <p:cNvSpPr>
            <a:spLocks noGrp="1"/>
          </p:cNvSpPr>
          <p:nvPr>
            <p:ph type="title"/>
          </p:nvPr>
        </p:nvSpPr>
        <p:spPr>
          <a:xfrm>
            <a:off x="1445506" y="-177857"/>
            <a:ext cx="10515600" cy="1325563"/>
          </a:xfrm>
        </p:spPr>
        <p:txBody>
          <a:bodyPr>
            <a:normAutofit/>
          </a:bodyPr>
          <a:lstStyle/>
          <a:p>
            <a:pPr algn="ctr"/>
            <a:r>
              <a:rPr lang="en-US" sz="5400" dirty="0">
                <a:solidFill>
                  <a:srgbClr val="CA4341"/>
                </a:solidFill>
                <a:latin typeface="Gotham Medium" pitchFamily="2" charset="0"/>
                <a:cs typeface="Gotham Medium" pitchFamily="2" charset="0"/>
              </a:rPr>
              <a:t>1826 - Fredonian Rebellion</a:t>
            </a:r>
          </a:p>
        </p:txBody>
      </p:sp>
    </p:spTree>
    <p:extLst>
      <p:ext uri="{BB962C8B-B14F-4D97-AF65-F5344CB8AC3E}">
        <p14:creationId xmlns:p14="http://schemas.microsoft.com/office/powerpoint/2010/main" val="350869143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606220" y="156976"/>
            <a:ext cx="3972700" cy="2986450"/>
          </a:xfrm>
          <a:prstGeom prst="rect">
            <a:avLst/>
          </a:prstGeom>
          <a:noFill/>
          <a:ln>
            <a:noFill/>
          </a:ln>
        </p:spPr>
      </p:pic>
      <p:sp>
        <p:nvSpPr>
          <p:cNvPr id="63" name="Google Shape;92;p18">
            <a:extLst>
              <a:ext uri="{FF2B5EF4-FFF2-40B4-BE49-F238E27FC236}">
                <a16:creationId xmlns:a16="http://schemas.microsoft.com/office/drawing/2014/main" id="{94F81457-25BE-4EE3-9C41-7385B4E0D95E}"/>
              </a:ext>
              <a:ext uri="{C183D7F6-B498-43B3-948B-1728B52AA6E4}">
                <adec:decorative xmlns:adec="http://schemas.microsoft.com/office/drawing/2017/decorative" val="0"/>
              </a:ext>
            </a:extLst>
          </p:cNvPr>
          <p:cNvSpPr txBox="1"/>
          <p:nvPr/>
        </p:nvSpPr>
        <p:spPr>
          <a:xfrm>
            <a:off x="1743023" y="2834997"/>
            <a:ext cx="10428464" cy="3631733"/>
          </a:xfrm>
          <a:prstGeom prst="rect">
            <a:avLst/>
          </a:prstGeom>
          <a:noFill/>
          <a:ln>
            <a:noFill/>
          </a:ln>
        </p:spPr>
        <p:txBody>
          <a:bodyPr spcFirstLastPara="1" wrap="square" lIns="91425" tIns="91425" rIns="91425" bIns="91425" anchor="t" anchorCtr="0">
            <a:spAutoFit/>
          </a:bodyPr>
          <a:lstStyle/>
          <a:p>
            <a:pPr lvl="0" algn="ctr"/>
            <a:r>
              <a:rPr lang="en" sz="2800" b="1" dirty="0">
                <a:latin typeface="Gotham Book" pitchFamily="50" charset="0"/>
                <a:ea typeface="Fredericka the Great"/>
                <a:cs typeface="Fredericka the Great"/>
                <a:sym typeface="Fredericka the Great"/>
              </a:rPr>
              <a:t>Document Analysis Questions:</a:t>
            </a:r>
          </a:p>
          <a:p>
            <a:pPr marL="120650" lvl="0">
              <a:buSzPts val="1700"/>
            </a:pPr>
            <a:r>
              <a:rPr lang="en-US" sz="2800" b="1" dirty="0">
                <a:latin typeface="Gotham Book" pitchFamily="50" charset="0"/>
                <a:ea typeface="Bitter"/>
                <a:cs typeface="Bitter"/>
                <a:sym typeface="Bitter"/>
              </a:rPr>
              <a:t>Think</a:t>
            </a:r>
            <a:r>
              <a:rPr lang="en-US" sz="2800" dirty="0">
                <a:latin typeface="Gotham Book" pitchFamily="50" charset="0"/>
                <a:ea typeface="Bitter"/>
                <a:cs typeface="Bitter"/>
                <a:sym typeface="Bitter"/>
              </a:rPr>
              <a:t> – </a:t>
            </a:r>
            <a:r>
              <a:rPr lang="en-US" sz="2400" dirty="0">
                <a:latin typeface="Gotham Book" pitchFamily="50" charset="0"/>
                <a:ea typeface="Bitter"/>
                <a:cs typeface="Bitter"/>
                <a:sym typeface="Bitter"/>
              </a:rPr>
              <a:t>Read the letter and complete questions 1-4 independently.</a:t>
            </a:r>
          </a:p>
          <a:p>
            <a:pPr marL="120650" lvl="0">
              <a:buSzPts val="1700"/>
            </a:pPr>
            <a:endParaRPr lang="en-US" sz="2800" dirty="0">
              <a:latin typeface="Gotham Book" pitchFamily="50" charset="0"/>
              <a:ea typeface="Bitter"/>
              <a:cs typeface="Bitter"/>
              <a:sym typeface="Bitter"/>
            </a:endParaRPr>
          </a:p>
          <a:p>
            <a:pPr marL="120650" lvl="0">
              <a:buSzPts val="1700"/>
            </a:pPr>
            <a:r>
              <a:rPr lang="en-US" sz="2800" b="1" dirty="0">
                <a:latin typeface="Gotham Book" pitchFamily="50" charset="0"/>
                <a:ea typeface="Bitter"/>
                <a:cs typeface="Bitter"/>
                <a:sym typeface="Bitter"/>
              </a:rPr>
              <a:t>Pair</a:t>
            </a:r>
            <a:r>
              <a:rPr lang="en-US" sz="2800" dirty="0">
                <a:latin typeface="Gotham Book" pitchFamily="50" charset="0"/>
                <a:ea typeface="Bitter"/>
                <a:cs typeface="Bitter"/>
                <a:sym typeface="Bitter"/>
              </a:rPr>
              <a:t> – </a:t>
            </a:r>
            <a:r>
              <a:rPr lang="en-US" sz="2400" dirty="0">
                <a:latin typeface="Gotham Book" pitchFamily="50" charset="0"/>
                <a:ea typeface="Bitter"/>
                <a:cs typeface="Bitter"/>
                <a:sym typeface="Bitter"/>
              </a:rPr>
              <a:t>With one other partner, collaborate and answer questions 5 and 6.</a:t>
            </a:r>
          </a:p>
          <a:p>
            <a:pPr marL="120650" lvl="0">
              <a:buSzPts val="1700"/>
            </a:pPr>
            <a:endParaRPr lang="en-US" sz="2800" b="1" dirty="0">
              <a:latin typeface="Gotham Book" pitchFamily="50" charset="0"/>
              <a:ea typeface="Bitter"/>
              <a:cs typeface="Bitter"/>
              <a:sym typeface="Bitter"/>
            </a:endParaRPr>
          </a:p>
          <a:p>
            <a:pPr marL="120650" lvl="0">
              <a:buSzPts val="1700"/>
            </a:pPr>
            <a:r>
              <a:rPr lang="en-US" sz="2800" b="1" dirty="0">
                <a:latin typeface="Gotham Book" pitchFamily="50" charset="0"/>
                <a:ea typeface="Bitter"/>
                <a:cs typeface="Bitter"/>
                <a:sym typeface="Bitter"/>
              </a:rPr>
              <a:t>Share</a:t>
            </a:r>
            <a:r>
              <a:rPr lang="en-US" sz="2800" dirty="0">
                <a:latin typeface="Gotham Book" pitchFamily="50" charset="0"/>
                <a:ea typeface="Bitter"/>
                <a:cs typeface="Bitter"/>
                <a:sym typeface="Bitter"/>
              </a:rPr>
              <a:t> – </a:t>
            </a:r>
            <a:r>
              <a:rPr lang="en-US" sz="2400" dirty="0">
                <a:latin typeface="Gotham Book" pitchFamily="50" charset="0"/>
                <a:ea typeface="Bitter"/>
                <a:cs typeface="Bitter"/>
                <a:sym typeface="Bitter"/>
              </a:rPr>
              <a:t>In a group setting, share your answer to number 6. When it is not your turn to share, practice active listening.</a:t>
            </a:r>
          </a:p>
          <a:p>
            <a:pPr marL="120650" lvl="0">
              <a:buSzPts val="1700"/>
            </a:pPr>
            <a:endParaRPr lang="en-US" sz="2800" dirty="0">
              <a:latin typeface="Gotham Book" pitchFamily="50" charset="0"/>
              <a:ea typeface="Bitter"/>
              <a:cs typeface="Bitter"/>
              <a:sym typeface="Bitter"/>
            </a:endParaRPr>
          </a:p>
        </p:txBody>
      </p:sp>
      <p:sp>
        <p:nvSpPr>
          <p:cNvPr id="62" name="Google Shape;91;p18">
            <a:extLst>
              <a:ext uri="{FF2B5EF4-FFF2-40B4-BE49-F238E27FC236}">
                <a16:creationId xmlns:a16="http://schemas.microsoft.com/office/drawing/2014/main" id="{CBF543BD-7F0D-4189-BE76-639E2780E1D2}"/>
              </a:ext>
              <a:ext uri="{C183D7F6-B498-43B3-948B-1728B52AA6E4}">
                <adec:decorative xmlns:adec="http://schemas.microsoft.com/office/drawing/2017/decorative" val="0"/>
              </a:ext>
            </a:extLst>
          </p:cNvPr>
          <p:cNvSpPr txBox="1"/>
          <p:nvPr/>
        </p:nvSpPr>
        <p:spPr>
          <a:xfrm>
            <a:off x="5743012" y="513353"/>
            <a:ext cx="6391450" cy="2000517"/>
          </a:xfrm>
          <a:prstGeom prst="rect">
            <a:avLst/>
          </a:prstGeom>
          <a:noFill/>
          <a:ln>
            <a:noFill/>
          </a:ln>
        </p:spPr>
        <p:txBody>
          <a:bodyPr spcFirstLastPara="1" wrap="square" lIns="91425" tIns="91425" rIns="91425" bIns="91425" anchor="t" anchorCtr="0">
            <a:spAutoFit/>
          </a:bodyPr>
          <a:lstStyle/>
          <a:p>
            <a:pPr lvl="0" algn="ctr"/>
            <a:r>
              <a:rPr lang="en-US" sz="3800" b="1" dirty="0">
                <a:latin typeface="Gotham Book" pitchFamily="50" charset="0"/>
                <a:ea typeface="Bad Script"/>
                <a:cs typeface="Bad Script"/>
                <a:sym typeface="Bad Script"/>
              </a:rPr>
              <a:t>Think - Pair - Share</a:t>
            </a:r>
          </a:p>
          <a:p>
            <a:pPr lvl="0" algn="ctr"/>
            <a:r>
              <a:rPr lang="en-US" sz="2000" b="1" dirty="0">
                <a:latin typeface="Gotham Book" pitchFamily="50" charset="0"/>
                <a:ea typeface="The Girl Next Door"/>
                <a:cs typeface="The Girl Next Door"/>
                <a:sym typeface="The Girl Next Door"/>
              </a:rPr>
              <a:t>Using the guided questions, analyze the primary source letter written by Stephen F. Austin to one of the Fredonia Rebels, B.J. Thompson </a:t>
            </a:r>
          </a:p>
          <a:p>
            <a:pPr lvl="0" algn="ctr"/>
            <a:r>
              <a:rPr lang="en-US" sz="2000" b="1" dirty="0">
                <a:latin typeface="Gotham Book" pitchFamily="50" charset="0"/>
                <a:ea typeface="The Girl Next Door"/>
                <a:cs typeface="The Girl Next Door"/>
                <a:sym typeface="The Girl Next Door"/>
              </a:rPr>
              <a:t>Support your claims using text evidence. </a:t>
            </a:r>
            <a:endParaRPr lang="en-US" sz="2000" b="1" i="1" dirty="0">
              <a:latin typeface="Gotham Book" pitchFamily="50" charset="0"/>
              <a:ea typeface="The Girl Next Door"/>
              <a:cs typeface="The Girl Next Door"/>
              <a:sym typeface="The Girl Next Door"/>
            </a:endParaRPr>
          </a:p>
        </p:txBody>
      </p:sp>
      <p:sp>
        <p:nvSpPr>
          <p:cNvPr id="2" name="Title 1">
            <a:extLst>
              <a:ext uri="{FF2B5EF4-FFF2-40B4-BE49-F238E27FC236}">
                <a16:creationId xmlns:a16="http://schemas.microsoft.com/office/drawing/2014/main" id="{6D0D0C4C-0C9B-4EE8-84E3-3773DDAF4DA7}"/>
              </a:ext>
              <a:ext uri="{C183D7F6-B498-43B3-948B-1728B52AA6E4}">
                <adec:decorative xmlns:adec="http://schemas.microsoft.com/office/drawing/2017/decorative" val="0"/>
              </a:ext>
            </a:extLst>
          </p:cNvPr>
          <p:cNvSpPr>
            <a:spLocks noGrp="1"/>
          </p:cNvSpPr>
          <p:nvPr>
            <p:ph type="title"/>
          </p:nvPr>
        </p:nvSpPr>
        <p:spPr>
          <a:xfrm>
            <a:off x="2017944" y="305960"/>
            <a:ext cx="3149252" cy="651028"/>
          </a:xfrm>
        </p:spPr>
        <p:txBody>
          <a:bodyPr>
            <a:normAutofit/>
          </a:bodyPr>
          <a:lstStyle/>
          <a:p>
            <a:pPr algn="ctr">
              <a:spcBef>
                <a:spcPts val="0"/>
              </a:spcBef>
              <a:buSzPts val="1100"/>
            </a:pPr>
            <a:r>
              <a:rPr lang="en-US" sz="2400" b="1" dirty="0">
                <a:latin typeface="Bad Script"/>
                <a:ea typeface="Bad Script"/>
                <a:cs typeface="Bad Script"/>
                <a:sym typeface="Bad Script"/>
              </a:rPr>
              <a:t>Think like a Historian:</a:t>
            </a:r>
          </a:p>
        </p:txBody>
      </p:sp>
      <p:sp>
        <p:nvSpPr>
          <p:cNvPr id="12" name="Google Shape;90;p18">
            <a:extLst>
              <a:ext uri="{FF2B5EF4-FFF2-40B4-BE49-F238E27FC236}">
                <a16:creationId xmlns:a16="http://schemas.microsoft.com/office/drawing/2014/main" id="{09C073DF-C409-40DF-A30C-B6D3D96F6288}"/>
              </a:ext>
              <a:ext uri="{C183D7F6-B498-43B3-948B-1728B52AA6E4}">
                <adec:decorative xmlns:adec="http://schemas.microsoft.com/office/drawing/2017/decorative" val="0"/>
              </a:ext>
            </a:extLst>
          </p:cNvPr>
          <p:cNvSpPr txBox="1">
            <a:spLocks/>
          </p:cNvSpPr>
          <p:nvPr/>
        </p:nvSpPr>
        <p:spPr>
          <a:xfrm>
            <a:off x="1799120" y="827547"/>
            <a:ext cx="3484200" cy="1566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Font typeface="Arial" panose="020B0604020202020204" pitchFamily="34" charset="0"/>
              <a:buNone/>
            </a:pPr>
            <a:r>
              <a:rPr lang="en-US" sz="1400" b="1" dirty="0">
                <a:solidFill>
                  <a:schemeClr val="dk1"/>
                </a:solidFill>
                <a:latin typeface="Gotham Book" pitchFamily="50" charset="0"/>
                <a:ea typeface="The Girl Next Door"/>
                <a:cs typeface="The Girl Next Door"/>
                <a:sym typeface="The Girl Next Door"/>
              </a:rPr>
              <a:t>Primary source letter from Stephen F. Austin to One of the Fredonian Rebels</a:t>
            </a:r>
          </a:p>
          <a:p>
            <a:pPr marL="0" indent="0">
              <a:lnSpc>
                <a:spcPct val="100000"/>
              </a:lnSpc>
              <a:spcBef>
                <a:spcPts val="0"/>
              </a:spcBef>
              <a:buFont typeface="Arial" panose="020B0604020202020204" pitchFamily="34" charset="0"/>
              <a:buNone/>
            </a:pPr>
            <a:r>
              <a:rPr lang="en-US" sz="1100" b="1" i="1" dirty="0">
                <a:solidFill>
                  <a:schemeClr val="dk1"/>
                </a:solidFill>
                <a:latin typeface="Gotham Book" pitchFamily="50" charset="0"/>
                <a:ea typeface="Bitter"/>
                <a:cs typeface="Bitter"/>
                <a:sym typeface="Bitter"/>
              </a:rPr>
              <a:t>Source:</a:t>
            </a:r>
          </a:p>
          <a:p>
            <a:pPr marL="0" indent="0">
              <a:lnSpc>
                <a:spcPct val="100000"/>
              </a:lnSpc>
              <a:spcBef>
                <a:spcPts val="0"/>
              </a:spcBef>
              <a:buFont typeface="Arial" panose="020B0604020202020204" pitchFamily="34" charset="0"/>
              <a:buNone/>
            </a:pPr>
            <a:r>
              <a:rPr lang="en-US" sz="1100" i="1" dirty="0">
                <a:solidFill>
                  <a:schemeClr val="dk1"/>
                </a:solidFill>
                <a:latin typeface="Gotham Book" pitchFamily="50" charset="0"/>
                <a:ea typeface="Bitter"/>
                <a:cs typeface="Bitter"/>
                <a:sym typeface="Bitter"/>
              </a:rPr>
              <a:t>Eugene Barker, ed., Annual Report of the American Historical Association for the Year 1919: The Austin Papers, (Washington, D.C.: Government Printing Office, 1924), 3 vols., Vol 1, Part 2, pp. 423-429</a:t>
            </a:r>
          </a:p>
          <a:p>
            <a:pPr marL="0" indent="0">
              <a:lnSpc>
                <a:spcPct val="100000"/>
              </a:lnSpc>
              <a:spcBef>
                <a:spcPts val="0"/>
              </a:spcBef>
              <a:buFont typeface="Arial" panose="020B0604020202020204" pitchFamily="34" charset="0"/>
              <a:buNone/>
            </a:pPr>
            <a:endParaRPr lang="en-US" sz="1000" b="1" i="1" dirty="0">
              <a:solidFill>
                <a:schemeClr val="dk1"/>
              </a:solidFill>
              <a:latin typeface="Gotham Book" pitchFamily="50" charset="0"/>
              <a:ea typeface="The Girl Next Door"/>
              <a:cs typeface="The Girl Next Door"/>
              <a:sym typeface="The Girl Next Door"/>
            </a:endParaRPr>
          </a:p>
          <a:p>
            <a:pPr marL="0" indent="0" algn="ctr">
              <a:lnSpc>
                <a:spcPct val="100000"/>
              </a:lnSpc>
              <a:spcBef>
                <a:spcPts val="0"/>
              </a:spcBef>
              <a:buFont typeface="Arial" panose="020B0604020202020204" pitchFamily="34" charset="0"/>
              <a:buNone/>
            </a:pPr>
            <a:endParaRPr lang="en-US" sz="1500" b="1" dirty="0">
              <a:solidFill>
                <a:schemeClr val="dk1"/>
              </a:solidFill>
              <a:latin typeface="Gotham Book" pitchFamily="50" charset="0"/>
              <a:ea typeface="The Girl Next Door"/>
              <a:cs typeface="The Girl Next Door"/>
              <a:sym typeface="The Girl Next Door"/>
            </a:endParaRPr>
          </a:p>
        </p:txBody>
      </p:sp>
    </p:spTree>
    <p:extLst>
      <p:ext uri="{BB962C8B-B14F-4D97-AF65-F5344CB8AC3E}">
        <p14:creationId xmlns:p14="http://schemas.microsoft.com/office/powerpoint/2010/main" val="3894934631"/>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13AF32-233A-4B61-9876-38CACC0BF962}"/>
              </a:ext>
            </a:extLst>
          </p:cNvPr>
          <p:cNvSpPr>
            <a:spLocks noGrp="1"/>
          </p:cNvSpPr>
          <p:nvPr>
            <p:ph type="ctrTitle"/>
          </p:nvPr>
        </p:nvSpPr>
        <p:spPr>
          <a:xfrm>
            <a:off x="1524000" y="75803"/>
            <a:ext cx="9144000" cy="1003515"/>
          </a:xfrm>
        </p:spPr>
        <p:txBody>
          <a:bodyPr>
            <a:normAutofit/>
          </a:bodyPr>
          <a:lstStyle/>
          <a:p>
            <a:r>
              <a:rPr lang="es-ES" sz="5400" dirty="0">
                <a:solidFill>
                  <a:srgbClr val="CA4341"/>
                </a:solidFill>
                <a:latin typeface="Gotham Medium" pitchFamily="2" charset="0"/>
                <a:cs typeface="Gotham Medium" pitchFamily="2" charset="0"/>
              </a:rPr>
              <a:t>1828 – Mier y </a:t>
            </a:r>
            <a:r>
              <a:rPr lang="es-ES" sz="5400" dirty="0" err="1">
                <a:solidFill>
                  <a:srgbClr val="CA4341"/>
                </a:solidFill>
                <a:latin typeface="Gotham Medium" pitchFamily="2" charset="0"/>
                <a:cs typeface="Gotham Medium" pitchFamily="2" charset="0"/>
              </a:rPr>
              <a:t>Teran</a:t>
            </a:r>
            <a:r>
              <a:rPr lang="es-ES" sz="5400" dirty="0">
                <a:solidFill>
                  <a:srgbClr val="CA4341"/>
                </a:solidFill>
                <a:latin typeface="Gotham Medium" pitchFamily="2" charset="0"/>
                <a:cs typeface="Gotham Medium" pitchFamily="2" charset="0"/>
              </a:rPr>
              <a:t> </a:t>
            </a:r>
            <a:r>
              <a:rPr lang="es-ES" sz="5400" dirty="0" err="1">
                <a:solidFill>
                  <a:srgbClr val="CA4341"/>
                </a:solidFill>
                <a:latin typeface="Gotham Medium" pitchFamily="2" charset="0"/>
                <a:cs typeface="Gotham Medium" pitchFamily="2" charset="0"/>
              </a:rPr>
              <a:t>Report</a:t>
            </a:r>
            <a:r>
              <a:rPr lang="es-ES" sz="5400" dirty="0">
                <a:solidFill>
                  <a:srgbClr val="CA4341"/>
                </a:solidFill>
                <a:latin typeface="Gotham Medium" pitchFamily="2" charset="0"/>
                <a:cs typeface="Gotham Medium" pitchFamily="2" charset="0"/>
              </a:rPr>
              <a:t> </a:t>
            </a:r>
          </a:p>
        </p:txBody>
      </p:sp>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sp>
        <p:nvSpPr>
          <p:cNvPr id="11" name="Text Placeholder 2">
            <a:extLst>
              <a:ext uri="{FF2B5EF4-FFF2-40B4-BE49-F238E27FC236}">
                <a16:creationId xmlns:a16="http://schemas.microsoft.com/office/drawing/2014/main" id="{3CF3408F-0364-7048-86BC-D4050492CAE2}"/>
              </a:ext>
            </a:extLst>
          </p:cNvPr>
          <p:cNvSpPr txBox="1">
            <a:spLocks/>
          </p:cNvSpPr>
          <p:nvPr/>
        </p:nvSpPr>
        <p:spPr>
          <a:xfrm>
            <a:off x="551936" y="1599325"/>
            <a:ext cx="6217574" cy="4519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dirty="0">
                <a:solidFill>
                  <a:schemeClr val="tx1">
                    <a:lumMod val="75000"/>
                    <a:lumOff val="25000"/>
                  </a:schemeClr>
                </a:solidFill>
                <a:latin typeface="Gotham Book" pitchFamily="50" charset="0"/>
                <a:cs typeface="Gotham Medium" pitchFamily="2" charset="0"/>
              </a:rPr>
              <a:t>Because of the Fredonian Rebellion Mexico City sends General </a:t>
            </a:r>
            <a:r>
              <a:rPr lang="en-US" dirty="0" err="1">
                <a:solidFill>
                  <a:schemeClr val="tx1">
                    <a:lumMod val="75000"/>
                    <a:lumOff val="25000"/>
                  </a:schemeClr>
                </a:solidFill>
                <a:latin typeface="Gotham Book" pitchFamily="50" charset="0"/>
                <a:cs typeface="Gotham Medium" pitchFamily="2" charset="0"/>
              </a:rPr>
              <a:t>Mier</a:t>
            </a:r>
            <a:r>
              <a:rPr lang="en-US" dirty="0">
                <a:solidFill>
                  <a:schemeClr val="tx1">
                    <a:lumMod val="75000"/>
                    <a:lumOff val="25000"/>
                  </a:schemeClr>
                </a:solidFill>
                <a:latin typeface="Gotham Book" pitchFamily="50" charset="0"/>
                <a:cs typeface="Gotham Medium" pitchFamily="2" charset="0"/>
              </a:rPr>
              <a:t> y Teran in 1828 to check on Texas. Teran was impressed with the large farms, but he noted that Anglo-Americans outnumber the Mexicans 10 to 1 and spoke English instead of Spanish. Many Anglo-Americans didn’t respect Mexican law and there was more influence on Texas by the United States than Mexico. He recommended that Mexico City should act quickly to stop the Anglo invasion of Texas. </a:t>
            </a:r>
            <a:endParaRPr lang="en-US" dirty="0">
              <a:solidFill>
                <a:schemeClr val="tx1">
                  <a:lumMod val="75000"/>
                  <a:lumOff val="25000"/>
                </a:schemeClr>
              </a:solidFill>
              <a:latin typeface="Gotham Book" pitchFamily="2" charset="0"/>
              <a:cs typeface="Gotham Book" pitchFamily="2" charset="0"/>
            </a:endParaRPr>
          </a:p>
        </p:txBody>
      </p:sp>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9" name="Picture 4" descr="Primary view of object titled 'Manuel de Mier y Terán, Commandant General, to Ramón Músquiz, Political Chief of Dept. of Béxar]'.">
            <a:hlinkClick r:id="rId4"/>
            <a:extLst>
              <a:ext uri="{FF2B5EF4-FFF2-40B4-BE49-F238E27FC236}">
                <a16:creationId xmlns:a16="http://schemas.microsoft.com/office/drawing/2014/main" id="{CB0C27ED-879A-44B1-B41C-6B6AECD18257}"/>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304793" y="1064354"/>
            <a:ext cx="3543942" cy="523950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255558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3" cstate="print">
            <a:alphaModFix amt="13000"/>
            <a:lum/>
            <a:extLst>
              <a:ext uri="{28A0092B-C50C-407E-A947-70E740481C1C}">
                <a14:useLocalDpi xmlns:a14="http://schemas.microsoft.com/office/drawing/2010/main"/>
              </a:ext>
            </a:extLst>
          </a:blip>
          <a:srcRect/>
          <a:stretch>
            <a:fillRect/>
          </a:stretch>
        </a:blipFill>
        <a:effectLst/>
      </p:bgPr>
    </p:bg>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a:off x="0" y="-2"/>
            <a:ext cx="1524002" cy="6858002"/>
          </a:xfrm>
          <a:prstGeom prst="rect">
            <a:avLst/>
          </a:prstGeom>
          <a:solidFill>
            <a:srgbClr val="DB363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6" name="Picture 5">
            <a:extLst>
              <a:ext uri="{FF2B5EF4-FFF2-40B4-BE49-F238E27FC236}">
                <a16:creationId xmlns:a16="http://schemas.microsoft.com/office/drawing/2014/main" id="{9CA5ACA2-3436-B048-BAB2-05A7A5B3BADB}"/>
              </a:ext>
              <a:ext uri="{C183D7F6-B498-43B3-948B-1728B52AA6E4}">
                <adec:decorative xmlns:adec="http://schemas.microsoft.com/office/drawing/2017/decorative" val="1"/>
              </a:ext>
            </a:extLst>
          </p:cNvPr>
          <p:cNvPicPr>
            <a:picLocks noChangeAspect="1"/>
          </p:cNvPicPr>
          <p:nvPr/>
        </p:nvPicPr>
        <p:blipFill rotWithShape="1">
          <a:blip r:embed="rId4"/>
          <a:srcRect/>
          <a:stretch/>
        </p:blipFill>
        <p:spPr>
          <a:xfrm rot="5400000">
            <a:off x="-2656745" y="2677256"/>
            <a:ext cx="6858001" cy="1503485"/>
          </a:xfrm>
          <a:prstGeom prst="rect">
            <a:avLst/>
          </a:prstGeom>
        </p:spPr>
      </p:pic>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0514" y="0"/>
            <a:ext cx="1503485" cy="1503485"/>
          </a:xfrm>
          <a:prstGeom prst="rect">
            <a:avLst/>
          </a:prstGeom>
        </p:spPr>
      </p:pic>
      <p:pic>
        <p:nvPicPr>
          <p:cNvPr id="8" name="Content Placeholder 3">
            <a:extLst>
              <a:ext uri="{FF2B5EF4-FFF2-40B4-BE49-F238E27FC236}">
                <a16:creationId xmlns:a16="http://schemas.microsoft.com/office/drawing/2014/main" id="{5941A22A-3F85-CE42-A7DB-F61DA4448169}"/>
              </a:ext>
              <a:ext uri="{C183D7F6-B498-43B3-948B-1728B52AA6E4}">
                <adec:decorative xmlns:adec="http://schemas.microsoft.com/office/drawing/2017/decorative" val="1"/>
              </a:ext>
            </a:extLst>
          </p:cNvPr>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3529" y="5627077"/>
            <a:ext cx="976941" cy="994812"/>
          </a:xfrm>
          <a:prstGeom prst="rect">
            <a:avLst/>
          </a:prstGeom>
        </p:spPr>
      </p:pic>
      <p:sp>
        <p:nvSpPr>
          <p:cNvPr id="9" name="TextBox 8">
            <a:extLst>
              <a:ext uri="{C183D7F6-B498-43B3-948B-1728B52AA6E4}">
                <adec:decorative xmlns:adec="http://schemas.microsoft.com/office/drawing/2017/decorative" val="1"/>
              </a:ext>
            </a:extLst>
          </p:cNvPr>
          <p:cNvSpPr txBox="1"/>
          <p:nvPr/>
        </p:nvSpPr>
        <p:spPr>
          <a:xfrm>
            <a:off x="7167716" y="6369803"/>
            <a:ext cx="462649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35" name="Google Shape;88;p18">
            <a:extLst>
              <a:ext uri="{FF2B5EF4-FFF2-40B4-BE49-F238E27FC236}">
                <a16:creationId xmlns:a16="http://schemas.microsoft.com/office/drawing/2014/main" id="{F6149769-9AC6-45A7-A738-7D5E92FEF597}"/>
              </a:ext>
              <a:ext uri="{C183D7F6-B498-43B3-948B-1728B52AA6E4}">
                <adec:decorative xmlns:adec="http://schemas.microsoft.com/office/drawing/2017/decorative" val="1"/>
              </a:ext>
            </a:extLst>
          </p:cNvPr>
          <p:cNvPicPr preferRelativeResize="0"/>
          <p:nvPr/>
        </p:nvPicPr>
        <p:blipFill>
          <a:blip r:embed="rId7">
            <a:alphaModFix/>
          </a:blip>
          <a:stretch>
            <a:fillRect/>
          </a:stretch>
        </p:blipFill>
        <p:spPr>
          <a:xfrm>
            <a:off x="1606220" y="156976"/>
            <a:ext cx="3972700" cy="2986450"/>
          </a:xfrm>
          <a:prstGeom prst="rect">
            <a:avLst/>
          </a:prstGeom>
          <a:noFill/>
          <a:ln>
            <a:noFill/>
          </a:ln>
        </p:spPr>
      </p:pic>
      <p:sp>
        <p:nvSpPr>
          <p:cNvPr id="63" name="Google Shape;92;p18">
            <a:extLst>
              <a:ext uri="{FF2B5EF4-FFF2-40B4-BE49-F238E27FC236}">
                <a16:creationId xmlns:a16="http://schemas.microsoft.com/office/drawing/2014/main" id="{94F81457-25BE-4EE3-9C41-7385B4E0D95E}"/>
              </a:ext>
              <a:ext uri="{C183D7F6-B498-43B3-948B-1728B52AA6E4}">
                <adec:decorative xmlns:adec="http://schemas.microsoft.com/office/drawing/2017/decorative" val="1"/>
              </a:ext>
            </a:extLst>
          </p:cNvPr>
          <p:cNvSpPr txBox="1"/>
          <p:nvPr/>
        </p:nvSpPr>
        <p:spPr>
          <a:xfrm>
            <a:off x="1856740" y="3155952"/>
            <a:ext cx="10428464" cy="3108513"/>
          </a:xfrm>
          <a:prstGeom prst="rect">
            <a:avLst/>
          </a:prstGeom>
          <a:noFill/>
          <a:ln>
            <a:noFill/>
          </a:ln>
        </p:spPr>
        <p:txBody>
          <a:bodyPr spcFirstLastPara="1" wrap="square" lIns="91425" tIns="91425" rIns="91425" bIns="91425" anchor="t" anchorCtr="0">
            <a:spAutoFit/>
          </a:bodyPr>
          <a:lstStyle/>
          <a:p>
            <a:pPr marL="120650" lvl="0">
              <a:buSzPts val="1700"/>
            </a:pPr>
            <a:r>
              <a:rPr lang="en-US" sz="2800" dirty="0">
                <a:latin typeface="Gotham Book" pitchFamily="50" charset="0"/>
                <a:ea typeface="Bitter"/>
                <a:cs typeface="Bitter"/>
                <a:sym typeface="Bitter"/>
              </a:rPr>
              <a:t>Summary of the six focus articles Law of April 6, 1830:</a:t>
            </a:r>
          </a:p>
          <a:p>
            <a:pPr marL="120650" lvl="0">
              <a:buSzPts val="1700"/>
            </a:pPr>
            <a:endParaRPr lang="en-US" dirty="0">
              <a:latin typeface="Gotham Book" pitchFamily="50" charset="0"/>
              <a:ea typeface="Bitter"/>
              <a:cs typeface="Bitter"/>
              <a:sym typeface="Bitter"/>
            </a:endParaRPr>
          </a:p>
          <a:p>
            <a:pPr marL="457200" lvl="0" indent="-336550">
              <a:buSzPts val="1700"/>
              <a:buFont typeface="Arial" panose="020B0604020202020204" pitchFamily="34" charset="0"/>
              <a:buChar char="•"/>
            </a:pPr>
            <a:r>
              <a:rPr lang="en-US" dirty="0">
                <a:latin typeface="Gotham Book" pitchFamily="50" charset="0"/>
                <a:ea typeface="Bitter"/>
                <a:cs typeface="Bitter"/>
                <a:sym typeface="Bitter"/>
              </a:rPr>
              <a:t>Article 3: The government may choose the new empresarios for Texas </a:t>
            </a:r>
          </a:p>
          <a:p>
            <a:pPr marL="457200" lvl="0" indent="-336550">
              <a:buSzPts val="1700"/>
              <a:buFont typeface="Arial" panose="020B0604020202020204" pitchFamily="34" charset="0"/>
              <a:buChar char="•"/>
            </a:pPr>
            <a:r>
              <a:rPr lang="en-US" dirty="0">
                <a:latin typeface="Gotham Book" pitchFamily="50" charset="0"/>
                <a:ea typeface="Bitter"/>
                <a:cs typeface="Bitter"/>
                <a:sym typeface="Bitter"/>
              </a:rPr>
              <a:t>Article 7: Natural Mexican citizens who want to move to Texas will be provided transportation and the best land. </a:t>
            </a:r>
          </a:p>
          <a:p>
            <a:pPr marL="457200" lvl="0" indent="-336550">
              <a:buSzPts val="1700"/>
              <a:buFont typeface="Arial" panose="020B0604020202020204" pitchFamily="34" charset="0"/>
              <a:buChar char="•"/>
            </a:pPr>
            <a:r>
              <a:rPr lang="en-US" dirty="0">
                <a:latin typeface="Gotham Book" pitchFamily="50" charset="0"/>
                <a:ea typeface="Bitter"/>
                <a:cs typeface="Bitter"/>
                <a:sym typeface="Bitter"/>
              </a:rPr>
              <a:t>Article 9: Americans could no longer migrate into Texas (unless they received special permission from Mexican officials).</a:t>
            </a:r>
          </a:p>
          <a:p>
            <a:pPr marL="457200" lvl="0" indent="-336550">
              <a:buSzPts val="1700"/>
              <a:buFont typeface="Arial" panose="020B0604020202020204" pitchFamily="34" charset="0"/>
              <a:buChar char="•"/>
            </a:pPr>
            <a:r>
              <a:rPr lang="en-US" dirty="0">
                <a:latin typeface="Gotham Book" pitchFamily="50" charset="0"/>
                <a:ea typeface="Bitter"/>
                <a:cs typeface="Bitter"/>
                <a:sym typeface="Bitter"/>
              </a:rPr>
              <a:t>Article 10: No more slaves will be allowed in Texas. </a:t>
            </a:r>
          </a:p>
          <a:p>
            <a:pPr marL="457200" lvl="0" indent="-336550">
              <a:buSzPts val="1700"/>
              <a:buFont typeface="Arial" panose="020B0604020202020204" pitchFamily="34" charset="0"/>
              <a:buChar char="•"/>
            </a:pPr>
            <a:r>
              <a:rPr lang="en-US" dirty="0">
                <a:latin typeface="Gotham Book" pitchFamily="50" charset="0"/>
                <a:ea typeface="Bitter"/>
                <a:cs typeface="Bitter"/>
                <a:sym typeface="Bitter"/>
              </a:rPr>
              <a:t>Article 11:  Americans cannot live next to the United States. If they already are, they must move. </a:t>
            </a:r>
          </a:p>
          <a:p>
            <a:pPr marL="457200" lvl="0" indent="-336550">
              <a:buSzPts val="1700"/>
              <a:buFont typeface="Arial" panose="020B0604020202020204" pitchFamily="34" charset="0"/>
              <a:buChar char="•"/>
            </a:pPr>
            <a:r>
              <a:rPr lang="en-US" dirty="0">
                <a:latin typeface="Gotham Book" pitchFamily="50" charset="0"/>
                <a:ea typeface="Bitter"/>
                <a:cs typeface="Bitter"/>
                <a:sym typeface="Bitter"/>
              </a:rPr>
              <a:t>Article 14:  500,000 pesos will be used to build the new forts</a:t>
            </a:r>
          </a:p>
        </p:txBody>
      </p:sp>
      <p:sp>
        <p:nvSpPr>
          <p:cNvPr id="62" name="Google Shape;91;p18">
            <a:extLst>
              <a:ext uri="{FF2B5EF4-FFF2-40B4-BE49-F238E27FC236}">
                <a16:creationId xmlns:a16="http://schemas.microsoft.com/office/drawing/2014/main" id="{CBF543BD-7F0D-4189-BE76-639E2780E1D2}"/>
              </a:ext>
              <a:ext uri="{C183D7F6-B498-43B3-948B-1728B52AA6E4}">
                <adec:decorative xmlns:adec="http://schemas.microsoft.com/office/drawing/2017/decorative" val="1"/>
              </a:ext>
            </a:extLst>
          </p:cNvPr>
          <p:cNvSpPr txBox="1"/>
          <p:nvPr/>
        </p:nvSpPr>
        <p:spPr>
          <a:xfrm>
            <a:off x="5743012" y="513353"/>
            <a:ext cx="6391450" cy="2308294"/>
          </a:xfrm>
          <a:prstGeom prst="rect">
            <a:avLst/>
          </a:prstGeom>
          <a:noFill/>
          <a:ln>
            <a:noFill/>
          </a:ln>
        </p:spPr>
        <p:txBody>
          <a:bodyPr spcFirstLastPara="1" wrap="square" lIns="91425" tIns="91425" rIns="91425" bIns="91425" anchor="t" anchorCtr="0">
            <a:spAutoFit/>
          </a:bodyPr>
          <a:lstStyle/>
          <a:p>
            <a:pPr lvl="0" algn="ctr"/>
            <a:r>
              <a:rPr lang="en-US" sz="3800" b="1" dirty="0">
                <a:latin typeface="Gotham Book" pitchFamily="50" charset="0"/>
                <a:ea typeface="Bad Script"/>
                <a:cs typeface="Bad Script"/>
                <a:sym typeface="Bad Script"/>
              </a:rPr>
              <a:t>Think - Pair - Share</a:t>
            </a:r>
          </a:p>
          <a:p>
            <a:pPr lvl="0" algn="ctr"/>
            <a:r>
              <a:rPr lang="en-US" sz="2000" b="1" dirty="0">
                <a:latin typeface="Gotham Book" pitchFamily="50" charset="0"/>
                <a:ea typeface="The Girl Next Door"/>
                <a:cs typeface="The Girl Next Door"/>
                <a:sym typeface="The Girl Next Door"/>
              </a:rPr>
              <a:t>Using the guided questions on the handout, analyze the Articles of the Law of April 6, 1830  through the perspective of a Mexican Citizen and new American Colonist living in </a:t>
            </a:r>
            <a:r>
              <a:rPr lang="en-US" sz="2000" b="1" dirty="0" err="1">
                <a:latin typeface="Gotham Book" pitchFamily="50" charset="0"/>
                <a:ea typeface="The Girl Next Door"/>
                <a:cs typeface="The Girl Next Door"/>
                <a:sym typeface="The Girl Next Door"/>
              </a:rPr>
              <a:t>Tejas</a:t>
            </a:r>
            <a:r>
              <a:rPr lang="en-US" sz="2000" b="1" dirty="0">
                <a:latin typeface="Gotham Book" pitchFamily="50" charset="0"/>
                <a:ea typeface="The Girl Next Door"/>
                <a:cs typeface="The Girl Next Door"/>
                <a:sym typeface="The Girl Next Door"/>
              </a:rPr>
              <a:t> (Texas).</a:t>
            </a:r>
          </a:p>
          <a:p>
            <a:pPr lvl="0" algn="ctr"/>
            <a:r>
              <a:rPr lang="en-US" sz="2000" b="1" i="1" dirty="0">
                <a:latin typeface="Gotham Book" pitchFamily="50" charset="0"/>
                <a:ea typeface="The Girl Next Door"/>
                <a:cs typeface="The Girl Next Door"/>
                <a:sym typeface="The Girl Next Door"/>
              </a:rPr>
              <a:t>Remember to support your claim with text evidence. </a:t>
            </a:r>
          </a:p>
        </p:txBody>
      </p:sp>
      <p:sp>
        <p:nvSpPr>
          <p:cNvPr id="61" name="Google Shape;90;p18">
            <a:extLst>
              <a:ext uri="{FF2B5EF4-FFF2-40B4-BE49-F238E27FC236}">
                <a16:creationId xmlns:a16="http://schemas.microsoft.com/office/drawing/2014/main" id="{47AABDE6-30C7-401C-BF7A-87038113892B}"/>
              </a:ext>
              <a:ext uri="{C183D7F6-B498-43B3-948B-1728B52AA6E4}">
                <adec:decorative xmlns:adec="http://schemas.microsoft.com/office/drawing/2017/decorative" val="1"/>
              </a:ext>
            </a:extLst>
          </p:cNvPr>
          <p:cNvSpPr txBox="1">
            <a:spLocks/>
          </p:cNvSpPr>
          <p:nvPr/>
        </p:nvSpPr>
        <p:spPr>
          <a:xfrm>
            <a:off x="1703540" y="894401"/>
            <a:ext cx="3579780" cy="1566900"/>
          </a:xfrm>
          <a:prstGeom prst="rect">
            <a:avLst/>
          </a:prstGeom>
        </p:spPr>
        <p:txBody>
          <a:bodyPr spcFirstLastPara="1" vert="horz" wrap="square" lIns="91425" tIns="91425" rIns="91425" bIns="91425" rtlCol="0" anchor="t" anchorCtr="0">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lnSpc>
                <a:spcPct val="100000"/>
              </a:lnSpc>
              <a:spcBef>
                <a:spcPts val="0"/>
              </a:spcBef>
              <a:buNone/>
            </a:pPr>
            <a:r>
              <a:rPr lang="en-US" sz="1600" b="1" dirty="0">
                <a:solidFill>
                  <a:schemeClr val="dk1"/>
                </a:solidFill>
                <a:latin typeface="Gotham Book" pitchFamily="50" charset="0"/>
                <a:ea typeface="The Girl Next Door"/>
                <a:cs typeface="The Girl Next Door"/>
                <a:sym typeface="The Girl Next Door"/>
              </a:rPr>
              <a:t>At the suggestion of General </a:t>
            </a:r>
            <a:r>
              <a:rPr lang="en-US" sz="1600" b="1" dirty="0" err="1">
                <a:solidFill>
                  <a:schemeClr val="dk1"/>
                </a:solidFill>
                <a:latin typeface="Gotham Book" pitchFamily="50" charset="0"/>
                <a:ea typeface="The Girl Next Door"/>
                <a:cs typeface="The Girl Next Door"/>
                <a:sym typeface="The Girl Next Door"/>
              </a:rPr>
              <a:t>Mier</a:t>
            </a:r>
            <a:r>
              <a:rPr lang="en-US" sz="1600" b="1" dirty="0">
                <a:solidFill>
                  <a:schemeClr val="dk1"/>
                </a:solidFill>
                <a:latin typeface="Gotham Book" pitchFamily="50" charset="0"/>
                <a:ea typeface="The Girl Next Door"/>
                <a:cs typeface="The Girl Next Door"/>
                <a:sym typeface="The Girl Next Door"/>
              </a:rPr>
              <a:t> y Teran the Mexican Government outlined a new law simply called the Law of April 6, 1830 - Take a look at some of the Articles summarized below.</a:t>
            </a:r>
          </a:p>
          <a:p>
            <a:pPr marL="0" indent="0" algn="ctr">
              <a:lnSpc>
                <a:spcPct val="100000"/>
              </a:lnSpc>
              <a:spcBef>
                <a:spcPts val="0"/>
              </a:spcBef>
              <a:buNone/>
            </a:pPr>
            <a:endParaRPr lang="en-US" sz="1400" b="1" dirty="0">
              <a:solidFill>
                <a:schemeClr val="dk1"/>
              </a:solidFill>
              <a:latin typeface="Gotham Book" pitchFamily="50" charset="0"/>
              <a:ea typeface="The Girl Next Door"/>
              <a:cs typeface="The Girl Next Door"/>
              <a:sym typeface="The Girl Next Door"/>
            </a:endParaRPr>
          </a:p>
          <a:p>
            <a:pPr marL="0" indent="0" algn="ctr">
              <a:lnSpc>
                <a:spcPct val="100000"/>
              </a:lnSpc>
              <a:spcBef>
                <a:spcPts val="0"/>
              </a:spcBef>
              <a:buNone/>
            </a:pPr>
            <a:endParaRPr lang="en-US" sz="1400" b="1" dirty="0">
              <a:solidFill>
                <a:schemeClr val="dk1"/>
              </a:solidFill>
              <a:latin typeface="Gotham Book" pitchFamily="50" charset="0"/>
              <a:ea typeface="The Girl Next Door"/>
              <a:cs typeface="The Girl Next Door"/>
              <a:sym typeface="The Girl Next Door"/>
            </a:endParaRPr>
          </a:p>
          <a:p>
            <a:pPr marL="0" indent="0" algn="ctr">
              <a:lnSpc>
                <a:spcPct val="100000"/>
              </a:lnSpc>
              <a:spcBef>
                <a:spcPts val="0"/>
              </a:spcBef>
              <a:buNone/>
            </a:pPr>
            <a:endParaRPr lang="en-US" sz="1400" b="1" dirty="0">
              <a:solidFill>
                <a:schemeClr val="dk1"/>
              </a:solidFill>
              <a:latin typeface="Gotham Book" pitchFamily="50" charset="0"/>
              <a:ea typeface="The Girl Next Door"/>
              <a:cs typeface="The Girl Next Door"/>
              <a:sym typeface="The Girl Next Door"/>
            </a:endParaRPr>
          </a:p>
        </p:txBody>
      </p:sp>
      <p:sp>
        <p:nvSpPr>
          <p:cNvPr id="2" name="Title 1">
            <a:extLst>
              <a:ext uri="{FF2B5EF4-FFF2-40B4-BE49-F238E27FC236}">
                <a16:creationId xmlns:a16="http://schemas.microsoft.com/office/drawing/2014/main" id="{6D0D0C4C-0C9B-4EE8-84E3-3773DDAF4DA7}"/>
              </a:ext>
              <a:ext uri="{C183D7F6-B498-43B3-948B-1728B52AA6E4}">
                <adec:decorative xmlns:adec="http://schemas.microsoft.com/office/drawing/2017/decorative" val="1"/>
              </a:ext>
            </a:extLst>
          </p:cNvPr>
          <p:cNvSpPr>
            <a:spLocks noGrp="1"/>
          </p:cNvSpPr>
          <p:nvPr>
            <p:ph type="title"/>
          </p:nvPr>
        </p:nvSpPr>
        <p:spPr>
          <a:xfrm>
            <a:off x="2017944" y="305960"/>
            <a:ext cx="3149252" cy="651028"/>
          </a:xfrm>
        </p:spPr>
        <p:txBody>
          <a:bodyPr>
            <a:normAutofit/>
          </a:bodyPr>
          <a:lstStyle/>
          <a:p>
            <a:pPr algn="ctr">
              <a:spcBef>
                <a:spcPts val="0"/>
              </a:spcBef>
              <a:buSzPts val="1100"/>
            </a:pPr>
            <a:r>
              <a:rPr lang="en-US" sz="2400" b="1" dirty="0">
                <a:latin typeface="Bad Script"/>
                <a:ea typeface="Bad Script"/>
                <a:cs typeface="Bad Script"/>
                <a:sym typeface="Bad Script"/>
              </a:rPr>
              <a:t>Think like a Historian 2:</a:t>
            </a:r>
          </a:p>
        </p:txBody>
      </p:sp>
    </p:spTree>
    <p:extLst>
      <p:ext uri="{BB962C8B-B14F-4D97-AF65-F5344CB8AC3E}">
        <p14:creationId xmlns:p14="http://schemas.microsoft.com/office/powerpoint/2010/main" val="210411140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64293BAC-2204-C049-8E58-89D5F01415A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6653" y="-2"/>
            <a:ext cx="1618200" cy="1618200"/>
          </a:xfrm>
          <a:prstGeom prst="rect">
            <a:avLst/>
          </a:prstGeom>
        </p:spPr>
      </p:pic>
      <p:grpSp>
        <p:nvGrpSpPr>
          <p:cNvPr id="3" name="Group 2">
            <a:extLst>
              <a:ext uri="{FF2B5EF4-FFF2-40B4-BE49-F238E27FC236}">
                <a16:creationId xmlns:a16="http://schemas.microsoft.com/office/drawing/2014/main" id="{F2E5E507-AB10-45F5-B805-9DAE058A3C1F}"/>
              </a:ext>
              <a:ext uri="{C183D7F6-B498-43B3-948B-1728B52AA6E4}">
                <adec:decorative xmlns:adec="http://schemas.microsoft.com/office/drawing/2017/decorative" val="1"/>
              </a:ext>
            </a:extLst>
          </p:cNvPr>
          <p:cNvGrpSpPr/>
          <p:nvPr/>
        </p:nvGrpSpPr>
        <p:grpSpPr>
          <a:xfrm>
            <a:off x="6604326" y="5623447"/>
            <a:ext cx="5499186" cy="1150825"/>
            <a:chOff x="6604326" y="5623447"/>
            <a:chExt cx="5499186" cy="1150825"/>
          </a:xfrm>
        </p:grpSpPr>
        <p:pic>
          <p:nvPicPr>
            <p:cNvPr id="7" name="Picture 6">
              <a:extLst>
                <a:ext uri="{FF2B5EF4-FFF2-40B4-BE49-F238E27FC236}">
                  <a16:creationId xmlns:a16="http://schemas.microsoft.com/office/drawing/2014/main" id="{C201846A-D411-7E45-885C-509570498363}"/>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11045495" y="5623447"/>
              <a:ext cx="1058017" cy="1150825"/>
            </a:xfrm>
            <a:prstGeom prst="rect">
              <a:avLst/>
            </a:prstGeom>
          </p:spPr>
        </p:pic>
        <p:sp>
          <p:nvSpPr>
            <p:cNvPr id="8" name="TextBox 7"/>
            <p:cNvSpPr txBox="1"/>
            <p:nvPr/>
          </p:nvSpPr>
          <p:spPr>
            <a:xfrm>
              <a:off x="6604326" y="6369803"/>
              <a:ext cx="4760361"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grpSp>
      <p:pic>
        <p:nvPicPr>
          <p:cNvPr id="3076" name="Picture 4">
            <a:hlinkClick r:id="rId4"/>
            <a:extLst>
              <a:ext uri="{FF2B5EF4-FFF2-40B4-BE49-F238E27FC236}">
                <a16:creationId xmlns:a16="http://schemas.microsoft.com/office/drawing/2014/main" id="{A38FC4FA-7527-4D58-962A-117E5BD3AF73}"/>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7017290" y="1056509"/>
            <a:ext cx="3934431" cy="5091894"/>
          </a:xfrm>
          <a:prstGeom prst="rect">
            <a:avLst/>
          </a:prstGeom>
          <a:noFill/>
          <a:extLst>
            <a:ext uri="{909E8E84-426E-40DD-AFC4-6F175D3DCCD1}">
              <a14:hiddenFill xmlns:a14="http://schemas.microsoft.com/office/drawing/2010/main">
                <a:solidFill>
                  <a:srgbClr val="FFFFFF"/>
                </a:solidFill>
              </a14:hiddenFill>
            </a:ext>
          </a:extLst>
        </p:spPr>
      </p:pic>
      <p:sp>
        <p:nvSpPr>
          <p:cNvPr id="11" name="Text Placeholder 2">
            <a:extLst>
              <a:ext uri="{FF2B5EF4-FFF2-40B4-BE49-F238E27FC236}">
                <a16:creationId xmlns:a16="http://schemas.microsoft.com/office/drawing/2014/main" id="{3CF3408F-0364-7048-86BC-D4050492CAE2}"/>
              </a:ext>
              <a:ext uri="{C183D7F6-B498-43B3-948B-1728B52AA6E4}">
                <adec:decorative xmlns:adec="http://schemas.microsoft.com/office/drawing/2017/decorative" val="1"/>
              </a:ext>
            </a:extLst>
          </p:cNvPr>
          <p:cNvSpPr txBox="1">
            <a:spLocks/>
          </p:cNvSpPr>
          <p:nvPr/>
        </p:nvSpPr>
        <p:spPr>
          <a:xfrm>
            <a:off x="209537" y="1412625"/>
            <a:ext cx="6807753" cy="4519131"/>
          </a:xfrm>
          <a:prstGeom prst="rect">
            <a:avLst/>
          </a:prstGeom>
        </p:spPr>
        <p:txBody>
          <a:bodyPr vert="horz" lIns="91440" tIns="45720" rIns="91440" bIns="45720" rtlCol="0">
            <a:noAutofit/>
          </a:bodyPr>
          <a:lstStyle>
            <a:lvl1pPr marL="0" indent="0" algn="l" defTabSz="914400" rtl="0" eaLnBrk="1" latinLnBrk="0" hangingPunct="1">
              <a:lnSpc>
                <a:spcPct val="90000"/>
              </a:lnSpc>
              <a:spcBef>
                <a:spcPts val="1000"/>
              </a:spcBef>
              <a:buFont typeface="Arial" panose="020B0604020202020204" pitchFamily="34" charset="0"/>
              <a:buNone/>
              <a:defRPr sz="2400" kern="1200">
                <a:solidFill>
                  <a:schemeClr val="tx1">
                    <a:tint val="75000"/>
                  </a:schemeClr>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kern="1200">
                <a:solidFill>
                  <a:schemeClr val="tx1">
                    <a:tint val="75000"/>
                  </a:schemeClr>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kern="1200">
                <a:solidFill>
                  <a:schemeClr val="tx1">
                    <a:tint val="75000"/>
                  </a:schemeClr>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kern="1200">
                <a:solidFill>
                  <a:schemeClr val="tx1">
                    <a:tint val="75000"/>
                  </a:schemeClr>
                </a:solidFill>
                <a:latin typeface="+mn-lt"/>
                <a:ea typeface="+mn-ea"/>
                <a:cs typeface="+mn-cs"/>
              </a:defRPr>
            </a:lvl9pPr>
          </a:lstStyle>
          <a:p>
            <a:pPr>
              <a:lnSpc>
                <a:spcPct val="100000"/>
              </a:lnSpc>
              <a:spcBef>
                <a:spcPts val="0"/>
              </a:spcBef>
            </a:pPr>
            <a:r>
              <a:rPr lang="en-US" sz="2000" dirty="0">
                <a:solidFill>
                  <a:schemeClr val="tx1">
                    <a:lumMod val="75000"/>
                    <a:lumOff val="25000"/>
                  </a:schemeClr>
                </a:solidFill>
                <a:latin typeface="Gotham Book" pitchFamily="50" charset="0"/>
                <a:cs typeface="Gotham Medium" pitchFamily="2" charset="0"/>
              </a:rPr>
              <a:t>Col. Juan Davis Bradburn, along with Customs Inspector George Fisher, was sent by the Mexican Gov't to establish a military garrison at the port city of Anahuac to enforce the Law of April 6, 1830. Bradburn would also enforce the immigration ban on Anglo-Americans, attempted to end the smuggling, and collect tariffs on all American goods, resulting in an increase in the prices of goods that angered the colonists. </a:t>
            </a:r>
          </a:p>
          <a:p>
            <a:pPr>
              <a:lnSpc>
                <a:spcPct val="100000"/>
              </a:lnSpc>
              <a:spcBef>
                <a:spcPts val="0"/>
              </a:spcBef>
            </a:pPr>
            <a:endParaRPr lang="en-US" sz="2000" dirty="0">
              <a:solidFill>
                <a:schemeClr val="tx1">
                  <a:lumMod val="75000"/>
                  <a:lumOff val="25000"/>
                </a:schemeClr>
              </a:solidFill>
              <a:latin typeface="Gotham Book" pitchFamily="50" charset="0"/>
              <a:cs typeface="Gotham Medium" pitchFamily="2" charset="0"/>
            </a:endParaRPr>
          </a:p>
          <a:p>
            <a:pPr>
              <a:lnSpc>
                <a:spcPct val="100000"/>
              </a:lnSpc>
              <a:spcBef>
                <a:spcPts val="0"/>
              </a:spcBef>
            </a:pPr>
            <a:r>
              <a:rPr lang="en-US" sz="2000" dirty="0">
                <a:solidFill>
                  <a:schemeClr val="tx1">
                    <a:lumMod val="75000"/>
                    <a:lumOff val="25000"/>
                  </a:schemeClr>
                </a:solidFill>
                <a:latin typeface="Gotham Book" pitchFamily="50" charset="0"/>
                <a:cs typeface="Gotham Medium" pitchFamily="2" charset="0"/>
              </a:rPr>
              <a:t>Bradburn was a true believer in the Centrist viewpoint, and his actions began to upset the Anglo-Americans. Tension peaked when Bradburn jailed William Barret Travis and his law partner Patrick Jack. They tried to trick Bradburn into releasing the runaway slaves he was hiding in their custody. The confrontation ended when a Mexican military commander from Nacogdoches arrived, realized the situation was explosive and relieved Bradburn of command. </a:t>
            </a:r>
          </a:p>
        </p:txBody>
      </p:sp>
      <p:sp>
        <p:nvSpPr>
          <p:cNvPr id="2" name="Title 1">
            <a:extLst>
              <a:ext uri="{FF2B5EF4-FFF2-40B4-BE49-F238E27FC236}">
                <a16:creationId xmlns:a16="http://schemas.microsoft.com/office/drawing/2014/main" id="{C013AF32-233A-4B61-9876-38CACC0BF962}"/>
              </a:ext>
              <a:ext uri="{C183D7F6-B498-43B3-948B-1728B52AA6E4}">
                <adec:decorative xmlns:adec="http://schemas.microsoft.com/office/drawing/2017/decorative" val="1"/>
              </a:ext>
            </a:extLst>
          </p:cNvPr>
          <p:cNvSpPr>
            <a:spLocks noGrp="1"/>
          </p:cNvSpPr>
          <p:nvPr>
            <p:ph type="ctrTitle"/>
          </p:nvPr>
        </p:nvSpPr>
        <p:spPr>
          <a:xfrm>
            <a:off x="1547170" y="189537"/>
            <a:ext cx="10365081" cy="879497"/>
          </a:xfrm>
        </p:spPr>
        <p:txBody>
          <a:bodyPr>
            <a:normAutofit fontScale="90000"/>
          </a:bodyPr>
          <a:lstStyle/>
          <a:p>
            <a:r>
              <a:rPr lang="es-ES" dirty="0">
                <a:solidFill>
                  <a:srgbClr val="CA4341"/>
                </a:solidFill>
                <a:latin typeface="Gotham Medium" pitchFamily="2" charset="0"/>
                <a:cs typeface="Gotham Medium" pitchFamily="2" charset="0"/>
              </a:rPr>
              <a:t>June 1832 - </a:t>
            </a:r>
            <a:r>
              <a:rPr lang="es-ES" dirty="0" err="1">
                <a:solidFill>
                  <a:srgbClr val="CA4341"/>
                </a:solidFill>
                <a:latin typeface="Gotham Medium" pitchFamily="2" charset="0"/>
                <a:cs typeface="Gotham Medium" pitchFamily="2" charset="0"/>
              </a:rPr>
              <a:t>Disturbance</a:t>
            </a:r>
            <a:r>
              <a:rPr lang="es-ES" dirty="0">
                <a:solidFill>
                  <a:srgbClr val="CA4341"/>
                </a:solidFill>
                <a:latin typeface="Gotham Medium" pitchFamily="2" charset="0"/>
                <a:cs typeface="Gotham Medium" pitchFamily="2" charset="0"/>
              </a:rPr>
              <a:t> at </a:t>
            </a:r>
            <a:r>
              <a:rPr lang="es-ES" dirty="0" err="1">
                <a:solidFill>
                  <a:srgbClr val="CA4341"/>
                </a:solidFill>
                <a:latin typeface="Gotham Medium" pitchFamily="2" charset="0"/>
                <a:cs typeface="Gotham Medium" pitchFamily="2" charset="0"/>
              </a:rPr>
              <a:t>Anahuac</a:t>
            </a:r>
            <a:endParaRPr lang="es-ES" dirty="0">
              <a:solidFill>
                <a:srgbClr val="CA4341"/>
              </a:solidFill>
              <a:latin typeface="Gotham Medium" pitchFamily="2" charset="0"/>
              <a:cs typeface="Gotham Medium" pitchFamily="2" charset="0"/>
            </a:endParaRPr>
          </a:p>
        </p:txBody>
      </p:sp>
    </p:spTree>
    <p:extLst>
      <p:ext uri="{BB962C8B-B14F-4D97-AF65-F5344CB8AC3E}">
        <p14:creationId xmlns:p14="http://schemas.microsoft.com/office/powerpoint/2010/main" val="5622288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a:extLst>
              <a:ext uri="{FF2B5EF4-FFF2-40B4-BE49-F238E27FC236}">
                <a16:creationId xmlns:a16="http://schemas.microsoft.com/office/drawing/2014/main" id="{2D01FB66-8E41-A940-BCF6-42A2E36056A2}"/>
              </a:ext>
              <a:ext uri="{C183D7F6-B498-43B3-948B-1728B52AA6E4}">
                <adec:decorative xmlns:adec="http://schemas.microsoft.com/office/drawing/2017/decorative" val="1"/>
              </a:ext>
            </a:extLst>
          </p:cNvPr>
          <p:cNvSpPr/>
          <p:nvPr/>
        </p:nvSpPr>
        <p:spPr>
          <a:xfrm rot="5400000">
            <a:off x="5335799" y="-5352718"/>
            <a:ext cx="1524002" cy="12188404"/>
          </a:xfrm>
          <a:prstGeom prst="rect">
            <a:avLst/>
          </a:prstGeom>
          <a:solidFill>
            <a:srgbClr val="CA434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7" name="Content Placeholder 23">
            <a:extLst>
              <a:ext uri="{FF2B5EF4-FFF2-40B4-BE49-F238E27FC236}">
                <a16:creationId xmlns:a16="http://schemas.microsoft.com/office/drawing/2014/main" id="{8EACD2FA-8A9C-124B-823E-C53F06462713}"/>
              </a:ext>
              <a:ext uri="{C183D7F6-B498-43B3-948B-1728B52AA6E4}">
                <adec:decorative xmlns:adec="http://schemas.microsoft.com/office/drawing/2017/decorative" val="1"/>
              </a:ext>
            </a:extLst>
          </p:cNvPr>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3730" y="0"/>
            <a:ext cx="1503485" cy="1503485"/>
          </a:xfrm>
          <a:prstGeom prst="rect">
            <a:avLst/>
          </a:prstGeom>
        </p:spPr>
      </p:pic>
      <p:pic>
        <p:nvPicPr>
          <p:cNvPr id="10" name="Content Placeholder 3">
            <a:extLst>
              <a:ext uri="{FF2B5EF4-FFF2-40B4-BE49-F238E27FC236}">
                <a16:creationId xmlns:a16="http://schemas.microsoft.com/office/drawing/2014/main" id="{7B4D059F-65A8-8C4D-8411-207E58E1B999}"/>
              </a:ext>
              <a:ext uri="{C183D7F6-B498-43B3-948B-1728B52AA6E4}">
                <adec:decorative xmlns:adec="http://schemas.microsoft.com/office/drawing/2017/decorative" val="1"/>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1035313" y="220479"/>
            <a:ext cx="976941" cy="994812"/>
          </a:xfrm>
          <a:prstGeom prst="rect">
            <a:avLst/>
          </a:prstGeom>
        </p:spPr>
      </p:pic>
      <p:sp>
        <p:nvSpPr>
          <p:cNvPr id="6" name="TextBox 5">
            <a:extLst>
              <a:ext uri="{C183D7F6-B498-43B3-948B-1728B52AA6E4}">
                <adec:decorative xmlns:adec="http://schemas.microsoft.com/office/drawing/2017/decorative" val="1"/>
              </a:ext>
            </a:extLst>
          </p:cNvPr>
          <p:cNvSpPr txBox="1"/>
          <p:nvPr/>
        </p:nvSpPr>
        <p:spPr>
          <a:xfrm>
            <a:off x="7197213" y="6369803"/>
            <a:ext cx="4596994" cy="369332"/>
          </a:xfrm>
          <a:prstGeom prst="rect">
            <a:avLst/>
          </a:prstGeom>
          <a:noFill/>
        </p:spPr>
        <p:txBody>
          <a:bodyPr wrap="square" rtlCol="0">
            <a:spAutoFit/>
          </a:bodyPr>
          <a:lstStyle/>
          <a:p>
            <a:r>
              <a:rPr lang="en-US" dirty="0">
                <a:solidFill>
                  <a:schemeClr val="tx1">
                    <a:lumMod val="75000"/>
                    <a:lumOff val="25000"/>
                  </a:schemeClr>
                </a:solidFill>
                <a:latin typeface="Gotham Book" pitchFamily="2" charset="0"/>
                <a:cs typeface="Gotham Book" pitchFamily="2" charset="0"/>
              </a:rPr>
              <a:t>https://education.texashistory.unt.edu</a:t>
            </a:r>
            <a:endParaRPr lang="en-US" dirty="0"/>
          </a:p>
        </p:txBody>
      </p:sp>
      <p:pic>
        <p:nvPicPr>
          <p:cNvPr id="5122" name="Picture 2">
            <a:hlinkClick r:id="rId4"/>
            <a:extLst>
              <a:ext uri="{FF2B5EF4-FFF2-40B4-BE49-F238E27FC236}">
                <a16:creationId xmlns:a16="http://schemas.microsoft.com/office/drawing/2014/main" id="{9E3B14CD-B8B9-4FF1-98CB-8170323ED756}"/>
              </a:ext>
              <a:ext uri="{C183D7F6-B498-43B3-948B-1728B52AA6E4}">
                <adec:decorative xmlns:adec="http://schemas.microsoft.com/office/drawing/2017/decorative" val="1"/>
              </a:ext>
            </a:extLst>
          </p:cNvPr>
          <p:cNvPicPr>
            <a:picLocks noChangeAspect="1" noChangeArrowheads="1"/>
          </p:cNvPicPr>
          <p:nvPr/>
        </p:nvPicPr>
        <p:blipFill>
          <a:blip r:embed="rId5" cstate="email">
            <a:extLst>
              <a:ext uri="{28A0092B-C50C-407E-A947-70E740481C1C}">
                <a14:useLocalDpi xmlns:a14="http://schemas.microsoft.com/office/drawing/2010/main" val="0"/>
              </a:ext>
            </a:extLst>
          </a:blip>
          <a:srcRect/>
          <a:stretch>
            <a:fillRect/>
          </a:stretch>
        </p:blipFill>
        <p:spPr bwMode="auto">
          <a:xfrm>
            <a:off x="8128634" y="1808705"/>
            <a:ext cx="3375107" cy="4374577"/>
          </a:xfrm>
          <a:prstGeom prst="rect">
            <a:avLst/>
          </a:prstGeom>
          <a:noFill/>
          <a:extLst>
            <a:ext uri="{909E8E84-426E-40DD-AFC4-6F175D3DCCD1}">
              <a14:hiddenFill xmlns:a14="http://schemas.microsoft.com/office/drawing/2010/main">
                <a:solidFill>
                  <a:srgbClr val="FFFFFF"/>
                </a:solidFill>
              </a14:hiddenFill>
            </a:ext>
          </a:extLst>
        </p:spPr>
      </p:pic>
      <p:sp>
        <p:nvSpPr>
          <p:cNvPr id="52" name="TextBox 51">
            <a:extLst>
              <a:ext uri="{FF2B5EF4-FFF2-40B4-BE49-F238E27FC236}">
                <a16:creationId xmlns:a16="http://schemas.microsoft.com/office/drawing/2014/main" id="{7D305FD3-ECF8-49C9-8AF8-DF47E69A5838}"/>
              </a:ext>
              <a:ext uri="{C183D7F6-B498-43B3-948B-1728B52AA6E4}">
                <adec:decorative xmlns:adec="http://schemas.microsoft.com/office/drawing/2017/decorative" val="1"/>
              </a:ext>
            </a:extLst>
          </p:cNvPr>
          <p:cNvSpPr txBox="1"/>
          <p:nvPr/>
        </p:nvSpPr>
        <p:spPr>
          <a:xfrm>
            <a:off x="259346" y="2426332"/>
            <a:ext cx="7869288" cy="3139321"/>
          </a:xfrm>
          <a:prstGeom prst="rect">
            <a:avLst/>
          </a:prstGeom>
          <a:noFill/>
        </p:spPr>
        <p:txBody>
          <a:bodyPr wrap="square" rtlCol="0">
            <a:spAutoFit/>
          </a:bodyPr>
          <a:lstStyle/>
          <a:p>
            <a:r>
              <a:rPr lang="en-US" sz="2200" dirty="0">
                <a:latin typeface="Gotham Book" pitchFamily="50" charset="0"/>
              </a:rPr>
              <a:t>Because of Mexican Col. Juan Davis Bradburn's heavy-handed tactics enforcing the Law of April 6, 1830, the Anglo-Americans wrote the Turtle Bayou Resolutions in 1832, which explained  their reasons for attacking Bradburn's men and the Fort at Velasco.  The resolutions also opposed the Centralist government in Mexico City. They were against the ongoing civil war in Mexico and pledged to honor the Constitution of 1824.  The colonists also began to align themselves with Santa Anna, who would soon be leading Mexico as a Federalist. </a:t>
            </a:r>
          </a:p>
        </p:txBody>
      </p:sp>
      <p:sp>
        <p:nvSpPr>
          <p:cNvPr id="2" name="Title 1">
            <a:extLst>
              <a:ext uri="{FF2B5EF4-FFF2-40B4-BE49-F238E27FC236}">
                <a16:creationId xmlns:a16="http://schemas.microsoft.com/office/drawing/2014/main" id="{A73E2692-B82A-0B4E-8491-430759F93D45}"/>
              </a:ext>
              <a:ext uri="{C183D7F6-B498-43B3-948B-1728B52AA6E4}">
                <adec:decorative xmlns:adec="http://schemas.microsoft.com/office/drawing/2017/decorative" val="1"/>
              </a:ext>
            </a:extLst>
          </p:cNvPr>
          <p:cNvSpPr>
            <a:spLocks noGrp="1"/>
          </p:cNvSpPr>
          <p:nvPr>
            <p:ph type="title"/>
          </p:nvPr>
        </p:nvSpPr>
        <p:spPr>
          <a:xfrm>
            <a:off x="1465545" y="118865"/>
            <a:ext cx="11214936" cy="1325563"/>
          </a:xfrm>
        </p:spPr>
        <p:txBody>
          <a:bodyPr>
            <a:normAutofit/>
          </a:bodyPr>
          <a:lstStyle/>
          <a:p>
            <a:r>
              <a:rPr lang="en-US" dirty="0">
                <a:solidFill>
                  <a:schemeClr val="bg1"/>
                </a:solidFill>
                <a:latin typeface="Gotham Medium" pitchFamily="2" charset="0"/>
                <a:cs typeface="Gotham Medium" pitchFamily="2" charset="0"/>
              </a:rPr>
              <a:t>June 13, 1832 – Turtle Bayou Resolution </a:t>
            </a:r>
            <a:endParaRPr lang="en-US" dirty="0">
              <a:solidFill>
                <a:schemeClr val="bg1"/>
              </a:solidFill>
            </a:endParaRPr>
          </a:p>
        </p:txBody>
      </p:sp>
    </p:spTree>
    <p:extLst>
      <p:ext uri="{BB962C8B-B14F-4D97-AF65-F5344CB8AC3E}">
        <p14:creationId xmlns:p14="http://schemas.microsoft.com/office/powerpoint/2010/main" val="2063021668"/>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7009</TotalTime>
  <Words>3062</Words>
  <Application>Microsoft Office PowerPoint</Application>
  <PresentationFormat>Widescreen</PresentationFormat>
  <Paragraphs>144</Paragraphs>
  <Slides>19</Slides>
  <Notes>6</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19</vt:i4>
      </vt:variant>
    </vt:vector>
  </HeadingPairs>
  <TitlesOfParts>
    <vt:vector size="30" baseType="lpstr">
      <vt:lpstr>Arial</vt:lpstr>
      <vt:lpstr>Arial Narrow</vt:lpstr>
      <vt:lpstr>Bad Script</vt:lpstr>
      <vt:lpstr>Bitter</vt:lpstr>
      <vt:lpstr>Calibri</vt:lpstr>
      <vt:lpstr>Calibri Light</vt:lpstr>
      <vt:lpstr>Days One</vt:lpstr>
      <vt:lpstr>Google Sans</vt:lpstr>
      <vt:lpstr>Gotham Book</vt:lpstr>
      <vt:lpstr>Gotham Medium</vt:lpstr>
      <vt:lpstr>Office Theme</vt:lpstr>
      <vt:lpstr>Road to the Texas Revolution  1824-1835 Lesson Overview</vt:lpstr>
      <vt:lpstr>Essential Questions:</vt:lpstr>
      <vt:lpstr>Mexican Constitution of 1824</vt:lpstr>
      <vt:lpstr>1826 - Fredonian Rebellion</vt:lpstr>
      <vt:lpstr>Think like a Historian:</vt:lpstr>
      <vt:lpstr>1828 – Mier y Teran Report </vt:lpstr>
      <vt:lpstr>Think like a Historian 2:</vt:lpstr>
      <vt:lpstr>June 1832 - Disturbance at Anahuac</vt:lpstr>
      <vt:lpstr>June 13, 1832 – Turtle Bayou Resolution </vt:lpstr>
      <vt:lpstr>June 25-26, 1832 - Battle of Velasco</vt:lpstr>
      <vt:lpstr>The Convention of 1832</vt:lpstr>
      <vt:lpstr>The Convention of 1833</vt:lpstr>
      <vt:lpstr>Austin heads to Mexico</vt:lpstr>
      <vt:lpstr>1833 – Austin’s Arrest</vt:lpstr>
      <vt:lpstr>October 2, 1835 Battle of Gonzales</vt:lpstr>
      <vt:lpstr>Siege of San Antonio</vt:lpstr>
      <vt:lpstr>Siege of San Antonio Continued pt1</vt:lpstr>
      <vt:lpstr>Siege of San Antonio Continued pt2</vt:lpstr>
      <vt:lpstr>Essential Questions</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Sylve, Joshua</dc:creator>
  <cp:lastModifiedBy>Belden, Dreanna</cp:lastModifiedBy>
  <cp:revision>120</cp:revision>
  <dcterms:created xsi:type="dcterms:W3CDTF">2020-07-07T18:16:05Z</dcterms:created>
  <dcterms:modified xsi:type="dcterms:W3CDTF">2022-04-26T20:05:57Z</dcterms:modified>
</cp:coreProperties>
</file>