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13" r:id="rId3"/>
    <p:sldId id="315" r:id="rId4"/>
    <p:sldId id="316" r:id="rId5"/>
    <p:sldId id="317" r:id="rId6"/>
    <p:sldId id="318" r:id="rId7"/>
    <p:sldId id="319" r:id="rId8"/>
    <p:sldId id="320" r:id="rId9"/>
    <p:sldId id="322" r:id="rId10"/>
    <p:sldId id="323" r:id="rId11"/>
    <p:sldId id="321" r:id="rId12"/>
    <p:sldId id="324" r:id="rId13"/>
    <p:sldId id="3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F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0145F-D1AB-493D-B1DF-6AB6F094B30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98B84-969E-4E52-A011-26D462B02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0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4381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2014632129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Littlejohn, E. G., 1862-. Texas History Stories: The Alamo, Remember Goliad, Story of San Jacinto., periodical, 1901; Richmond, Virginia. 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https://texashistory.unt.edu/ark:/67531/metapth14381/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March 26, 2025),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UNT Libraries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Highsmith, Carol M, photographer. </a:t>
            </a:r>
            <a:r>
              <a:rPr lang="en-US" sz="1800" b="0" i="1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Painting, "Surrender of Santa Anna," by William Henry Huddle, in the South Foyer of the Texas Capitol, Austin, Texas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. April 17, 2014. Photograph. Library of Congress Prints and Photographs Division.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https://www.loc.gov/item/2014632129/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8B84-969E-4E52-A011-26D462B023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8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2264F-AB06-65BB-70B4-46E2AEC7E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DA453-86A8-41EF-174F-7534EB385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04C56-574A-21C7-AF15-83845D263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99A2C-F8EA-F4B1-621A-49B2FA94B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98B84-969E-4E52-A011-26D462B023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06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118E-67FF-DB74-CD3E-4AA52B4A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26F93-75BC-5986-3BF1-F4D859F50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F858-2769-E5BE-B10C-7DE4293C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99E8-D50A-20FC-FCB2-588E76E2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32D3-5A48-BBAA-2BEC-AB3B03A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7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B869-C5B0-CBA3-E22D-3733C320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B43B3-A950-2F38-5BCA-7070B5C2B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A635-A366-62B6-8C7D-49AFD638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B186-6C0F-6E94-8A7C-C5FBA7C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9ADD-8BBF-DE02-9473-58EC5A84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7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0ED2A-5D03-FA42-4F0E-6A7F17371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7351D-A6F3-E648-2471-97BE8065C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8881-6151-512B-F630-F40F15AD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5B4-6539-1D23-0789-89C07C4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798C-A992-C6D3-8E02-9942B488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6A24-C40C-4B90-F79F-90E41FE2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058F-314D-8125-6346-6871F43D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100F5-FF25-A1F4-F784-7D5624F4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B0F7-5E38-9B23-C404-828BD932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4E0-4857-8C61-2EB0-50E46B6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1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FD9-6B47-DC62-0B0C-5F4CDB2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707E-DCFF-884A-DA7C-994409B1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664D-7972-AFE6-C9AC-E9BB233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9BBE-35A0-7305-8941-263F4652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2D6D-3BE9-9F54-D7E7-FC76BDBF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FC5-419D-F646-6419-3A38393C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4D6A-D5C4-C427-C548-4083264D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5C45-451D-DE9C-62C2-39A6CC20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AD90B-EE52-7EE1-E432-DE137B36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6B80-7AE8-DF05-064C-704BC17A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0855-7D38-28A7-773F-D4B53A3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AC72-F99A-E845-3A1F-6A8716D8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23B81-EEB7-D9A5-D8B0-BB3FD7A78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E16D-3840-81AD-FA0E-6A584B0BC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514BD-6267-993E-15DA-B4485710A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68CF5-2AEA-C3F1-5E7E-B0CDEEB6C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A60F0-379A-AFE7-9485-5AC2074A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9532D-C328-0347-7770-4E29566A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5643A-2C84-390D-98DF-08EA00AD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2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325-073A-15A6-B396-211D75A9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FD385-26B1-6A31-898B-A7339BAF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794BC-C5C5-77DA-B667-4AF00241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43E86-8501-EB05-E2D2-5AA1E3F4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5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A0636-B025-C43F-846A-11AC72A4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094F-BB09-E91B-4F91-F7F57BCC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FEAB-A1AD-12BF-14E3-E35E8626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6838-3EE8-DE0B-A15D-743CDBB0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2EA6-C5FE-1CB9-F637-BA4221B5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1C2-C434-4CAD-B02A-EFC4E63D1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0EDF0-926F-7A6B-D472-30642A8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9CED-E0F2-4EB2-9A87-558BB4C7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ECBB-62FB-594D-CE57-ECB5C1A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3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A024-2FCE-E34E-F9CD-E7B21D9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0C396-A8B2-FDBD-9D34-42BB72741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B3DD-0EEB-113C-80AE-701E5C73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A1C99-6367-F139-3F8E-6B083956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97B0-2866-EB64-EBAC-FDEBFBD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B9E4A-0379-D687-1CA7-F9E3381B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9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8FA6A-D21B-EF31-6CED-1221886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E7EA2-3D77-F040-9755-B3CBDE09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57C9-E837-8BB7-EFB3-780DF32C0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898E3-56FB-4C46-82D2-B0509E39583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878E-A89D-BCFB-F0C9-89DB8FCA3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1281-8CDA-CE81-F032-58B09752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737388/m1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drawing of the Battle of San Jacinto. There are hundreds of men fighting in a field. Smoke clouds the air above their heads. Some men are waving flags, some are pulling a cannon, and others are in hand to hand combat in battle.">
            <a:extLst>
              <a:ext uri="{FF2B5EF4-FFF2-40B4-BE49-F238E27FC236}">
                <a16:creationId xmlns:a16="http://schemas.microsoft.com/office/drawing/2014/main" id="{ABD41E89-A518-F4C8-741B-ACFD87FD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" b="748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Unit 5:</a:t>
            </a:r>
            <a:br>
              <a:rPr lang="en-US" sz="5200" b="1" i="1" dirty="0"/>
            </a:br>
            <a:r>
              <a:rPr lang="en-US" sz="5200" b="1" dirty="0"/>
              <a:t>The Texas Revolution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4" cy="1586509"/>
          </a:xfrm>
          <a:noFill/>
        </p:spPr>
        <p:txBody>
          <a:bodyPr>
            <a:normAutofit fontScale="92500"/>
          </a:bodyPr>
          <a:lstStyle/>
          <a:p>
            <a:pPr algn="l"/>
            <a:r>
              <a:rPr lang="en-US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Extension Lesson: </a:t>
            </a:r>
          </a:p>
          <a:p>
            <a:pPr algn="l"/>
            <a:r>
              <a:rPr lang="en-US" sz="3200" b="1" i="1" dirty="0"/>
              <a:t>The Battle of San Jacinto</a:t>
            </a:r>
          </a:p>
        </p:txBody>
      </p:sp>
    </p:spTree>
    <p:extLst>
      <p:ext uri="{BB962C8B-B14F-4D97-AF65-F5344CB8AC3E}">
        <p14:creationId xmlns:p14="http://schemas.microsoft.com/office/powerpoint/2010/main" val="212628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2A9776-9CA9-D546-0171-AAA5E707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D4FD873-DBE3-4AF8-2F8A-FA324D3B64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5000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After you watch</a:t>
            </a:r>
            <a:b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Step 1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86EBDF-228C-9E30-1DFF-190AFA17A203}"/>
              </a:ext>
            </a:extLst>
          </p:cNvPr>
          <p:cNvGraphicFramePr>
            <a:graphicFrameLocks noGrp="1"/>
          </p:cNvGraphicFramePr>
          <p:nvPr/>
        </p:nvGraphicFramePr>
        <p:xfrm>
          <a:off x="471715" y="2217633"/>
          <a:ext cx="11444514" cy="41849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53028">
                  <a:extLst>
                    <a:ext uri="{9D8B030D-6E8A-4147-A177-3AD203B41FA5}">
                      <a16:colId xmlns:a16="http://schemas.microsoft.com/office/drawing/2014/main" val="6397658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900528371"/>
                    </a:ext>
                  </a:extLst>
                </a:gridCol>
                <a:gridCol w="8291286">
                  <a:extLst>
                    <a:ext uri="{9D8B030D-6E8A-4147-A177-3AD203B41FA5}">
                      <a16:colId xmlns:a16="http://schemas.microsoft.com/office/drawing/2014/main" val="3926035144"/>
                    </a:ext>
                  </a:extLst>
                </a:gridCol>
              </a:tblGrid>
              <a:tr h="72257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Gotham Book"/>
                        </a:rPr>
                        <a:t>Before you watch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Gotham Book"/>
                        </a:rPr>
                        <a:t>After you watch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otham Book"/>
                        </a:rPr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863607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Sam Houston retreated from Santa Anna because he did not want to face the centralist army in battle.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17202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Santa Anna divided his army in an attempt to move as quickly as possible to capture the Texas government and defeat Houston’s army. 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9176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Texas victory at the Battle of San Jacinto was not the primary factor that ended the Texas Revolution.  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44520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Texas Revolution was important in Texas history but had little influence on the history of the United States or Mexico. 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646833"/>
                  </a:ext>
                </a:extLst>
              </a:tr>
            </a:tbl>
          </a:graphicData>
        </a:graphic>
      </p:graphicFrame>
      <p:sp>
        <p:nvSpPr>
          <p:cNvPr id="5" name="Arrow: Down 4" descr="An arrow pointing to the &quot;After you watch&quot; true or false questions.">
            <a:extLst>
              <a:ext uri="{FF2B5EF4-FFF2-40B4-BE49-F238E27FC236}">
                <a16:creationId xmlns:a16="http://schemas.microsoft.com/office/drawing/2014/main" id="{5090CEFD-1C4B-5D4B-E590-8F68196154F4}"/>
              </a:ext>
            </a:extLst>
          </p:cNvPr>
          <p:cNvSpPr/>
          <p:nvPr/>
        </p:nvSpPr>
        <p:spPr>
          <a:xfrm>
            <a:off x="2514601" y="1293874"/>
            <a:ext cx="696685" cy="1023257"/>
          </a:xfrm>
          <a:prstGeom prst="downArrow">
            <a:avLst/>
          </a:prstGeom>
          <a:solidFill>
            <a:srgbClr val="FDF9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AACBA-12E7-DDCD-4E8A-9B25ADE8B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AC66133-D35C-2788-76B4-E523F0F9B5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1"/>
            <a:ext cx="8240486" cy="15327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After you watch</a:t>
            </a:r>
            <a:b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Step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997C8-F2A2-0BA9-03F5-8AC4AFE3ABA7}"/>
              </a:ext>
            </a:extLst>
          </p:cNvPr>
          <p:cNvSpPr txBox="1"/>
          <p:nvPr/>
        </p:nvSpPr>
        <p:spPr>
          <a:xfrm>
            <a:off x="370116" y="1752614"/>
            <a:ext cx="40821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the questions about the Battle of San Jacinto based on the information presented in the video.</a:t>
            </a:r>
          </a:p>
        </p:txBody>
      </p:sp>
      <p:pic>
        <p:nvPicPr>
          <p:cNvPr id="2050" name="Picture 2" descr="A painting depicting the surrender of Santa Anna to Sam Houston after the Battle of San Jacinto. Santa Anna is dressed in the uniform of a regular Mexican soldier. Sam Houston is laying down under a tall tree, with his wounded leg in a bandage. Dozens of men surround them. ">
            <a:extLst>
              <a:ext uri="{FF2B5EF4-FFF2-40B4-BE49-F238E27FC236}">
                <a16:creationId xmlns:a16="http://schemas.microsoft.com/office/drawing/2014/main" id="{14AB68E6-88CB-4248-263B-D4B3B438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7" y="1669432"/>
            <a:ext cx="6912429" cy="4131948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95EBDA-801B-490F-A959-5F81718F3F40}"/>
              </a:ext>
            </a:extLst>
          </p:cNvPr>
          <p:cNvSpPr txBox="1"/>
          <p:nvPr/>
        </p:nvSpPr>
        <p:spPr>
          <a:xfrm>
            <a:off x="4593772" y="5801380"/>
            <a:ext cx="6999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Gotham Book"/>
              </a:rPr>
              <a:t>The Surrender of Santa Anna by William Henry Huddle</a:t>
            </a:r>
          </a:p>
          <a:p>
            <a:pPr algn="ctr"/>
            <a:r>
              <a:rPr lang="en-US" sz="2000" i="1" dirty="0">
                <a:latin typeface="Gotham Book"/>
              </a:rPr>
              <a:t>The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241741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7A882F-1D7D-BB84-85B2-F0880D79E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612D2A0-A46A-FB15-F076-44241F217C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4862" y="-409183"/>
            <a:ext cx="10577137" cy="1835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Exit Ticket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Follow the directions on your paper to complete your exit ticket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78DE9-B757-B83A-DFFE-AA6933954739}"/>
              </a:ext>
            </a:extLst>
          </p:cNvPr>
          <p:cNvSpPr txBox="1"/>
          <p:nvPr/>
        </p:nvSpPr>
        <p:spPr>
          <a:xfrm>
            <a:off x="3222171" y="1643743"/>
            <a:ext cx="4953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Gotham Book"/>
              </a:rPr>
              <a:t>Complete the sentence stems about the Battle of San Jacinto based on the information presented in the video.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7030A0"/>
                </a:solidFill>
                <a:latin typeface="Gotham Book"/>
              </a:rPr>
              <a:t>Share with a partner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2A3E7E-1424-887F-AAD2-126931AB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2119" y="1797399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C9DFC17-6985-4B94-6243-BBEE1AAD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2119" y="5732487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5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142343-6082-FBD5-6426-AF00D239B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7FA563FB-1C35-0B96-E3DE-1201DA7CD7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7786" y="93933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 </a:t>
            </a: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6F41AA0-3E30-0D76-A8FF-DA849A144024}"/>
              </a:ext>
            </a:extLst>
          </p:cNvPr>
          <p:cNvSpPr/>
          <p:nvPr/>
        </p:nvSpPr>
        <p:spPr>
          <a:xfrm>
            <a:off x="3984440" y="1741716"/>
            <a:ext cx="7375845" cy="138031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One important event that caused the Battle of San Jacinto was _________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C679BAE-B224-8C6D-49F6-9997E138A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2458" y="1741716"/>
            <a:ext cx="1370657" cy="137065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15D5F34-C6AC-5FFB-0D0F-507624DC6257}"/>
              </a:ext>
            </a:extLst>
          </p:cNvPr>
          <p:cNvSpPr/>
          <p:nvPr/>
        </p:nvSpPr>
        <p:spPr>
          <a:xfrm>
            <a:off x="296517" y="3363844"/>
            <a:ext cx="7375845" cy="1370657"/>
          </a:xfrm>
          <a:prstGeom prst="wedgeRoundRectCallout">
            <a:avLst>
              <a:gd name="adj1" fmla="val 60021"/>
              <a:gd name="adj2" fmla="val 35118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C0000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One important piece of information about the Battle of San Jacinto is ____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048E066-74ED-DA79-851E-F9920E42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7029" y="3424808"/>
            <a:ext cx="1370657" cy="1370657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096440B-CDF1-7DFC-7D77-1BC5968B00D0}"/>
              </a:ext>
            </a:extLst>
          </p:cNvPr>
          <p:cNvSpPr/>
          <p:nvPr/>
        </p:nvSpPr>
        <p:spPr>
          <a:xfrm>
            <a:off x="4093297" y="5037283"/>
            <a:ext cx="7375845" cy="138031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One important effect of the Battle of San Jacinto was _______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9DC41EE-9251-1D76-7158-4F670D943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707" y="5046936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928134E-5B29-DCC0-24BF-B1DE579DFD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4863" y="-409182"/>
            <a:ext cx="10285536" cy="15834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Warm-up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Use the image here and on your paper to complete your warm-up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CC5CED-3197-232F-2736-4D71223A7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7057" y="1763486"/>
            <a:ext cx="3505200" cy="375557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ainting depicting the surrender of Santa Anna to Sam Houston after the Battle of San Jacinto. Santa Anna is dressed in the uniform of a regular Mexican soldier. Sam Houston is laying down under a tall tree, with his wounded leg in a bandage. Dozens of men surround them. ">
            <a:extLst>
              <a:ext uri="{FF2B5EF4-FFF2-40B4-BE49-F238E27FC236}">
                <a16:creationId xmlns:a16="http://schemas.microsoft.com/office/drawing/2014/main" id="{14AB68E6-88CB-4248-263B-D4B3B4384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1174259"/>
            <a:ext cx="8033657" cy="4802271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C6AB26-D790-1806-4666-A665705DF779}"/>
              </a:ext>
            </a:extLst>
          </p:cNvPr>
          <p:cNvSpPr txBox="1"/>
          <p:nvPr/>
        </p:nvSpPr>
        <p:spPr>
          <a:xfrm>
            <a:off x="1861455" y="6042997"/>
            <a:ext cx="769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Gotham Book"/>
              </a:rPr>
              <a:t>“The Surrender of Santa Anna” by William Henry Huddle</a:t>
            </a:r>
          </a:p>
          <a:p>
            <a:pPr algn="ctr"/>
            <a:r>
              <a:rPr lang="en-US" sz="2000" i="1" dirty="0">
                <a:latin typeface="Gotham Book"/>
              </a:rPr>
              <a:t>The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389406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FF13F-930D-E61A-A70E-836A0CE1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818E05C-6332-3810-C7FF-C2E4B4612C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0707" y="133433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0817380-77CE-5137-18BE-264D6832C4E4}"/>
              </a:ext>
            </a:extLst>
          </p:cNvPr>
          <p:cNvSpPr/>
          <p:nvPr/>
        </p:nvSpPr>
        <p:spPr>
          <a:xfrm>
            <a:off x="3984440" y="1741716"/>
            <a:ext cx="7375845" cy="1611084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One thing I notice about the image is _______.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BC4ACA1-D343-6981-47D6-2002B261B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715" y="2058343"/>
            <a:ext cx="1370657" cy="137065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E612A16-45F8-75DC-DED2-0F9BC1DB5EF1}"/>
              </a:ext>
            </a:extLst>
          </p:cNvPr>
          <p:cNvSpPr/>
          <p:nvPr/>
        </p:nvSpPr>
        <p:spPr>
          <a:xfrm>
            <a:off x="831715" y="3897399"/>
            <a:ext cx="7902760" cy="1611084"/>
          </a:xfrm>
          <a:prstGeom prst="wedgeRoundRectCallout">
            <a:avLst>
              <a:gd name="adj1" fmla="val 60021"/>
              <a:gd name="adj2" fmla="val 35118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 think this image might be related to today’s lesson because ______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150728A-2F42-5CC5-F141-68DD5DF6A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9772" y="4137826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0D5C1-3D5E-4689-2EAF-05D7F1F0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C417AD0-7956-B912-9233-D27AC389CD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Essential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F5512-4672-385A-C669-616A4468A7C5}"/>
              </a:ext>
            </a:extLst>
          </p:cNvPr>
          <p:cNvSpPr txBox="1"/>
          <p:nvPr/>
        </p:nvSpPr>
        <p:spPr>
          <a:xfrm>
            <a:off x="1103971" y="1828800"/>
            <a:ext cx="1036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were the causes, effects, and most significant events of the Battle of San Jacinto? </a:t>
            </a:r>
          </a:p>
        </p:txBody>
      </p:sp>
    </p:spTree>
    <p:extLst>
      <p:ext uri="{BB962C8B-B14F-4D97-AF65-F5344CB8AC3E}">
        <p14:creationId xmlns:p14="http://schemas.microsoft.com/office/powerpoint/2010/main" val="157569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B7098-2390-3DD5-30F9-BC8BD8F6F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C857AD5-9C22-00C1-59F8-40297C37F8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854" y="13061"/>
            <a:ext cx="8493035" cy="1490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In today’s lesson…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54717-6E1B-3150-9ACC-56DFB207DEE1}"/>
              </a:ext>
            </a:extLst>
          </p:cNvPr>
          <p:cNvSpPr txBox="1"/>
          <p:nvPr/>
        </p:nvSpPr>
        <p:spPr>
          <a:xfrm>
            <a:off x="1109016" y="1785257"/>
            <a:ext cx="1027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analyze the causes, effects, key events, and significance of the Battle of San Jacinto.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watch a video about the Battle of San Jacinto, take notes on key information from the video, and answer questions related to the information in the video.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43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0D5C1-3D5E-4689-2EAF-05D7F1F0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C417AD0-7956-B912-9233-D27AC389CD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Video Vocabulary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78302F7-0C38-B23D-8B20-7BC82DC8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81581"/>
              </p:ext>
            </p:extLst>
          </p:nvPr>
        </p:nvGraphicFramePr>
        <p:xfrm>
          <a:off x="805543" y="1906209"/>
          <a:ext cx="10678886" cy="40821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04457">
                  <a:extLst>
                    <a:ext uri="{9D8B030D-6E8A-4147-A177-3AD203B41FA5}">
                      <a16:colId xmlns:a16="http://schemas.microsoft.com/office/drawing/2014/main" val="4275501622"/>
                    </a:ext>
                  </a:extLst>
                </a:gridCol>
                <a:gridCol w="7674429">
                  <a:extLst>
                    <a:ext uri="{9D8B030D-6E8A-4147-A177-3AD203B41FA5}">
                      <a16:colId xmlns:a16="http://schemas.microsoft.com/office/drawing/2014/main" val="10273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Term</a:t>
                      </a:r>
                      <a:endParaRPr lang="en-US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en-US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51085"/>
                  </a:ext>
                </a:extLst>
              </a:tr>
              <a:tr h="452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Improbable</a:t>
                      </a:r>
                      <a:r>
                        <a:rPr lang="en-US" sz="24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(adj)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Unlikely or unexpected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080111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Vulnerable</a:t>
                      </a:r>
                      <a:r>
                        <a:rPr lang="en-US" sz="2400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(adj)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 a position to be easily attacked; not completely safe.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666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ridge </a:t>
                      </a:r>
                      <a:r>
                        <a:rPr lang="en-US" sz="2400" i="1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long, narrow, elevated area of land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75057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Crest</a:t>
                      </a:r>
                      <a:r>
                        <a:rPr lang="en-US" sz="2400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highest point of elevated land, like a hill or ridge.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0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Barrage</a:t>
                      </a:r>
                      <a:r>
                        <a:rPr lang="en-US" sz="2400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continuous and heavy period of bombing or shooting in a war or battle, typically aimed at a specific area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27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Cavalry</a:t>
                      </a:r>
                      <a:r>
                        <a:rPr lang="en-US" sz="2400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(n) 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branch of the military in which soldiers travel and fight on horses.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652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6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0D5C1-3D5E-4689-2EAF-05D7F1F0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C417AD0-7956-B912-9233-D27AC389CD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Before you watch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F5512-4672-385A-C669-616A4468A7C5}"/>
              </a:ext>
            </a:extLst>
          </p:cNvPr>
          <p:cNvSpPr txBox="1"/>
          <p:nvPr/>
        </p:nvSpPr>
        <p:spPr>
          <a:xfrm>
            <a:off x="1063693" y="1513115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/>
              </a:rPr>
              <a:t>Read the instructions before you begin this</a:t>
            </a:r>
            <a:r>
              <a:rPr lang="en-US" sz="3200" dirty="0">
                <a:solidFill>
                  <a:srgbClr val="002060"/>
                </a:solidFill>
                <a:latin typeface="Gotham Book"/>
              </a:rPr>
              <a:t> segment.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 Book"/>
            </a:endParaRPr>
          </a:p>
        </p:txBody>
      </p:sp>
      <p:sp>
        <p:nvSpPr>
          <p:cNvPr id="5" name="Arrow: Down 4" descr="An arrow pointing to the &quot;Before you watch&quot; true or false questions.">
            <a:extLst>
              <a:ext uri="{FF2B5EF4-FFF2-40B4-BE49-F238E27FC236}">
                <a16:creationId xmlns:a16="http://schemas.microsoft.com/office/drawing/2014/main" id="{7A02997A-2D71-31FB-F781-85FCA7DF62F7}"/>
              </a:ext>
            </a:extLst>
          </p:cNvPr>
          <p:cNvSpPr/>
          <p:nvPr/>
        </p:nvSpPr>
        <p:spPr>
          <a:xfrm>
            <a:off x="914400" y="1134504"/>
            <a:ext cx="696685" cy="1023257"/>
          </a:xfrm>
          <a:prstGeom prst="downArrow">
            <a:avLst/>
          </a:prstGeom>
          <a:solidFill>
            <a:srgbClr val="FDF9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10CA29-2A42-483C-4471-113F863BD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73089"/>
              </p:ext>
            </p:extLst>
          </p:nvPr>
        </p:nvGraphicFramePr>
        <p:xfrm>
          <a:off x="471715" y="2217633"/>
          <a:ext cx="11444514" cy="41849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53028">
                  <a:extLst>
                    <a:ext uri="{9D8B030D-6E8A-4147-A177-3AD203B41FA5}">
                      <a16:colId xmlns:a16="http://schemas.microsoft.com/office/drawing/2014/main" val="6397658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900528371"/>
                    </a:ext>
                  </a:extLst>
                </a:gridCol>
                <a:gridCol w="8291286">
                  <a:extLst>
                    <a:ext uri="{9D8B030D-6E8A-4147-A177-3AD203B41FA5}">
                      <a16:colId xmlns:a16="http://schemas.microsoft.com/office/drawing/2014/main" val="3926035144"/>
                    </a:ext>
                  </a:extLst>
                </a:gridCol>
              </a:tblGrid>
              <a:tr h="72257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Gotham Book"/>
                        </a:rPr>
                        <a:t>Before you watch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Gotham Book"/>
                        </a:rPr>
                        <a:t>After you watch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otham Book"/>
                        </a:rPr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863607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Sam Houston retreated from Santa Anna because he did not want to face the centralist army in battle.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17202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Santa Anna divided his army in an attempt to move as quickly as possible to capture the Texas government and defeat Houston’s army. 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9176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Texas victory at the Battle of San Jacinto was not the primary factor that ended the Texas Revolution.  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44520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Texas Revolution was important in Texas history but had little influence on the history of the United States or Mexico. 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646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07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14A2D-15CE-EFEF-BB42-50B29BCA3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C379D71-0727-A56D-0AE0-21E92B1D40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While you watch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EC4A4-28D4-6ADE-FD1D-7BC35F7E0EF0}"/>
              </a:ext>
            </a:extLst>
          </p:cNvPr>
          <p:cNvSpPr txBox="1"/>
          <p:nvPr/>
        </p:nvSpPr>
        <p:spPr>
          <a:xfrm>
            <a:off x="446314" y="1621971"/>
            <a:ext cx="1136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the directions before you begin this segment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B6F46E-06B9-8ED0-CB51-015F8411A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33768"/>
              </p:ext>
            </p:extLst>
          </p:nvPr>
        </p:nvGraphicFramePr>
        <p:xfrm>
          <a:off x="947057" y="2771745"/>
          <a:ext cx="10363200" cy="26602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363200">
                  <a:extLst>
                    <a:ext uri="{9D8B030D-6E8A-4147-A177-3AD203B41FA5}">
                      <a16:colId xmlns:a16="http://schemas.microsoft.com/office/drawing/2014/main" val="73434591"/>
                    </a:ext>
                  </a:extLst>
                </a:gridCol>
              </a:tblGrid>
              <a:tr h="7225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Gotham Book"/>
                        </a:rPr>
                        <a:t>Factors that contributed to the Texan Victory at San Jacinto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4760"/>
                  </a:ext>
                </a:extLst>
              </a:tr>
              <a:tr h="193765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340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08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AF68C-B3EF-A7A7-0951-CDA88509C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70D560E-8A04-4023-5CDD-F2E7AE9AF0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01190" y="2046514"/>
            <a:ext cx="8240486" cy="24057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Gotham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watch the video of the Battle of San Jacinto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71318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785</Words>
  <Application>Microsoft Office PowerPoint</Application>
  <PresentationFormat>Widescreen</PresentationFormat>
  <Paragraphs>82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Gotham Book</vt:lpstr>
      <vt:lpstr>Gotham Medium</vt:lpstr>
      <vt:lpstr>Josefin Sans</vt:lpstr>
      <vt:lpstr>Times New Roman</vt:lpstr>
      <vt:lpstr>1_Office Theme</vt:lpstr>
      <vt:lpstr>Unit 5: The Texas Revolution</vt:lpstr>
      <vt:lpstr>Warm-up Use the image here and on your paper to complete your warm-up</vt:lpstr>
      <vt:lpstr>Share with the class</vt:lpstr>
      <vt:lpstr>Essential Question</vt:lpstr>
      <vt:lpstr>In today’s lesson…</vt:lpstr>
      <vt:lpstr>Video Vocabulary</vt:lpstr>
      <vt:lpstr>Before you watch</vt:lpstr>
      <vt:lpstr>While you watch</vt:lpstr>
      <vt:lpstr>Click here to watch the video of the Battle of San Jacinto </vt:lpstr>
      <vt:lpstr>After you watch Step 1</vt:lpstr>
      <vt:lpstr>After you watch Step 2</vt:lpstr>
      <vt:lpstr>Exit Ticket Follow the directions on your paper to complete your exit ticket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3</cp:revision>
  <dcterms:created xsi:type="dcterms:W3CDTF">2025-03-26T18:24:20Z</dcterms:created>
  <dcterms:modified xsi:type="dcterms:W3CDTF">2025-04-09T14:38:48Z</dcterms:modified>
</cp:coreProperties>
</file>