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313" r:id="rId6"/>
    <p:sldId id="315" r:id="rId7"/>
    <p:sldId id="316" r:id="rId8"/>
    <p:sldId id="317" r:id="rId9"/>
    <p:sldId id="318" r:id="rId10"/>
    <p:sldId id="319" r:id="rId11"/>
    <p:sldId id="320" r:id="rId12"/>
    <p:sldId id="322" r:id="rId13"/>
    <p:sldId id="323" r:id="rId14"/>
    <p:sldId id="321" r:id="rId15"/>
    <p:sldId id="324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F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EC1E0-800E-4F4E-A406-563F114243DD}" v="67" dt="2025-12-15T14:30:45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custSel modSld">
      <pc:chgData name="Wilkinson, Ulises" userId="aece8d85-eb83-4e23-bf28-c30077cba893" providerId="ADAL" clId="{884F47B1-B553-4192-9126-1C112833296C}" dt="2025-12-15T14:30:35.715" v="39" actId="27636"/>
      <pc:docMkLst>
        <pc:docMk/>
      </pc:docMkLst>
      <pc:sldChg chg="modSp mod">
        <pc:chgData name="Wilkinson, Ulises" userId="aece8d85-eb83-4e23-bf28-c30077cba893" providerId="ADAL" clId="{884F47B1-B553-4192-9126-1C112833296C}" dt="2025-12-15T14:23:46.663" v="0" actId="27636"/>
        <pc:sldMkLst>
          <pc:docMk/>
          <pc:sldMk cId="2126282052" sldId="257"/>
        </pc:sldMkLst>
        <pc:spChg chg="mod">
          <ac:chgData name="Wilkinson, Ulises" userId="aece8d85-eb83-4e23-bf28-c30077cba893" providerId="ADAL" clId="{884F47B1-B553-4192-9126-1C112833296C}" dt="2025-12-15T14:23:46.663" v="0" actId="27636"/>
          <ac:spMkLst>
            <pc:docMk/>
            <pc:sldMk cId="2126282052" sldId="257"/>
            <ac:spMk id="3" creationId="{DE5E7D88-B411-0667-9CA2-7DAF8B9F01D0}"/>
          </ac:spMkLst>
        </pc:spChg>
      </pc:sldChg>
      <pc:sldChg chg="modSp mod">
        <pc:chgData name="Wilkinson, Ulises" userId="aece8d85-eb83-4e23-bf28-c30077cba893" providerId="ADAL" clId="{884F47B1-B553-4192-9126-1C112833296C}" dt="2025-12-15T14:24:00.364" v="2" actId="1076"/>
        <pc:sldMkLst>
          <pc:docMk/>
          <pc:sldMk cId="3894061875" sldId="313"/>
        </pc:sldMkLst>
        <pc:spChg chg="mod">
          <ac:chgData name="Wilkinson, Ulises" userId="aece8d85-eb83-4e23-bf28-c30077cba893" providerId="ADAL" clId="{884F47B1-B553-4192-9126-1C112833296C}" dt="2025-12-15T14:24:00.364" v="2" actId="1076"/>
          <ac:spMkLst>
            <pc:docMk/>
            <pc:sldMk cId="3894061875" sldId="313"/>
            <ac:spMk id="9" creationId="{EAC6AB26-D790-1806-4666-A665705DF779}"/>
          </ac:spMkLst>
        </pc:spChg>
      </pc:sldChg>
      <pc:sldChg chg="modSp mod">
        <pc:chgData name="Wilkinson, Ulises" userId="aece8d85-eb83-4e23-bf28-c30077cba893" providerId="ADAL" clId="{884F47B1-B553-4192-9126-1C112833296C}" dt="2025-12-15T14:24:56.728" v="6" actId="255"/>
        <pc:sldMkLst>
          <pc:docMk/>
          <pc:sldMk cId="2219854429" sldId="315"/>
        </pc:sldMkLst>
        <pc:spChg chg="mod">
          <ac:chgData name="Wilkinson, Ulises" userId="aece8d85-eb83-4e23-bf28-c30077cba893" providerId="ADAL" clId="{884F47B1-B553-4192-9126-1C112833296C}" dt="2025-12-15T14:24:33.263" v="3" actId="27636"/>
          <ac:spMkLst>
            <pc:docMk/>
            <pc:sldMk cId="2219854429" sldId="315"/>
            <ac:spMk id="2" creationId="{F818E05C-6332-3810-C7FF-C2E4B4612CF7}"/>
          </ac:spMkLst>
        </pc:spChg>
        <pc:spChg chg="mod">
          <ac:chgData name="Wilkinson, Ulises" userId="aece8d85-eb83-4e23-bf28-c30077cba893" providerId="ADAL" clId="{884F47B1-B553-4192-9126-1C112833296C}" dt="2025-12-15T14:24:56.728" v="6" actId="255"/>
          <ac:spMkLst>
            <pc:docMk/>
            <pc:sldMk cId="2219854429" sldId="315"/>
            <ac:spMk id="5" creationId="{CE612A16-45F8-75DC-DED2-0F9BC1DB5EF1}"/>
          </ac:spMkLst>
        </pc:spChg>
      </pc:sldChg>
      <pc:sldChg chg="modSp mod">
        <pc:chgData name="Wilkinson, Ulises" userId="aece8d85-eb83-4e23-bf28-c30077cba893" providerId="ADAL" clId="{884F47B1-B553-4192-9126-1C112833296C}" dt="2025-12-15T14:25:10.959" v="8" actId="20577"/>
        <pc:sldMkLst>
          <pc:docMk/>
          <pc:sldMk cId="1575692462" sldId="316"/>
        </pc:sldMkLst>
        <pc:spChg chg="mod">
          <ac:chgData name="Wilkinson, Ulises" userId="aece8d85-eb83-4e23-bf28-c30077cba893" providerId="ADAL" clId="{884F47B1-B553-4192-9126-1C112833296C}" dt="2025-12-15T14:25:10.959" v="8" actId="20577"/>
          <ac:spMkLst>
            <pc:docMk/>
            <pc:sldMk cId="1575692462" sldId="316"/>
            <ac:spMk id="3" creationId="{4B6F5512-4672-385A-C669-616A4468A7C5}"/>
          </ac:spMkLst>
        </pc:spChg>
      </pc:sldChg>
      <pc:sldChg chg="modSp mod">
        <pc:chgData name="Wilkinson, Ulises" userId="aece8d85-eb83-4e23-bf28-c30077cba893" providerId="ADAL" clId="{884F47B1-B553-4192-9126-1C112833296C}" dt="2025-12-15T14:25:54.384" v="17" actId="114"/>
        <pc:sldMkLst>
          <pc:docMk/>
          <pc:sldMk cId="1858437118" sldId="317"/>
        </pc:sldMkLst>
        <pc:spChg chg="mod">
          <ac:chgData name="Wilkinson, Ulises" userId="aece8d85-eb83-4e23-bf28-c30077cba893" providerId="ADAL" clId="{884F47B1-B553-4192-9126-1C112833296C}" dt="2025-12-15T14:25:23.867" v="11" actId="255"/>
          <ac:spMkLst>
            <pc:docMk/>
            <pc:sldMk cId="1858437118" sldId="317"/>
            <ac:spMk id="2" creationId="{1C857AD5-9C22-00C1-59F8-40297C37F889}"/>
          </ac:spMkLst>
        </pc:spChg>
        <pc:spChg chg="mod">
          <ac:chgData name="Wilkinson, Ulises" userId="aece8d85-eb83-4e23-bf28-c30077cba893" providerId="ADAL" clId="{884F47B1-B553-4192-9126-1C112833296C}" dt="2025-12-15T14:25:54.384" v="17" actId="114"/>
          <ac:spMkLst>
            <pc:docMk/>
            <pc:sldMk cId="1858437118" sldId="317"/>
            <ac:spMk id="3" creationId="{FE154717-6E1B-3150-9ACC-56DFB207DEE1}"/>
          </ac:spMkLst>
        </pc:spChg>
      </pc:sldChg>
      <pc:sldChg chg="modSp mod">
        <pc:chgData name="Wilkinson, Ulises" userId="aece8d85-eb83-4e23-bf28-c30077cba893" providerId="ADAL" clId="{884F47B1-B553-4192-9126-1C112833296C}" dt="2025-12-15T14:26:37.378" v="21" actId="20577"/>
        <pc:sldMkLst>
          <pc:docMk/>
          <pc:sldMk cId="82764015" sldId="318"/>
        </pc:sldMkLst>
        <pc:spChg chg="mod">
          <ac:chgData name="Wilkinson, Ulises" userId="aece8d85-eb83-4e23-bf28-c30077cba893" providerId="ADAL" clId="{884F47B1-B553-4192-9126-1C112833296C}" dt="2025-12-15T14:25:59.431" v="18" actId="27636"/>
          <ac:spMkLst>
            <pc:docMk/>
            <pc:sldMk cId="82764015" sldId="318"/>
            <ac:spMk id="2" creationId="{0C417AD0-7956-B912-9233-D27AC389CD80}"/>
          </ac:spMkLst>
        </pc:spChg>
        <pc:graphicFrameChg chg="modGraphic">
          <ac:chgData name="Wilkinson, Ulises" userId="aece8d85-eb83-4e23-bf28-c30077cba893" providerId="ADAL" clId="{884F47B1-B553-4192-9126-1C112833296C}" dt="2025-12-15T14:26:37.378" v="21" actId="20577"/>
          <ac:graphicFrameMkLst>
            <pc:docMk/>
            <pc:sldMk cId="82764015" sldId="318"/>
            <ac:graphicFrameMk id="8" creationId="{978302F7-0C38-B23D-8B20-7BC82DC83C83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2-15T14:28:06.907" v="23" actId="255"/>
        <pc:sldMkLst>
          <pc:docMk/>
          <pc:sldMk cId="855086971" sldId="320"/>
        </pc:sldMkLst>
        <pc:spChg chg="mod">
          <ac:chgData name="Wilkinson, Ulises" userId="aece8d85-eb83-4e23-bf28-c30077cba893" providerId="ADAL" clId="{884F47B1-B553-4192-9126-1C112833296C}" dt="2025-12-15T14:28:06.907" v="23" actId="255"/>
          <ac:spMkLst>
            <pc:docMk/>
            <pc:sldMk cId="855086971" sldId="320"/>
            <ac:spMk id="3" creationId="{4CFEC4A4-28D4-6ADE-FD1D-7BC35F7E0EF0}"/>
          </ac:spMkLst>
        </pc:spChg>
      </pc:sldChg>
      <pc:sldChg chg="modSp mod">
        <pc:chgData name="Wilkinson, Ulises" userId="aece8d85-eb83-4e23-bf28-c30077cba893" providerId="ADAL" clId="{884F47B1-B553-4192-9126-1C112833296C}" dt="2025-12-15T14:29:54.181" v="35" actId="255"/>
        <pc:sldMkLst>
          <pc:docMk/>
          <pc:sldMk cId="2417413908" sldId="321"/>
        </pc:sldMkLst>
        <pc:spChg chg="mod">
          <ac:chgData name="Wilkinson, Ulises" userId="aece8d85-eb83-4e23-bf28-c30077cba893" providerId="ADAL" clId="{884F47B1-B553-4192-9126-1C112833296C}" dt="2025-12-15T14:29:54.181" v="35" actId="255"/>
          <ac:spMkLst>
            <pc:docMk/>
            <pc:sldMk cId="2417413908" sldId="321"/>
            <ac:spMk id="2" creationId="{9AC66133-D35C-2788-76B4-E523F0F9B5B0}"/>
          </ac:spMkLst>
        </pc:spChg>
      </pc:sldChg>
      <pc:sldChg chg="modSp mod">
        <pc:chgData name="Wilkinson, Ulises" userId="aece8d85-eb83-4e23-bf28-c30077cba893" providerId="ADAL" clId="{884F47B1-B553-4192-9126-1C112833296C}" dt="2025-12-15T14:29:02.927" v="32" actId="255"/>
        <pc:sldMkLst>
          <pc:docMk/>
          <pc:sldMk cId="3217131865" sldId="322"/>
        </pc:sldMkLst>
        <pc:spChg chg="mod">
          <ac:chgData name="Wilkinson, Ulises" userId="aece8d85-eb83-4e23-bf28-c30077cba893" providerId="ADAL" clId="{884F47B1-B553-4192-9126-1C112833296C}" dt="2025-12-15T14:29:02.927" v="32" actId="255"/>
          <ac:spMkLst>
            <pc:docMk/>
            <pc:sldMk cId="3217131865" sldId="322"/>
            <ac:spMk id="2" creationId="{870D560E-8A04-4023-5CDD-F2E7AE9AF0DF}"/>
          </ac:spMkLst>
        </pc:spChg>
      </pc:sldChg>
      <pc:sldChg chg="modSp mod">
        <pc:chgData name="Wilkinson, Ulises" userId="aece8d85-eb83-4e23-bf28-c30077cba893" providerId="ADAL" clId="{884F47B1-B553-4192-9126-1C112833296C}" dt="2025-12-15T14:29:13.779" v="33" actId="255"/>
        <pc:sldMkLst>
          <pc:docMk/>
          <pc:sldMk cId="4235429474" sldId="323"/>
        </pc:sldMkLst>
        <pc:spChg chg="mod">
          <ac:chgData name="Wilkinson, Ulises" userId="aece8d85-eb83-4e23-bf28-c30077cba893" providerId="ADAL" clId="{884F47B1-B553-4192-9126-1C112833296C}" dt="2025-12-15T14:29:13.779" v="33" actId="255"/>
          <ac:spMkLst>
            <pc:docMk/>
            <pc:sldMk cId="4235429474" sldId="323"/>
            <ac:spMk id="2" creationId="{BD4FD873-DBE3-4AF8-2F8A-FA324D3B64D9}"/>
          </ac:spMkLst>
        </pc:spChg>
      </pc:sldChg>
      <pc:sldChg chg="modSp mod">
        <pc:chgData name="Wilkinson, Ulises" userId="aece8d85-eb83-4e23-bf28-c30077cba893" providerId="ADAL" clId="{884F47B1-B553-4192-9126-1C112833296C}" dt="2025-12-15T14:30:28.754" v="38"/>
        <pc:sldMkLst>
          <pc:docMk/>
          <pc:sldMk cId="3336258082" sldId="324"/>
        </pc:sldMkLst>
        <pc:spChg chg="mod">
          <ac:chgData name="Wilkinson, Ulises" userId="aece8d85-eb83-4e23-bf28-c30077cba893" providerId="ADAL" clId="{884F47B1-B553-4192-9126-1C112833296C}" dt="2025-12-15T14:30:20.482" v="36" actId="27636"/>
          <ac:spMkLst>
            <pc:docMk/>
            <pc:sldMk cId="3336258082" sldId="324"/>
            <ac:spMk id="2" creationId="{C612D2A0-A46A-FB15-F076-44241F217C2B}"/>
          </ac:spMkLst>
        </pc:spChg>
        <pc:spChg chg="mod">
          <ac:chgData name="Wilkinson, Ulises" userId="aece8d85-eb83-4e23-bf28-c30077cba893" providerId="ADAL" clId="{884F47B1-B553-4192-9126-1C112833296C}" dt="2025-12-15T14:30:28.754" v="38"/>
          <ac:spMkLst>
            <pc:docMk/>
            <pc:sldMk cId="3336258082" sldId="324"/>
            <ac:spMk id="3" creationId="{1A278DE9-B757-B83A-DFFE-AA6933954739}"/>
          </ac:spMkLst>
        </pc:spChg>
      </pc:sldChg>
      <pc:sldChg chg="modSp mod">
        <pc:chgData name="Wilkinson, Ulises" userId="aece8d85-eb83-4e23-bf28-c30077cba893" providerId="ADAL" clId="{884F47B1-B553-4192-9126-1C112833296C}" dt="2025-12-15T14:30:35.715" v="39" actId="27636"/>
        <pc:sldMkLst>
          <pc:docMk/>
          <pc:sldMk cId="1115417292" sldId="325"/>
        </pc:sldMkLst>
        <pc:spChg chg="mod">
          <ac:chgData name="Wilkinson, Ulises" userId="aece8d85-eb83-4e23-bf28-c30077cba893" providerId="ADAL" clId="{884F47B1-B553-4192-9126-1C112833296C}" dt="2025-12-15T14:30:35.715" v="39" actId="27636"/>
          <ac:spMkLst>
            <pc:docMk/>
            <pc:sldMk cId="1115417292" sldId="325"/>
            <ac:spMk id="2" creationId="{7FA563FB-1C35-0B96-E3DE-1201DA7CD7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0145F-D1AB-493D-B1DF-6AB6F094B30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98B84-969E-4E52-A011-26D462B02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0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4381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2014632129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Littlejohn, E. G., 1862-. Texas History Stories: The Alamo, Remember Goliad, Story of San Jacinto., periodical, 1901; Richmond, Virginia. 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3"/>
              </a:rPr>
              <a:t>https://texashistory.unt.edu/ark:/67531/metapth14381/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: accessed March 26, 2025),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; crediting UNT Libraries Special Collections.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Highsmith, Carol M, photographer. </a:t>
            </a:r>
            <a:r>
              <a:rPr lang="en-US" sz="1800" b="0" i="1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Painting, "Surrender of Santa Anna," by William Henry Huddle, in the South Foyer of the Texas Capitol, Austin, Texas</a:t>
            </a: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. April 17, 2014. Photograph. Library of Congress Prints and Photographs Division.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https://www.loc.gov/item/2014632129/</a:t>
            </a: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98B84-969E-4E52-A011-26D462B023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8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2264F-AB06-65BB-70B4-46E2AEC7E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DA453-86A8-41EF-174F-7534EB385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04C56-574A-21C7-AF15-83845D263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99A2C-F8EA-F4B1-621A-49B2FA94B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98B84-969E-4E52-A011-26D462B023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06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118E-67FF-DB74-CD3E-4AA52B4A3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26F93-75BC-5986-3BF1-F4D859F50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F858-2769-E5BE-B10C-7DE4293C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99E8-D50A-20FC-FCB2-588E76E2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32D3-5A48-BBAA-2BEC-AB3B03A7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7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B869-C5B0-CBA3-E22D-3733C320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B43B3-A950-2F38-5BCA-7070B5C2B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A635-A366-62B6-8C7D-49AFD638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B186-6C0F-6E94-8A7C-C5FBA7C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9ADD-8BBF-DE02-9473-58EC5A84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7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0ED2A-5D03-FA42-4F0E-6A7F17371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7351D-A6F3-E648-2471-97BE8065C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8881-6151-512B-F630-F40F15AD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55B4-6539-1D23-0789-89C07C4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798C-A992-C6D3-8E02-9942B488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7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6A24-C40C-4B90-F79F-90E41FE2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058F-314D-8125-6346-6871F43D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100F5-FF25-A1F4-F784-7D5624F4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8B0F7-5E38-9B23-C404-828BD932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14E0-4857-8C61-2EB0-50E46B6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1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FD9-6B47-DC62-0B0C-5F4CDB2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707E-DCFF-884A-DA7C-994409B18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664D-7972-AFE6-C9AC-E9BB2337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9BBE-35A0-7305-8941-263F4652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2D6D-3BE9-9F54-D7E7-FC76BDBF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FC5-419D-F646-6419-3A38393C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4D6A-D5C4-C427-C548-4083264DB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5C45-451D-DE9C-62C2-39A6CC209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AD90B-EE52-7EE1-E432-DE137B36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46B80-7AE8-DF05-064C-704BC17A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D0855-7D38-28A7-773F-D4B53A3D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AC72-F99A-E845-3A1F-6A8716D8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23B81-EEB7-D9A5-D8B0-BB3FD7A78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6E16D-3840-81AD-FA0E-6A584B0BC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514BD-6267-993E-15DA-B4485710A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68CF5-2AEA-C3F1-5E7E-B0CDEEB6C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A60F0-379A-AFE7-9485-5AC2074A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9532D-C328-0347-7770-4E29566A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5643A-2C84-390D-98DF-08EA00AD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2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C325-073A-15A6-B396-211D75A9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FD385-26B1-6A31-898B-A7339BAF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794BC-C5C5-77DA-B667-4AF00241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43E86-8501-EB05-E2D2-5AA1E3F4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5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A0636-B025-C43F-846A-11AC72A4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8094F-BB09-E91B-4F91-F7F57BCC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FEAB-A1AD-12BF-14E3-E35E8626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6838-3EE8-DE0B-A15D-743CDBB0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2EA6-C5FE-1CB9-F637-BA4221B5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D41C2-C434-4CAD-B02A-EFC4E63D1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0EDF0-926F-7A6B-D472-30642A8F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9CED-E0F2-4EB2-9A87-558BB4C7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2ECBB-62FB-594D-CE57-ECB5C1A4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3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A024-2FCE-E34E-F9CD-E7B21D96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0C396-A8B2-FDBD-9D34-42BB72741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9B3DD-0EEB-113C-80AE-701E5C73B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A1C99-6367-F139-3F8E-6B083956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797B0-2866-EB64-EBAC-FDEBFBD0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B9E4A-0379-D687-1CA7-F9E3381B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9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8FA6A-D21B-EF31-6CED-12218861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E7EA2-3D77-F040-9755-B3CBDE09E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57C9-E837-8BB7-EFB3-780DF32C0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898E3-56FB-4C46-82D2-B0509E39583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878E-A89D-BCFB-F0C9-89DB8FCA3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1281-8CDA-CE81-F032-58B09752C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737388/m1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drawing of the Battle of San Jacinto. There are hundreds of men fighting in a field. Smoke clouds the air above their heads. Some men are waving flags, some are pulling a cannon, and others are in hand to hand combat in battle.">
            <a:extLst>
              <a:ext uri="{FF2B5EF4-FFF2-40B4-BE49-F238E27FC236}">
                <a16:creationId xmlns:a16="http://schemas.microsoft.com/office/drawing/2014/main" id="{ABD41E89-A518-F4C8-741B-ACFD87FD1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" b="748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Unidad 5:</a:t>
            </a:r>
            <a:br>
              <a:rPr lang="en-US" sz="5200" b="1" i="1" dirty="0"/>
            </a:br>
            <a:r>
              <a:rPr lang="en-US" sz="5200" b="1" dirty="0"/>
              <a:t>La </a:t>
            </a:r>
            <a:r>
              <a:rPr lang="en-US" sz="5200" b="1" dirty="0" err="1"/>
              <a:t>Revolución</a:t>
            </a:r>
            <a:r>
              <a:rPr lang="en-US" sz="5200" b="1" dirty="0"/>
              <a:t> de Texas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4" cy="1586509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Lección</a:t>
            </a:r>
            <a:r>
              <a:rPr lang="en-US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32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extensión</a:t>
            </a:r>
            <a:r>
              <a:rPr lang="en-US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algn="l"/>
            <a:r>
              <a:rPr lang="es-ES" sz="3200" b="1" i="1" dirty="0"/>
              <a:t>La Batalla de San Jacinto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12628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2A9776-9CA9-D546-0171-AAA5E707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D4FD873-DBE3-4AF8-2F8A-FA324D3B64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2"/>
            <a:ext cx="8240486" cy="15000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sz="7100" dirty="0">
                <a:solidFill>
                  <a:schemeClr val="bg1"/>
                </a:solidFill>
                <a:latin typeface="Gotham Medium"/>
              </a:rPr>
              <a:t>Después de que lo veas</a:t>
            </a:r>
            <a:b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lang="en-US" sz="4400" dirty="0" err="1">
                <a:solidFill>
                  <a:schemeClr val="bg1"/>
                </a:solidFill>
                <a:latin typeface="Gotham Medium"/>
              </a:rPr>
              <a:t>Escalón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 1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86EBDF-228C-9E30-1DFF-190AFA17A203}"/>
              </a:ext>
            </a:extLst>
          </p:cNvPr>
          <p:cNvGraphicFramePr>
            <a:graphicFrameLocks noGrp="1"/>
          </p:cNvGraphicFramePr>
          <p:nvPr/>
        </p:nvGraphicFramePr>
        <p:xfrm>
          <a:off x="471715" y="2217633"/>
          <a:ext cx="11444514" cy="41849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53028">
                  <a:extLst>
                    <a:ext uri="{9D8B030D-6E8A-4147-A177-3AD203B41FA5}">
                      <a16:colId xmlns:a16="http://schemas.microsoft.com/office/drawing/2014/main" val="6397658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900528371"/>
                    </a:ext>
                  </a:extLst>
                </a:gridCol>
                <a:gridCol w="8291286">
                  <a:extLst>
                    <a:ext uri="{9D8B030D-6E8A-4147-A177-3AD203B41FA5}">
                      <a16:colId xmlns:a16="http://schemas.microsoft.com/office/drawing/2014/main" val="3926035144"/>
                    </a:ext>
                  </a:extLst>
                </a:gridCol>
              </a:tblGrid>
              <a:tr h="72257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Gotham Book"/>
                        </a:rPr>
                        <a:t>Antes de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Gotham Book"/>
                        </a:rPr>
                        <a:t>que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Gotham Book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Gotham Book"/>
                        </a:rPr>
                        <a:t>veas</a:t>
                      </a:r>
                      <a:endParaRPr lang="en-US" sz="2200" dirty="0">
                        <a:solidFill>
                          <a:schemeClr val="tx1"/>
                        </a:solidFill>
                        <a:latin typeface="Gotham Boo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>
                          <a:solidFill>
                            <a:schemeClr val="tx1"/>
                          </a:solidFill>
                          <a:latin typeface="Gotham Book"/>
                        </a:rPr>
                        <a:t>Después de que lo veas</a:t>
                      </a:r>
                      <a:endParaRPr lang="en-US" sz="2200" dirty="0">
                        <a:solidFill>
                          <a:schemeClr val="tx1"/>
                        </a:solidFill>
                        <a:latin typeface="Gotham Boo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Gotham Book"/>
                        </a:rPr>
                        <a:t>Enunciado</a:t>
                      </a:r>
                      <a:endParaRPr lang="en-US" sz="2800" dirty="0">
                        <a:solidFill>
                          <a:schemeClr val="tx1"/>
                        </a:solidFill>
                        <a:latin typeface="Gotham Boo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863607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E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Sam Houston se retiró de Santa Anna porque no quería enfrentarse al ejército centralista en batalla.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17202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E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Santa Anna dividió su ejército en un intento de moverse lo más rápido posible para capturar el gobierno de Texas y derrotar al ejército de Houston.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9176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E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 victoria de Texas en la Batalla de San Jacinto no fue el factor principal que puso fin a la Revolución de Texas.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44520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E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 Revolución de Texas fue importante en la historia de Texas, pero tuvo poca influencia en la historia de Estados Unidos o México.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646833"/>
                  </a:ext>
                </a:extLst>
              </a:tr>
            </a:tbl>
          </a:graphicData>
        </a:graphic>
      </p:graphicFrame>
      <p:sp>
        <p:nvSpPr>
          <p:cNvPr id="5" name="Arrow: Down 4" descr="An arrow pointing to the &quot;After you watch&quot; true or false questions.">
            <a:extLst>
              <a:ext uri="{FF2B5EF4-FFF2-40B4-BE49-F238E27FC236}">
                <a16:creationId xmlns:a16="http://schemas.microsoft.com/office/drawing/2014/main" id="{5090CEFD-1C4B-5D4B-E590-8F68196154F4}"/>
              </a:ext>
            </a:extLst>
          </p:cNvPr>
          <p:cNvSpPr/>
          <p:nvPr/>
        </p:nvSpPr>
        <p:spPr>
          <a:xfrm>
            <a:off x="2514601" y="1293874"/>
            <a:ext cx="696685" cy="1023257"/>
          </a:xfrm>
          <a:prstGeom prst="downArrow">
            <a:avLst/>
          </a:prstGeom>
          <a:solidFill>
            <a:srgbClr val="FDF9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AACBA-12E7-DDCD-4E8A-9B25ADE8B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AC66133-D35C-2788-76B4-E523F0F9B5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1"/>
            <a:ext cx="8240486" cy="153270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sz="7300" dirty="0">
                <a:solidFill>
                  <a:schemeClr val="bg1"/>
                </a:solidFill>
                <a:latin typeface="Gotham Medium"/>
              </a:rPr>
              <a:t>Después de que lo veas</a:t>
            </a:r>
            <a:b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lang="en-US" sz="4400" dirty="0" err="1">
                <a:solidFill>
                  <a:schemeClr val="bg1"/>
                </a:solidFill>
                <a:latin typeface="Gotham Medium"/>
              </a:rPr>
              <a:t>Escalón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997C8-F2A2-0BA9-03F5-8AC4AFE3ABA7}"/>
              </a:ext>
            </a:extLst>
          </p:cNvPr>
          <p:cNvSpPr txBox="1"/>
          <p:nvPr/>
        </p:nvSpPr>
        <p:spPr>
          <a:xfrm>
            <a:off x="370116" y="1752614"/>
            <a:ext cx="40821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4000" dirty="0">
                <a:solidFill>
                  <a:srgbClr val="002060"/>
                </a:solidFill>
                <a:latin typeface="Calibri" panose="020F0502020204030204"/>
              </a:rPr>
              <a:t>Responde a las preguntas sobre la Batalla de San Jacinto basándote en la información presentada en el vídeo.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 painting depicting the surrender of Santa Anna to Sam Houston after the Battle of San Jacinto. Santa Anna is dressed in the uniform of a regular Mexican soldier. Sam Houston is laying down under a tall tree, with his wounded leg in a bandage. Dozens of men surround them. ">
            <a:extLst>
              <a:ext uri="{FF2B5EF4-FFF2-40B4-BE49-F238E27FC236}">
                <a16:creationId xmlns:a16="http://schemas.microsoft.com/office/drawing/2014/main" id="{14AB68E6-88CB-4248-263B-D4B3B438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7" y="1669432"/>
            <a:ext cx="6912429" cy="4131948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95EBDA-801B-490F-A959-5F81718F3F40}"/>
              </a:ext>
            </a:extLst>
          </p:cNvPr>
          <p:cNvSpPr txBox="1"/>
          <p:nvPr/>
        </p:nvSpPr>
        <p:spPr>
          <a:xfrm>
            <a:off x="4593772" y="5801380"/>
            <a:ext cx="6999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Gotham Book"/>
              </a:rPr>
              <a:t>La </a:t>
            </a:r>
            <a:r>
              <a:rPr lang="en-US" sz="2000" i="1" dirty="0" err="1">
                <a:latin typeface="Gotham Book"/>
              </a:rPr>
              <a:t>rendición</a:t>
            </a:r>
            <a:r>
              <a:rPr lang="en-US" sz="2000" i="1" dirty="0">
                <a:latin typeface="Gotham Book"/>
              </a:rPr>
              <a:t> de Santa Anna </a:t>
            </a:r>
            <a:r>
              <a:rPr lang="en-US" sz="2000" i="1" dirty="0" err="1">
                <a:latin typeface="Gotham Book"/>
              </a:rPr>
              <a:t>por</a:t>
            </a:r>
            <a:r>
              <a:rPr lang="en-US" sz="2000" i="1" dirty="0">
                <a:latin typeface="Gotham Book"/>
              </a:rPr>
              <a:t> William Henry Huddle
La Biblioteca del Congreso</a:t>
            </a:r>
          </a:p>
        </p:txBody>
      </p:sp>
    </p:spTree>
    <p:extLst>
      <p:ext uri="{BB962C8B-B14F-4D97-AF65-F5344CB8AC3E}">
        <p14:creationId xmlns:p14="http://schemas.microsoft.com/office/powerpoint/2010/main" val="241741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7A882F-1D7D-BB84-85B2-F0880D79E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612D2A0-A46A-FB15-F076-44241F217C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14862" y="-409183"/>
            <a:ext cx="10577137" cy="18352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Billete</a:t>
            </a:r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 de </a:t>
            </a:r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salida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</a:br>
            <a:r>
              <a:rPr lang="es-ES" sz="31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Sigue las instrucciones de tu papel para completar tu ticket de salida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78DE9-B757-B83A-DFFE-AA6933954739}"/>
              </a:ext>
            </a:extLst>
          </p:cNvPr>
          <p:cNvSpPr txBox="1"/>
          <p:nvPr/>
        </p:nvSpPr>
        <p:spPr>
          <a:xfrm>
            <a:off x="3222171" y="1643743"/>
            <a:ext cx="495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rgbClr val="FF0000"/>
                </a:solidFill>
                <a:latin typeface="Gotham Book"/>
              </a:rPr>
              <a:t>La frase completa se basa en la Batalla de San Jacinto según la información presentada en el vídeo</a:t>
            </a:r>
            <a:r>
              <a:rPr lang="en-US" sz="4000" dirty="0">
                <a:solidFill>
                  <a:srgbClr val="FF0000"/>
                </a:solidFill>
                <a:latin typeface="Gotham Book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7030A0"/>
                </a:solidFill>
                <a:latin typeface="Gotham Book"/>
              </a:rPr>
              <a:t>Comparte</a:t>
            </a:r>
            <a:r>
              <a:rPr lang="en-US" sz="4000" dirty="0">
                <a:solidFill>
                  <a:srgbClr val="7030A0"/>
                </a:solidFill>
                <a:latin typeface="Gotham Book"/>
              </a:rPr>
              <a:t> con </a:t>
            </a:r>
            <a:r>
              <a:rPr lang="en-US" sz="4000" dirty="0" err="1">
                <a:solidFill>
                  <a:srgbClr val="7030A0"/>
                </a:solidFill>
                <a:latin typeface="Gotham Book"/>
              </a:rPr>
              <a:t>una</a:t>
            </a:r>
            <a:r>
              <a:rPr lang="en-US" sz="4000" dirty="0">
                <a:solidFill>
                  <a:srgbClr val="7030A0"/>
                </a:solidFill>
                <a:latin typeface="Gotham Book"/>
              </a:rPr>
              <a:t> pareja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2A3E7E-1424-887F-AAD2-126931AB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2119" y="1797399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C9DFC17-6985-4B94-6243-BBEE1AAD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2119" y="5732487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5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142343-6082-FBD5-6426-AF00D239B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7FA563FB-1C35-0B96-E3DE-1201DA7CD7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7786" y="93933"/>
            <a:ext cx="8405949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clase</a:t>
            </a: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6F41AA0-3E30-0D76-A8FF-DA849A144024}"/>
              </a:ext>
            </a:extLst>
          </p:cNvPr>
          <p:cNvSpPr/>
          <p:nvPr/>
        </p:nvSpPr>
        <p:spPr>
          <a:xfrm>
            <a:off x="3984440" y="1741716"/>
            <a:ext cx="7375845" cy="1380310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3200" kern="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3200" kern="0" dirty="0" err="1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evento</a:t>
            </a:r>
            <a:r>
              <a:rPr lang="en-US" sz="3200" kern="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3200" kern="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0" kern="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causó</a:t>
            </a:r>
            <a:r>
              <a:rPr lang="en-US" sz="3200" kern="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la Batalla de San Jacinto </a:t>
            </a:r>
            <a:r>
              <a:rPr lang="en-US" sz="3200" kern="0" dirty="0" err="1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fue</a:t>
            </a:r>
            <a:r>
              <a:rPr lang="en-US" sz="3200" kern="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_________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C679BAE-B224-8C6D-49F6-9997E138A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2458" y="1741716"/>
            <a:ext cx="1370657" cy="137065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15D5F34-C6AC-5FFB-0D0F-507624DC6257}"/>
              </a:ext>
            </a:extLst>
          </p:cNvPr>
          <p:cNvSpPr/>
          <p:nvPr/>
        </p:nvSpPr>
        <p:spPr>
          <a:xfrm>
            <a:off x="296517" y="3363844"/>
            <a:ext cx="7375845" cy="1370657"/>
          </a:xfrm>
          <a:prstGeom prst="wedgeRoundRectCallout">
            <a:avLst>
              <a:gd name="adj1" fmla="val 60021"/>
              <a:gd name="adj2" fmla="val 35118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200" kern="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Una información importante sobre la Batalla de San Jacinto es ____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048E066-74ED-DA79-851E-F9920E420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7029" y="3424808"/>
            <a:ext cx="1370657" cy="1370657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096440B-CDF1-7DFC-7D77-1BC5968B00D0}"/>
              </a:ext>
            </a:extLst>
          </p:cNvPr>
          <p:cNvSpPr/>
          <p:nvPr/>
        </p:nvSpPr>
        <p:spPr>
          <a:xfrm>
            <a:off x="4093297" y="5037283"/>
            <a:ext cx="7375845" cy="1380310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600" kern="0" dirty="0">
                <a:solidFill>
                  <a:schemeClr val="accent6">
                    <a:lumMod val="75000"/>
                  </a:scheme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 efecto importante de la Batalla de San Jacinto fue _______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9DC41EE-9251-1D76-7158-4F670D943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707" y="5046936"/>
            <a:ext cx="1370657" cy="1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928134E-5B29-DCC0-24BF-B1DE579DFD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14863" y="-409182"/>
            <a:ext cx="10285536" cy="15834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6600" dirty="0" err="1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Calentamiento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</a:br>
            <a:r>
              <a:rPr lang="es-ES" sz="31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Utiliza la imagen aquí y en tu papel para completar tu calentamiento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CC5CED-3197-232F-2736-4D71223A7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7057" y="1763486"/>
            <a:ext cx="3505200" cy="375557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ainting depicting the surrender of Santa Anna to Sam Houston after the Battle of San Jacinto. Santa Anna is dressed in the uniform of a regular Mexican soldier. Sam Houston is laying down under a tall tree, with his wounded leg in a bandage. Dozens of men surround them. ">
            <a:extLst>
              <a:ext uri="{FF2B5EF4-FFF2-40B4-BE49-F238E27FC236}">
                <a16:creationId xmlns:a16="http://schemas.microsoft.com/office/drawing/2014/main" id="{14AB68E6-88CB-4248-263B-D4B3B4384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4" y="1174259"/>
            <a:ext cx="8033657" cy="4802271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C6AB26-D790-1806-4666-A665705DF779}"/>
              </a:ext>
            </a:extLst>
          </p:cNvPr>
          <p:cNvSpPr txBox="1"/>
          <p:nvPr/>
        </p:nvSpPr>
        <p:spPr>
          <a:xfrm>
            <a:off x="1861455" y="6042997"/>
            <a:ext cx="769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Gotham Book"/>
              </a:rPr>
              <a:t>"La </a:t>
            </a:r>
            <a:r>
              <a:rPr lang="en-US" sz="2000" i="1" dirty="0" err="1">
                <a:latin typeface="Gotham Book"/>
              </a:rPr>
              <a:t>rendición</a:t>
            </a:r>
            <a:r>
              <a:rPr lang="en-US" sz="2000" i="1" dirty="0">
                <a:latin typeface="Gotham Book"/>
              </a:rPr>
              <a:t> de Santa Anna" de William Henry Huddle
La Biblioteca del Congreso</a:t>
            </a:r>
          </a:p>
        </p:txBody>
      </p:sp>
    </p:spTree>
    <p:extLst>
      <p:ext uri="{BB962C8B-B14F-4D97-AF65-F5344CB8AC3E}">
        <p14:creationId xmlns:p14="http://schemas.microsoft.com/office/powerpoint/2010/main" val="389406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FF13F-930D-E61A-A70E-836A0CE12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818E05C-6332-3810-C7FF-C2E4B4612C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0707" y="133433"/>
            <a:ext cx="8405949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clase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0817380-77CE-5137-18BE-264D6832C4E4}"/>
              </a:ext>
            </a:extLst>
          </p:cNvPr>
          <p:cNvSpPr/>
          <p:nvPr/>
        </p:nvSpPr>
        <p:spPr>
          <a:xfrm>
            <a:off x="3984440" y="1741716"/>
            <a:ext cx="7375845" cy="1611084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4000" dirty="0">
                <a:solidFill>
                  <a:srgbClr val="C0000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Una cosa que noto de la imagen es _______.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BC4ACA1-D343-6981-47D6-2002B261B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715" y="2058343"/>
            <a:ext cx="1370657" cy="137065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E612A16-45F8-75DC-DED2-0F9BC1DB5EF1}"/>
              </a:ext>
            </a:extLst>
          </p:cNvPr>
          <p:cNvSpPr/>
          <p:nvPr/>
        </p:nvSpPr>
        <p:spPr>
          <a:xfrm>
            <a:off x="831715" y="3897399"/>
            <a:ext cx="7902760" cy="1611084"/>
          </a:xfrm>
          <a:prstGeom prst="wedgeRoundRectCallout">
            <a:avLst>
              <a:gd name="adj1" fmla="val 60021"/>
              <a:gd name="adj2" fmla="val 35118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31750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Creo que esta imagen podría estar relacionada con la lección de hoy porque ______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Gotham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150728A-2F42-5CC5-F141-68DD5DF6A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9772" y="4137826"/>
            <a:ext cx="1370657" cy="1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0D5C1-3D5E-4689-2EAF-05D7F1F0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C417AD0-7956-B912-9233-D27AC389CD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F5512-4672-385A-C669-616A4468A7C5}"/>
              </a:ext>
            </a:extLst>
          </p:cNvPr>
          <p:cNvSpPr txBox="1"/>
          <p:nvPr/>
        </p:nvSpPr>
        <p:spPr>
          <a:xfrm>
            <a:off x="1103971" y="1828800"/>
            <a:ext cx="1036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6000" dirty="0">
                <a:solidFill>
                  <a:srgbClr val="002060"/>
                </a:solidFill>
                <a:latin typeface="Calibri" panose="020F0502020204030204"/>
              </a:rPr>
              <a:t>Cuáles fueron las causas, efectos y eventos más significativos de la Batalla de San Jacinto?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69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B7098-2390-3DD5-30F9-BC8BD8F6F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C857AD5-9C22-00C1-59F8-40297C37F8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854" y="13061"/>
            <a:ext cx="8493035" cy="14904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sz="7400" dirty="0">
                <a:solidFill>
                  <a:schemeClr val="bg1"/>
                </a:solidFill>
                <a:latin typeface="Gotham Medium"/>
              </a:rPr>
              <a:t>En la lección de hoy...</a:t>
            </a:r>
            <a:endParaRPr kumimoji="0" lang="en-US" sz="7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54717-6E1B-3150-9ACC-56DFB207DEE1}"/>
              </a:ext>
            </a:extLst>
          </p:cNvPr>
          <p:cNvSpPr txBox="1"/>
          <p:nvPr/>
        </p:nvSpPr>
        <p:spPr>
          <a:xfrm>
            <a:off x="1109016" y="1785257"/>
            <a:ext cx="1027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  <a:defRPr/>
            </a:pPr>
            <a:r>
              <a:rPr lang="es-ES" sz="4000" b="1" i="1" u="sng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Analizaremos</a:t>
            </a:r>
            <a:r>
              <a:rPr lang="es-ES" sz="4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las causas, efectos, eventos clave y la importancia de la Batalla de San Jacinto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0" indent="-742950">
              <a:buFont typeface="+mj-lt"/>
              <a:buAutoNum type="arabicPeriod"/>
              <a:defRPr/>
            </a:pPr>
            <a:r>
              <a:rPr lang="es-ES" sz="4000" b="1" i="1" u="sng" dirty="0">
                <a:solidFill>
                  <a:srgbClr val="C00000"/>
                </a:solidFill>
                <a:latin typeface="Calibri" panose="020F0502020204030204"/>
              </a:rPr>
              <a:t>Veré</a:t>
            </a:r>
            <a:r>
              <a:rPr lang="es-ES" sz="4000" dirty="0">
                <a:solidFill>
                  <a:srgbClr val="C00000"/>
                </a:solidFill>
                <a:latin typeface="Calibri" panose="020F0502020204030204"/>
              </a:rPr>
              <a:t> un vídeo sobre la Batalla de San Jacinto, tomaré notas sobre la información clave del vídeo y responderé preguntas relacionadas con la información del vídeo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43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0D5C1-3D5E-4689-2EAF-05D7F1F0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C417AD0-7956-B912-9233-D27AC389CD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Vocabulario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de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vídeo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78302F7-0C38-B23D-8B20-7BC82DC8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853641"/>
              </p:ext>
            </p:extLst>
          </p:nvPr>
        </p:nvGraphicFramePr>
        <p:xfrm>
          <a:off x="805543" y="1906209"/>
          <a:ext cx="10678886" cy="48107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04457">
                  <a:extLst>
                    <a:ext uri="{9D8B030D-6E8A-4147-A177-3AD203B41FA5}">
                      <a16:colId xmlns:a16="http://schemas.microsoft.com/office/drawing/2014/main" val="4275501622"/>
                    </a:ext>
                  </a:extLst>
                </a:gridCol>
                <a:gridCol w="7674429">
                  <a:extLst>
                    <a:ext uri="{9D8B030D-6E8A-4147-A177-3AD203B41FA5}">
                      <a16:colId xmlns:a16="http://schemas.microsoft.com/office/drawing/2014/main" val="10273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b="1" kern="100" dirty="0" err="1">
                          <a:solidFill>
                            <a:srgbClr val="000000"/>
                          </a:solidFill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Término</a:t>
                      </a:r>
                      <a:endParaRPr lang="en-US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b="1" kern="100" dirty="0" err="1">
                          <a:solidFill>
                            <a:srgbClr val="000000"/>
                          </a:solidFill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Definición</a:t>
                      </a:r>
                      <a:endParaRPr lang="en-US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451085"/>
                  </a:ext>
                </a:extLst>
              </a:tr>
              <a:tr h="4522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Improbable</a:t>
                      </a:r>
                      <a:r>
                        <a:rPr lang="en-US" sz="24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(adj)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Improbable o </a:t>
                      </a:r>
                      <a:r>
                        <a:rPr lang="en-US" sz="2400" kern="100" dirty="0" err="1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inesperado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080111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Vulnerable</a:t>
                      </a:r>
                      <a:r>
                        <a:rPr lang="en-US" sz="24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(adj)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24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 una posición fácil de atacar; No completamente seguro.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666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Una cresta </a:t>
                      </a:r>
                      <a:r>
                        <a:rPr lang="en-US" sz="2400" i="1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24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Una zona larga, estrecha y elevada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75057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Escudo</a:t>
                      </a:r>
                      <a:r>
                        <a:rPr lang="en-US" sz="24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24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El punto más alto de terreno elevado, como una colina o una cresta.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02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Presa</a:t>
                      </a:r>
                      <a:r>
                        <a:rPr lang="en-US" sz="24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24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 periodo continuo y intenso de bombardeos o disparos en una guerra o batalla, normalmente dirigido a una zona específica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27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 err="1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Caballería</a:t>
                      </a:r>
                      <a:r>
                        <a:rPr lang="en-US" sz="24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(n) 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24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Una rama del ejército en la que los soldados viajan y luchan a caballo.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652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6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0D5C1-3D5E-4689-2EAF-05D7F1F0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C417AD0-7956-B912-9233-D27AC389CD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8000" dirty="0">
                <a:solidFill>
                  <a:schemeClr val="bg1"/>
                </a:solidFill>
                <a:latin typeface="Gotham Medium"/>
              </a:rPr>
              <a:t>Antes de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que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veas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F5512-4672-385A-C669-616A4468A7C5}"/>
              </a:ext>
            </a:extLst>
          </p:cNvPr>
          <p:cNvSpPr txBox="1"/>
          <p:nvPr/>
        </p:nvSpPr>
        <p:spPr>
          <a:xfrm>
            <a:off x="1063693" y="1513115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3200" dirty="0">
                <a:solidFill>
                  <a:srgbClr val="002060"/>
                </a:solidFill>
                <a:latin typeface="Gotham Book"/>
              </a:rPr>
              <a:t>Lee las instrucciones antes de comenzar este segmento.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 Book"/>
            </a:endParaRPr>
          </a:p>
        </p:txBody>
      </p:sp>
      <p:sp>
        <p:nvSpPr>
          <p:cNvPr id="5" name="Arrow: Down 4" descr="An arrow pointing to the &quot;Before you watch&quot; true or false questions.">
            <a:extLst>
              <a:ext uri="{FF2B5EF4-FFF2-40B4-BE49-F238E27FC236}">
                <a16:creationId xmlns:a16="http://schemas.microsoft.com/office/drawing/2014/main" id="{7A02997A-2D71-31FB-F781-85FCA7DF62F7}"/>
              </a:ext>
            </a:extLst>
          </p:cNvPr>
          <p:cNvSpPr/>
          <p:nvPr/>
        </p:nvSpPr>
        <p:spPr>
          <a:xfrm>
            <a:off x="914400" y="1134504"/>
            <a:ext cx="696685" cy="1023257"/>
          </a:xfrm>
          <a:prstGeom prst="downArrow">
            <a:avLst/>
          </a:prstGeom>
          <a:solidFill>
            <a:srgbClr val="FDF9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10CA29-2A42-483C-4471-113F863BD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573089"/>
              </p:ext>
            </p:extLst>
          </p:nvPr>
        </p:nvGraphicFramePr>
        <p:xfrm>
          <a:off x="471715" y="2217633"/>
          <a:ext cx="11444514" cy="41849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53028">
                  <a:extLst>
                    <a:ext uri="{9D8B030D-6E8A-4147-A177-3AD203B41FA5}">
                      <a16:colId xmlns:a16="http://schemas.microsoft.com/office/drawing/2014/main" val="6397658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900528371"/>
                    </a:ext>
                  </a:extLst>
                </a:gridCol>
                <a:gridCol w="8291286">
                  <a:extLst>
                    <a:ext uri="{9D8B030D-6E8A-4147-A177-3AD203B41FA5}">
                      <a16:colId xmlns:a16="http://schemas.microsoft.com/office/drawing/2014/main" val="3926035144"/>
                    </a:ext>
                  </a:extLst>
                </a:gridCol>
              </a:tblGrid>
              <a:tr h="72257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Gotham Book"/>
                        </a:rPr>
                        <a:t>Antes de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Gotham Book"/>
                        </a:rPr>
                        <a:t>que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Gotham Book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Gotham Book"/>
                        </a:rPr>
                        <a:t>veas</a:t>
                      </a:r>
                      <a:endParaRPr lang="en-US" sz="2200" dirty="0">
                        <a:solidFill>
                          <a:schemeClr val="tx1"/>
                        </a:solidFill>
                        <a:latin typeface="Gotham Boo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>
                          <a:solidFill>
                            <a:schemeClr val="tx1"/>
                          </a:solidFill>
                          <a:latin typeface="Gotham Book"/>
                        </a:rPr>
                        <a:t>Después de que lo veas</a:t>
                      </a:r>
                      <a:endParaRPr lang="en-US" sz="2200" dirty="0">
                        <a:solidFill>
                          <a:schemeClr val="tx1"/>
                        </a:solidFill>
                        <a:latin typeface="Gotham Boo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Gotham Book"/>
                        </a:rPr>
                        <a:t>Enunciado</a:t>
                      </a:r>
                      <a:endParaRPr lang="en-US" sz="2800" dirty="0">
                        <a:solidFill>
                          <a:schemeClr val="tx1"/>
                        </a:solidFill>
                        <a:latin typeface="Gotham Boo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863607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E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Sam Houston se retiró de Santa Anna porque no quería enfrentarse al ejército centralista en batalla.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417202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E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Santa Anna dividió su ejército en un intento de moverse lo más rápido posible para capturar el gobierno de Texas y derrotar al ejército de Houston.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9176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E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 victoria de Texas en la Batalla de San Jacinto no fue el factor principal que puso fin a la Revolución de Texas.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44520"/>
                  </a:ext>
                </a:extLst>
              </a:tr>
              <a:tr h="7225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Gotham Book"/>
                        </a:rPr>
                        <a:t>T    /     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s-ES" sz="2200" kern="100" dirty="0">
                          <a:effectLst/>
                          <a:latin typeface="Gotham Book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 Revolución de Texas fue importante en la historia de Texas, pero tuvo poca influencia en la historia de Estados Unidos o México.</a:t>
                      </a: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646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07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014A2D-15CE-EFEF-BB42-50B29BCA3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C379D71-0727-A56D-0AE0-21E92B1D40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Mientras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miras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EC4A4-28D4-6ADE-FD1D-7BC35F7E0EF0}"/>
              </a:ext>
            </a:extLst>
          </p:cNvPr>
          <p:cNvSpPr txBox="1"/>
          <p:nvPr/>
        </p:nvSpPr>
        <p:spPr>
          <a:xfrm>
            <a:off x="446314" y="1621971"/>
            <a:ext cx="113646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3800" dirty="0">
                <a:solidFill>
                  <a:srgbClr val="002060"/>
                </a:solidFill>
                <a:latin typeface="Calibri" panose="020F0502020204030204"/>
              </a:rPr>
              <a:t>Lee las instrucciones antes de comenzar este segmento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B6F46E-06B9-8ED0-CB51-015F8411A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33768"/>
              </p:ext>
            </p:extLst>
          </p:nvPr>
        </p:nvGraphicFramePr>
        <p:xfrm>
          <a:off x="947057" y="2771745"/>
          <a:ext cx="10363200" cy="30044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363200">
                  <a:extLst>
                    <a:ext uri="{9D8B030D-6E8A-4147-A177-3AD203B41FA5}">
                      <a16:colId xmlns:a16="http://schemas.microsoft.com/office/drawing/2014/main" val="73434591"/>
                    </a:ext>
                  </a:extLst>
                </a:gridCol>
              </a:tblGrid>
              <a:tr h="722570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solidFill>
                            <a:schemeClr val="tx1"/>
                          </a:solidFill>
                          <a:latin typeface="Gotham Book"/>
                        </a:rPr>
                        <a:t>Factores que contribuyeron a la victoria de los texanos en San Jacinto</a:t>
                      </a:r>
                      <a:endParaRPr lang="en-US" sz="3200" dirty="0">
                        <a:solidFill>
                          <a:schemeClr val="tx1"/>
                        </a:solidFill>
                        <a:latin typeface="Gotham Book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4760"/>
                  </a:ext>
                </a:extLst>
              </a:tr>
              <a:tr h="193765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en-US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340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08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AF68C-B3EF-A7A7-0951-CDA88509C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70D560E-8A04-4023-5CDD-F2E7AE9AF0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01190" y="2046514"/>
            <a:ext cx="8240486" cy="24057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400" dirty="0">
                <a:solidFill>
                  <a:schemeClr val="tx2">
                    <a:lumMod val="10000"/>
                    <a:lumOff val="90000"/>
                  </a:schemeClr>
                </a:solidFill>
                <a:latin typeface="Gotham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watch the video of the Battle of San Jacinto </a:t>
            </a:r>
            <a:br>
              <a:rPr lang="en-US" sz="3400" dirty="0">
                <a:solidFill>
                  <a:schemeClr val="tx2">
                    <a:lumMod val="10000"/>
                    <a:lumOff val="90000"/>
                  </a:schemeClr>
                </a:solidFill>
                <a:latin typeface="Gotham Medium"/>
              </a:rPr>
            </a:br>
            <a:br>
              <a:rPr lang="en-US" sz="3400" dirty="0">
                <a:solidFill>
                  <a:schemeClr val="tx2">
                    <a:lumMod val="10000"/>
                    <a:lumOff val="90000"/>
                  </a:schemeClr>
                </a:solidFill>
                <a:latin typeface="Gotham Medium"/>
              </a:rPr>
            </a:br>
            <a:r>
              <a:rPr lang="en-US" sz="3400" dirty="0">
                <a:solidFill>
                  <a:schemeClr val="tx2">
                    <a:lumMod val="10000"/>
                    <a:lumOff val="90000"/>
                  </a:schemeClr>
                </a:solidFill>
                <a:latin typeface="Gotham Medium"/>
              </a:rPr>
              <a:t>(</a:t>
            </a:r>
            <a:r>
              <a:rPr lang="es-ES" sz="3400" dirty="0">
                <a:solidFill>
                  <a:schemeClr val="tx2">
                    <a:lumMod val="10000"/>
                    <a:lumOff val="90000"/>
                  </a:schemeClr>
                </a:solidFill>
                <a:latin typeface="Gotham Medium"/>
              </a:rPr>
              <a:t>Haz clic aquí para ver el vídeo de la Batalla de San Jacinto)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71318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89705762570d8c4114e034be613a745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dbd95666d019724666b8add60ceaad22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1070CD-C250-4559-A397-CC575A2AF9D9}"/>
</file>

<file path=customXml/itemProps2.xml><?xml version="1.0" encoding="utf-8"?>
<ds:datastoreItem xmlns:ds="http://schemas.openxmlformats.org/officeDocument/2006/customXml" ds:itemID="{CF48248D-516F-440C-93CF-A14772544D1D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3.xml><?xml version="1.0" encoding="utf-8"?>
<ds:datastoreItem xmlns:ds="http://schemas.openxmlformats.org/officeDocument/2006/customXml" ds:itemID="{43E81BA8-8898-47AB-A147-1701BF2C2FA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832</Words>
  <Application>Microsoft Office PowerPoint</Application>
  <PresentationFormat>Widescreen</PresentationFormat>
  <Paragraphs>80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Gotham Book</vt:lpstr>
      <vt:lpstr>Gotham Medium</vt:lpstr>
      <vt:lpstr>Josefin Sans</vt:lpstr>
      <vt:lpstr>Times New Roman</vt:lpstr>
      <vt:lpstr>1_Office Theme</vt:lpstr>
      <vt:lpstr>Unidad 5: La Revolución de Texas</vt:lpstr>
      <vt:lpstr>Calentamiento Utiliza la imagen aquí y en tu papel para completar tu calentamiento</vt:lpstr>
      <vt:lpstr>Comparte con la clase</vt:lpstr>
      <vt:lpstr>Pregunta esencial</vt:lpstr>
      <vt:lpstr>En la lección de hoy...</vt:lpstr>
      <vt:lpstr>Vocabulario de vídeo</vt:lpstr>
      <vt:lpstr>Antes de que veas</vt:lpstr>
      <vt:lpstr>Mientras miras</vt:lpstr>
      <vt:lpstr>Click here to watch the video of the Battle of San Jacinto   (Haz clic aquí para ver el vídeo de la Batalla de San Jacinto)</vt:lpstr>
      <vt:lpstr>Después de que lo veas Escalón 1</vt:lpstr>
      <vt:lpstr>Después de que lo veas Escalón 2</vt:lpstr>
      <vt:lpstr>Billete de salida Sigue las instrucciones de tu papel para completar tu ticket de salida</vt:lpstr>
      <vt:lpstr>Comparte con la clase2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3</cp:revision>
  <dcterms:created xsi:type="dcterms:W3CDTF">2025-03-26T18:24:20Z</dcterms:created>
  <dcterms:modified xsi:type="dcterms:W3CDTF">2025-12-15T14:30:54Z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