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93" r:id="rId2"/>
    <p:sldId id="287" r:id="rId3"/>
    <p:sldId id="310" r:id="rId4"/>
    <p:sldId id="291" r:id="rId5"/>
    <p:sldId id="307" r:id="rId6"/>
    <p:sldId id="281" r:id="rId7"/>
    <p:sldId id="283" r:id="rId8"/>
    <p:sldId id="311" r:id="rId9"/>
    <p:sldId id="316" r:id="rId10"/>
    <p:sldId id="313" r:id="rId11"/>
    <p:sldId id="314" r:id="rId12"/>
    <p:sldId id="308" r:id="rId13"/>
    <p:sldId id="315" r:id="rId14"/>
    <p:sldId id="317" r:id="rId15"/>
    <p:sldId id="318" r:id="rId16"/>
    <p:sldId id="319" r:id="rId17"/>
    <p:sldId id="320" r:id="rId18"/>
    <p:sldId id="321" r:id="rId19"/>
    <p:sldId id="322" r:id="rId20"/>
    <p:sldId id="324" r:id="rId21"/>
    <p:sldId id="325" r:id="rId22"/>
    <p:sldId id="326" r:id="rId23"/>
    <p:sldId id="327" r:id="rId24"/>
    <p:sldId id="328" r:id="rId25"/>
    <p:sldId id="323" r:id="rId26"/>
    <p:sldId id="329"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9307278-A9DA-BB4A-80ED-21E569140618}">
          <p14:sldIdLst>
            <p14:sldId id="293"/>
            <p14:sldId id="287"/>
            <p14:sldId id="310"/>
            <p14:sldId id="291"/>
            <p14:sldId id="307"/>
            <p14:sldId id="281"/>
            <p14:sldId id="283"/>
            <p14:sldId id="311"/>
            <p14:sldId id="316"/>
            <p14:sldId id="313"/>
            <p14:sldId id="314"/>
            <p14:sldId id="308"/>
            <p14:sldId id="315"/>
            <p14:sldId id="317"/>
            <p14:sldId id="318"/>
            <p14:sldId id="319"/>
            <p14:sldId id="320"/>
            <p14:sldId id="321"/>
            <p14:sldId id="322"/>
            <p14:sldId id="324"/>
            <p14:sldId id="325"/>
            <p14:sldId id="326"/>
            <p14:sldId id="327"/>
            <p14:sldId id="328"/>
            <p14:sldId id="323"/>
            <p14:sldId id="32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3935"/>
    <a:srgbClr val="0073C2"/>
    <a:srgbClr val="CA4341"/>
    <a:srgbClr val="CA73C2"/>
    <a:srgbClr val="DB3639"/>
    <a:srgbClr val="0574C8"/>
    <a:srgbClr val="373B34"/>
    <a:srgbClr val="FF7E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383"/>
    <p:restoredTop sz="94674"/>
  </p:normalViewPr>
  <p:slideViewPr>
    <p:cSldViewPr snapToGrid="0" snapToObjects="1">
      <p:cViewPr varScale="1">
        <p:scale>
          <a:sx n="68" d="100"/>
          <a:sy n="68" d="100"/>
        </p:scale>
        <p:origin x="26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A9142-C693-1E46-BEC5-A925EB365B7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FAE92AC-074C-5A45-A626-4B621FCFF0B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85C2B37-A08C-FB4E-8A80-ECC52E37689E}"/>
              </a:ext>
            </a:extLst>
          </p:cNvPr>
          <p:cNvSpPr>
            <a:spLocks noGrp="1"/>
          </p:cNvSpPr>
          <p:nvPr>
            <p:ph type="dt" sz="half" idx="10"/>
          </p:nvPr>
        </p:nvSpPr>
        <p:spPr/>
        <p:txBody>
          <a:bodyPr/>
          <a:lstStyle/>
          <a:p>
            <a:fld id="{A3010223-5ADC-934C-8BE1-8265A0335AF6}" type="datetimeFigureOut">
              <a:rPr lang="en-US" smtClean="0"/>
              <a:t>2/23/2022</a:t>
            </a:fld>
            <a:endParaRPr lang="en-US"/>
          </a:p>
        </p:txBody>
      </p:sp>
      <p:sp>
        <p:nvSpPr>
          <p:cNvPr id="5" name="Footer Placeholder 4">
            <a:extLst>
              <a:ext uri="{FF2B5EF4-FFF2-40B4-BE49-F238E27FC236}">
                <a16:creationId xmlns:a16="http://schemas.microsoft.com/office/drawing/2014/main" id="{0E41D853-A81F-EC4C-BBCE-79A51E854F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53AE22-8842-2A4A-AF1C-009496A0F3F7}"/>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4055096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0AB0C-0EED-0E4A-98A2-CB764ECBD47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45DD8AF-4897-3349-8A9B-4AC327B7B9F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A6B9A2-F06C-4B47-BB1A-069D32727A2C}"/>
              </a:ext>
            </a:extLst>
          </p:cNvPr>
          <p:cNvSpPr>
            <a:spLocks noGrp="1"/>
          </p:cNvSpPr>
          <p:nvPr>
            <p:ph type="dt" sz="half" idx="10"/>
          </p:nvPr>
        </p:nvSpPr>
        <p:spPr/>
        <p:txBody>
          <a:bodyPr/>
          <a:lstStyle/>
          <a:p>
            <a:fld id="{A3010223-5ADC-934C-8BE1-8265A0335AF6}" type="datetimeFigureOut">
              <a:rPr lang="en-US" smtClean="0"/>
              <a:t>2/23/2022</a:t>
            </a:fld>
            <a:endParaRPr lang="en-US"/>
          </a:p>
        </p:txBody>
      </p:sp>
      <p:sp>
        <p:nvSpPr>
          <p:cNvPr id="5" name="Footer Placeholder 4">
            <a:extLst>
              <a:ext uri="{FF2B5EF4-FFF2-40B4-BE49-F238E27FC236}">
                <a16:creationId xmlns:a16="http://schemas.microsoft.com/office/drawing/2014/main" id="{D4052ACC-984B-3545-AE9F-C1A77E449B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F570FF-1ACA-0048-9A5E-91B60DD3A41C}"/>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29285413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D82801C-DF82-5149-9CDF-CE1584832D3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7D29798-5694-1F41-A8A9-3F2AF483BD3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C3B3AA-09B1-F441-B7C0-172B50F11C6A}"/>
              </a:ext>
            </a:extLst>
          </p:cNvPr>
          <p:cNvSpPr>
            <a:spLocks noGrp="1"/>
          </p:cNvSpPr>
          <p:nvPr>
            <p:ph type="dt" sz="half" idx="10"/>
          </p:nvPr>
        </p:nvSpPr>
        <p:spPr/>
        <p:txBody>
          <a:bodyPr/>
          <a:lstStyle/>
          <a:p>
            <a:fld id="{A3010223-5ADC-934C-8BE1-8265A0335AF6}" type="datetimeFigureOut">
              <a:rPr lang="en-US" smtClean="0"/>
              <a:t>2/23/2022</a:t>
            </a:fld>
            <a:endParaRPr lang="en-US"/>
          </a:p>
        </p:txBody>
      </p:sp>
      <p:sp>
        <p:nvSpPr>
          <p:cNvPr id="5" name="Footer Placeholder 4">
            <a:extLst>
              <a:ext uri="{FF2B5EF4-FFF2-40B4-BE49-F238E27FC236}">
                <a16:creationId xmlns:a16="http://schemas.microsoft.com/office/drawing/2014/main" id="{A0D0DD99-5583-274E-81EF-CF2F7C584F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2359ED-D4B0-A34D-8E53-5676CF70D250}"/>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769211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4B33C-88F4-614B-AF93-B9237F40F3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EFDE61-81DA-1442-8C59-17501ABE632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833EF2-4485-234C-AB30-1D5F31ED500A}"/>
              </a:ext>
            </a:extLst>
          </p:cNvPr>
          <p:cNvSpPr>
            <a:spLocks noGrp="1"/>
          </p:cNvSpPr>
          <p:nvPr>
            <p:ph type="dt" sz="half" idx="10"/>
          </p:nvPr>
        </p:nvSpPr>
        <p:spPr/>
        <p:txBody>
          <a:bodyPr/>
          <a:lstStyle/>
          <a:p>
            <a:fld id="{A3010223-5ADC-934C-8BE1-8265A0335AF6}" type="datetimeFigureOut">
              <a:rPr lang="en-US" smtClean="0"/>
              <a:t>2/23/2022</a:t>
            </a:fld>
            <a:endParaRPr lang="en-US"/>
          </a:p>
        </p:txBody>
      </p:sp>
      <p:sp>
        <p:nvSpPr>
          <p:cNvPr id="5" name="Footer Placeholder 4">
            <a:extLst>
              <a:ext uri="{FF2B5EF4-FFF2-40B4-BE49-F238E27FC236}">
                <a16:creationId xmlns:a16="http://schemas.microsoft.com/office/drawing/2014/main" id="{9A04FA5B-2741-5E46-A5D3-4B0D978BAA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0E0822-3DDA-0144-A658-F015CB7E6A72}"/>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4042381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CCE53-4C5A-7F41-965D-28D7AB3989A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1791CD1-B02C-5148-BF62-45B1E8B74F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234F213-DB53-2043-8199-4B92A97653CE}"/>
              </a:ext>
            </a:extLst>
          </p:cNvPr>
          <p:cNvSpPr>
            <a:spLocks noGrp="1"/>
          </p:cNvSpPr>
          <p:nvPr>
            <p:ph type="dt" sz="half" idx="10"/>
          </p:nvPr>
        </p:nvSpPr>
        <p:spPr/>
        <p:txBody>
          <a:bodyPr/>
          <a:lstStyle/>
          <a:p>
            <a:fld id="{A3010223-5ADC-934C-8BE1-8265A0335AF6}" type="datetimeFigureOut">
              <a:rPr lang="en-US" smtClean="0"/>
              <a:t>2/23/2022</a:t>
            </a:fld>
            <a:endParaRPr lang="en-US"/>
          </a:p>
        </p:txBody>
      </p:sp>
      <p:sp>
        <p:nvSpPr>
          <p:cNvPr id="5" name="Footer Placeholder 4">
            <a:extLst>
              <a:ext uri="{FF2B5EF4-FFF2-40B4-BE49-F238E27FC236}">
                <a16:creationId xmlns:a16="http://schemas.microsoft.com/office/drawing/2014/main" id="{84C77C27-5D3D-534A-8E33-DF980CE82B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8C81FA-2C64-E04C-B188-56D34ECF8D5F}"/>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1312543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54E8B-F763-434E-AD06-1B442767C9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8CE99E-F688-C748-B064-D3F2C512E55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D861C91-BFE5-904A-B309-D30EC6273A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C612C9C-3398-F44B-89F7-2CA6FE17E719}"/>
              </a:ext>
            </a:extLst>
          </p:cNvPr>
          <p:cNvSpPr>
            <a:spLocks noGrp="1"/>
          </p:cNvSpPr>
          <p:nvPr>
            <p:ph type="dt" sz="half" idx="10"/>
          </p:nvPr>
        </p:nvSpPr>
        <p:spPr/>
        <p:txBody>
          <a:bodyPr/>
          <a:lstStyle/>
          <a:p>
            <a:fld id="{A3010223-5ADC-934C-8BE1-8265A0335AF6}" type="datetimeFigureOut">
              <a:rPr lang="en-US" smtClean="0"/>
              <a:t>2/23/2022</a:t>
            </a:fld>
            <a:endParaRPr lang="en-US"/>
          </a:p>
        </p:txBody>
      </p:sp>
      <p:sp>
        <p:nvSpPr>
          <p:cNvPr id="6" name="Footer Placeholder 5">
            <a:extLst>
              <a:ext uri="{FF2B5EF4-FFF2-40B4-BE49-F238E27FC236}">
                <a16:creationId xmlns:a16="http://schemas.microsoft.com/office/drawing/2014/main" id="{230DEA89-179E-1D42-979E-E73CC21011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02AF76-DF79-D743-933B-4BBD0B90850C}"/>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772679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6F0E3-C15F-DA45-8C73-7A0D37E9F12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2A76037-5ED7-684C-B3E1-F544501EE6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06F2B66-A5AB-A740-9786-1CEF1C88C7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7097B2A-F264-BD4F-B5D6-905BCFCDF9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97C810A-986C-7243-81DF-A5B3247ED67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766A4BF-C7C9-BA4E-871D-2D9E47A40D79}"/>
              </a:ext>
            </a:extLst>
          </p:cNvPr>
          <p:cNvSpPr>
            <a:spLocks noGrp="1"/>
          </p:cNvSpPr>
          <p:nvPr>
            <p:ph type="dt" sz="half" idx="10"/>
          </p:nvPr>
        </p:nvSpPr>
        <p:spPr/>
        <p:txBody>
          <a:bodyPr/>
          <a:lstStyle/>
          <a:p>
            <a:fld id="{A3010223-5ADC-934C-8BE1-8265A0335AF6}" type="datetimeFigureOut">
              <a:rPr lang="en-US" smtClean="0"/>
              <a:t>2/23/2022</a:t>
            </a:fld>
            <a:endParaRPr lang="en-US"/>
          </a:p>
        </p:txBody>
      </p:sp>
      <p:sp>
        <p:nvSpPr>
          <p:cNvPr id="8" name="Footer Placeholder 7">
            <a:extLst>
              <a:ext uri="{FF2B5EF4-FFF2-40B4-BE49-F238E27FC236}">
                <a16:creationId xmlns:a16="http://schemas.microsoft.com/office/drawing/2014/main" id="{BDC51A2F-B529-9948-98B5-60F72844CE2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6AA3CB8-C4AF-7243-B698-B813F804F9A8}"/>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15509000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7E662-0EB5-9643-8E4A-A201E88BA31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8CAD3C7-9227-5F49-887B-27CD1BAABCAB}"/>
              </a:ext>
            </a:extLst>
          </p:cNvPr>
          <p:cNvSpPr>
            <a:spLocks noGrp="1"/>
          </p:cNvSpPr>
          <p:nvPr>
            <p:ph type="dt" sz="half" idx="10"/>
          </p:nvPr>
        </p:nvSpPr>
        <p:spPr/>
        <p:txBody>
          <a:bodyPr/>
          <a:lstStyle/>
          <a:p>
            <a:fld id="{A3010223-5ADC-934C-8BE1-8265A0335AF6}" type="datetimeFigureOut">
              <a:rPr lang="en-US" smtClean="0"/>
              <a:t>2/23/2022</a:t>
            </a:fld>
            <a:endParaRPr lang="en-US"/>
          </a:p>
        </p:txBody>
      </p:sp>
      <p:sp>
        <p:nvSpPr>
          <p:cNvPr id="4" name="Footer Placeholder 3">
            <a:extLst>
              <a:ext uri="{FF2B5EF4-FFF2-40B4-BE49-F238E27FC236}">
                <a16:creationId xmlns:a16="http://schemas.microsoft.com/office/drawing/2014/main" id="{F59F3BA9-203F-674E-89EA-4637A43B329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D0F7D89-6DEB-EB48-A935-AD2CE558BF3F}"/>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914515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58A669-422B-9D49-912E-FA9480A37B95}"/>
              </a:ext>
            </a:extLst>
          </p:cNvPr>
          <p:cNvSpPr>
            <a:spLocks noGrp="1"/>
          </p:cNvSpPr>
          <p:nvPr>
            <p:ph type="dt" sz="half" idx="10"/>
          </p:nvPr>
        </p:nvSpPr>
        <p:spPr/>
        <p:txBody>
          <a:bodyPr/>
          <a:lstStyle/>
          <a:p>
            <a:fld id="{A3010223-5ADC-934C-8BE1-8265A0335AF6}" type="datetimeFigureOut">
              <a:rPr lang="en-US" smtClean="0"/>
              <a:t>2/23/2022</a:t>
            </a:fld>
            <a:endParaRPr lang="en-US"/>
          </a:p>
        </p:txBody>
      </p:sp>
      <p:sp>
        <p:nvSpPr>
          <p:cNvPr id="3" name="Footer Placeholder 2">
            <a:extLst>
              <a:ext uri="{FF2B5EF4-FFF2-40B4-BE49-F238E27FC236}">
                <a16:creationId xmlns:a16="http://schemas.microsoft.com/office/drawing/2014/main" id="{F61B2E54-69B9-7845-83BA-13D20818374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0D63419-F090-424F-AF11-A05C407C6CD5}"/>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3116387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F1AF4-C15C-3448-AA50-41134F49A2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C3068F2-A314-D140-848D-3B8CE6624C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DA2895A-A15B-6240-8897-7029C68585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4D99B2-3DAD-E540-920D-38ED75985557}"/>
              </a:ext>
            </a:extLst>
          </p:cNvPr>
          <p:cNvSpPr>
            <a:spLocks noGrp="1"/>
          </p:cNvSpPr>
          <p:nvPr>
            <p:ph type="dt" sz="half" idx="10"/>
          </p:nvPr>
        </p:nvSpPr>
        <p:spPr/>
        <p:txBody>
          <a:bodyPr/>
          <a:lstStyle/>
          <a:p>
            <a:fld id="{A3010223-5ADC-934C-8BE1-8265A0335AF6}" type="datetimeFigureOut">
              <a:rPr lang="en-US" smtClean="0"/>
              <a:t>2/23/2022</a:t>
            </a:fld>
            <a:endParaRPr lang="en-US"/>
          </a:p>
        </p:txBody>
      </p:sp>
      <p:sp>
        <p:nvSpPr>
          <p:cNvPr id="6" name="Footer Placeholder 5">
            <a:extLst>
              <a:ext uri="{FF2B5EF4-FFF2-40B4-BE49-F238E27FC236}">
                <a16:creationId xmlns:a16="http://schemas.microsoft.com/office/drawing/2014/main" id="{23CFD3B8-E1B2-BF4F-A518-67AA91F952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A48E19-5CDA-1844-9075-C01DBC7CEAA0}"/>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6970197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009D2-C06A-BC46-BBFB-84306F6B2C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9A1E9A2-DD08-5C46-A16E-1C971A93D4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EA9328A-274B-A746-8FD5-AFF051BEC1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AF4499-0B29-9745-852A-CFBE13F85823}"/>
              </a:ext>
            </a:extLst>
          </p:cNvPr>
          <p:cNvSpPr>
            <a:spLocks noGrp="1"/>
          </p:cNvSpPr>
          <p:nvPr>
            <p:ph type="dt" sz="half" idx="10"/>
          </p:nvPr>
        </p:nvSpPr>
        <p:spPr/>
        <p:txBody>
          <a:bodyPr/>
          <a:lstStyle/>
          <a:p>
            <a:fld id="{A3010223-5ADC-934C-8BE1-8265A0335AF6}" type="datetimeFigureOut">
              <a:rPr lang="en-US" smtClean="0"/>
              <a:t>2/23/2022</a:t>
            </a:fld>
            <a:endParaRPr lang="en-US"/>
          </a:p>
        </p:txBody>
      </p:sp>
      <p:sp>
        <p:nvSpPr>
          <p:cNvPr id="6" name="Footer Placeholder 5">
            <a:extLst>
              <a:ext uri="{FF2B5EF4-FFF2-40B4-BE49-F238E27FC236}">
                <a16:creationId xmlns:a16="http://schemas.microsoft.com/office/drawing/2014/main" id="{2C893CFF-D2F0-EA48-98C2-569EBC3DF3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BD64B5-9737-F146-9884-6AFEF6029470}"/>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37956721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58738B9-98B2-7D4D-8DDD-C7C43F5E01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DCA401-F7CD-394E-832A-A295CA4615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32F235-71BA-0F46-AAAF-16AE080ADB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010223-5ADC-934C-8BE1-8265A0335AF6}" type="datetimeFigureOut">
              <a:rPr lang="en-US" smtClean="0"/>
              <a:t>2/23/2022</a:t>
            </a:fld>
            <a:endParaRPr lang="en-US"/>
          </a:p>
        </p:txBody>
      </p:sp>
      <p:sp>
        <p:nvSpPr>
          <p:cNvPr id="5" name="Footer Placeholder 4">
            <a:extLst>
              <a:ext uri="{FF2B5EF4-FFF2-40B4-BE49-F238E27FC236}">
                <a16:creationId xmlns:a16="http://schemas.microsoft.com/office/drawing/2014/main" id="{F16FE667-FF9F-7048-BBB5-18F264CC9F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ABF98EB-EC54-DF41-AEEF-8673DD4677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45F209-B028-B748-B02A-A975FA91EEFB}" type="slidenum">
              <a:rPr lang="en-US" smtClean="0"/>
              <a:t>‹#›</a:t>
            </a:fld>
            <a:endParaRPr lang="en-US"/>
          </a:p>
        </p:txBody>
      </p:sp>
    </p:spTree>
    <p:extLst>
      <p:ext uri="{BB962C8B-B14F-4D97-AF65-F5344CB8AC3E}">
        <p14:creationId xmlns:p14="http://schemas.microsoft.com/office/powerpoint/2010/main" val="18111129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4.xml"/><Relationship Id="rId5" Type="http://schemas.openxmlformats.org/officeDocument/2006/relationships/image" Target="../media/image4.em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4.xml"/><Relationship Id="rId4" Type="http://schemas.openxmlformats.org/officeDocument/2006/relationships/image" Target="../media/image4.emf"/></Relationships>
</file>

<file path=ppt/slides/_rels/slide1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1.xml"/><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2.jpg"/><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4.emf"/><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4.xml"/><Relationship Id="rId4" Type="http://schemas.openxmlformats.org/officeDocument/2006/relationships/image" Target="../media/image4.emf"/></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4.xml"/><Relationship Id="rId4" Type="http://schemas.openxmlformats.org/officeDocument/2006/relationships/image" Target="../media/image4.emf"/></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4.xml"/><Relationship Id="rId4" Type="http://schemas.openxmlformats.org/officeDocument/2006/relationships/image" Target="../media/image4.emf"/></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4.xml"/><Relationship Id="rId4" Type="http://schemas.openxmlformats.org/officeDocument/2006/relationships/image" Target="../media/image4.emf"/></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4.xml"/><Relationship Id="rId4" Type="http://schemas.openxmlformats.org/officeDocument/2006/relationships/image" Target="../media/image4.emf"/></Relationships>
</file>

<file path=ppt/slides/_rels/slide19.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14.jpg"/><Relationship Id="rId2" Type="http://schemas.openxmlformats.org/officeDocument/2006/relationships/image" Target="../media/image12.jpg"/><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4.emf"/><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jpg"/><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2.emf"/></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4.xml"/><Relationship Id="rId4" Type="http://schemas.openxmlformats.org/officeDocument/2006/relationships/image" Target="../media/image4.emf"/></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4.xml"/><Relationship Id="rId4" Type="http://schemas.openxmlformats.org/officeDocument/2006/relationships/image" Target="../media/image4.emf"/></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4.xml"/><Relationship Id="rId4" Type="http://schemas.openxmlformats.org/officeDocument/2006/relationships/image" Target="../media/image4.emf"/></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4.xml"/><Relationship Id="rId4" Type="http://schemas.openxmlformats.org/officeDocument/2006/relationships/image" Target="../media/image4.emf"/></Relationships>
</file>

<file path=ppt/slides/_rels/slide25.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15.jpeg"/><Relationship Id="rId2" Type="http://schemas.openxmlformats.org/officeDocument/2006/relationships/image" Target="../media/image12.jpg"/><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4.emf"/><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Layout" Target="../slideLayouts/slideLayout4.xml"/><Relationship Id="rId4" Type="http://schemas.openxmlformats.org/officeDocument/2006/relationships/image" Target="../media/image4.emf"/></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4.xml"/><Relationship Id="rId5" Type="http://schemas.openxmlformats.org/officeDocument/2006/relationships/image" Target="../media/image4.emf"/><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jpg"/><Relationship Id="rId1" Type="http://schemas.openxmlformats.org/officeDocument/2006/relationships/slideLayout" Target="../slideLayouts/slideLayout4.xml"/><Relationship Id="rId5" Type="http://schemas.openxmlformats.org/officeDocument/2006/relationships/image" Target="../media/image4.emf"/><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4.xml"/><Relationship Id="rId6" Type="http://schemas.openxmlformats.org/officeDocument/2006/relationships/image" Target="../media/image4.emf"/><Relationship Id="rId5" Type="http://schemas.openxmlformats.org/officeDocument/2006/relationships/image" Target="../media/image3.png"/><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4.xml"/><Relationship Id="rId4" Type="http://schemas.openxmlformats.org/officeDocument/2006/relationships/image" Target="../media/image4.emf"/></Relationships>
</file>

<file path=ppt/slides/_rels/slide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4.xml"/><Relationship Id="rId4" Type="http://schemas.openxmlformats.org/officeDocument/2006/relationships/image" Target="../media/image4.emf"/></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21000"/>
            <a:lum/>
          </a:blip>
          <a:srcRect/>
          <a:stretch>
            <a:fillRect l="6000" t="-24000" r="-7000" b="-27000"/>
          </a:stretch>
        </a:blipFill>
        <a:effectLst/>
      </p:bgPr>
    </p:bg>
    <p:spTree>
      <p:nvGrpSpPr>
        <p:cNvPr id="1" name=""/>
        <p:cNvGrpSpPr/>
        <p:nvPr/>
      </p:nvGrpSpPr>
      <p:grpSpPr>
        <a:xfrm>
          <a:off x="0" y="0"/>
          <a:ext cx="0" cy="0"/>
          <a:chOff x="0" y="0"/>
          <a:chExt cx="0" cy="0"/>
        </a:xfrm>
      </p:grpSpPr>
      <p:sp>
        <p:nvSpPr>
          <p:cNvPr id="12" name="Title 5">
            <a:extLst>
              <a:ext uri="{FF2B5EF4-FFF2-40B4-BE49-F238E27FC236}">
                <a16:creationId xmlns:a16="http://schemas.microsoft.com/office/drawing/2014/main" id="{738098C9-8351-4424-8388-4E47F7266929}"/>
              </a:ext>
            </a:extLst>
          </p:cNvPr>
          <p:cNvSpPr txBox="1">
            <a:spLocks noGrp="1"/>
          </p:cNvSpPr>
          <p:nvPr>
            <p:ph type="title"/>
          </p:nvPr>
        </p:nvSpPr>
        <p:spPr>
          <a:xfrm>
            <a:off x="1828165" y="2339144"/>
            <a:ext cx="10118442" cy="201726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solidFill>
                  <a:srgbClr val="322E50"/>
                </a:solidFill>
                <a:latin typeface="Gotham Book"/>
                <a:cs typeface="Gotham Medium" pitchFamily="2" charset="0"/>
              </a:rPr>
              <a:t>Introduction to the Texas Revolution – 1835 </a:t>
            </a:r>
            <a:endParaRPr lang="en-US" dirty="0">
              <a:latin typeface="Gotham Book"/>
            </a:endParaRPr>
          </a:p>
        </p:txBody>
      </p:sp>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38102"/>
            <a:ext cx="1524002" cy="6858002"/>
          </a:xfrm>
          <a:prstGeom prst="rect">
            <a:avLst/>
          </a:prstGeom>
          <a:solidFill>
            <a:srgbClr val="3839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Side bar in Charcoal with faded blue topographical map overlay">
            <a:extLst>
              <a:ext uri="{FF2B5EF4-FFF2-40B4-BE49-F238E27FC236}">
                <a16:creationId xmlns:a16="http://schemas.microsoft.com/office/drawing/2014/main" id="{9CA5ACA2-3436-B048-BAB2-05A7A5B3BADB}"/>
              </a:ext>
              <a:ext uri="{C183D7F6-B498-43B3-948B-1728B52AA6E4}">
                <adec:decorative xmlns:adec="http://schemas.microsoft.com/office/drawing/2017/decorative" val="0"/>
              </a:ext>
            </a:extLst>
          </p:cNvPr>
          <p:cNvPicPr>
            <a:picLocks noChangeAspect="1"/>
          </p:cNvPicPr>
          <p:nvPr/>
        </p:nvPicPr>
        <p:blipFill rotWithShape="1">
          <a:blip r:embed="rId3">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descr="Texas History for Teachers ">
            <a:extLst>
              <a:ext uri="{FF2B5EF4-FFF2-40B4-BE49-F238E27FC236}">
                <a16:creationId xmlns:a16="http://schemas.microsoft.com/office/drawing/2014/main" id="{8EACD2FA-8A9C-124B-823E-C53F06462713}"/>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20514" y="0"/>
            <a:ext cx="1503485" cy="1503485"/>
          </a:xfrm>
          <a:prstGeom prst="rect">
            <a:avLst/>
          </a:prstGeom>
        </p:spPr>
      </p:pic>
      <p:pic>
        <p:nvPicPr>
          <p:cNvPr id="8" name="Content Placeholder 3" descr="The Portal to Texas History ">
            <a:extLst>
              <a:ext uri="{FF2B5EF4-FFF2-40B4-BE49-F238E27FC236}">
                <a16:creationId xmlns:a16="http://schemas.microsoft.com/office/drawing/2014/main" id="{D0DFCA26-F947-4F47-A71A-87D2B4E67CD6}"/>
              </a:ext>
              <a:ext uri="{C183D7F6-B498-43B3-948B-1728B52AA6E4}">
                <adec:decorative xmlns:adec="http://schemas.microsoft.com/office/drawing/2017/decorative" val="0"/>
              </a:ext>
            </a:extLst>
          </p:cNvPr>
          <p:cNvPicPr>
            <a:picLocks noChangeAspect="1"/>
          </p:cNvPicPr>
          <p:nvPr/>
        </p:nvPicPr>
        <p:blipFill>
          <a:blip r:embed="rId5"/>
          <a:stretch>
            <a:fillRect/>
          </a:stretch>
        </p:blipFill>
        <p:spPr>
          <a:xfrm>
            <a:off x="273529" y="5627077"/>
            <a:ext cx="976941" cy="994812"/>
          </a:xfrm>
          <a:prstGeom prst="rect">
            <a:avLst/>
          </a:prstGeom>
        </p:spPr>
      </p:pic>
      <p:sp>
        <p:nvSpPr>
          <p:cNvPr id="11" name="TextBox 10" descr="http://eduction.texashistory.unt.edu">
            <a:extLst>
              <a:ext uri="{C183D7F6-B498-43B3-948B-1728B52AA6E4}">
                <adec:decorative xmlns:adec="http://schemas.microsoft.com/office/drawing/2017/decorative" val="0"/>
              </a:ext>
            </a:extLst>
          </p:cNvPr>
          <p:cNvSpPr txBox="1"/>
          <p:nvPr/>
        </p:nvSpPr>
        <p:spPr>
          <a:xfrm>
            <a:off x="7702655" y="6369803"/>
            <a:ext cx="4091552" cy="369332"/>
          </a:xfrm>
          <a:prstGeom prst="rect">
            <a:avLst/>
          </a:prstGeom>
          <a:noFill/>
        </p:spPr>
        <p:txBody>
          <a:bodyPr wrap="square" rtlCol="0">
            <a:spAutoFit/>
          </a:bodyPr>
          <a:lstStyle/>
          <a:p>
            <a:r>
              <a:rPr lang="en-US" dirty="0">
                <a:solidFill>
                  <a:schemeClr val="tx1">
                    <a:lumMod val="75000"/>
                    <a:lumOff val="25000"/>
                  </a:schemeClr>
                </a:solidFill>
                <a:latin typeface="Gotham Book" pitchFamily="2" charset="0"/>
                <a:cs typeface="Gotham Book" pitchFamily="2" charset="0"/>
              </a:rPr>
              <a:t>https://education.texashistory.unt.edu</a:t>
            </a:r>
            <a:endParaRPr lang="en-US" dirty="0"/>
          </a:p>
        </p:txBody>
      </p:sp>
    </p:spTree>
    <p:extLst>
      <p:ext uri="{BB962C8B-B14F-4D97-AF65-F5344CB8AC3E}">
        <p14:creationId xmlns:p14="http://schemas.microsoft.com/office/powerpoint/2010/main" val="7445626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373B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2">
            <a:alphaModFix amt="24000"/>
            <a:lum bright="23000"/>
          </a:blip>
          <a:srcRect l="8724" t="84492" b="1647"/>
          <a:stretch/>
        </p:blipFill>
        <p:spPr>
          <a:xfrm rot="5400000">
            <a:off x="-2656743" y="2677255"/>
            <a:ext cx="6858000" cy="1503485"/>
          </a:xfrm>
          <a:prstGeom prst="rect">
            <a:avLst/>
          </a:prstGeom>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514" y="0"/>
            <a:ext cx="1503485" cy="1503485"/>
          </a:xfrm>
          <a:prstGeom prst="rect">
            <a:avLst/>
          </a:prstGeom>
        </p:spPr>
      </p:pic>
      <p:pic>
        <p:nvPicPr>
          <p:cNvPr id="10" name="Content Placeholder 3">
            <a:extLst>
              <a:ext uri="{FF2B5EF4-FFF2-40B4-BE49-F238E27FC236}">
                <a16:creationId xmlns:a16="http://schemas.microsoft.com/office/drawing/2014/main" id="{7B4D059F-65A8-8C4D-8411-207E58E1B99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73529" y="5627077"/>
            <a:ext cx="976941" cy="994812"/>
          </a:xfrm>
          <a:prstGeom prst="rect">
            <a:avLst/>
          </a:prstGeom>
        </p:spPr>
      </p:pic>
      <p:sp>
        <p:nvSpPr>
          <p:cNvPr id="11" name="TextBox 10">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r>
              <a:rPr lang="en-US" dirty="0">
                <a:solidFill>
                  <a:schemeClr val="tx1">
                    <a:lumMod val="75000"/>
                    <a:lumOff val="25000"/>
                  </a:schemeClr>
                </a:solidFill>
                <a:latin typeface="Gotham Book" pitchFamily="2" charset="0"/>
                <a:cs typeface="Gotham Book" pitchFamily="2" charset="0"/>
              </a:rPr>
              <a:t>https://education.texashistory.unt.edu</a:t>
            </a:r>
            <a:endParaRPr lang="en-US" dirty="0"/>
          </a:p>
        </p:txBody>
      </p:sp>
      <p:sp>
        <p:nvSpPr>
          <p:cNvPr id="9" name="Title 5"/>
          <p:cNvSpPr txBox="1">
            <a:spLocks noGrp="1"/>
          </p:cNvSpPr>
          <p:nvPr>
            <p:ph type="title"/>
          </p:nvPr>
        </p:nvSpPr>
        <p:spPr>
          <a:xfrm>
            <a:off x="1544512" y="6585"/>
            <a:ext cx="10626973" cy="132489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000" dirty="0">
                <a:solidFill>
                  <a:srgbClr val="383935"/>
                </a:solidFill>
                <a:latin typeface="Gotham Book"/>
              </a:rPr>
              <a:t>Document B: San Jacinto Resolutions </a:t>
            </a:r>
            <a:br>
              <a:rPr lang="en-US" sz="4000" dirty="0">
                <a:solidFill>
                  <a:srgbClr val="383935"/>
                </a:solidFill>
                <a:latin typeface="Gotham Book"/>
              </a:rPr>
            </a:br>
            <a:r>
              <a:rPr lang="en-US" sz="4000" dirty="0">
                <a:solidFill>
                  <a:srgbClr val="383935"/>
                </a:solidFill>
                <a:latin typeface="Gotham Book"/>
              </a:rPr>
              <a:t>August 8, 1835, Part 2</a:t>
            </a:r>
          </a:p>
        </p:txBody>
      </p:sp>
      <p:sp>
        <p:nvSpPr>
          <p:cNvPr id="13" name="TextBox 1">
            <a:extLst>
              <a:ext uri="{FF2B5EF4-FFF2-40B4-BE49-F238E27FC236}">
                <a16:creationId xmlns:a16="http://schemas.microsoft.com/office/drawing/2014/main" id="{6D4A77C3-9C4C-4C57-82B4-C23591F55007}"/>
              </a:ext>
            </a:extLst>
          </p:cNvPr>
          <p:cNvSpPr txBox="1"/>
          <p:nvPr/>
        </p:nvSpPr>
        <p:spPr>
          <a:xfrm>
            <a:off x="1652750" y="1242703"/>
            <a:ext cx="10141457" cy="541683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2000" b="1" dirty="0">
                <a:solidFill>
                  <a:srgbClr val="383935"/>
                </a:solidFill>
                <a:latin typeface="Gotham Book"/>
                <a:ea typeface="Times New Roman"/>
                <a:cs typeface="Times New Roman"/>
                <a:sym typeface="Times New Roman"/>
              </a:rPr>
              <a:t>(Section 2)</a:t>
            </a:r>
            <a:endParaRPr sz="2000" b="1" dirty="0">
              <a:solidFill>
                <a:srgbClr val="383935"/>
              </a:solidFill>
              <a:latin typeface="Gotham Book"/>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2000" dirty="0">
                <a:solidFill>
                  <a:srgbClr val="383935"/>
                </a:solidFill>
                <a:latin typeface="Gotham Book"/>
                <a:ea typeface="Times New Roman"/>
                <a:cs typeface="Times New Roman"/>
                <a:sym typeface="Times New Roman"/>
              </a:rPr>
              <a:t>Resolved, That the original, proper, and legitimate objects of Government, are the convenience, the happiness, and the prosperity of the people. . . That the dissolution of the government is virtually a dissolution of the political union . . .</a:t>
            </a:r>
            <a:endParaRPr sz="2000" dirty="0">
              <a:solidFill>
                <a:srgbClr val="383935"/>
              </a:solidFill>
              <a:latin typeface="Gotham Book"/>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endParaRPr sz="2000" dirty="0">
              <a:solidFill>
                <a:srgbClr val="383935"/>
              </a:solidFill>
              <a:latin typeface="Gotham Book"/>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2000" b="1" dirty="0">
                <a:solidFill>
                  <a:srgbClr val="383935"/>
                </a:solidFill>
                <a:latin typeface="Gotham Book"/>
                <a:ea typeface="Times New Roman"/>
                <a:cs typeface="Times New Roman"/>
                <a:sym typeface="Times New Roman"/>
              </a:rPr>
              <a:t>(Section 3)</a:t>
            </a:r>
            <a:endParaRPr sz="2000" b="1" dirty="0">
              <a:solidFill>
                <a:srgbClr val="383935"/>
              </a:solidFill>
              <a:latin typeface="Gotham Book"/>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2000" dirty="0">
                <a:solidFill>
                  <a:srgbClr val="383935"/>
                </a:solidFill>
                <a:latin typeface="Gotham Book"/>
                <a:ea typeface="Times New Roman"/>
                <a:cs typeface="Times New Roman"/>
                <a:sym typeface="Times New Roman"/>
              </a:rPr>
              <a:t>Resolved, that confiding in the correctness of the information we have received from various quarters, we consider the federal Republican Government of the United Mexican States, as, subverted, dissolved, annihilated; and that the allegiance of every citizen to that Government, is, necessarily, absolved, and of no more political or moral obligation.</a:t>
            </a:r>
            <a:endParaRPr sz="2000" dirty="0">
              <a:solidFill>
                <a:srgbClr val="383935"/>
              </a:solidFill>
              <a:latin typeface="Gotham Book"/>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endParaRPr sz="2000" dirty="0">
              <a:solidFill>
                <a:srgbClr val="383935"/>
              </a:solidFill>
              <a:latin typeface="Gotham Book"/>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2000" b="1" dirty="0">
                <a:solidFill>
                  <a:srgbClr val="383935"/>
                </a:solidFill>
                <a:latin typeface="Gotham Book"/>
                <a:ea typeface="Times New Roman"/>
                <a:cs typeface="Times New Roman"/>
                <a:sym typeface="Times New Roman"/>
              </a:rPr>
              <a:t>(Section 4)</a:t>
            </a:r>
            <a:endParaRPr sz="2000" b="1" dirty="0">
              <a:solidFill>
                <a:srgbClr val="383935"/>
              </a:solidFill>
              <a:latin typeface="Gotham Book"/>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2000" dirty="0">
                <a:solidFill>
                  <a:srgbClr val="383935"/>
                </a:solidFill>
                <a:latin typeface="Gotham Book"/>
                <a:ea typeface="Times New Roman"/>
                <a:cs typeface="Times New Roman"/>
                <a:sym typeface="Times New Roman"/>
              </a:rPr>
              <a:t>Resolved, that in these painful and embarrassing circumstances, it becomes the duty of every citizen to deliberate calmly, dispassionately, and with a full knowledge of facts, and to scrutinize with a zealous caution, the present condition, and the prospective well being of Texas, before he resolved to precipitate himself and his country in all the multiplied and tremendous horrors of a civil war.</a:t>
            </a:r>
            <a:endParaRPr sz="2000" i="1" dirty="0">
              <a:solidFill>
                <a:srgbClr val="383935"/>
              </a:solidFill>
              <a:latin typeface="Gotham Book"/>
              <a:ea typeface="Times New Roman"/>
              <a:cs typeface="Times New Roman"/>
              <a:sym typeface="Times New Roman"/>
            </a:endParaRPr>
          </a:p>
        </p:txBody>
      </p:sp>
    </p:spTree>
    <p:extLst>
      <p:ext uri="{BB962C8B-B14F-4D97-AF65-F5344CB8AC3E}">
        <p14:creationId xmlns:p14="http://schemas.microsoft.com/office/powerpoint/2010/main" val="18127034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4293BAC-2204-C049-8E58-89D5F01415A3}"/>
              </a:ex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653" y="-2"/>
            <a:ext cx="1618200" cy="1618200"/>
          </a:xfrm>
          <a:prstGeom prst="rect">
            <a:avLst/>
          </a:prstGeom>
        </p:spPr>
      </p:pic>
      <p:grpSp>
        <p:nvGrpSpPr>
          <p:cNvPr id="3" name="Group 2">
            <a:extLst>
              <a:ext uri="{FF2B5EF4-FFF2-40B4-BE49-F238E27FC236}">
                <a16:creationId xmlns:a16="http://schemas.microsoft.com/office/drawing/2014/main" id="{F2E5E507-AB10-45F5-B805-9DAE058A3C1F}"/>
              </a:ext>
              <a:ext uri="{C183D7F6-B498-43B3-948B-1728B52AA6E4}">
                <adec:decorative xmlns:adec="http://schemas.microsoft.com/office/drawing/2017/decorative" val="1"/>
              </a:ext>
            </a:extLst>
          </p:cNvPr>
          <p:cNvGrpSpPr/>
          <p:nvPr/>
        </p:nvGrpSpPr>
        <p:grpSpPr>
          <a:xfrm>
            <a:off x="6604326" y="5623447"/>
            <a:ext cx="5499186" cy="1150825"/>
            <a:chOff x="6604326" y="5623447"/>
            <a:chExt cx="5499186" cy="1150825"/>
          </a:xfrm>
        </p:grpSpPr>
        <p:pic>
          <p:nvPicPr>
            <p:cNvPr id="7" name="Picture 6">
              <a:extLst>
                <a:ext uri="{FF2B5EF4-FFF2-40B4-BE49-F238E27FC236}">
                  <a16:creationId xmlns:a16="http://schemas.microsoft.com/office/drawing/2014/main" id="{C201846A-D411-7E45-885C-50957049836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045495" y="5623447"/>
              <a:ext cx="1058017" cy="1150825"/>
            </a:xfrm>
            <a:prstGeom prst="rect">
              <a:avLst/>
            </a:prstGeom>
          </p:spPr>
        </p:pic>
        <p:sp>
          <p:nvSpPr>
            <p:cNvPr id="8" name="TextBox 7"/>
            <p:cNvSpPr txBox="1"/>
            <p:nvPr/>
          </p:nvSpPr>
          <p:spPr>
            <a:xfrm>
              <a:off x="6604326" y="6369803"/>
              <a:ext cx="4760361" cy="369332"/>
            </a:xfrm>
            <a:prstGeom prst="rect">
              <a:avLst/>
            </a:prstGeom>
            <a:noFill/>
          </p:spPr>
          <p:txBody>
            <a:bodyPr wrap="square" rtlCol="0">
              <a:spAutoFit/>
            </a:bodyPr>
            <a:lstStyle/>
            <a:p>
              <a:r>
                <a:rPr lang="en-US" dirty="0">
                  <a:solidFill>
                    <a:schemeClr val="tx1">
                      <a:lumMod val="75000"/>
                      <a:lumOff val="25000"/>
                    </a:schemeClr>
                  </a:solidFill>
                  <a:latin typeface="Gotham Book" pitchFamily="2" charset="0"/>
                  <a:cs typeface="Gotham Book" pitchFamily="2" charset="0"/>
                </a:rPr>
                <a:t>https://education.texashistory.unt.edu</a:t>
              </a:r>
              <a:endParaRPr lang="en-US" dirty="0"/>
            </a:p>
          </p:txBody>
        </p:sp>
      </p:grpSp>
      <p:sp>
        <p:nvSpPr>
          <p:cNvPr id="2" name="Title 1">
            <a:extLst>
              <a:ext uri="{FF2B5EF4-FFF2-40B4-BE49-F238E27FC236}">
                <a16:creationId xmlns:a16="http://schemas.microsoft.com/office/drawing/2014/main" id="{C013AF32-233A-4B61-9876-38CACC0BF962}"/>
              </a:ext>
            </a:extLst>
          </p:cNvPr>
          <p:cNvSpPr>
            <a:spLocks noGrp="1"/>
          </p:cNvSpPr>
          <p:nvPr>
            <p:ph type="ctrTitle"/>
          </p:nvPr>
        </p:nvSpPr>
        <p:spPr>
          <a:xfrm>
            <a:off x="1547171" y="189537"/>
            <a:ext cx="8093980" cy="879497"/>
          </a:xfrm>
        </p:spPr>
        <p:txBody>
          <a:bodyPr>
            <a:normAutofit fontScale="90000"/>
          </a:bodyPr>
          <a:lstStyle/>
          <a:p>
            <a:r>
              <a:rPr lang="es-ES" dirty="0">
                <a:solidFill>
                  <a:srgbClr val="383935"/>
                </a:solidFill>
                <a:latin typeface="Gotham Medium" pitchFamily="2" charset="0"/>
                <a:cs typeface="Gotham Medium" pitchFamily="2" charset="0"/>
              </a:rPr>
              <a:t>The Texas Republican</a:t>
            </a:r>
          </a:p>
        </p:txBody>
      </p:sp>
      <p:sp>
        <p:nvSpPr>
          <p:cNvPr id="12" name="TextBox 1">
            <a:extLst>
              <a:ext uri="{FF2B5EF4-FFF2-40B4-BE49-F238E27FC236}">
                <a16:creationId xmlns:a16="http://schemas.microsoft.com/office/drawing/2014/main" id="{71FDC6C7-EEE7-4F91-B984-6E6E4E6D48BC}"/>
              </a:ext>
            </a:extLst>
          </p:cNvPr>
          <p:cNvSpPr txBox="1"/>
          <p:nvPr/>
        </p:nvSpPr>
        <p:spPr>
          <a:xfrm>
            <a:off x="433634" y="1258573"/>
            <a:ext cx="6455437" cy="5109061"/>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000" b="1" dirty="0">
                <a:solidFill>
                  <a:srgbClr val="757575"/>
                </a:solidFill>
                <a:highlight>
                  <a:srgbClr val="FFFFFF"/>
                </a:highlight>
                <a:latin typeface="Gotham Book"/>
                <a:ea typeface="Josefin Sans"/>
                <a:cs typeface="Josefin Sans"/>
                <a:sym typeface="Josefin Sans"/>
              </a:rPr>
              <a:t>The Texas Republican:</a:t>
            </a:r>
            <a:endParaRPr sz="2000" b="1" dirty="0">
              <a:solidFill>
                <a:srgbClr val="757575"/>
              </a:solidFill>
              <a:highlight>
                <a:srgbClr val="FFFFFF"/>
              </a:highlight>
              <a:latin typeface="Gotham Book"/>
              <a:ea typeface="Josefin Sans"/>
              <a:cs typeface="Josefin Sans"/>
              <a:sym typeface="Josefin Sans"/>
            </a:endParaRPr>
          </a:p>
          <a:p>
            <a:pPr marL="0" lvl="0" indent="0" algn="ctr" rtl="0">
              <a:spcBef>
                <a:spcPts val="0"/>
              </a:spcBef>
              <a:spcAft>
                <a:spcPts val="0"/>
              </a:spcAft>
              <a:buNone/>
            </a:pPr>
            <a:r>
              <a:rPr lang="en" sz="2000" dirty="0">
                <a:solidFill>
                  <a:srgbClr val="757575"/>
                </a:solidFill>
                <a:highlight>
                  <a:srgbClr val="FFFFFF"/>
                </a:highlight>
                <a:latin typeface="Gotham Book"/>
                <a:ea typeface="Josefin Sans"/>
                <a:cs typeface="Josefin Sans"/>
                <a:sym typeface="Josefin Sans"/>
              </a:rPr>
              <a:t>Saturday, September 19, 1835</a:t>
            </a:r>
            <a:endParaRPr sz="2000" dirty="0">
              <a:solidFill>
                <a:srgbClr val="757575"/>
              </a:solidFill>
              <a:highlight>
                <a:srgbClr val="FFFFFF"/>
              </a:highlight>
              <a:latin typeface="Gotham Book"/>
              <a:ea typeface="Josefin Sans"/>
              <a:cs typeface="Josefin Sans"/>
              <a:sym typeface="Josefin Sans"/>
            </a:endParaRPr>
          </a:p>
          <a:p>
            <a:pPr marL="0" lvl="0" indent="0" algn="ctr" rtl="0">
              <a:spcBef>
                <a:spcPts val="0"/>
              </a:spcBef>
              <a:spcAft>
                <a:spcPts val="0"/>
              </a:spcAft>
              <a:buNone/>
            </a:pPr>
            <a:r>
              <a:rPr lang="en" sz="2000" dirty="0">
                <a:solidFill>
                  <a:srgbClr val="757575"/>
                </a:solidFill>
                <a:highlight>
                  <a:srgbClr val="FFFFFF"/>
                </a:highlight>
                <a:latin typeface="Gotham Book"/>
                <a:ea typeface="Josefin Sans"/>
                <a:cs typeface="Josefin Sans"/>
                <a:sym typeface="Josefin Sans"/>
              </a:rPr>
              <a:t>Weekly newspaper from the Brazoria, Texas area that includes local, state and national news along with notices and advertising. This particular newspaper contains the San Jacinto Resolutions to inform </a:t>
            </a:r>
            <a:r>
              <a:rPr lang="en" sz="2000">
                <a:solidFill>
                  <a:srgbClr val="757575"/>
                </a:solidFill>
                <a:highlight>
                  <a:srgbClr val="FFFFFF"/>
                </a:highlight>
                <a:latin typeface="Gotham Book"/>
                <a:ea typeface="Josefin Sans"/>
                <a:cs typeface="Josefin Sans"/>
                <a:sym typeface="Josefin Sans"/>
              </a:rPr>
              <a:t>other Anglo-American </a:t>
            </a:r>
            <a:r>
              <a:rPr lang="en" sz="2000" dirty="0">
                <a:solidFill>
                  <a:srgbClr val="757575"/>
                </a:solidFill>
                <a:highlight>
                  <a:srgbClr val="FFFFFF"/>
                </a:highlight>
                <a:latin typeface="Gotham Book"/>
                <a:ea typeface="Josefin Sans"/>
                <a:cs typeface="Josefin Sans"/>
                <a:sym typeface="Josefin Sans"/>
              </a:rPr>
              <a:t>settlers in Texas of the issues in Mexico’s government. </a:t>
            </a:r>
            <a:endParaRPr sz="2000" dirty="0">
              <a:solidFill>
                <a:srgbClr val="757575"/>
              </a:solidFill>
              <a:highlight>
                <a:srgbClr val="FFFFFF"/>
              </a:highlight>
              <a:latin typeface="Gotham Book"/>
              <a:ea typeface="Josefin Sans"/>
              <a:cs typeface="Josefin Sans"/>
              <a:sym typeface="Josefin Sans"/>
            </a:endParaRPr>
          </a:p>
          <a:p>
            <a:pPr marL="0" lvl="0" indent="0" algn="ctr" rtl="0">
              <a:spcBef>
                <a:spcPts val="0"/>
              </a:spcBef>
              <a:spcAft>
                <a:spcPts val="0"/>
              </a:spcAft>
              <a:buNone/>
            </a:pPr>
            <a:endParaRPr sz="2000" dirty="0">
              <a:solidFill>
                <a:srgbClr val="757575"/>
              </a:solidFill>
              <a:highlight>
                <a:srgbClr val="FFFFFF"/>
              </a:highlight>
              <a:latin typeface="Gotham Book"/>
              <a:ea typeface="Josefin Sans"/>
              <a:cs typeface="Josefin Sans"/>
              <a:sym typeface="Josefin Sans"/>
            </a:endParaRPr>
          </a:p>
          <a:p>
            <a:pPr marL="0" lvl="0" indent="0" algn="ctr" rtl="0">
              <a:spcBef>
                <a:spcPts val="0"/>
              </a:spcBef>
              <a:spcAft>
                <a:spcPts val="0"/>
              </a:spcAft>
              <a:buClr>
                <a:schemeClr val="dk1"/>
              </a:buClr>
              <a:buSzPts val="1100"/>
              <a:buFont typeface="Arial"/>
              <a:buNone/>
            </a:pPr>
            <a:r>
              <a:rPr lang="en" sz="2000" b="1" dirty="0">
                <a:solidFill>
                  <a:srgbClr val="757575"/>
                </a:solidFill>
                <a:highlight>
                  <a:srgbClr val="FFFFFF"/>
                </a:highlight>
                <a:latin typeface="Gotham Book"/>
                <a:ea typeface="Josefin Sans"/>
                <a:cs typeface="Josefin Sans"/>
                <a:sym typeface="Josefin Sans"/>
              </a:rPr>
              <a:t>Brazoria County Area Newspapers</a:t>
            </a:r>
            <a:endParaRPr sz="2000" b="1" dirty="0">
              <a:solidFill>
                <a:srgbClr val="757575"/>
              </a:solidFill>
              <a:highlight>
                <a:srgbClr val="FFFFFF"/>
              </a:highlight>
              <a:latin typeface="Gotham Book"/>
              <a:ea typeface="Josefin Sans"/>
              <a:cs typeface="Josefin Sans"/>
              <a:sym typeface="Josefin Sans"/>
            </a:endParaRPr>
          </a:p>
          <a:p>
            <a:pPr marL="0" lvl="0" indent="0" algn="ctr" rtl="0">
              <a:spcBef>
                <a:spcPts val="0"/>
              </a:spcBef>
              <a:spcAft>
                <a:spcPts val="0"/>
              </a:spcAft>
              <a:buNone/>
            </a:pPr>
            <a:r>
              <a:rPr lang="en" sz="2000" dirty="0">
                <a:solidFill>
                  <a:srgbClr val="757575"/>
                </a:solidFill>
                <a:highlight>
                  <a:srgbClr val="FFFFFF"/>
                </a:highlight>
                <a:latin typeface="Gotham Book"/>
                <a:ea typeface="Josefin Sans"/>
                <a:cs typeface="Josefin Sans"/>
                <a:sym typeface="Josefin Sans"/>
              </a:rPr>
              <a:t>Situated in the Gulf Coast region of Texas, Brazoria County has seen publication of some of the earliest newspapers published in Texas. One of the earliest titles in this collection, the Texas Gazette and Brazoria Commercial Advertiser, began publication in 1832 and documents Texas' history when it was still a part of the United Mexican States, in the state of Coahuila y Tejas.</a:t>
            </a:r>
            <a:endParaRPr sz="2000" dirty="0">
              <a:solidFill>
                <a:srgbClr val="757575"/>
              </a:solidFill>
              <a:highlight>
                <a:srgbClr val="FFFFFF"/>
              </a:highlight>
              <a:latin typeface="Gotham Book"/>
              <a:ea typeface="Josefin Sans"/>
              <a:cs typeface="Josefin Sans"/>
              <a:sym typeface="Josefin Sans"/>
            </a:endParaRPr>
          </a:p>
        </p:txBody>
      </p:sp>
      <p:pic>
        <p:nvPicPr>
          <p:cNvPr id="10" name="Picture 1" descr="The Texas Republican">
            <a:extLst>
              <a:ext uri="{FF2B5EF4-FFF2-40B4-BE49-F238E27FC236}">
                <a16:creationId xmlns:a16="http://schemas.microsoft.com/office/drawing/2014/main" id="{77CBC241-0731-4BAD-8E45-F0B217D5E44D}"/>
              </a:ext>
            </a:extLst>
          </p:cNvPr>
          <p:cNvPicPr preferRelativeResize="0"/>
          <p:nvPr/>
        </p:nvPicPr>
        <p:blipFill>
          <a:blip r:embed="rId4">
            <a:alphaModFix/>
          </a:blip>
          <a:stretch>
            <a:fillRect/>
          </a:stretch>
        </p:blipFill>
        <p:spPr>
          <a:xfrm>
            <a:off x="7371896" y="1007278"/>
            <a:ext cx="3448272" cy="5143501"/>
          </a:xfrm>
          <a:prstGeom prst="rect">
            <a:avLst/>
          </a:prstGeom>
          <a:noFill/>
          <a:ln>
            <a:noFill/>
          </a:ln>
        </p:spPr>
      </p:pic>
    </p:spTree>
    <p:extLst>
      <p:ext uri="{BB962C8B-B14F-4D97-AF65-F5344CB8AC3E}">
        <p14:creationId xmlns:p14="http://schemas.microsoft.com/office/powerpoint/2010/main" val="33865056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4000"/>
            <a:lum/>
          </a:blip>
          <a:srcRect/>
          <a:stretch>
            <a:fillRect l="3000" t="-44000" r="-9000" b="-50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3839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3">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D0DFCA26-F947-4F47-A71A-87D2B4E67CD6}"/>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73529" y="5627077"/>
            <a:ext cx="976941" cy="994812"/>
          </a:xfrm>
          <a:prstGeom prst="rect">
            <a:avLst/>
          </a:prstGeom>
        </p:spPr>
      </p:pic>
      <p:sp>
        <p:nvSpPr>
          <p:cNvPr id="11" name="TextBox 10">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r>
              <a:rPr lang="en-US" dirty="0">
                <a:solidFill>
                  <a:schemeClr val="tx1">
                    <a:lumMod val="75000"/>
                    <a:lumOff val="25000"/>
                  </a:schemeClr>
                </a:solidFill>
                <a:latin typeface="Gotham Book" pitchFamily="2" charset="0"/>
                <a:cs typeface="Gotham Book" pitchFamily="2" charset="0"/>
              </a:rPr>
              <a:t>https://education.texashistory.unt.edu</a:t>
            </a:r>
            <a:endParaRPr lang="en-US" dirty="0"/>
          </a:p>
        </p:txBody>
      </p:sp>
      <p:sp>
        <p:nvSpPr>
          <p:cNvPr id="10" name="Title 1">
            <a:extLst>
              <a:ext uri="{FF2B5EF4-FFF2-40B4-BE49-F238E27FC236}">
                <a16:creationId xmlns:a16="http://schemas.microsoft.com/office/drawing/2014/main" id="{51A69CA5-E9B5-449F-A419-6DF3CD744047}"/>
              </a:ext>
            </a:extLst>
          </p:cNvPr>
          <p:cNvSpPr txBox="1">
            <a:spLocks/>
          </p:cNvSpPr>
          <p:nvPr/>
        </p:nvSpPr>
        <p:spPr>
          <a:xfrm>
            <a:off x="2151108" y="566330"/>
            <a:ext cx="3843001" cy="7829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buSzPts val="1100"/>
            </a:pPr>
            <a:r>
              <a:rPr lang="en-US" sz="3200" b="1" dirty="0">
                <a:solidFill>
                  <a:srgbClr val="383935"/>
                </a:solidFill>
                <a:latin typeface="Bad Script"/>
                <a:ea typeface="Bad Script"/>
                <a:cs typeface="Bad Script"/>
                <a:sym typeface="Bad Script"/>
              </a:rPr>
              <a:t>Think like a Historian:</a:t>
            </a:r>
          </a:p>
        </p:txBody>
      </p:sp>
      <p:sp>
        <p:nvSpPr>
          <p:cNvPr id="15" name="TextBox 1">
            <a:extLst>
              <a:ext uri="{FF2B5EF4-FFF2-40B4-BE49-F238E27FC236}">
                <a16:creationId xmlns:a16="http://schemas.microsoft.com/office/drawing/2014/main" id="{C1EF73A2-A69F-4D54-823E-BA689471A27F}"/>
              </a:ext>
            </a:extLst>
          </p:cNvPr>
          <p:cNvSpPr txBox="1"/>
          <p:nvPr/>
        </p:nvSpPr>
        <p:spPr>
          <a:xfrm>
            <a:off x="1946558" y="1214811"/>
            <a:ext cx="4252100" cy="1187684"/>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200" b="1" dirty="0">
                <a:solidFill>
                  <a:srgbClr val="383935"/>
                </a:solidFill>
                <a:latin typeface="Gotham book"/>
              </a:rPr>
              <a:t>Compare and Contrast The Constitution of 1824 vs. San Jacinto Resolutions</a:t>
            </a:r>
            <a:endParaRPr sz="2200" b="1" dirty="0">
              <a:solidFill>
                <a:srgbClr val="383935"/>
              </a:solidFill>
              <a:latin typeface="Gotham book"/>
            </a:endParaRPr>
          </a:p>
        </p:txBody>
      </p:sp>
      <p:pic>
        <p:nvPicPr>
          <p:cNvPr id="9" name="TextBox 2">
            <a:extLst>
              <a:ext uri="{FF2B5EF4-FFF2-40B4-BE49-F238E27FC236}">
                <a16:creationId xmlns:a16="http://schemas.microsoft.com/office/drawing/2014/main" id="{EFC0C315-495B-43F7-A79E-6C40E65984B3}"/>
              </a:ext>
              <a:ext uri="{C183D7F6-B498-43B3-948B-1728B52AA6E4}">
                <adec:decorative xmlns:adec="http://schemas.microsoft.com/office/drawing/2017/decorative" val="1"/>
              </a:ext>
            </a:extLst>
          </p:cNvPr>
          <p:cNvPicPr preferRelativeResize="0"/>
          <p:nvPr/>
        </p:nvPicPr>
        <p:blipFill>
          <a:blip r:embed="rId6">
            <a:alphaModFix/>
          </a:blip>
          <a:stretch>
            <a:fillRect/>
          </a:stretch>
        </p:blipFill>
        <p:spPr>
          <a:xfrm>
            <a:off x="1739385" y="234705"/>
            <a:ext cx="4847846" cy="3591567"/>
          </a:xfrm>
          <a:prstGeom prst="rect">
            <a:avLst/>
          </a:prstGeom>
          <a:noFill/>
          <a:ln>
            <a:noFill/>
          </a:ln>
        </p:spPr>
      </p:pic>
      <p:sp>
        <p:nvSpPr>
          <p:cNvPr id="2" name="Rectangle 1">
            <a:extLst>
              <a:ext uri="{FF2B5EF4-FFF2-40B4-BE49-F238E27FC236}">
                <a16:creationId xmlns:a16="http://schemas.microsoft.com/office/drawing/2014/main" id="{F038026B-07AD-44A7-A5E4-3087E7A47E83}"/>
              </a:ext>
            </a:extLst>
          </p:cNvPr>
          <p:cNvSpPr/>
          <p:nvPr/>
        </p:nvSpPr>
        <p:spPr>
          <a:xfrm>
            <a:off x="2338845" y="2728819"/>
            <a:ext cx="3324949" cy="246221"/>
          </a:xfrm>
          <a:prstGeom prst="rect">
            <a:avLst/>
          </a:prstGeom>
        </p:spPr>
        <p:txBody>
          <a:bodyPr wrap="none">
            <a:spAutoFit/>
          </a:bodyPr>
          <a:lstStyle/>
          <a:p>
            <a:pPr lvl="0"/>
            <a:r>
              <a:rPr lang="en-US" sz="1000" b="1" i="1" dirty="0">
                <a:latin typeface="Gotham book"/>
              </a:rPr>
              <a:t>Source: </a:t>
            </a:r>
            <a:r>
              <a:rPr lang="en-US" sz="1000" i="1" dirty="0">
                <a:latin typeface="Gotham book"/>
              </a:rPr>
              <a:t>Printed in the Texas Republican, September 19, 1835</a:t>
            </a:r>
            <a:endParaRPr lang="en-US" sz="1000" dirty="0">
              <a:solidFill>
                <a:srgbClr val="000000"/>
              </a:solidFill>
              <a:latin typeface="Gotham book"/>
            </a:endParaRPr>
          </a:p>
        </p:txBody>
      </p:sp>
      <p:sp>
        <p:nvSpPr>
          <p:cNvPr id="12" name="Title 5">
            <a:extLst>
              <a:ext uri="{FF2B5EF4-FFF2-40B4-BE49-F238E27FC236}">
                <a16:creationId xmlns:a16="http://schemas.microsoft.com/office/drawing/2014/main" id="{B22BB512-583C-4733-B4A2-A9353FAB7B49}"/>
              </a:ext>
            </a:extLst>
          </p:cNvPr>
          <p:cNvSpPr txBox="1">
            <a:spLocks noGrp="1"/>
          </p:cNvSpPr>
          <p:nvPr>
            <p:ph type="title"/>
          </p:nvPr>
        </p:nvSpPr>
        <p:spPr>
          <a:xfrm>
            <a:off x="3633853" y="3333770"/>
            <a:ext cx="8375191" cy="10086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900" dirty="0">
                <a:solidFill>
                  <a:srgbClr val="322E50"/>
                </a:solidFill>
                <a:latin typeface="Gotham Medium" pitchFamily="2" charset="0"/>
                <a:cs typeface="Gotham Medium" pitchFamily="2" charset="0"/>
              </a:rPr>
              <a:t>Document analysis instructions:</a:t>
            </a:r>
            <a:endParaRPr lang="en-US" sz="4400" dirty="0">
              <a:latin typeface="Gotham Medium"/>
            </a:endParaRPr>
          </a:p>
        </p:txBody>
      </p:sp>
      <p:sp>
        <p:nvSpPr>
          <p:cNvPr id="13" name="TextBox 3">
            <a:extLst>
              <a:ext uri="{FF2B5EF4-FFF2-40B4-BE49-F238E27FC236}">
                <a16:creationId xmlns:a16="http://schemas.microsoft.com/office/drawing/2014/main" id="{00ACA4A3-487D-4649-944B-6F3FB53A5AD0}"/>
              </a:ext>
            </a:extLst>
          </p:cNvPr>
          <p:cNvSpPr txBox="1">
            <a:spLocks/>
          </p:cNvSpPr>
          <p:nvPr/>
        </p:nvSpPr>
        <p:spPr>
          <a:xfrm>
            <a:off x="2523526" y="4324144"/>
            <a:ext cx="9647966" cy="1824600"/>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buSzPts val="990"/>
            </a:pPr>
            <a:r>
              <a:rPr lang="en-US" sz="3000" dirty="0">
                <a:solidFill>
                  <a:srgbClr val="383935"/>
                </a:solidFill>
                <a:latin typeface="Gotham Book"/>
                <a:ea typeface="Times New Roman"/>
                <a:cs typeface="Times New Roman"/>
                <a:sym typeface="Times New Roman"/>
              </a:rPr>
              <a:t>With group members, analyze the articles of the Mexican Constitution of 1824 in comparison to the San Jacinto Resolutions and answer questions 1-7 under the document analysis section. </a:t>
            </a:r>
          </a:p>
        </p:txBody>
      </p:sp>
    </p:spTree>
    <p:extLst>
      <p:ext uri="{BB962C8B-B14F-4D97-AF65-F5344CB8AC3E}">
        <p14:creationId xmlns:p14="http://schemas.microsoft.com/office/powerpoint/2010/main" val="42913584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373B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7AE6F562-782D-DC46-92F5-39929AF391E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73529" y="5627077"/>
            <a:ext cx="976941" cy="994812"/>
          </a:xfrm>
          <a:prstGeom prst="rect">
            <a:avLst/>
          </a:prstGeom>
        </p:spPr>
      </p:pic>
      <p:pic>
        <p:nvPicPr>
          <p:cNvPr id="9" name="Picture 8">
            <a:extLst>
              <a:ext uri="{FF2B5EF4-FFF2-40B4-BE49-F238E27FC236}">
                <a16:creationId xmlns:a16="http://schemas.microsoft.com/office/drawing/2014/main" id="{0BC51E3E-3307-4BF1-B811-320E2C93FBAA}"/>
              </a:ext>
              <a:ext uri="{C183D7F6-B498-43B3-948B-1728B52AA6E4}">
                <adec:decorative xmlns:adec="http://schemas.microsoft.com/office/drawing/2017/decorative" val="1"/>
              </a:ext>
            </a:extLst>
          </p:cNvPr>
          <p:cNvPicPr>
            <a:picLocks noChangeAspect="1"/>
          </p:cNvPicPr>
          <p:nvPr/>
        </p:nvPicPr>
        <p:blipFill rotWithShape="1">
          <a:blip r:embed="rId4">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sp>
        <p:nvSpPr>
          <p:cNvPr id="11" name="TextBox 10">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r>
              <a:rPr lang="en-US" dirty="0">
                <a:solidFill>
                  <a:schemeClr val="tx1">
                    <a:lumMod val="75000"/>
                    <a:lumOff val="25000"/>
                  </a:schemeClr>
                </a:solidFill>
                <a:latin typeface="Gotham Book" pitchFamily="2" charset="0"/>
                <a:cs typeface="Gotham Book" pitchFamily="2" charset="0"/>
              </a:rPr>
              <a:t>https://education.texashistory.unt.edu</a:t>
            </a:r>
            <a:endParaRPr lang="en-US" dirty="0"/>
          </a:p>
        </p:txBody>
      </p:sp>
      <p:sp>
        <p:nvSpPr>
          <p:cNvPr id="3" name="Title 2">
            <a:extLst>
              <a:ext uri="{FF2B5EF4-FFF2-40B4-BE49-F238E27FC236}">
                <a16:creationId xmlns:a16="http://schemas.microsoft.com/office/drawing/2014/main" id="{EE52E5FE-29C0-46C8-996E-13BD58F66769}"/>
              </a:ext>
            </a:extLst>
          </p:cNvPr>
          <p:cNvSpPr>
            <a:spLocks noGrp="1"/>
          </p:cNvSpPr>
          <p:nvPr>
            <p:ph type="title"/>
          </p:nvPr>
        </p:nvSpPr>
        <p:spPr>
          <a:xfrm>
            <a:off x="3295460" y="2598649"/>
            <a:ext cx="7460809" cy="1325563"/>
          </a:xfrm>
        </p:spPr>
        <p:txBody>
          <a:bodyPr>
            <a:normAutofit fontScale="90000"/>
          </a:bodyPr>
          <a:lstStyle/>
          <a:p>
            <a:pPr algn="ctr"/>
            <a:r>
              <a:rPr lang="en-US" sz="4900" b="1" dirty="0">
                <a:solidFill>
                  <a:srgbClr val="383935"/>
                </a:solidFill>
                <a:latin typeface="Gotham book"/>
                <a:ea typeface="Times New Roman"/>
                <a:cs typeface="Times New Roman"/>
                <a:sym typeface="Times New Roman"/>
              </a:rPr>
              <a:t>Texas Declaration of Causes for Taking Up Arms Against Santa Anna</a:t>
            </a:r>
            <a:br>
              <a:rPr lang="en-US" sz="3300" b="1" dirty="0">
                <a:solidFill>
                  <a:srgbClr val="383935"/>
                </a:solidFill>
                <a:latin typeface="Gotham book"/>
                <a:ea typeface="Times New Roman"/>
                <a:cs typeface="Times New Roman"/>
                <a:sym typeface="Times New Roman"/>
              </a:rPr>
            </a:br>
            <a:br>
              <a:rPr lang="en-US" sz="3300" b="1" dirty="0">
                <a:solidFill>
                  <a:srgbClr val="383935"/>
                </a:solidFill>
                <a:latin typeface="Gotham book"/>
                <a:ea typeface="Times New Roman"/>
                <a:cs typeface="Times New Roman"/>
                <a:sym typeface="Times New Roman"/>
              </a:rPr>
            </a:br>
            <a:r>
              <a:rPr lang="en-US" sz="4900" b="1" dirty="0">
                <a:solidFill>
                  <a:srgbClr val="383935"/>
                </a:solidFill>
                <a:latin typeface="Gotham book"/>
                <a:ea typeface="Times New Roman"/>
                <a:cs typeface="Times New Roman"/>
                <a:sym typeface="Times New Roman"/>
              </a:rPr>
              <a:t>November 7, 1835</a:t>
            </a:r>
            <a:endParaRPr lang="en-US" sz="3600" dirty="0">
              <a:solidFill>
                <a:srgbClr val="383935"/>
              </a:solidFill>
            </a:endParaRPr>
          </a:p>
        </p:txBody>
      </p:sp>
    </p:spTree>
    <p:extLst>
      <p:ext uri="{BB962C8B-B14F-4D97-AF65-F5344CB8AC3E}">
        <p14:creationId xmlns:p14="http://schemas.microsoft.com/office/powerpoint/2010/main" val="3185276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373B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2">
            <a:alphaModFix amt="24000"/>
            <a:lum bright="23000"/>
          </a:blip>
          <a:srcRect l="8724" t="84492" b="1647"/>
          <a:stretch/>
        </p:blipFill>
        <p:spPr>
          <a:xfrm rot="5400000">
            <a:off x="-2656743" y="2677255"/>
            <a:ext cx="6858000" cy="1503485"/>
          </a:xfrm>
          <a:prstGeom prst="rect">
            <a:avLst/>
          </a:prstGeom>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514" y="0"/>
            <a:ext cx="1503485" cy="1503485"/>
          </a:xfrm>
          <a:prstGeom prst="rect">
            <a:avLst/>
          </a:prstGeom>
        </p:spPr>
      </p:pic>
      <p:pic>
        <p:nvPicPr>
          <p:cNvPr id="10" name="Content Placeholder 3">
            <a:extLst>
              <a:ext uri="{FF2B5EF4-FFF2-40B4-BE49-F238E27FC236}">
                <a16:creationId xmlns:a16="http://schemas.microsoft.com/office/drawing/2014/main" id="{7B4D059F-65A8-8C4D-8411-207E58E1B99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73529" y="5627077"/>
            <a:ext cx="976941" cy="994812"/>
          </a:xfrm>
          <a:prstGeom prst="rect">
            <a:avLst/>
          </a:prstGeom>
        </p:spPr>
      </p:pic>
      <p:sp>
        <p:nvSpPr>
          <p:cNvPr id="11" name="TextBox 10">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r>
              <a:rPr lang="en-US" dirty="0">
                <a:solidFill>
                  <a:schemeClr val="tx1">
                    <a:lumMod val="75000"/>
                    <a:lumOff val="25000"/>
                  </a:schemeClr>
                </a:solidFill>
                <a:latin typeface="Gotham Book" pitchFamily="2" charset="0"/>
                <a:cs typeface="Gotham Book" pitchFamily="2" charset="0"/>
              </a:rPr>
              <a:t>https://education.texashistory.unt.edu</a:t>
            </a:r>
            <a:endParaRPr lang="en-US" dirty="0"/>
          </a:p>
        </p:txBody>
      </p:sp>
      <p:sp>
        <p:nvSpPr>
          <p:cNvPr id="9" name="Title 5"/>
          <p:cNvSpPr txBox="1">
            <a:spLocks noGrp="1"/>
          </p:cNvSpPr>
          <p:nvPr>
            <p:ph type="title"/>
          </p:nvPr>
        </p:nvSpPr>
        <p:spPr>
          <a:xfrm>
            <a:off x="1544512" y="6585"/>
            <a:ext cx="10626973" cy="1644662"/>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000" dirty="0">
                <a:solidFill>
                  <a:srgbClr val="383935"/>
                </a:solidFill>
                <a:latin typeface="Gotham Book"/>
              </a:rPr>
              <a:t>Texas Declaration of Causes for Taking Up Arms Against Santa Anna </a:t>
            </a:r>
            <a:br>
              <a:rPr lang="en-US" sz="4000" dirty="0">
                <a:solidFill>
                  <a:srgbClr val="383935"/>
                </a:solidFill>
                <a:latin typeface="Gotham Book"/>
              </a:rPr>
            </a:br>
            <a:r>
              <a:rPr lang="en-US" sz="4000" dirty="0">
                <a:solidFill>
                  <a:srgbClr val="383935"/>
                </a:solidFill>
                <a:latin typeface="Gotham Book"/>
              </a:rPr>
              <a:t>November 7, 1835, Part 1</a:t>
            </a:r>
          </a:p>
        </p:txBody>
      </p:sp>
      <p:sp>
        <p:nvSpPr>
          <p:cNvPr id="13" name="TextBox 1">
            <a:extLst>
              <a:ext uri="{FF2B5EF4-FFF2-40B4-BE49-F238E27FC236}">
                <a16:creationId xmlns:a16="http://schemas.microsoft.com/office/drawing/2014/main" id="{6D4A77C3-9C4C-4C57-82B4-C23591F55007}"/>
              </a:ext>
            </a:extLst>
          </p:cNvPr>
          <p:cNvSpPr txBox="1"/>
          <p:nvPr/>
        </p:nvSpPr>
        <p:spPr>
          <a:xfrm>
            <a:off x="1652750" y="1810695"/>
            <a:ext cx="10141457" cy="3416290"/>
          </a:xfrm>
          <a:prstGeom prst="rect">
            <a:avLst/>
          </a:prstGeom>
          <a:noFill/>
          <a:ln>
            <a:noFill/>
          </a:ln>
        </p:spPr>
        <p:txBody>
          <a:bodyPr spcFirstLastPara="1" wrap="square" lIns="91425" tIns="91425" rIns="91425" bIns="91425" anchor="t" anchorCtr="0">
            <a:spAutoFit/>
          </a:bodyPr>
          <a:lstStyle/>
          <a:p>
            <a:pPr lvl="0">
              <a:buClr>
                <a:schemeClr val="dk1"/>
              </a:buClr>
              <a:buSzPts val="1100"/>
            </a:pPr>
            <a:r>
              <a:rPr lang="en-US" sz="3000" dirty="0">
                <a:solidFill>
                  <a:srgbClr val="383935"/>
                </a:solidFill>
                <a:latin typeface="Gotham Book"/>
                <a:ea typeface="Times New Roman"/>
                <a:cs typeface="Times New Roman"/>
                <a:sym typeface="Times New Roman"/>
              </a:rPr>
              <a:t>Introduction:</a:t>
            </a:r>
          </a:p>
          <a:p>
            <a:pPr lvl="0">
              <a:buClr>
                <a:schemeClr val="dk1"/>
              </a:buClr>
              <a:buSzPts val="1100"/>
            </a:pPr>
            <a:r>
              <a:rPr lang="en-US" sz="3000" dirty="0">
                <a:solidFill>
                  <a:srgbClr val="383935"/>
                </a:solidFill>
                <a:latin typeface="Gotham Book"/>
                <a:ea typeface="Times New Roman"/>
                <a:cs typeface="Times New Roman"/>
                <a:sym typeface="Times New Roman"/>
              </a:rPr>
              <a:t>Whereas, Gen. Antonio Lopez de Santa Anna, and other military chieftains, have by force of arms, overthrown the federal institutions of Mexico, and dissolved the social compact which existed between Texas and the other members of the Mexican Confederacy, now the good people of Texas, availing themselves of their natural rights, SOLEMNLY DECLARE, </a:t>
            </a:r>
          </a:p>
        </p:txBody>
      </p:sp>
    </p:spTree>
    <p:extLst>
      <p:ext uri="{BB962C8B-B14F-4D97-AF65-F5344CB8AC3E}">
        <p14:creationId xmlns:p14="http://schemas.microsoft.com/office/powerpoint/2010/main" val="20257817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373B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2">
            <a:alphaModFix amt="24000"/>
            <a:lum bright="23000"/>
          </a:blip>
          <a:srcRect l="8724" t="84492" b="1647"/>
          <a:stretch/>
        </p:blipFill>
        <p:spPr>
          <a:xfrm rot="5400000">
            <a:off x="-2656743" y="2677255"/>
            <a:ext cx="6858000" cy="1503485"/>
          </a:xfrm>
          <a:prstGeom prst="rect">
            <a:avLst/>
          </a:prstGeom>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514" y="0"/>
            <a:ext cx="1503485" cy="1503485"/>
          </a:xfrm>
          <a:prstGeom prst="rect">
            <a:avLst/>
          </a:prstGeom>
        </p:spPr>
      </p:pic>
      <p:pic>
        <p:nvPicPr>
          <p:cNvPr id="10" name="Content Placeholder 3">
            <a:extLst>
              <a:ext uri="{FF2B5EF4-FFF2-40B4-BE49-F238E27FC236}">
                <a16:creationId xmlns:a16="http://schemas.microsoft.com/office/drawing/2014/main" id="{7B4D059F-65A8-8C4D-8411-207E58E1B99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73529" y="5627077"/>
            <a:ext cx="976941" cy="994812"/>
          </a:xfrm>
          <a:prstGeom prst="rect">
            <a:avLst/>
          </a:prstGeom>
        </p:spPr>
      </p:pic>
      <p:sp>
        <p:nvSpPr>
          <p:cNvPr id="11" name="TextBox 10">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r>
              <a:rPr lang="en-US" dirty="0">
                <a:solidFill>
                  <a:schemeClr val="tx1">
                    <a:lumMod val="75000"/>
                    <a:lumOff val="25000"/>
                  </a:schemeClr>
                </a:solidFill>
                <a:latin typeface="Gotham Book" pitchFamily="2" charset="0"/>
                <a:cs typeface="Gotham Book" pitchFamily="2" charset="0"/>
              </a:rPr>
              <a:t>https://education.texashistory.unt.edu</a:t>
            </a:r>
            <a:endParaRPr lang="en-US" dirty="0"/>
          </a:p>
        </p:txBody>
      </p:sp>
      <p:sp>
        <p:nvSpPr>
          <p:cNvPr id="9" name="Title 5"/>
          <p:cNvSpPr txBox="1">
            <a:spLocks noGrp="1"/>
          </p:cNvSpPr>
          <p:nvPr>
            <p:ph type="title"/>
          </p:nvPr>
        </p:nvSpPr>
        <p:spPr>
          <a:xfrm>
            <a:off x="1544512" y="6585"/>
            <a:ext cx="10626973" cy="1644662"/>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000" dirty="0">
                <a:solidFill>
                  <a:srgbClr val="383935"/>
                </a:solidFill>
                <a:latin typeface="Gotham Book"/>
              </a:rPr>
              <a:t>Texas Declaration of Causes for Taking Up Arms Against Santa Anna </a:t>
            </a:r>
            <a:br>
              <a:rPr lang="en-US" sz="4000" dirty="0">
                <a:solidFill>
                  <a:srgbClr val="383935"/>
                </a:solidFill>
                <a:latin typeface="Gotham Book"/>
              </a:rPr>
            </a:br>
            <a:r>
              <a:rPr lang="en-US" sz="4000" dirty="0">
                <a:solidFill>
                  <a:srgbClr val="383935"/>
                </a:solidFill>
                <a:latin typeface="Gotham Book"/>
              </a:rPr>
              <a:t>November 7, 1835, Part 2</a:t>
            </a:r>
          </a:p>
        </p:txBody>
      </p:sp>
      <p:sp>
        <p:nvSpPr>
          <p:cNvPr id="13" name="TextBox 1">
            <a:extLst>
              <a:ext uri="{FF2B5EF4-FFF2-40B4-BE49-F238E27FC236}">
                <a16:creationId xmlns:a16="http://schemas.microsoft.com/office/drawing/2014/main" id="{6D4A77C3-9C4C-4C57-82B4-C23591F55007}"/>
              </a:ext>
            </a:extLst>
          </p:cNvPr>
          <p:cNvSpPr txBox="1"/>
          <p:nvPr/>
        </p:nvSpPr>
        <p:spPr>
          <a:xfrm>
            <a:off x="1652750" y="1810695"/>
            <a:ext cx="10141457" cy="5051353"/>
          </a:xfrm>
          <a:prstGeom prst="rect">
            <a:avLst/>
          </a:prstGeom>
          <a:noFill/>
          <a:ln>
            <a:noFill/>
          </a:ln>
        </p:spPr>
        <p:txBody>
          <a:bodyPr spcFirstLastPara="1" wrap="square" lIns="91425" tIns="91425" rIns="91425" bIns="91425" anchor="t" anchorCtr="0">
            <a:spAutoFit/>
          </a:bodyPr>
          <a:lstStyle/>
          <a:p>
            <a:pPr lvl="0">
              <a:lnSpc>
                <a:spcPct val="115000"/>
              </a:lnSpc>
            </a:pPr>
            <a:r>
              <a:rPr lang="en-US" sz="2500" b="1" dirty="0">
                <a:solidFill>
                  <a:srgbClr val="383935"/>
                </a:solidFill>
                <a:latin typeface="Gotham Book"/>
                <a:ea typeface="Times New Roman"/>
                <a:cs typeface="Times New Roman"/>
                <a:sym typeface="Times New Roman"/>
              </a:rPr>
              <a:t>1st.</a:t>
            </a:r>
            <a:r>
              <a:rPr lang="en-US" sz="2500" dirty="0">
                <a:solidFill>
                  <a:srgbClr val="383935"/>
                </a:solidFill>
                <a:latin typeface="Gotham Book"/>
                <a:ea typeface="Times New Roman"/>
                <a:cs typeface="Times New Roman"/>
                <a:sym typeface="Times New Roman"/>
              </a:rPr>
              <a:t> That they have taken up arms in defense of their rights and liberties, which were threatened by encroachments of military despots, and in defense of the republican principles of the federal constitution of Mexico, of 1824. </a:t>
            </a:r>
          </a:p>
          <a:p>
            <a:pPr lvl="0">
              <a:lnSpc>
                <a:spcPct val="115000"/>
              </a:lnSpc>
            </a:pPr>
            <a:r>
              <a:rPr lang="en-US" sz="2500" b="1" dirty="0">
                <a:solidFill>
                  <a:srgbClr val="383935"/>
                </a:solidFill>
                <a:latin typeface="Gotham Book"/>
                <a:ea typeface="Times New Roman"/>
                <a:cs typeface="Times New Roman"/>
                <a:sym typeface="Times New Roman"/>
              </a:rPr>
              <a:t>2nd.</a:t>
            </a:r>
            <a:r>
              <a:rPr lang="en-US" sz="2500" dirty="0">
                <a:solidFill>
                  <a:srgbClr val="383935"/>
                </a:solidFill>
                <a:latin typeface="Gotham Book"/>
                <a:ea typeface="Times New Roman"/>
                <a:cs typeface="Times New Roman"/>
                <a:sym typeface="Times New Roman"/>
              </a:rPr>
              <a:t> That Texas is no longer morally or civilly bound by the compact of union; yet stimulated by the generosity and sympathy common to a free people, they offer their support and assistance to such of the members of the Mexican Confederacy as will take up arms against military despotism. </a:t>
            </a:r>
          </a:p>
          <a:p>
            <a:pPr lvl="0">
              <a:lnSpc>
                <a:spcPct val="115000"/>
              </a:lnSpc>
            </a:pPr>
            <a:r>
              <a:rPr lang="en-US" sz="2500" b="1" dirty="0">
                <a:solidFill>
                  <a:srgbClr val="383935"/>
                </a:solidFill>
                <a:latin typeface="Gotham Book"/>
                <a:ea typeface="Times New Roman"/>
                <a:cs typeface="Times New Roman"/>
                <a:sym typeface="Times New Roman"/>
              </a:rPr>
              <a:t>3rd.</a:t>
            </a:r>
            <a:r>
              <a:rPr lang="en-US" sz="2500" dirty="0">
                <a:solidFill>
                  <a:srgbClr val="383935"/>
                </a:solidFill>
                <a:latin typeface="Gotham Book"/>
                <a:ea typeface="Times New Roman"/>
                <a:cs typeface="Times New Roman"/>
                <a:sym typeface="Times New Roman"/>
              </a:rPr>
              <a:t> That they do not acknowledge that the present authorities of the nominal Mexican Republic, have the right to govern within the limits of Texas. </a:t>
            </a:r>
            <a:endParaRPr lang="en-US" sz="2500" b="1" dirty="0">
              <a:solidFill>
                <a:srgbClr val="383935"/>
              </a:solidFill>
              <a:latin typeface="Gotham Book"/>
              <a:ea typeface="Times New Roman"/>
              <a:cs typeface="Times New Roman"/>
              <a:sym typeface="Times New Roman"/>
            </a:endParaRPr>
          </a:p>
        </p:txBody>
      </p:sp>
    </p:spTree>
    <p:extLst>
      <p:ext uri="{BB962C8B-B14F-4D97-AF65-F5344CB8AC3E}">
        <p14:creationId xmlns:p14="http://schemas.microsoft.com/office/powerpoint/2010/main" val="40984010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373B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2">
            <a:alphaModFix amt="24000"/>
            <a:lum bright="23000"/>
          </a:blip>
          <a:srcRect l="8724" t="84492" b="1647"/>
          <a:stretch/>
        </p:blipFill>
        <p:spPr>
          <a:xfrm rot="5400000">
            <a:off x="-2656743" y="2677255"/>
            <a:ext cx="6858000" cy="1503485"/>
          </a:xfrm>
          <a:prstGeom prst="rect">
            <a:avLst/>
          </a:prstGeom>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514" y="0"/>
            <a:ext cx="1503485" cy="1503485"/>
          </a:xfrm>
          <a:prstGeom prst="rect">
            <a:avLst/>
          </a:prstGeom>
        </p:spPr>
      </p:pic>
      <p:pic>
        <p:nvPicPr>
          <p:cNvPr id="10" name="Content Placeholder 3">
            <a:extLst>
              <a:ext uri="{FF2B5EF4-FFF2-40B4-BE49-F238E27FC236}">
                <a16:creationId xmlns:a16="http://schemas.microsoft.com/office/drawing/2014/main" id="{7B4D059F-65A8-8C4D-8411-207E58E1B99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73529" y="5627077"/>
            <a:ext cx="976941" cy="994812"/>
          </a:xfrm>
          <a:prstGeom prst="rect">
            <a:avLst/>
          </a:prstGeom>
        </p:spPr>
      </p:pic>
      <p:sp>
        <p:nvSpPr>
          <p:cNvPr id="11" name="TextBox 10">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r>
              <a:rPr lang="en-US" dirty="0">
                <a:solidFill>
                  <a:schemeClr val="tx1">
                    <a:lumMod val="75000"/>
                    <a:lumOff val="25000"/>
                  </a:schemeClr>
                </a:solidFill>
                <a:latin typeface="Gotham Book" pitchFamily="2" charset="0"/>
                <a:cs typeface="Gotham Book" pitchFamily="2" charset="0"/>
              </a:rPr>
              <a:t>https://education.texashistory.unt.edu</a:t>
            </a:r>
            <a:endParaRPr lang="en-US" dirty="0"/>
          </a:p>
        </p:txBody>
      </p:sp>
      <p:sp>
        <p:nvSpPr>
          <p:cNvPr id="9" name="Title 5"/>
          <p:cNvSpPr txBox="1">
            <a:spLocks noGrp="1"/>
          </p:cNvSpPr>
          <p:nvPr>
            <p:ph type="title"/>
          </p:nvPr>
        </p:nvSpPr>
        <p:spPr>
          <a:xfrm>
            <a:off x="1544512" y="6585"/>
            <a:ext cx="10626973" cy="1644662"/>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000" dirty="0">
                <a:solidFill>
                  <a:srgbClr val="383935"/>
                </a:solidFill>
                <a:latin typeface="Gotham Book"/>
              </a:rPr>
              <a:t>Texas Declaration of Causes for Taking Up Arms Against Santa Anna </a:t>
            </a:r>
            <a:br>
              <a:rPr lang="en-US" sz="4000" dirty="0">
                <a:solidFill>
                  <a:srgbClr val="383935"/>
                </a:solidFill>
                <a:latin typeface="Gotham Book"/>
              </a:rPr>
            </a:br>
            <a:r>
              <a:rPr lang="en-US" sz="4000" dirty="0">
                <a:solidFill>
                  <a:srgbClr val="383935"/>
                </a:solidFill>
                <a:latin typeface="Gotham Book"/>
              </a:rPr>
              <a:t>November 7, 1835, Part 3</a:t>
            </a:r>
          </a:p>
        </p:txBody>
      </p:sp>
      <p:sp>
        <p:nvSpPr>
          <p:cNvPr id="13" name="TextBox 1">
            <a:extLst>
              <a:ext uri="{FF2B5EF4-FFF2-40B4-BE49-F238E27FC236}">
                <a16:creationId xmlns:a16="http://schemas.microsoft.com/office/drawing/2014/main" id="{6D4A77C3-9C4C-4C57-82B4-C23591F55007}"/>
              </a:ext>
            </a:extLst>
          </p:cNvPr>
          <p:cNvSpPr txBox="1"/>
          <p:nvPr/>
        </p:nvSpPr>
        <p:spPr>
          <a:xfrm>
            <a:off x="1652750" y="1810695"/>
            <a:ext cx="10141457" cy="4166495"/>
          </a:xfrm>
          <a:prstGeom prst="rect">
            <a:avLst/>
          </a:prstGeom>
          <a:noFill/>
          <a:ln>
            <a:noFill/>
          </a:ln>
        </p:spPr>
        <p:txBody>
          <a:bodyPr spcFirstLastPara="1" wrap="square" lIns="91425" tIns="91425" rIns="91425" bIns="91425" anchor="t" anchorCtr="0">
            <a:spAutoFit/>
          </a:bodyPr>
          <a:lstStyle/>
          <a:p>
            <a:pPr lvl="0">
              <a:lnSpc>
                <a:spcPct val="115000"/>
              </a:lnSpc>
            </a:pPr>
            <a:r>
              <a:rPr lang="en-US" sz="2500" b="1" dirty="0">
                <a:solidFill>
                  <a:srgbClr val="383935"/>
                </a:solidFill>
                <a:latin typeface="Gotham Book"/>
                <a:ea typeface="Times New Roman"/>
                <a:cs typeface="Times New Roman"/>
                <a:sym typeface="Times New Roman"/>
              </a:rPr>
              <a:t>4th.</a:t>
            </a:r>
            <a:r>
              <a:rPr lang="en-US" sz="2500" dirty="0">
                <a:solidFill>
                  <a:srgbClr val="383935"/>
                </a:solidFill>
                <a:latin typeface="Gotham Book"/>
                <a:ea typeface="Times New Roman"/>
                <a:cs typeface="Times New Roman"/>
                <a:sym typeface="Times New Roman"/>
              </a:rPr>
              <a:t> That they will not cease to carry on war against the said authorities, whilst their troops are within the limits of Texas. </a:t>
            </a:r>
          </a:p>
          <a:p>
            <a:pPr lvl="0">
              <a:lnSpc>
                <a:spcPct val="115000"/>
              </a:lnSpc>
            </a:pPr>
            <a:r>
              <a:rPr lang="en-US" sz="2500" b="1" dirty="0">
                <a:solidFill>
                  <a:srgbClr val="383935"/>
                </a:solidFill>
                <a:latin typeface="Gotham Book"/>
                <a:ea typeface="Times New Roman"/>
                <a:cs typeface="Times New Roman"/>
                <a:sym typeface="Times New Roman"/>
              </a:rPr>
              <a:t>5th.</a:t>
            </a:r>
            <a:r>
              <a:rPr lang="en-US" sz="2500" dirty="0">
                <a:solidFill>
                  <a:srgbClr val="383935"/>
                </a:solidFill>
                <a:latin typeface="Gotham Book"/>
                <a:ea typeface="Times New Roman"/>
                <a:cs typeface="Times New Roman"/>
                <a:sym typeface="Times New Roman"/>
              </a:rPr>
              <a:t> That they hold it to be their right, during the disorganization of the federal system, and the reign of despotism to withdraw from the union, to establish an independent government, or to adopt such measures as they may deem best calculated to protect their rights and liberties; but that they will continue faithful to the Mexican government so long as that nation is governed by the constitution and laws, that were framed for the government of the political association. </a:t>
            </a:r>
          </a:p>
        </p:txBody>
      </p:sp>
    </p:spTree>
    <p:extLst>
      <p:ext uri="{BB962C8B-B14F-4D97-AF65-F5344CB8AC3E}">
        <p14:creationId xmlns:p14="http://schemas.microsoft.com/office/powerpoint/2010/main" val="41341826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373B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2">
            <a:alphaModFix amt="24000"/>
            <a:lum bright="23000"/>
          </a:blip>
          <a:srcRect l="8724" t="84492" b="1647"/>
          <a:stretch/>
        </p:blipFill>
        <p:spPr>
          <a:xfrm rot="5400000">
            <a:off x="-2656743" y="2677255"/>
            <a:ext cx="6858000" cy="1503485"/>
          </a:xfrm>
          <a:prstGeom prst="rect">
            <a:avLst/>
          </a:prstGeom>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514" y="0"/>
            <a:ext cx="1503485" cy="1503485"/>
          </a:xfrm>
          <a:prstGeom prst="rect">
            <a:avLst/>
          </a:prstGeom>
        </p:spPr>
      </p:pic>
      <p:pic>
        <p:nvPicPr>
          <p:cNvPr id="10" name="Content Placeholder 3">
            <a:extLst>
              <a:ext uri="{FF2B5EF4-FFF2-40B4-BE49-F238E27FC236}">
                <a16:creationId xmlns:a16="http://schemas.microsoft.com/office/drawing/2014/main" id="{7B4D059F-65A8-8C4D-8411-207E58E1B99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73529" y="5627077"/>
            <a:ext cx="976941" cy="994812"/>
          </a:xfrm>
          <a:prstGeom prst="rect">
            <a:avLst/>
          </a:prstGeom>
        </p:spPr>
      </p:pic>
      <p:sp>
        <p:nvSpPr>
          <p:cNvPr id="11" name="TextBox 10">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r>
              <a:rPr lang="en-US" dirty="0">
                <a:solidFill>
                  <a:schemeClr val="tx1">
                    <a:lumMod val="75000"/>
                    <a:lumOff val="25000"/>
                  </a:schemeClr>
                </a:solidFill>
                <a:latin typeface="Gotham Book" pitchFamily="2" charset="0"/>
                <a:cs typeface="Gotham Book" pitchFamily="2" charset="0"/>
              </a:rPr>
              <a:t>https://education.texashistory.unt.edu</a:t>
            </a:r>
            <a:endParaRPr lang="en-US" dirty="0"/>
          </a:p>
        </p:txBody>
      </p:sp>
      <p:sp>
        <p:nvSpPr>
          <p:cNvPr id="9" name="Title 5"/>
          <p:cNvSpPr txBox="1">
            <a:spLocks noGrp="1"/>
          </p:cNvSpPr>
          <p:nvPr>
            <p:ph type="title"/>
          </p:nvPr>
        </p:nvSpPr>
        <p:spPr>
          <a:xfrm>
            <a:off x="1544512" y="6585"/>
            <a:ext cx="10626973" cy="1644662"/>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000" dirty="0">
                <a:solidFill>
                  <a:srgbClr val="383935"/>
                </a:solidFill>
                <a:latin typeface="Gotham Book"/>
              </a:rPr>
              <a:t>Texas Declaration of Causes for Taking Up Arms Against Santa Anna </a:t>
            </a:r>
            <a:br>
              <a:rPr lang="en-US" sz="4000" dirty="0">
                <a:solidFill>
                  <a:srgbClr val="383935"/>
                </a:solidFill>
                <a:latin typeface="Gotham Book"/>
              </a:rPr>
            </a:br>
            <a:r>
              <a:rPr lang="en-US" sz="4000" dirty="0">
                <a:solidFill>
                  <a:srgbClr val="383935"/>
                </a:solidFill>
                <a:latin typeface="Gotham Book"/>
              </a:rPr>
              <a:t>November 7, 1835, Part 4</a:t>
            </a:r>
          </a:p>
        </p:txBody>
      </p:sp>
      <p:sp>
        <p:nvSpPr>
          <p:cNvPr id="13" name="TextBox 1">
            <a:extLst>
              <a:ext uri="{FF2B5EF4-FFF2-40B4-BE49-F238E27FC236}">
                <a16:creationId xmlns:a16="http://schemas.microsoft.com/office/drawing/2014/main" id="{6D4A77C3-9C4C-4C57-82B4-C23591F55007}"/>
              </a:ext>
            </a:extLst>
          </p:cNvPr>
          <p:cNvSpPr txBox="1"/>
          <p:nvPr/>
        </p:nvSpPr>
        <p:spPr>
          <a:xfrm>
            <a:off x="1652750" y="1810695"/>
            <a:ext cx="10141457" cy="2839208"/>
          </a:xfrm>
          <a:prstGeom prst="rect">
            <a:avLst/>
          </a:prstGeom>
          <a:noFill/>
          <a:ln>
            <a:noFill/>
          </a:ln>
        </p:spPr>
        <p:txBody>
          <a:bodyPr spcFirstLastPara="1" wrap="square" lIns="91425" tIns="91425" rIns="91425" bIns="91425" anchor="t" anchorCtr="0">
            <a:spAutoFit/>
          </a:bodyPr>
          <a:lstStyle/>
          <a:p>
            <a:pPr lvl="0">
              <a:lnSpc>
                <a:spcPct val="115000"/>
              </a:lnSpc>
            </a:pPr>
            <a:r>
              <a:rPr lang="en-US" sz="2500" b="1" dirty="0">
                <a:solidFill>
                  <a:srgbClr val="383935"/>
                </a:solidFill>
                <a:latin typeface="Gotham Book"/>
                <a:ea typeface="Times New Roman"/>
                <a:cs typeface="Times New Roman"/>
                <a:sym typeface="Times New Roman"/>
              </a:rPr>
              <a:t>6th.</a:t>
            </a:r>
            <a:r>
              <a:rPr lang="en-US" sz="2500" dirty="0">
                <a:solidFill>
                  <a:srgbClr val="383935"/>
                </a:solidFill>
                <a:latin typeface="Gotham Book"/>
                <a:ea typeface="Times New Roman"/>
                <a:cs typeface="Times New Roman"/>
                <a:sym typeface="Times New Roman"/>
              </a:rPr>
              <a:t> That Texas is responsible for the expenses of her armies, now in the field. </a:t>
            </a:r>
          </a:p>
          <a:p>
            <a:pPr lvl="0">
              <a:lnSpc>
                <a:spcPct val="115000"/>
              </a:lnSpc>
            </a:pPr>
            <a:r>
              <a:rPr lang="en-US" sz="2500" b="1" dirty="0">
                <a:solidFill>
                  <a:srgbClr val="383935"/>
                </a:solidFill>
                <a:latin typeface="Gotham Book"/>
                <a:ea typeface="Times New Roman"/>
                <a:cs typeface="Times New Roman"/>
                <a:sym typeface="Times New Roman"/>
              </a:rPr>
              <a:t>7th</a:t>
            </a:r>
            <a:r>
              <a:rPr lang="en-US" sz="2500" dirty="0">
                <a:solidFill>
                  <a:srgbClr val="383935"/>
                </a:solidFill>
                <a:latin typeface="Gotham Book"/>
                <a:ea typeface="Times New Roman"/>
                <a:cs typeface="Times New Roman"/>
                <a:sym typeface="Times New Roman"/>
              </a:rPr>
              <a:t>. That the public faith of Texas is pledged for the payment of any debts contracted by her agents. </a:t>
            </a:r>
          </a:p>
          <a:p>
            <a:pPr lvl="0">
              <a:lnSpc>
                <a:spcPct val="115000"/>
              </a:lnSpc>
            </a:pPr>
            <a:r>
              <a:rPr lang="en-US" sz="2500" b="1" dirty="0">
                <a:solidFill>
                  <a:srgbClr val="383935"/>
                </a:solidFill>
                <a:latin typeface="Gotham Book"/>
                <a:ea typeface="Times New Roman"/>
                <a:cs typeface="Times New Roman"/>
                <a:sym typeface="Times New Roman"/>
              </a:rPr>
              <a:t>8th.</a:t>
            </a:r>
            <a:r>
              <a:rPr lang="en-US" sz="2500" dirty="0">
                <a:solidFill>
                  <a:srgbClr val="383935"/>
                </a:solidFill>
                <a:latin typeface="Gotham Book"/>
                <a:ea typeface="Times New Roman"/>
                <a:cs typeface="Times New Roman"/>
                <a:sym typeface="Times New Roman"/>
              </a:rPr>
              <a:t> That she will reward by donations in land, all who volunteer their services in her present struggle, and receive them as citizens. </a:t>
            </a:r>
            <a:endParaRPr lang="en-US" sz="2500" b="1" dirty="0">
              <a:solidFill>
                <a:srgbClr val="383935"/>
              </a:solidFill>
              <a:latin typeface="Gotham Book"/>
              <a:ea typeface="Times New Roman"/>
              <a:cs typeface="Times New Roman"/>
              <a:sym typeface="Times New Roman"/>
            </a:endParaRPr>
          </a:p>
        </p:txBody>
      </p:sp>
    </p:spTree>
    <p:extLst>
      <p:ext uri="{BB962C8B-B14F-4D97-AF65-F5344CB8AC3E}">
        <p14:creationId xmlns:p14="http://schemas.microsoft.com/office/powerpoint/2010/main" val="36375150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373B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2">
            <a:alphaModFix amt="24000"/>
            <a:lum bright="23000"/>
          </a:blip>
          <a:srcRect l="8724" t="84492" b="1647"/>
          <a:stretch/>
        </p:blipFill>
        <p:spPr>
          <a:xfrm rot="5400000">
            <a:off x="-2656743" y="2677255"/>
            <a:ext cx="6858000" cy="1503485"/>
          </a:xfrm>
          <a:prstGeom prst="rect">
            <a:avLst/>
          </a:prstGeom>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514" y="0"/>
            <a:ext cx="1503485" cy="1503485"/>
          </a:xfrm>
          <a:prstGeom prst="rect">
            <a:avLst/>
          </a:prstGeom>
        </p:spPr>
      </p:pic>
      <p:pic>
        <p:nvPicPr>
          <p:cNvPr id="10" name="Content Placeholder 3">
            <a:extLst>
              <a:ext uri="{FF2B5EF4-FFF2-40B4-BE49-F238E27FC236}">
                <a16:creationId xmlns:a16="http://schemas.microsoft.com/office/drawing/2014/main" id="{7B4D059F-65A8-8C4D-8411-207E58E1B99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73529" y="5627077"/>
            <a:ext cx="976941" cy="994812"/>
          </a:xfrm>
          <a:prstGeom prst="rect">
            <a:avLst/>
          </a:prstGeom>
        </p:spPr>
      </p:pic>
      <p:sp>
        <p:nvSpPr>
          <p:cNvPr id="11" name="TextBox 10">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r>
              <a:rPr lang="en-US" dirty="0">
                <a:solidFill>
                  <a:schemeClr val="tx1">
                    <a:lumMod val="75000"/>
                    <a:lumOff val="25000"/>
                  </a:schemeClr>
                </a:solidFill>
                <a:latin typeface="Gotham Book" pitchFamily="2" charset="0"/>
                <a:cs typeface="Gotham Book" pitchFamily="2" charset="0"/>
              </a:rPr>
              <a:t>https://education.texashistory.unt.edu</a:t>
            </a:r>
            <a:endParaRPr lang="en-US" dirty="0"/>
          </a:p>
        </p:txBody>
      </p:sp>
      <p:sp>
        <p:nvSpPr>
          <p:cNvPr id="9" name="Title 5"/>
          <p:cNvSpPr txBox="1">
            <a:spLocks noGrp="1"/>
          </p:cNvSpPr>
          <p:nvPr>
            <p:ph type="title"/>
          </p:nvPr>
        </p:nvSpPr>
        <p:spPr>
          <a:xfrm>
            <a:off x="1544512" y="6585"/>
            <a:ext cx="10626973" cy="1644662"/>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000" dirty="0">
                <a:solidFill>
                  <a:srgbClr val="383935"/>
                </a:solidFill>
                <a:latin typeface="Gotham Book"/>
              </a:rPr>
              <a:t>Texas Declaration of Causes for Taking Up Arms Against Santa Anna </a:t>
            </a:r>
            <a:br>
              <a:rPr lang="en-US" sz="4000" dirty="0">
                <a:solidFill>
                  <a:srgbClr val="383935"/>
                </a:solidFill>
                <a:latin typeface="Gotham Book"/>
              </a:rPr>
            </a:br>
            <a:r>
              <a:rPr lang="en-US" sz="4000" dirty="0">
                <a:solidFill>
                  <a:srgbClr val="383935"/>
                </a:solidFill>
                <a:latin typeface="Gotham Book"/>
              </a:rPr>
              <a:t>November 7, 1835, Part 5</a:t>
            </a:r>
          </a:p>
        </p:txBody>
      </p:sp>
      <p:sp>
        <p:nvSpPr>
          <p:cNvPr id="13" name="TextBox 1">
            <a:extLst>
              <a:ext uri="{FF2B5EF4-FFF2-40B4-BE49-F238E27FC236}">
                <a16:creationId xmlns:a16="http://schemas.microsoft.com/office/drawing/2014/main" id="{6D4A77C3-9C4C-4C57-82B4-C23591F55007}"/>
              </a:ext>
            </a:extLst>
          </p:cNvPr>
          <p:cNvSpPr txBox="1"/>
          <p:nvPr/>
        </p:nvSpPr>
        <p:spPr>
          <a:xfrm>
            <a:off x="1652750" y="1810695"/>
            <a:ext cx="10141457" cy="2031295"/>
          </a:xfrm>
          <a:prstGeom prst="rect">
            <a:avLst/>
          </a:prstGeom>
          <a:noFill/>
          <a:ln>
            <a:noFill/>
          </a:ln>
        </p:spPr>
        <p:txBody>
          <a:bodyPr spcFirstLastPara="1" wrap="square" lIns="91425" tIns="91425" rIns="91425" bIns="91425" anchor="t" anchorCtr="0">
            <a:spAutoFit/>
          </a:bodyPr>
          <a:lstStyle/>
          <a:p>
            <a:pPr lvl="0">
              <a:buClr>
                <a:schemeClr val="dk1"/>
              </a:buClr>
              <a:buSzPts val="1100"/>
            </a:pPr>
            <a:r>
              <a:rPr lang="en-US" sz="3000" dirty="0">
                <a:solidFill>
                  <a:srgbClr val="383935"/>
                </a:solidFill>
                <a:latin typeface="Gotham Book"/>
                <a:ea typeface="Times New Roman"/>
                <a:cs typeface="Times New Roman"/>
                <a:sym typeface="Times New Roman"/>
              </a:rPr>
              <a:t>Closing statement:</a:t>
            </a:r>
          </a:p>
          <a:p>
            <a:pPr lvl="0">
              <a:buClr>
                <a:schemeClr val="dk1"/>
              </a:buClr>
              <a:buSzPts val="1100"/>
            </a:pPr>
            <a:r>
              <a:rPr lang="en-US" sz="3000" dirty="0">
                <a:solidFill>
                  <a:srgbClr val="383935"/>
                </a:solidFill>
                <a:latin typeface="Gotham Book"/>
                <a:ea typeface="Times New Roman"/>
                <a:cs typeface="Times New Roman"/>
                <a:sym typeface="Times New Roman"/>
              </a:rPr>
              <a:t>These declarations we solemnly avow to the world, and call God to witness their truth and sincerity, and invoke defeat and disgrace upon our heads, should we prove guilty of duplicity. </a:t>
            </a:r>
          </a:p>
        </p:txBody>
      </p:sp>
    </p:spTree>
    <p:extLst>
      <p:ext uri="{BB962C8B-B14F-4D97-AF65-F5344CB8AC3E}">
        <p14:creationId xmlns:p14="http://schemas.microsoft.com/office/powerpoint/2010/main" val="15252047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4000"/>
            <a:lum/>
          </a:blip>
          <a:srcRect/>
          <a:stretch>
            <a:fillRect l="3000" t="-44000" r="-9000" b="-50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3839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3">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D0DFCA26-F947-4F47-A71A-87D2B4E67CD6}"/>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73529" y="5627077"/>
            <a:ext cx="976941" cy="994812"/>
          </a:xfrm>
          <a:prstGeom prst="rect">
            <a:avLst/>
          </a:prstGeom>
        </p:spPr>
      </p:pic>
      <p:sp>
        <p:nvSpPr>
          <p:cNvPr id="11" name="TextBox 10">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r>
              <a:rPr lang="en-US" dirty="0">
                <a:solidFill>
                  <a:schemeClr val="tx1">
                    <a:lumMod val="75000"/>
                    <a:lumOff val="25000"/>
                  </a:schemeClr>
                </a:solidFill>
                <a:latin typeface="Gotham Book" pitchFamily="2" charset="0"/>
                <a:cs typeface="Gotham Book" pitchFamily="2" charset="0"/>
              </a:rPr>
              <a:t>https://education.texashistory.unt.edu</a:t>
            </a:r>
            <a:endParaRPr lang="en-US" dirty="0"/>
          </a:p>
        </p:txBody>
      </p:sp>
      <p:sp>
        <p:nvSpPr>
          <p:cNvPr id="10" name="Title 1">
            <a:extLst>
              <a:ext uri="{FF2B5EF4-FFF2-40B4-BE49-F238E27FC236}">
                <a16:creationId xmlns:a16="http://schemas.microsoft.com/office/drawing/2014/main" id="{51A69CA5-E9B5-449F-A419-6DF3CD744047}"/>
              </a:ext>
            </a:extLst>
          </p:cNvPr>
          <p:cNvSpPr txBox="1">
            <a:spLocks/>
          </p:cNvSpPr>
          <p:nvPr/>
        </p:nvSpPr>
        <p:spPr>
          <a:xfrm>
            <a:off x="2151108" y="566330"/>
            <a:ext cx="3843001" cy="7829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buSzPts val="1100"/>
            </a:pPr>
            <a:r>
              <a:rPr lang="en-US" sz="3200" b="1" dirty="0">
                <a:solidFill>
                  <a:srgbClr val="383935"/>
                </a:solidFill>
                <a:latin typeface="Bad Script"/>
                <a:ea typeface="Bad Script"/>
                <a:cs typeface="Bad Script"/>
                <a:sym typeface="Bad Script"/>
              </a:rPr>
              <a:t>Think like a Historian:</a:t>
            </a:r>
          </a:p>
        </p:txBody>
      </p:sp>
      <p:pic>
        <p:nvPicPr>
          <p:cNvPr id="9" name="Google Shape;88;p18">
            <a:extLst>
              <a:ext uri="{FF2B5EF4-FFF2-40B4-BE49-F238E27FC236}">
                <a16:creationId xmlns:a16="http://schemas.microsoft.com/office/drawing/2014/main" id="{EFC0C315-495B-43F7-A79E-6C40E65984B3}"/>
              </a:ext>
              <a:ext uri="{C183D7F6-B498-43B3-948B-1728B52AA6E4}">
                <adec:decorative xmlns:adec="http://schemas.microsoft.com/office/drawing/2017/decorative" val="1"/>
              </a:ext>
            </a:extLst>
          </p:cNvPr>
          <p:cNvPicPr preferRelativeResize="0"/>
          <p:nvPr/>
        </p:nvPicPr>
        <p:blipFill>
          <a:blip r:embed="rId6">
            <a:alphaModFix/>
          </a:blip>
          <a:stretch>
            <a:fillRect/>
          </a:stretch>
        </p:blipFill>
        <p:spPr>
          <a:xfrm>
            <a:off x="1647919" y="468696"/>
            <a:ext cx="5015927" cy="3201429"/>
          </a:xfrm>
          <a:prstGeom prst="rect">
            <a:avLst/>
          </a:prstGeom>
          <a:noFill/>
          <a:ln>
            <a:noFill/>
          </a:ln>
        </p:spPr>
      </p:pic>
      <p:sp>
        <p:nvSpPr>
          <p:cNvPr id="15" name="Google Shape;111;p22">
            <a:extLst>
              <a:ext uri="{FF2B5EF4-FFF2-40B4-BE49-F238E27FC236}">
                <a16:creationId xmlns:a16="http://schemas.microsoft.com/office/drawing/2014/main" id="{C1EF73A2-A69F-4D54-823E-BA689471A27F}"/>
              </a:ext>
            </a:extLst>
          </p:cNvPr>
          <p:cNvSpPr txBox="1"/>
          <p:nvPr/>
        </p:nvSpPr>
        <p:spPr>
          <a:xfrm>
            <a:off x="1945793" y="1373744"/>
            <a:ext cx="4252100" cy="78294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000" b="1" dirty="0">
                <a:solidFill>
                  <a:srgbClr val="383935"/>
                </a:solidFill>
                <a:latin typeface="Gotham book"/>
              </a:rPr>
              <a:t>Taking up Arms</a:t>
            </a:r>
            <a:endParaRPr sz="3000" b="1" dirty="0">
              <a:solidFill>
                <a:srgbClr val="383935"/>
              </a:solidFill>
              <a:latin typeface="Gotham book"/>
            </a:endParaRPr>
          </a:p>
        </p:txBody>
      </p:sp>
      <p:sp>
        <p:nvSpPr>
          <p:cNvPr id="2" name="Rectangle 1">
            <a:extLst>
              <a:ext uri="{FF2B5EF4-FFF2-40B4-BE49-F238E27FC236}">
                <a16:creationId xmlns:a16="http://schemas.microsoft.com/office/drawing/2014/main" id="{F038026B-07AD-44A7-A5E4-3087E7A47E83}"/>
              </a:ext>
            </a:extLst>
          </p:cNvPr>
          <p:cNvSpPr/>
          <p:nvPr/>
        </p:nvSpPr>
        <p:spPr>
          <a:xfrm>
            <a:off x="2037258" y="2289687"/>
            <a:ext cx="4252100" cy="553998"/>
          </a:xfrm>
          <a:prstGeom prst="rect">
            <a:avLst/>
          </a:prstGeom>
        </p:spPr>
        <p:txBody>
          <a:bodyPr wrap="square">
            <a:spAutoFit/>
          </a:bodyPr>
          <a:lstStyle/>
          <a:p>
            <a:pPr lvl="0"/>
            <a:r>
              <a:rPr lang="en-US" sz="1000" dirty="0">
                <a:latin typeface="Gotham book"/>
              </a:rPr>
              <a:t>Source:  “Declaration of the People of Texas in General Convention Assembled,” Journals of the Consultation Held at San Felipe de Austin, October 16, 1835 (Published by Order of Congress; Houston, 1838), 21-22. </a:t>
            </a:r>
          </a:p>
        </p:txBody>
      </p:sp>
      <p:sp>
        <p:nvSpPr>
          <p:cNvPr id="12" name="Title 5">
            <a:extLst>
              <a:ext uri="{FF2B5EF4-FFF2-40B4-BE49-F238E27FC236}">
                <a16:creationId xmlns:a16="http://schemas.microsoft.com/office/drawing/2014/main" id="{B22BB512-583C-4733-B4A2-A9353FAB7B49}"/>
              </a:ext>
            </a:extLst>
          </p:cNvPr>
          <p:cNvSpPr txBox="1">
            <a:spLocks noGrp="1"/>
          </p:cNvSpPr>
          <p:nvPr>
            <p:ph type="title"/>
          </p:nvPr>
        </p:nvSpPr>
        <p:spPr>
          <a:xfrm>
            <a:off x="2037250" y="3931948"/>
            <a:ext cx="8375191" cy="10086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000" dirty="0">
                <a:solidFill>
                  <a:srgbClr val="322E50"/>
                </a:solidFill>
                <a:latin typeface="Gotham Medium" pitchFamily="2" charset="0"/>
                <a:cs typeface="Gotham Medium" pitchFamily="2" charset="0"/>
              </a:rPr>
              <a:t>Document analysis, next steps:</a:t>
            </a:r>
            <a:endParaRPr lang="en-US" sz="4000" dirty="0">
              <a:latin typeface="Gotham Medium"/>
            </a:endParaRPr>
          </a:p>
        </p:txBody>
      </p:sp>
      <p:sp>
        <p:nvSpPr>
          <p:cNvPr id="13" name="TextBox 1">
            <a:extLst>
              <a:ext uri="{FF2B5EF4-FFF2-40B4-BE49-F238E27FC236}">
                <a16:creationId xmlns:a16="http://schemas.microsoft.com/office/drawing/2014/main" id="{00ACA4A3-487D-4649-944B-6F3FB53A5AD0}"/>
              </a:ext>
            </a:extLst>
          </p:cNvPr>
          <p:cNvSpPr txBox="1">
            <a:spLocks/>
          </p:cNvSpPr>
          <p:nvPr/>
        </p:nvSpPr>
        <p:spPr>
          <a:xfrm>
            <a:off x="2037258" y="4914535"/>
            <a:ext cx="9647966" cy="1824600"/>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buSzPts val="990"/>
            </a:pPr>
            <a:r>
              <a:rPr lang="en-US" sz="3000" dirty="0">
                <a:solidFill>
                  <a:srgbClr val="383935"/>
                </a:solidFill>
                <a:latin typeface="Gotham Book"/>
                <a:ea typeface="Times New Roman"/>
                <a:cs typeface="Times New Roman"/>
                <a:sym typeface="Times New Roman"/>
              </a:rPr>
              <a:t>With group members, analyze the “Texas Declaration of Causes for Taking Up Arms Against Santa Anna” and answer questions 1-6 under the document analysis section. </a:t>
            </a:r>
          </a:p>
        </p:txBody>
      </p:sp>
      <p:pic>
        <p:nvPicPr>
          <p:cNvPr id="14" name="Picture 1" descr="The Texas Republican">
            <a:extLst>
              <a:ext uri="{FF2B5EF4-FFF2-40B4-BE49-F238E27FC236}">
                <a16:creationId xmlns:a16="http://schemas.microsoft.com/office/drawing/2014/main" id="{08DD42FE-8D31-4994-9E32-74FD5D736D27}"/>
              </a:ext>
            </a:extLst>
          </p:cNvPr>
          <p:cNvPicPr preferRelativeResize="0">
            <a:picLocks noChangeAspect="1"/>
          </p:cNvPicPr>
          <p:nvPr/>
        </p:nvPicPr>
        <p:blipFill>
          <a:blip r:embed="rId7">
            <a:alphaModFix/>
          </a:blip>
          <a:stretch>
            <a:fillRect/>
          </a:stretch>
        </p:blipFill>
        <p:spPr>
          <a:xfrm>
            <a:off x="8187339" y="234705"/>
            <a:ext cx="2600480" cy="3947996"/>
          </a:xfrm>
          <a:prstGeom prst="rect">
            <a:avLst/>
          </a:prstGeom>
          <a:noFill/>
          <a:ln>
            <a:noFill/>
          </a:ln>
        </p:spPr>
      </p:pic>
    </p:spTree>
    <p:extLst>
      <p:ext uri="{BB962C8B-B14F-4D97-AF65-F5344CB8AC3E}">
        <p14:creationId xmlns:p14="http://schemas.microsoft.com/office/powerpoint/2010/main" val="38906838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2000"/>
            <a:lum/>
          </a:blip>
          <a:srcRect/>
          <a:stretch>
            <a:fillRect t="-28000" b="-28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rot="5400000">
            <a:off x="5326671" y="-5351588"/>
            <a:ext cx="1524002" cy="12206659"/>
          </a:xfrm>
          <a:prstGeom prst="rect">
            <a:avLst/>
          </a:prstGeom>
          <a:solidFill>
            <a:srgbClr val="373B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5">
            <a:extLst>
              <a:ext uri="{FF2B5EF4-FFF2-40B4-BE49-F238E27FC236}">
                <a16:creationId xmlns:a16="http://schemas.microsoft.com/office/drawing/2014/main" id="{49B8E334-A4BE-41F5-BA77-3A185BE921E2}"/>
              </a:ext>
            </a:extLst>
          </p:cNvPr>
          <p:cNvSpPr txBox="1">
            <a:spLocks noGrp="1"/>
          </p:cNvSpPr>
          <p:nvPr>
            <p:ph type="title"/>
          </p:nvPr>
        </p:nvSpPr>
        <p:spPr>
          <a:xfrm>
            <a:off x="1210343" y="-291668"/>
            <a:ext cx="10184524" cy="170712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dirty="0">
                <a:solidFill>
                  <a:schemeClr val="bg1"/>
                </a:solidFill>
                <a:latin typeface="Gotham Medium" pitchFamily="2" charset="0"/>
                <a:cs typeface="Gotham Medium" pitchFamily="2" charset="0"/>
              </a:rPr>
              <a:t>Essential Question</a:t>
            </a:r>
            <a:endParaRPr lang="en-US" sz="3200" dirty="0">
              <a:latin typeface="Gotham Medium"/>
            </a:endParaRPr>
          </a:p>
        </p:txBody>
      </p:sp>
      <p:sp>
        <p:nvSpPr>
          <p:cNvPr id="8" name="TextBox 1">
            <a:extLst>
              <a:ext uri="{FF2B5EF4-FFF2-40B4-BE49-F238E27FC236}">
                <a16:creationId xmlns:a16="http://schemas.microsoft.com/office/drawing/2014/main" id="{4FF70D3D-5563-4088-994C-5208E3EF2353}"/>
              </a:ext>
            </a:extLst>
          </p:cNvPr>
          <p:cNvSpPr txBox="1"/>
          <p:nvPr/>
        </p:nvSpPr>
        <p:spPr>
          <a:xfrm>
            <a:off x="523828" y="3248325"/>
            <a:ext cx="11270379" cy="1600408"/>
          </a:xfrm>
          <a:prstGeom prst="rect">
            <a:avLst/>
          </a:prstGeom>
          <a:noFill/>
          <a:ln>
            <a:noFill/>
          </a:ln>
        </p:spPr>
        <p:txBody>
          <a:bodyPr spcFirstLastPara="1" wrap="square" lIns="91425" tIns="91425" rIns="91425" bIns="91425" anchor="t" anchorCtr="0">
            <a:spAutoFit/>
          </a:bodyPr>
          <a:lstStyle/>
          <a:p>
            <a:pPr lvl="0">
              <a:lnSpc>
                <a:spcPct val="115000"/>
              </a:lnSpc>
              <a:buClr>
                <a:schemeClr val="dk1"/>
              </a:buClr>
              <a:buSzPts val="1100"/>
            </a:pPr>
            <a:r>
              <a:rPr lang="en-US" sz="4000" dirty="0">
                <a:solidFill>
                  <a:srgbClr val="383935"/>
                </a:solidFill>
                <a:latin typeface="Gotham book"/>
                <a:ea typeface="Times New Roman"/>
                <a:cs typeface="Times New Roman"/>
                <a:sym typeface="Times New Roman"/>
              </a:rPr>
              <a:t>How did conflicts and instability within Mexico’s government lead to revolt among the Texas colonists? </a:t>
            </a:r>
          </a:p>
        </p:txBody>
      </p:sp>
      <p:sp>
        <p:nvSpPr>
          <p:cNvPr id="9" name="TextBox 8">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r>
              <a:rPr lang="en-US" dirty="0">
                <a:solidFill>
                  <a:schemeClr val="tx1">
                    <a:lumMod val="75000"/>
                    <a:lumOff val="25000"/>
                  </a:schemeClr>
                </a:solidFill>
                <a:latin typeface="Gotham Book" pitchFamily="2" charset="0"/>
                <a:cs typeface="Gotham Book" pitchFamily="2" charset="0"/>
              </a:rPr>
              <a:t>https://education.texashistory.unt.edu</a:t>
            </a:r>
            <a:endParaRPr lang="en-US" dirty="0"/>
          </a:p>
        </p:txBody>
      </p:sp>
      <p:pic>
        <p:nvPicPr>
          <p:cNvPr id="10" name="Content Placeholder 3">
            <a:extLst>
              <a:ext uri="{FF2B5EF4-FFF2-40B4-BE49-F238E27FC236}">
                <a16:creationId xmlns:a16="http://schemas.microsoft.com/office/drawing/2014/main" id="{7B4D059F-65A8-8C4D-8411-207E58E1B99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035313" y="220479"/>
            <a:ext cx="976941" cy="994812"/>
          </a:xfrm>
          <a:prstGeom prst="rect">
            <a:avLst/>
          </a:prstGeom>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7111" y="0"/>
            <a:ext cx="1503485" cy="1503485"/>
          </a:xfrm>
          <a:prstGeom prst="rect">
            <a:avLst/>
          </a:prstGeom>
        </p:spPr>
      </p:pic>
    </p:spTree>
    <p:extLst>
      <p:ext uri="{BB962C8B-B14F-4D97-AF65-F5344CB8AC3E}">
        <p14:creationId xmlns:p14="http://schemas.microsoft.com/office/powerpoint/2010/main" val="41954321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373B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7AE6F562-782D-DC46-92F5-39929AF391E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73529" y="5627077"/>
            <a:ext cx="976941" cy="994812"/>
          </a:xfrm>
          <a:prstGeom prst="rect">
            <a:avLst/>
          </a:prstGeom>
        </p:spPr>
      </p:pic>
      <p:pic>
        <p:nvPicPr>
          <p:cNvPr id="9" name="Picture 8">
            <a:extLst>
              <a:ext uri="{FF2B5EF4-FFF2-40B4-BE49-F238E27FC236}">
                <a16:creationId xmlns:a16="http://schemas.microsoft.com/office/drawing/2014/main" id="{0BC51E3E-3307-4BF1-B811-320E2C93FBAA}"/>
              </a:ext>
              <a:ext uri="{C183D7F6-B498-43B3-948B-1728B52AA6E4}">
                <adec:decorative xmlns:adec="http://schemas.microsoft.com/office/drawing/2017/decorative" val="1"/>
              </a:ext>
            </a:extLst>
          </p:cNvPr>
          <p:cNvPicPr>
            <a:picLocks noChangeAspect="1"/>
          </p:cNvPicPr>
          <p:nvPr/>
        </p:nvPicPr>
        <p:blipFill rotWithShape="1">
          <a:blip r:embed="rId4">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sp>
        <p:nvSpPr>
          <p:cNvPr id="11" name="TextBox 10">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r>
              <a:rPr lang="en-US" dirty="0">
                <a:solidFill>
                  <a:schemeClr val="tx1">
                    <a:lumMod val="75000"/>
                    <a:lumOff val="25000"/>
                  </a:schemeClr>
                </a:solidFill>
                <a:latin typeface="Gotham Book" pitchFamily="2" charset="0"/>
                <a:cs typeface="Gotham Book" pitchFamily="2" charset="0"/>
              </a:rPr>
              <a:t>https://education.texashistory.unt.edu</a:t>
            </a:r>
            <a:endParaRPr lang="en-US" dirty="0"/>
          </a:p>
        </p:txBody>
      </p:sp>
      <p:sp>
        <p:nvSpPr>
          <p:cNvPr id="3" name="Title 2">
            <a:extLst>
              <a:ext uri="{FF2B5EF4-FFF2-40B4-BE49-F238E27FC236}">
                <a16:creationId xmlns:a16="http://schemas.microsoft.com/office/drawing/2014/main" id="{EE52E5FE-29C0-46C8-996E-13BD58F66769}"/>
              </a:ext>
            </a:extLst>
          </p:cNvPr>
          <p:cNvSpPr>
            <a:spLocks noGrp="1"/>
          </p:cNvSpPr>
          <p:nvPr>
            <p:ph type="title"/>
          </p:nvPr>
        </p:nvSpPr>
        <p:spPr>
          <a:xfrm>
            <a:off x="3295460" y="2598649"/>
            <a:ext cx="7460809" cy="1325563"/>
          </a:xfrm>
        </p:spPr>
        <p:txBody>
          <a:bodyPr>
            <a:normAutofit fontScale="90000"/>
          </a:bodyPr>
          <a:lstStyle/>
          <a:p>
            <a:pPr algn="ctr"/>
            <a:r>
              <a:rPr lang="en-US" sz="4900" b="1" dirty="0">
                <a:solidFill>
                  <a:srgbClr val="383935"/>
                </a:solidFill>
                <a:latin typeface="Gotham book"/>
                <a:ea typeface="Times New Roman"/>
                <a:cs typeface="Times New Roman"/>
                <a:sym typeface="Times New Roman"/>
              </a:rPr>
              <a:t>Letter from Stephen F. Austin to Mary Austin Holley</a:t>
            </a:r>
            <a:br>
              <a:rPr lang="en-US" sz="3300" b="1" dirty="0">
                <a:solidFill>
                  <a:srgbClr val="383935"/>
                </a:solidFill>
                <a:latin typeface="Gotham book"/>
                <a:ea typeface="Times New Roman"/>
                <a:cs typeface="Times New Roman"/>
                <a:sym typeface="Times New Roman"/>
              </a:rPr>
            </a:br>
            <a:br>
              <a:rPr lang="en-US" sz="3300" b="1" dirty="0">
                <a:solidFill>
                  <a:srgbClr val="383935"/>
                </a:solidFill>
                <a:latin typeface="Gotham book"/>
                <a:ea typeface="Times New Roman"/>
                <a:cs typeface="Times New Roman"/>
                <a:sym typeface="Times New Roman"/>
              </a:rPr>
            </a:br>
            <a:r>
              <a:rPr lang="en-US" sz="4900" b="1" dirty="0">
                <a:solidFill>
                  <a:srgbClr val="383935"/>
                </a:solidFill>
                <a:latin typeface="Gotham book"/>
                <a:ea typeface="Times New Roman"/>
                <a:cs typeface="Times New Roman"/>
                <a:sym typeface="Times New Roman"/>
              </a:rPr>
              <a:t> January 7, 1836</a:t>
            </a:r>
          </a:p>
        </p:txBody>
      </p:sp>
    </p:spTree>
    <p:extLst>
      <p:ext uri="{BB962C8B-B14F-4D97-AF65-F5344CB8AC3E}">
        <p14:creationId xmlns:p14="http://schemas.microsoft.com/office/powerpoint/2010/main" val="7557106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373B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2">
            <a:alphaModFix amt="24000"/>
            <a:lum bright="23000"/>
          </a:blip>
          <a:srcRect l="8724" t="84492" b="1647"/>
          <a:stretch/>
        </p:blipFill>
        <p:spPr>
          <a:xfrm rot="5400000">
            <a:off x="-2656743" y="2677255"/>
            <a:ext cx="6858000" cy="1503485"/>
          </a:xfrm>
          <a:prstGeom prst="rect">
            <a:avLst/>
          </a:prstGeom>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514" y="0"/>
            <a:ext cx="1503485" cy="1503485"/>
          </a:xfrm>
          <a:prstGeom prst="rect">
            <a:avLst/>
          </a:prstGeom>
        </p:spPr>
      </p:pic>
      <p:pic>
        <p:nvPicPr>
          <p:cNvPr id="10" name="Content Placeholder 3">
            <a:extLst>
              <a:ext uri="{FF2B5EF4-FFF2-40B4-BE49-F238E27FC236}">
                <a16:creationId xmlns:a16="http://schemas.microsoft.com/office/drawing/2014/main" id="{7B4D059F-65A8-8C4D-8411-207E58E1B99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73529" y="5627077"/>
            <a:ext cx="976941" cy="994812"/>
          </a:xfrm>
          <a:prstGeom prst="rect">
            <a:avLst/>
          </a:prstGeom>
        </p:spPr>
      </p:pic>
      <p:sp>
        <p:nvSpPr>
          <p:cNvPr id="11" name="TextBox 10">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r>
              <a:rPr lang="en-US" dirty="0">
                <a:solidFill>
                  <a:schemeClr val="tx1">
                    <a:lumMod val="75000"/>
                    <a:lumOff val="25000"/>
                  </a:schemeClr>
                </a:solidFill>
                <a:latin typeface="Gotham Book" pitchFamily="2" charset="0"/>
                <a:cs typeface="Gotham Book" pitchFamily="2" charset="0"/>
              </a:rPr>
              <a:t>https://education.texashistory.unt.edu</a:t>
            </a:r>
            <a:endParaRPr lang="en-US" dirty="0"/>
          </a:p>
        </p:txBody>
      </p:sp>
      <p:sp>
        <p:nvSpPr>
          <p:cNvPr id="9" name="Title 5"/>
          <p:cNvSpPr txBox="1">
            <a:spLocks noGrp="1"/>
          </p:cNvSpPr>
          <p:nvPr>
            <p:ph type="title"/>
          </p:nvPr>
        </p:nvSpPr>
        <p:spPr>
          <a:xfrm>
            <a:off x="1544512" y="6585"/>
            <a:ext cx="10626973" cy="1644662"/>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000" dirty="0">
                <a:solidFill>
                  <a:srgbClr val="383935"/>
                </a:solidFill>
                <a:latin typeface="Gotham Book"/>
              </a:rPr>
              <a:t>Letter from Stephen F. Austin to Mary Austin Holley</a:t>
            </a:r>
            <a:br>
              <a:rPr lang="en-US" sz="4000" dirty="0">
                <a:solidFill>
                  <a:srgbClr val="383935"/>
                </a:solidFill>
                <a:latin typeface="Gotham Book"/>
              </a:rPr>
            </a:br>
            <a:r>
              <a:rPr lang="en-US" sz="4000" dirty="0">
                <a:solidFill>
                  <a:srgbClr val="383935"/>
                </a:solidFill>
                <a:latin typeface="Gotham Book"/>
              </a:rPr>
              <a:t>New Orleans, Jan 7, 1836, Part 1</a:t>
            </a:r>
          </a:p>
        </p:txBody>
      </p:sp>
      <p:sp>
        <p:nvSpPr>
          <p:cNvPr id="13" name="TextBox 1">
            <a:extLst>
              <a:ext uri="{FF2B5EF4-FFF2-40B4-BE49-F238E27FC236}">
                <a16:creationId xmlns:a16="http://schemas.microsoft.com/office/drawing/2014/main" id="{6D4A77C3-9C4C-4C57-82B4-C23591F55007}"/>
              </a:ext>
            </a:extLst>
          </p:cNvPr>
          <p:cNvSpPr txBox="1"/>
          <p:nvPr/>
        </p:nvSpPr>
        <p:spPr>
          <a:xfrm>
            <a:off x="1652750" y="1512013"/>
            <a:ext cx="10141457" cy="5416837"/>
          </a:xfrm>
          <a:prstGeom prst="rect">
            <a:avLst/>
          </a:prstGeom>
          <a:noFill/>
          <a:ln>
            <a:noFill/>
          </a:ln>
        </p:spPr>
        <p:txBody>
          <a:bodyPr spcFirstLastPara="1" wrap="square" lIns="91425" tIns="91425" rIns="91425" bIns="91425" anchor="t" anchorCtr="0">
            <a:spAutoFit/>
          </a:bodyPr>
          <a:lstStyle/>
          <a:p>
            <a:pPr lvl="0">
              <a:buClr>
                <a:schemeClr val="dk1"/>
              </a:buClr>
              <a:buSzPts val="1100"/>
            </a:pPr>
            <a:r>
              <a:rPr lang="en-US" sz="2000" dirty="0">
                <a:solidFill>
                  <a:srgbClr val="383935"/>
                </a:solidFill>
                <a:latin typeface="Gotham Book"/>
                <a:ea typeface="Times New Roman"/>
                <a:cs typeface="Times New Roman"/>
                <a:sym typeface="Times New Roman"/>
              </a:rPr>
              <a:t>(1) I hope to have the pleasure of seeing you soon, but it is not certain, as I may not be able to visit Lexington until I return from the Eastward as we are very much pressed for time. I am bound to Washington, New York etc. in company with </a:t>
            </a:r>
            <a:r>
              <a:rPr lang="en-US" sz="2000" dirty="0" err="1">
                <a:solidFill>
                  <a:srgbClr val="383935"/>
                </a:solidFill>
                <a:latin typeface="Gotham Book"/>
                <a:ea typeface="Times New Roman"/>
                <a:cs typeface="Times New Roman"/>
                <a:sym typeface="Times New Roman"/>
              </a:rPr>
              <a:t>Docr</a:t>
            </a:r>
            <a:r>
              <a:rPr lang="en-US" sz="2000" dirty="0">
                <a:solidFill>
                  <a:srgbClr val="383935"/>
                </a:solidFill>
                <a:latin typeface="Gotham Book"/>
                <a:ea typeface="Times New Roman"/>
                <a:cs typeface="Times New Roman"/>
                <a:sym typeface="Times New Roman"/>
              </a:rPr>
              <a:t>. B. T. Archer, and W. H. Wharton </a:t>
            </a:r>
            <a:r>
              <a:rPr lang="en-US" sz="2000" dirty="0" err="1">
                <a:solidFill>
                  <a:srgbClr val="383935"/>
                </a:solidFill>
                <a:latin typeface="Gotham Book"/>
                <a:ea typeface="Times New Roman"/>
                <a:cs typeface="Times New Roman"/>
                <a:sym typeface="Times New Roman"/>
              </a:rPr>
              <a:t>Esqr</a:t>
            </a:r>
            <a:r>
              <a:rPr lang="en-US" sz="2000" dirty="0">
                <a:solidFill>
                  <a:srgbClr val="383935"/>
                </a:solidFill>
                <a:latin typeface="Gotham Book"/>
                <a:ea typeface="Times New Roman"/>
                <a:cs typeface="Times New Roman"/>
                <a:sym typeface="Times New Roman"/>
              </a:rPr>
              <a:t>. We are commissioners for the Texan Government. Our principal object is to raise money means and men to sustain our cause.</a:t>
            </a:r>
          </a:p>
          <a:p>
            <a:pPr>
              <a:buClr>
                <a:schemeClr val="dk1"/>
              </a:buClr>
              <a:buSzPts val="1100"/>
            </a:pPr>
            <a:r>
              <a:rPr lang="en-US" sz="2000" dirty="0">
                <a:solidFill>
                  <a:srgbClr val="383935"/>
                </a:solidFill>
                <a:latin typeface="Gotham Book"/>
                <a:ea typeface="Times New Roman"/>
                <a:cs typeface="Times New Roman"/>
                <a:sym typeface="Times New Roman"/>
              </a:rPr>
              <a:t>(2) The War for Liberty goes on prosperously, so far, in Texas. It must, and will, end in Independence—a full Declaration will be made in March. That of 7th November was the first step, preparatory to the second and final one. The fact is, we have no other remedy left. By the last accounts the Central Government is established, and the Federal system totally destroyed. The Texans may, therefore, for the future, be considered an independent people, entirely separate from Mexico. We are young to set up for ourselves, but we are the sons of that great nation which has astonished the world by its deeds, and progress in the cause of liberty, light and truth. When I left Texas there was not an enemy within our limits, nor east of the River Bravo del Norte. Gen. </a:t>
            </a:r>
            <a:r>
              <a:rPr lang="en-US" sz="2000" dirty="0" err="1">
                <a:solidFill>
                  <a:srgbClr val="383935"/>
                </a:solidFill>
                <a:latin typeface="Gotham Book"/>
                <a:ea typeface="Times New Roman"/>
                <a:cs typeface="Times New Roman"/>
                <a:sym typeface="Times New Roman"/>
              </a:rPr>
              <a:t>Santanna</a:t>
            </a:r>
            <a:r>
              <a:rPr lang="en-US" sz="2000" dirty="0">
                <a:solidFill>
                  <a:srgbClr val="383935"/>
                </a:solidFill>
                <a:latin typeface="Gotham Book"/>
                <a:ea typeface="Times New Roman"/>
                <a:cs typeface="Times New Roman"/>
                <a:sym typeface="Times New Roman"/>
              </a:rPr>
              <a:t>, however, is marching on in person with all the force he can collect to annihilate us. We have no fears, but we must be ready for him. We need all the aid we can get in men and money, provisions, arms and ammunition.</a:t>
            </a:r>
          </a:p>
          <a:p>
            <a:pPr marL="457200" lvl="0" indent="-457200">
              <a:buClr>
                <a:schemeClr val="dk1"/>
              </a:buClr>
              <a:buSzPts val="1100"/>
              <a:buAutoNum type="arabicParenBoth"/>
            </a:pPr>
            <a:endParaRPr lang="en-US" sz="2000" dirty="0">
              <a:solidFill>
                <a:srgbClr val="383935"/>
              </a:solidFill>
              <a:latin typeface="Gotham Book"/>
              <a:ea typeface="Times New Roman"/>
              <a:cs typeface="Times New Roman"/>
              <a:sym typeface="Times New Roman"/>
            </a:endParaRPr>
          </a:p>
        </p:txBody>
      </p:sp>
    </p:spTree>
    <p:extLst>
      <p:ext uri="{BB962C8B-B14F-4D97-AF65-F5344CB8AC3E}">
        <p14:creationId xmlns:p14="http://schemas.microsoft.com/office/powerpoint/2010/main" val="7348531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373B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2">
            <a:alphaModFix amt="24000"/>
            <a:lum bright="23000"/>
          </a:blip>
          <a:srcRect l="8724" t="84492" b="1647"/>
          <a:stretch/>
        </p:blipFill>
        <p:spPr>
          <a:xfrm rot="5400000">
            <a:off x="-2656743" y="2677255"/>
            <a:ext cx="6858000" cy="1503485"/>
          </a:xfrm>
          <a:prstGeom prst="rect">
            <a:avLst/>
          </a:prstGeom>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514" y="0"/>
            <a:ext cx="1503485" cy="1503485"/>
          </a:xfrm>
          <a:prstGeom prst="rect">
            <a:avLst/>
          </a:prstGeom>
        </p:spPr>
      </p:pic>
      <p:pic>
        <p:nvPicPr>
          <p:cNvPr id="10" name="Content Placeholder 3">
            <a:extLst>
              <a:ext uri="{FF2B5EF4-FFF2-40B4-BE49-F238E27FC236}">
                <a16:creationId xmlns:a16="http://schemas.microsoft.com/office/drawing/2014/main" id="{7B4D059F-65A8-8C4D-8411-207E58E1B99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73529" y="5627077"/>
            <a:ext cx="976941" cy="994812"/>
          </a:xfrm>
          <a:prstGeom prst="rect">
            <a:avLst/>
          </a:prstGeom>
        </p:spPr>
      </p:pic>
      <p:sp>
        <p:nvSpPr>
          <p:cNvPr id="11" name="TextBox 10">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r>
              <a:rPr lang="en-US" dirty="0">
                <a:solidFill>
                  <a:schemeClr val="tx1">
                    <a:lumMod val="75000"/>
                    <a:lumOff val="25000"/>
                  </a:schemeClr>
                </a:solidFill>
                <a:latin typeface="Gotham Book" pitchFamily="2" charset="0"/>
                <a:cs typeface="Gotham Book" pitchFamily="2" charset="0"/>
              </a:rPr>
              <a:t>https://education.texashistory.unt.edu</a:t>
            </a:r>
            <a:endParaRPr lang="en-US" dirty="0"/>
          </a:p>
        </p:txBody>
      </p:sp>
      <p:sp>
        <p:nvSpPr>
          <p:cNvPr id="9" name="Title 5"/>
          <p:cNvSpPr txBox="1">
            <a:spLocks noGrp="1"/>
          </p:cNvSpPr>
          <p:nvPr>
            <p:ph type="title"/>
          </p:nvPr>
        </p:nvSpPr>
        <p:spPr>
          <a:xfrm>
            <a:off x="1544512" y="6585"/>
            <a:ext cx="10626973" cy="1644662"/>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000" dirty="0">
                <a:solidFill>
                  <a:srgbClr val="383935"/>
                </a:solidFill>
                <a:latin typeface="Gotham Book"/>
              </a:rPr>
              <a:t>Letter from Stephen F. Austin to Mary Austin Holley</a:t>
            </a:r>
            <a:br>
              <a:rPr lang="en-US" sz="4000" dirty="0">
                <a:solidFill>
                  <a:srgbClr val="383935"/>
                </a:solidFill>
                <a:latin typeface="Gotham Book"/>
              </a:rPr>
            </a:br>
            <a:r>
              <a:rPr lang="en-US" sz="4000" dirty="0">
                <a:solidFill>
                  <a:srgbClr val="383935"/>
                </a:solidFill>
                <a:latin typeface="Gotham Book"/>
              </a:rPr>
              <a:t>New Orleans, Jan 7, 1836, Part 2</a:t>
            </a:r>
          </a:p>
        </p:txBody>
      </p:sp>
      <p:sp>
        <p:nvSpPr>
          <p:cNvPr id="13" name="TextBox 1">
            <a:extLst>
              <a:ext uri="{FF2B5EF4-FFF2-40B4-BE49-F238E27FC236}">
                <a16:creationId xmlns:a16="http://schemas.microsoft.com/office/drawing/2014/main" id="{6D4A77C3-9C4C-4C57-82B4-C23591F55007}"/>
              </a:ext>
            </a:extLst>
          </p:cNvPr>
          <p:cNvSpPr txBox="1"/>
          <p:nvPr/>
        </p:nvSpPr>
        <p:spPr>
          <a:xfrm>
            <a:off x="1652750" y="1636650"/>
            <a:ext cx="10141457" cy="4185731"/>
          </a:xfrm>
          <a:prstGeom prst="rect">
            <a:avLst/>
          </a:prstGeom>
          <a:noFill/>
          <a:ln>
            <a:noFill/>
          </a:ln>
        </p:spPr>
        <p:txBody>
          <a:bodyPr spcFirstLastPara="1" wrap="square" lIns="91425" tIns="91425" rIns="91425" bIns="91425" anchor="t" anchorCtr="0">
            <a:spAutoFit/>
          </a:bodyPr>
          <a:lstStyle/>
          <a:p>
            <a:pPr lvl="0">
              <a:buClr>
                <a:schemeClr val="dk1"/>
              </a:buClr>
              <a:buSzPts val="1100"/>
            </a:pPr>
            <a:r>
              <a:rPr lang="en-US" sz="2000" dirty="0">
                <a:solidFill>
                  <a:srgbClr val="383935"/>
                </a:solidFill>
                <a:latin typeface="Gotham Book"/>
                <a:ea typeface="Times New Roman"/>
                <a:cs typeface="Times New Roman"/>
                <a:sym typeface="Times New Roman"/>
              </a:rPr>
              <a:t>(3) Large contributions have been made in the United States for the extension of Christianity over the South Sea Islands by means of Missionary societies. Is not our cause quite as important and sacred? We are trying to banish from our homes religious intolerance and despotism, and to establish in the place of it, liberty and freedom of conscience. How many thousands of pious families of all denominations might find a home and become the proprietors of the soil in Texas—the best soil and climate accessible to north Americans—if religious toleration were once firmly rooted there! Religion, morality, the arts and sciences, the great sources of liberty—which is in fact, the cause of mankind—all unite in calling upon the free, the generous, the enterprising and the pious, to step forward in aid of Texas. We expect aid from the religious portion of the community, and that the pulpit will pour out its fervent prayers to a just God for his blessing on our endeavors, and send its eloquent voice to the people in the cause of all free churches—the cause of truth and justice.</a:t>
            </a:r>
          </a:p>
          <a:p>
            <a:pPr lvl="0">
              <a:buClr>
                <a:schemeClr val="dk1"/>
              </a:buClr>
              <a:buSzPts val="1100"/>
            </a:pPr>
            <a:endParaRPr lang="en-US" sz="2000" dirty="0">
              <a:solidFill>
                <a:srgbClr val="383935"/>
              </a:solidFill>
              <a:latin typeface="Gotham Book"/>
              <a:ea typeface="Times New Roman"/>
              <a:cs typeface="Times New Roman"/>
              <a:sym typeface="Times New Roman"/>
            </a:endParaRPr>
          </a:p>
        </p:txBody>
      </p:sp>
    </p:spTree>
    <p:extLst>
      <p:ext uri="{BB962C8B-B14F-4D97-AF65-F5344CB8AC3E}">
        <p14:creationId xmlns:p14="http://schemas.microsoft.com/office/powerpoint/2010/main" val="22275826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373B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2">
            <a:alphaModFix amt="24000"/>
            <a:lum bright="23000"/>
          </a:blip>
          <a:srcRect l="8724" t="84492" b="1647"/>
          <a:stretch/>
        </p:blipFill>
        <p:spPr>
          <a:xfrm rot="5400000">
            <a:off x="-2656743" y="2677255"/>
            <a:ext cx="6858000" cy="1503485"/>
          </a:xfrm>
          <a:prstGeom prst="rect">
            <a:avLst/>
          </a:prstGeom>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514" y="0"/>
            <a:ext cx="1503485" cy="1503485"/>
          </a:xfrm>
          <a:prstGeom prst="rect">
            <a:avLst/>
          </a:prstGeom>
        </p:spPr>
      </p:pic>
      <p:pic>
        <p:nvPicPr>
          <p:cNvPr id="10" name="Content Placeholder 3">
            <a:extLst>
              <a:ext uri="{FF2B5EF4-FFF2-40B4-BE49-F238E27FC236}">
                <a16:creationId xmlns:a16="http://schemas.microsoft.com/office/drawing/2014/main" id="{7B4D059F-65A8-8C4D-8411-207E58E1B99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73529" y="5627077"/>
            <a:ext cx="976941" cy="994812"/>
          </a:xfrm>
          <a:prstGeom prst="rect">
            <a:avLst/>
          </a:prstGeom>
        </p:spPr>
      </p:pic>
      <p:sp>
        <p:nvSpPr>
          <p:cNvPr id="11" name="TextBox 10">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r>
              <a:rPr lang="en-US" dirty="0">
                <a:solidFill>
                  <a:schemeClr val="tx1">
                    <a:lumMod val="75000"/>
                    <a:lumOff val="25000"/>
                  </a:schemeClr>
                </a:solidFill>
                <a:latin typeface="Gotham Book" pitchFamily="2" charset="0"/>
                <a:cs typeface="Gotham Book" pitchFamily="2" charset="0"/>
              </a:rPr>
              <a:t>https://education.texashistory.unt.edu</a:t>
            </a:r>
            <a:endParaRPr lang="en-US" dirty="0"/>
          </a:p>
        </p:txBody>
      </p:sp>
      <p:sp>
        <p:nvSpPr>
          <p:cNvPr id="9" name="Title 5"/>
          <p:cNvSpPr txBox="1">
            <a:spLocks noGrp="1"/>
          </p:cNvSpPr>
          <p:nvPr>
            <p:ph type="title"/>
          </p:nvPr>
        </p:nvSpPr>
        <p:spPr>
          <a:xfrm>
            <a:off x="1544512" y="6585"/>
            <a:ext cx="10626973" cy="1644662"/>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000" dirty="0">
                <a:latin typeface="Gotham Book"/>
              </a:rPr>
              <a:t>Letter from Stephen F. Austin to Mary Austin Holley</a:t>
            </a:r>
            <a:br>
              <a:rPr lang="en-US" sz="4000" dirty="0">
                <a:latin typeface="Gotham Book"/>
              </a:rPr>
            </a:br>
            <a:r>
              <a:rPr lang="en-US" sz="4000" dirty="0">
                <a:latin typeface="Gotham Book"/>
              </a:rPr>
              <a:t>New Orleans, Jan 7, 1836, </a:t>
            </a:r>
            <a:r>
              <a:rPr lang="en-US" sz="4000" dirty="0">
                <a:solidFill>
                  <a:srgbClr val="383935"/>
                </a:solidFill>
                <a:latin typeface="Gotham Book"/>
              </a:rPr>
              <a:t>Part 3</a:t>
            </a:r>
            <a:endParaRPr lang="en-US" sz="4000" dirty="0">
              <a:latin typeface="Gotham Book"/>
            </a:endParaRPr>
          </a:p>
        </p:txBody>
      </p:sp>
      <p:sp>
        <p:nvSpPr>
          <p:cNvPr id="13" name="TextBox 1">
            <a:extLst>
              <a:ext uri="{FF2B5EF4-FFF2-40B4-BE49-F238E27FC236}">
                <a16:creationId xmlns:a16="http://schemas.microsoft.com/office/drawing/2014/main" id="{6D4A77C3-9C4C-4C57-82B4-C23591F55007}"/>
              </a:ext>
            </a:extLst>
          </p:cNvPr>
          <p:cNvSpPr txBox="1"/>
          <p:nvPr/>
        </p:nvSpPr>
        <p:spPr>
          <a:xfrm>
            <a:off x="1652750" y="1651247"/>
            <a:ext cx="10141457" cy="4801284"/>
          </a:xfrm>
          <a:prstGeom prst="rect">
            <a:avLst/>
          </a:prstGeom>
          <a:noFill/>
          <a:ln>
            <a:noFill/>
          </a:ln>
        </p:spPr>
        <p:txBody>
          <a:bodyPr spcFirstLastPara="1" wrap="square" lIns="91425" tIns="91425" rIns="91425" bIns="91425" anchor="t" anchorCtr="0">
            <a:spAutoFit/>
          </a:bodyPr>
          <a:lstStyle/>
          <a:p>
            <a:pPr lvl="0">
              <a:buClr>
                <a:schemeClr val="dk1"/>
              </a:buClr>
              <a:buSzPts val="1100"/>
            </a:pPr>
            <a:r>
              <a:rPr lang="en-US" sz="2000" dirty="0">
                <a:solidFill>
                  <a:schemeClr val="dk1"/>
                </a:solidFill>
                <a:latin typeface="Gotham Book"/>
                <a:ea typeface="Times New Roman"/>
                <a:cs typeface="Times New Roman"/>
                <a:sym typeface="Times New Roman"/>
              </a:rPr>
              <a:t>(4) Our fate will probably be decided in three months. Santa Anna is making a great effort. If he fail, it must be his last. Now is the time to aid us— now is the time of salvation. We need everything—provisions and money— and men well armed, officered, and provided. Their expenses will all be refunded at the close of the war, with interest, besides donations in land, The opening is a great one, if it were only a matter of speculation—it is glorious in its cause. A new republic is about to rear its independent banner over a country but lately a wilderness— There is magnificence in the idea—prosperity freedom and glory in the results.</a:t>
            </a:r>
          </a:p>
          <a:p>
            <a:pPr lvl="0">
              <a:buClr>
                <a:schemeClr val="dk1"/>
              </a:buClr>
              <a:buSzPts val="1100"/>
            </a:pPr>
            <a:endParaRPr lang="en-US" sz="2000" dirty="0">
              <a:solidFill>
                <a:schemeClr val="dk1"/>
              </a:solidFill>
              <a:latin typeface="Gotham Book"/>
              <a:ea typeface="Times New Roman"/>
              <a:cs typeface="Times New Roman"/>
              <a:sym typeface="Times New Roman"/>
            </a:endParaRPr>
          </a:p>
          <a:p>
            <a:pPr lvl="0">
              <a:buClr>
                <a:schemeClr val="dk1"/>
              </a:buClr>
              <a:buSzPts val="1100"/>
            </a:pPr>
            <a:r>
              <a:rPr lang="en-US" sz="2000" dirty="0">
                <a:solidFill>
                  <a:schemeClr val="dk1"/>
                </a:solidFill>
                <a:latin typeface="Gotham Book"/>
                <a:ea typeface="Times New Roman"/>
                <a:cs typeface="Times New Roman"/>
                <a:sym typeface="Times New Roman"/>
              </a:rPr>
              <a:t>(5) We shall stop one day at Louisville. I should like much to visit Lexington. Some of my much cherished schoolmates and companions of happy days still reside there: John McCalla, Pierce Butler the </a:t>
            </a:r>
            <a:r>
              <a:rPr lang="en-US" sz="2000" dirty="0" err="1">
                <a:solidFill>
                  <a:schemeClr val="dk1"/>
                </a:solidFill>
                <a:latin typeface="Gotham Book"/>
                <a:ea typeface="Times New Roman"/>
                <a:cs typeface="Times New Roman"/>
                <a:sym typeface="Times New Roman"/>
              </a:rPr>
              <a:t>Todds</a:t>
            </a:r>
            <a:r>
              <a:rPr lang="en-US" sz="2000" dirty="0">
                <a:solidFill>
                  <a:schemeClr val="dk1"/>
                </a:solidFill>
                <a:latin typeface="Gotham Book"/>
                <a:ea typeface="Times New Roman"/>
                <a:cs typeface="Times New Roman"/>
                <a:sym typeface="Times New Roman"/>
              </a:rPr>
              <a:t> etc. please remember me to them. Tell my Cousins E_________ and H____________ I hope it will not be long before they can live in Texas with such comforts as they merit. If we weather the storm </a:t>
            </a:r>
            <a:r>
              <a:rPr lang="en-US" sz="2000" dirty="0" err="1">
                <a:solidFill>
                  <a:schemeClr val="dk1"/>
                </a:solidFill>
                <a:latin typeface="Gotham Book"/>
                <a:ea typeface="Times New Roman"/>
                <a:cs typeface="Times New Roman"/>
                <a:sym typeface="Times New Roman"/>
              </a:rPr>
              <a:t>untill</a:t>
            </a:r>
            <a:r>
              <a:rPr lang="en-US" sz="2000" dirty="0">
                <a:solidFill>
                  <a:schemeClr val="dk1"/>
                </a:solidFill>
                <a:latin typeface="Gotham Book"/>
                <a:ea typeface="Times New Roman"/>
                <a:cs typeface="Times New Roman"/>
                <a:sym typeface="Times New Roman"/>
              </a:rPr>
              <a:t> June all will end well and prosperously. I have no doubt we shall, for we rely on aid from the people of the U. S.—but it must be prompt.</a:t>
            </a:r>
          </a:p>
          <a:p>
            <a:pPr lvl="0">
              <a:buClr>
                <a:schemeClr val="dk1"/>
              </a:buClr>
              <a:buSzPts val="1100"/>
            </a:pPr>
            <a:endParaRPr lang="en-US" sz="2000" dirty="0">
              <a:solidFill>
                <a:schemeClr val="dk1"/>
              </a:solidFill>
              <a:latin typeface="Gotham Book"/>
              <a:ea typeface="Times New Roman"/>
              <a:cs typeface="Times New Roman"/>
              <a:sym typeface="Times New Roman"/>
            </a:endParaRPr>
          </a:p>
        </p:txBody>
      </p:sp>
    </p:spTree>
    <p:extLst>
      <p:ext uri="{BB962C8B-B14F-4D97-AF65-F5344CB8AC3E}">
        <p14:creationId xmlns:p14="http://schemas.microsoft.com/office/powerpoint/2010/main" val="36276490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373B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2">
            <a:alphaModFix amt="24000"/>
            <a:lum bright="23000"/>
          </a:blip>
          <a:srcRect l="8724" t="84492" b="1647"/>
          <a:stretch/>
        </p:blipFill>
        <p:spPr>
          <a:xfrm rot="5400000">
            <a:off x="-2656743" y="2677255"/>
            <a:ext cx="6858000" cy="1503485"/>
          </a:xfrm>
          <a:prstGeom prst="rect">
            <a:avLst/>
          </a:prstGeom>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514" y="0"/>
            <a:ext cx="1503485" cy="1503485"/>
          </a:xfrm>
          <a:prstGeom prst="rect">
            <a:avLst/>
          </a:prstGeom>
        </p:spPr>
      </p:pic>
      <p:pic>
        <p:nvPicPr>
          <p:cNvPr id="10" name="Content Placeholder 3">
            <a:extLst>
              <a:ext uri="{FF2B5EF4-FFF2-40B4-BE49-F238E27FC236}">
                <a16:creationId xmlns:a16="http://schemas.microsoft.com/office/drawing/2014/main" id="{7B4D059F-65A8-8C4D-8411-207E58E1B99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73529" y="5627077"/>
            <a:ext cx="976941" cy="994812"/>
          </a:xfrm>
          <a:prstGeom prst="rect">
            <a:avLst/>
          </a:prstGeom>
        </p:spPr>
      </p:pic>
      <p:sp>
        <p:nvSpPr>
          <p:cNvPr id="11" name="TextBox 10">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r>
              <a:rPr lang="en-US" dirty="0">
                <a:solidFill>
                  <a:schemeClr val="tx1">
                    <a:lumMod val="75000"/>
                    <a:lumOff val="25000"/>
                  </a:schemeClr>
                </a:solidFill>
                <a:latin typeface="Gotham Book" pitchFamily="2" charset="0"/>
                <a:cs typeface="Gotham Book" pitchFamily="2" charset="0"/>
              </a:rPr>
              <a:t>https://education.texashistory.unt.edu</a:t>
            </a:r>
            <a:endParaRPr lang="en-US" dirty="0"/>
          </a:p>
        </p:txBody>
      </p:sp>
      <p:sp>
        <p:nvSpPr>
          <p:cNvPr id="9" name="Title 5"/>
          <p:cNvSpPr txBox="1">
            <a:spLocks noGrp="1"/>
          </p:cNvSpPr>
          <p:nvPr>
            <p:ph type="title"/>
          </p:nvPr>
        </p:nvSpPr>
        <p:spPr>
          <a:xfrm>
            <a:off x="1544512" y="6585"/>
            <a:ext cx="10626973" cy="1644662"/>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000" dirty="0">
                <a:solidFill>
                  <a:srgbClr val="383935"/>
                </a:solidFill>
                <a:latin typeface="Gotham Book"/>
              </a:rPr>
              <a:t>Letter from Stephen F. Austin to Mary Austin Holley</a:t>
            </a:r>
            <a:br>
              <a:rPr lang="en-US" sz="4000" dirty="0">
                <a:solidFill>
                  <a:srgbClr val="383935"/>
                </a:solidFill>
                <a:latin typeface="Gotham Book"/>
              </a:rPr>
            </a:br>
            <a:r>
              <a:rPr lang="en-US" sz="4000" dirty="0">
                <a:solidFill>
                  <a:srgbClr val="383935"/>
                </a:solidFill>
                <a:latin typeface="Gotham Book"/>
              </a:rPr>
              <a:t>New Orleans, Jan 7, 1836, Part 4</a:t>
            </a:r>
          </a:p>
        </p:txBody>
      </p:sp>
      <p:sp>
        <p:nvSpPr>
          <p:cNvPr id="13" name="TextBox 1">
            <a:extLst>
              <a:ext uri="{FF2B5EF4-FFF2-40B4-BE49-F238E27FC236}">
                <a16:creationId xmlns:a16="http://schemas.microsoft.com/office/drawing/2014/main" id="{6D4A77C3-9C4C-4C57-82B4-C23591F55007}"/>
              </a:ext>
            </a:extLst>
          </p:cNvPr>
          <p:cNvSpPr txBox="1"/>
          <p:nvPr/>
        </p:nvSpPr>
        <p:spPr>
          <a:xfrm>
            <a:off x="1652750" y="1651247"/>
            <a:ext cx="10141457" cy="3570178"/>
          </a:xfrm>
          <a:prstGeom prst="rect">
            <a:avLst/>
          </a:prstGeom>
          <a:noFill/>
          <a:ln>
            <a:noFill/>
          </a:ln>
        </p:spPr>
        <p:txBody>
          <a:bodyPr spcFirstLastPara="1" wrap="square" lIns="91425" tIns="91425" rIns="91425" bIns="91425" anchor="t" anchorCtr="0">
            <a:spAutoFit/>
          </a:bodyPr>
          <a:lstStyle/>
          <a:p>
            <a:pPr lvl="0">
              <a:buClr>
                <a:schemeClr val="dk1"/>
              </a:buClr>
              <a:buSzPts val="1100"/>
            </a:pPr>
            <a:r>
              <a:rPr lang="en-US" sz="2000" dirty="0">
                <a:solidFill>
                  <a:srgbClr val="383935"/>
                </a:solidFill>
                <a:latin typeface="Gotham Book"/>
                <a:ea typeface="Times New Roman"/>
                <a:cs typeface="Times New Roman"/>
                <a:sym typeface="Times New Roman"/>
              </a:rPr>
              <a:t>(6) There is a Louisiana Battalion; a Georgia Battalion; a Mississippi Battalion; an Alabama Battalion; and a Tennessee Battalion; why can there not be a Kentucky Battalion? It would be a fine opening for a military man of standing—a Lafayette service. They might go by land from Natchitoches, or by water from here. The former I prefer, as Mexican cruisers are on the coast. We are fitting out some to meet them, but our money is rather short.</a:t>
            </a:r>
          </a:p>
          <a:p>
            <a:pPr lvl="0">
              <a:buClr>
                <a:schemeClr val="dk1"/>
              </a:buClr>
              <a:buSzPts val="1100"/>
            </a:pPr>
            <a:endParaRPr lang="en-US" sz="2000" dirty="0">
              <a:solidFill>
                <a:srgbClr val="383935"/>
              </a:solidFill>
              <a:latin typeface="Gotham Book"/>
              <a:ea typeface="Times New Roman"/>
              <a:cs typeface="Times New Roman"/>
              <a:sym typeface="Times New Roman"/>
            </a:endParaRPr>
          </a:p>
          <a:p>
            <a:pPr lvl="0">
              <a:buClr>
                <a:schemeClr val="dk1"/>
              </a:buClr>
              <a:buSzPts val="1100"/>
            </a:pPr>
            <a:r>
              <a:rPr lang="en-US" sz="2000" dirty="0">
                <a:solidFill>
                  <a:srgbClr val="383935"/>
                </a:solidFill>
                <a:latin typeface="Gotham Book"/>
                <a:ea typeface="Times New Roman"/>
                <a:cs typeface="Times New Roman"/>
                <a:sym typeface="Times New Roman"/>
              </a:rPr>
              <a:t>(7) I have written hastily and must close, for I am at the end of the paper, but not at the end of the subject. It is a copious one, and I am perhaps rather enthusiastic in the view I take of it. My whole heart and soul is devoted to it. I am well.</a:t>
            </a:r>
          </a:p>
          <a:p>
            <a:pPr lvl="0">
              <a:buClr>
                <a:schemeClr val="dk1"/>
              </a:buClr>
              <a:buSzPts val="1100"/>
            </a:pPr>
            <a:endParaRPr lang="en-US" sz="2000" dirty="0">
              <a:solidFill>
                <a:srgbClr val="383935"/>
              </a:solidFill>
              <a:latin typeface="Gotham Book"/>
              <a:ea typeface="Times New Roman"/>
              <a:cs typeface="Times New Roman"/>
              <a:sym typeface="Times New Roman"/>
            </a:endParaRPr>
          </a:p>
          <a:p>
            <a:pPr lvl="0">
              <a:buClr>
                <a:schemeClr val="dk1"/>
              </a:buClr>
              <a:buSzPts val="1100"/>
            </a:pPr>
            <a:r>
              <a:rPr lang="en-US" sz="2000" dirty="0">
                <a:solidFill>
                  <a:srgbClr val="383935"/>
                </a:solidFill>
                <a:latin typeface="Gotham Book"/>
                <a:ea typeface="Times New Roman"/>
                <a:cs typeface="Times New Roman"/>
                <a:sym typeface="Times New Roman"/>
              </a:rPr>
              <a:t>S. F. A.</a:t>
            </a:r>
          </a:p>
        </p:txBody>
      </p:sp>
    </p:spTree>
    <p:extLst>
      <p:ext uri="{BB962C8B-B14F-4D97-AF65-F5344CB8AC3E}">
        <p14:creationId xmlns:p14="http://schemas.microsoft.com/office/powerpoint/2010/main" val="15687763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4000"/>
            <a:lum/>
          </a:blip>
          <a:srcRect/>
          <a:stretch>
            <a:fillRect l="3000" t="-44000" r="-9000" b="-50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3839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3">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D0DFCA26-F947-4F47-A71A-87D2B4E67CD6}"/>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73529" y="5627077"/>
            <a:ext cx="976941" cy="994812"/>
          </a:xfrm>
          <a:prstGeom prst="rect">
            <a:avLst/>
          </a:prstGeom>
        </p:spPr>
      </p:pic>
      <p:sp>
        <p:nvSpPr>
          <p:cNvPr id="11" name="TextBox 10">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r>
              <a:rPr lang="en-US" dirty="0">
                <a:solidFill>
                  <a:schemeClr val="tx1">
                    <a:lumMod val="75000"/>
                    <a:lumOff val="25000"/>
                  </a:schemeClr>
                </a:solidFill>
                <a:latin typeface="Gotham Book" pitchFamily="2" charset="0"/>
                <a:cs typeface="Gotham Book" pitchFamily="2" charset="0"/>
              </a:rPr>
              <a:t>https://education.texashistory.unt.edu</a:t>
            </a:r>
            <a:endParaRPr lang="en-US" dirty="0"/>
          </a:p>
        </p:txBody>
      </p:sp>
      <p:sp>
        <p:nvSpPr>
          <p:cNvPr id="10" name="Title 1">
            <a:extLst>
              <a:ext uri="{FF2B5EF4-FFF2-40B4-BE49-F238E27FC236}">
                <a16:creationId xmlns:a16="http://schemas.microsoft.com/office/drawing/2014/main" id="{51A69CA5-E9B5-449F-A419-6DF3CD744047}"/>
              </a:ext>
            </a:extLst>
          </p:cNvPr>
          <p:cNvSpPr txBox="1">
            <a:spLocks/>
          </p:cNvSpPr>
          <p:nvPr/>
        </p:nvSpPr>
        <p:spPr>
          <a:xfrm>
            <a:off x="2151108" y="566330"/>
            <a:ext cx="3843001" cy="7829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buSzPts val="1100"/>
            </a:pPr>
            <a:r>
              <a:rPr lang="en-US" sz="3200" b="1" dirty="0">
                <a:solidFill>
                  <a:srgbClr val="383935"/>
                </a:solidFill>
                <a:latin typeface="Bad Script"/>
                <a:ea typeface="Bad Script"/>
                <a:cs typeface="Bad Script"/>
                <a:sym typeface="Bad Script"/>
              </a:rPr>
              <a:t>Think like a Historian:</a:t>
            </a:r>
          </a:p>
        </p:txBody>
      </p:sp>
      <p:pic>
        <p:nvPicPr>
          <p:cNvPr id="9" name="Google Shape;88;p18">
            <a:extLst>
              <a:ext uri="{FF2B5EF4-FFF2-40B4-BE49-F238E27FC236}">
                <a16:creationId xmlns:a16="http://schemas.microsoft.com/office/drawing/2014/main" id="{EFC0C315-495B-43F7-A79E-6C40E65984B3}"/>
              </a:ext>
              <a:ext uri="{C183D7F6-B498-43B3-948B-1728B52AA6E4}">
                <adec:decorative xmlns:adec="http://schemas.microsoft.com/office/drawing/2017/decorative" val="1"/>
              </a:ext>
            </a:extLst>
          </p:cNvPr>
          <p:cNvPicPr preferRelativeResize="0"/>
          <p:nvPr/>
        </p:nvPicPr>
        <p:blipFill>
          <a:blip r:embed="rId6">
            <a:alphaModFix/>
          </a:blip>
          <a:stretch>
            <a:fillRect/>
          </a:stretch>
        </p:blipFill>
        <p:spPr>
          <a:xfrm>
            <a:off x="1739385" y="234705"/>
            <a:ext cx="4847846" cy="3591567"/>
          </a:xfrm>
          <a:prstGeom prst="rect">
            <a:avLst/>
          </a:prstGeom>
          <a:noFill/>
          <a:ln>
            <a:noFill/>
          </a:ln>
        </p:spPr>
      </p:pic>
      <p:sp>
        <p:nvSpPr>
          <p:cNvPr id="15" name="Google Shape;111;p22">
            <a:extLst>
              <a:ext uri="{FF2B5EF4-FFF2-40B4-BE49-F238E27FC236}">
                <a16:creationId xmlns:a16="http://schemas.microsoft.com/office/drawing/2014/main" id="{C1EF73A2-A69F-4D54-823E-BA689471A27F}"/>
              </a:ext>
            </a:extLst>
          </p:cNvPr>
          <p:cNvSpPr txBox="1"/>
          <p:nvPr/>
        </p:nvSpPr>
        <p:spPr>
          <a:xfrm>
            <a:off x="1945793" y="1201424"/>
            <a:ext cx="4252100" cy="782940"/>
          </a:xfrm>
          <a:prstGeom prst="rect">
            <a:avLst/>
          </a:prstGeom>
          <a:noFill/>
          <a:ln>
            <a:noFill/>
          </a:ln>
        </p:spPr>
        <p:txBody>
          <a:bodyPr spcFirstLastPara="1" wrap="square" lIns="91425" tIns="91425" rIns="91425" bIns="91425" anchor="t" anchorCtr="0">
            <a:noAutofit/>
          </a:bodyPr>
          <a:lstStyle/>
          <a:p>
            <a:pPr lvl="0" algn="ctr"/>
            <a:r>
              <a:rPr lang="en-US" sz="2200" b="1" dirty="0">
                <a:solidFill>
                  <a:srgbClr val="383935"/>
                </a:solidFill>
                <a:latin typeface="Gotham book"/>
              </a:rPr>
              <a:t>Primary source letter from Stephen F. Austin to Mary Austin Holley</a:t>
            </a:r>
          </a:p>
        </p:txBody>
      </p:sp>
      <p:sp>
        <p:nvSpPr>
          <p:cNvPr id="2" name="Rectangle 1">
            <a:extLst>
              <a:ext uri="{FF2B5EF4-FFF2-40B4-BE49-F238E27FC236}">
                <a16:creationId xmlns:a16="http://schemas.microsoft.com/office/drawing/2014/main" id="{F038026B-07AD-44A7-A5E4-3087E7A47E83}"/>
              </a:ext>
            </a:extLst>
          </p:cNvPr>
          <p:cNvSpPr/>
          <p:nvPr/>
        </p:nvSpPr>
        <p:spPr>
          <a:xfrm>
            <a:off x="2037258" y="2505208"/>
            <a:ext cx="4252100" cy="400110"/>
          </a:xfrm>
          <a:prstGeom prst="rect">
            <a:avLst/>
          </a:prstGeom>
        </p:spPr>
        <p:txBody>
          <a:bodyPr wrap="square">
            <a:spAutoFit/>
          </a:bodyPr>
          <a:lstStyle/>
          <a:p>
            <a:pPr lvl="0"/>
            <a:r>
              <a:rPr lang="en-US" sz="1000" dirty="0">
                <a:latin typeface="Gotham book"/>
              </a:rPr>
              <a:t>Source:  Eugene Barker, ed., The Austin Papers (Austin: University of Texas Press, 1927), 3 vols., Vol 3, pp. 300-301.</a:t>
            </a:r>
          </a:p>
        </p:txBody>
      </p:sp>
      <p:sp>
        <p:nvSpPr>
          <p:cNvPr id="12" name="Title 5">
            <a:extLst>
              <a:ext uri="{FF2B5EF4-FFF2-40B4-BE49-F238E27FC236}">
                <a16:creationId xmlns:a16="http://schemas.microsoft.com/office/drawing/2014/main" id="{B22BB512-583C-4733-B4A2-A9353FAB7B49}"/>
              </a:ext>
            </a:extLst>
          </p:cNvPr>
          <p:cNvSpPr txBox="1">
            <a:spLocks noGrp="1"/>
          </p:cNvSpPr>
          <p:nvPr>
            <p:ph type="title"/>
          </p:nvPr>
        </p:nvSpPr>
        <p:spPr>
          <a:xfrm>
            <a:off x="2037250" y="3931948"/>
            <a:ext cx="8375191" cy="10086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000" dirty="0">
                <a:solidFill>
                  <a:srgbClr val="322E50"/>
                </a:solidFill>
                <a:latin typeface="Gotham Medium" pitchFamily="2" charset="0"/>
                <a:cs typeface="Gotham Medium" pitchFamily="2" charset="0"/>
              </a:rPr>
              <a:t>Document analysis directions:</a:t>
            </a:r>
            <a:endParaRPr lang="en-US" sz="4000" dirty="0">
              <a:latin typeface="Gotham Medium"/>
            </a:endParaRPr>
          </a:p>
        </p:txBody>
      </p:sp>
      <p:sp>
        <p:nvSpPr>
          <p:cNvPr id="13" name="TextBox 1">
            <a:extLst>
              <a:ext uri="{FF2B5EF4-FFF2-40B4-BE49-F238E27FC236}">
                <a16:creationId xmlns:a16="http://schemas.microsoft.com/office/drawing/2014/main" id="{00ACA4A3-487D-4649-944B-6F3FB53A5AD0}"/>
              </a:ext>
            </a:extLst>
          </p:cNvPr>
          <p:cNvSpPr txBox="1">
            <a:spLocks/>
          </p:cNvSpPr>
          <p:nvPr/>
        </p:nvSpPr>
        <p:spPr>
          <a:xfrm>
            <a:off x="2037258" y="4914535"/>
            <a:ext cx="9647966" cy="1824600"/>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buSzPts val="990"/>
            </a:pPr>
            <a:r>
              <a:rPr lang="en-US" sz="3000" dirty="0">
                <a:solidFill>
                  <a:srgbClr val="383935"/>
                </a:solidFill>
                <a:latin typeface="Gotham Book"/>
                <a:ea typeface="Times New Roman"/>
                <a:cs typeface="Times New Roman"/>
                <a:sym typeface="Times New Roman"/>
              </a:rPr>
              <a:t>With group members, analyze the letter from Stephen F. Austin to Mary Austin Holley and answer questions 1-6 under the document analysis section. </a:t>
            </a:r>
          </a:p>
        </p:txBody>
      </p:sp>
      <p:pic>
        <p:nvPicPr>
          <p:cNvPr id="2050" name="Picture 2" descr="Engraving of Stephen F. Austin">
            <a:extLst>
              <a:ext uri="{FF2B5EF4-FFF2-40B4-BE49-F238E27FC236}">
                <a16:creationId xmlns:a16="http://schemas.microsoft.com/office/drawing/2014/main" id="{E0018DF8-EF06-45A6-BD92-E7FA230C620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91038" y="234705"/>
            <a:ext cx="2817151" cy="4000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24242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2000"/>
            <a:lum/>
          </a:blip>
          <a:srcRect/>
          <a:stretch>
            <a:fillRect t="-28000" b="-28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rot="5400000">
            <a:off x="5326671" y="-5351588"/>
            <a:ext cx="1524002" cy="12206659"/>
          </a:xfrm>
          <a:prstGeom prst="rect">
            <a:avLst/>
          </a:prstGeom>
          <a:solidFill>
            <a:srgbClr val="373B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7111" y="0"/>
            <a:ext cx="1503485" cy="1503485"/>
          </a:xfrm>
          <a:prstGeom prst="rect">
            <a:avLst/>
          </a:prstGeom>
        </p:spPr>
      </p:pic>
      <p:pic>
        <p:nvPicPr>
          <p:cNvPr id="10" name="Content Placeholder 3">
            <a:extLst>
              <a:ext uri="{FF2B5EF4-FFF2-40B4-BE49-F238E27FC236}">
                <a16:creationId xmlns:a16="http://schemas.microsoft.com/office/drawing/2014/main" id="{7B4D059F-65A8-8C4D-8411-207E58E1B99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1035313" y="220479"/>
            <a:ext cx="976941" cy="994812"/>
          </a:xfrm>
          <a:prstGeom prst="rect">
            <a:avLst/>
          </a:prstGeom>
        </p:spPr>
      </p:pic>
      <p:sp>
        <p:nvSpPr>
          <p:cNvPr id="9" name="TextBox 8">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r>
              <a:rPr lang="en-US" dirty="0">
                <a:solidFill>
                  <a:schemeClr val="tx1">
                    <a:lumMod val="75000"/>
                    <a:lumOff val="25000"/>
                  </a:schemeClr>
                </a:solidFill>
                <a:latin typeface="Gotham Book" pitchFamily="2" charset="0"/>
                <a:cs typeface="Gotham Book" pitchFamily="2" charset="0"/>
              </a:rPr>
              <a:t>https://education.texashistory.unt.edu</a:t>
            </a:r>
            <a:endParaRPr lang="en-US" dirty="0"/>
          </a:p>
        </p:txBody>
      </p:sp>
      <p:sp>
        <p:nvSpPr>
          <p:cNvPr id="12" name="Title 5">
            <a:extLst>
              <a:ext uri="{FF2B5EF4-FFF2-40B4-BE49-F238E27FC236}">
                <a16:creationId xmlns:a16="http://schemas.microsoft.com/office/drawing/2014/main" id="{49B8E334-A4BE-41F5-BA77-3A185BE921E2}"/>
              </a:ext>
            </a:extLst>
          </p:cNvPr>
          <p:cNvSpPr txBox="1">
            <a:spLocks noGrp="1"/>
          </p:cNvSpPr>
          <p:nvPr>
            <p:ph type="title"/>
          </p:nvPr>
        </p:nvSpPr>
        <p:spPr>
          <a:xfrm>
            <a:off x="1827730" y="-584867"/>
            <a:ext cx="10184524" cy="170712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dirty="0">
                <a:solidFill>
                  <a:schemeClr val="bg1"/>
                </a:solidFill>
                <a:latin typeface="Gotham Medium" pitchFamily="2" charset="0"/>
                <a:cs typeface="Gotham Medium" pitchFamily="2" charset="0"/>
              </a:rPr>
              <a:t>Exit Ticket</a:t>
            </a:r>
            <a:endParaRPr lang="en-US" sz="3200" dirty="0">
              <a:latin typeface="Gotham Medium"/>
            </a:endParaRPr>
          </a:p>
        </p:txBody>
      </p:sp>
      <p:sp>
        <p:nvSpPr>
          <p:cNvPr id="8" name="TextBox 1">
            <a:extLst>
              <a:ext uri="{FF2B5EF4-FFF2-40B4-BE49-F238E27FC236}">
                <a16:creationId xmlns:a16="http://schemas.microsoft.com/office/drawing/2014/main" id="{4FF70D3D-5563-4088-994C-5208E3EF2353}"/>
              </a:ext>
            </a:extLst>
          </p:cNvPr>
          <p:cNvSpPr txBox="1"/>
          <p:nvPr/>
        </p:nvSpPr>
        <p:spPr>
          <a:xfrm>
            <a:off x="523828" y="3248325"/>
            <a:ext cx="11270379" cy="1600408"/>
          </a:xfrm>
          <a:prstGeom prst="rect">
            <a:avLst/>
          </a:prstGeom>
          <a:noFill/>
          <a:ln>
            <a:noFill/>
          </a:ln>
        </p:spPr>
        <p:txBody>
          <a:bodyPr spcFirstLastPara="1" wrap="square" lIns="91425" tIns="91425" rIns="91425" bIns="91425" anchor="t" anchorCtr="0">
            <a:spAutoFit/>
          </a:bodyPr>
          <a:lstStyle/>
          <a:p>
            <a:pPr lvl="0">
              <a:lnSpc>
                <a:spcPct val="115000"/>
              </a:lnSpc>
              <a:buClr>
                <a:schemeClr val="dk1"/>
              </a:buClr>
              <a:buSzPts val="1100"/>
            </a:pPr>
            <a:r>
              <a:rPr lang="en-US" sz="4000" dirty="0">
                <a:solidFill>
                  <a:srgbClr val="383935"/>
                </a:solidFill>
                <a:latin typeface="Gotham book"/>
                <a:ea typeface="Times New Roman"/>
                <a:cs typeface="Times New Roman"/>
                <a:sym typeface="Times New Roman"/>
              </a:rPr>
              <a:t>In your opinion, were the Texian volunteers prepared for a revolution? Explain your reasoning.</a:t>
            </a:r>
          </a:p>
        </p:txBody>
      </p:sp>
    </p:spTree>
    <p:extLst>
      <p:ext uri="{BB962C8B-B14F-4D97-AF65-F5344CB8AC3E}">
        <p14:creationId xmlns:p14="http://schemas.microsoft.com/office/powerpoint/2010/main" val="353190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rot="5400000">
            <a:off x="5326671" y="-5351588"/>
            <a:ext cx="1524002" cy="12206659"/>
          </a:xfrm>
          <a:prstGeom prst="rect">
            <a:avLst/>
          </a:prstGeom>
          <a:solidFill>
            <a:srgbClr val="373B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5">
            <a:extLst>
              <a:ext uri="{FF2B5EF4-FFF2-40B4-BE49-F238E27FC236}">
                <a16:creationId xmlns:a16="http://schemas.microsoft.com/office/drawing/2014/main" id="{B5541090-C647-4146-A56D-99FB2BA2F94A}"/>
              </a:ext>
            </a:extLst>
          </p:cNvPr>
          <p:cNvSpPr txBox="1">
            <a:spLocks noGrp="1"/>
          </p:cNvSpPr>
          <p:nvPr>
            <p:ph type="title"/>
          </p:nvPr>
        </p:nvSpPr>
        <p:spPr>
          <a:xfrm>
            <a:off x="1523999" y="-79956"/>
            <a:ext cx="10086976" cy="129524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900" dirty="0">
                <a:solidFill>
                  <a:schemeClr val="bg1"/>
                </a:solidFill>
                <a:latin typeface="Gotham Medium" pitchFamily="2" charset="0"/>
                <a:cs typeface="Gotham Medium" pitchFamily="2" charset="0"/>
              </a:rPr>
              <a:t>Hook Exercise: I need a little help…</a:t>
            </a:r>
            <a:endParaRPr lang="en-US" sz="4400" dirty="0">
              <a:latin typeface="Gotham Medium"/>
            </a:endParaRPr>
          </a:p>
        </p:txBody>
      </p:sp>
      <p:pic>
        <p:nvPicPr>
          <p:cNvPr id="8" name="Content Placeholder 7">
            <a:extLst>
              <a:ext uri="{FF2B5EF4-FFF2-40B4-BE49-F238E27FC236}">
                <a16:creationId xmlns:a16="http://schemas.microsoft.com/office/drawing/2014/main" id="{A6819435-EE01-EB44-B7D7-F1E67D1095F0}"/>
              </a:ext>
              <a:ext uri="{C183D7F6-B498-43B3-948B-1728B52AA6E4}">
                <adec:decorative xmlns:adec="http://schemas.microsoft.com/office/drawing/2017/decorative" val="1"/>
              </a:ext>
            </a:extLst>
          </p:cNvPr>
          <p:cNvPicPr>
            <a:picLocks noGrp="1" noChangeAspect="1"/>
          </p:cNvPicPr>
          <p:nvPr>
            <p:ph sz="half" idx="2"/>
          </p:nvPr>
        </p:nvPicPr>
        <p:blipFill rotWithShape="1">
          <a:blip r:embed="rId2">
            <a:alphaModFix amt="12000"/>
            <a:extLst>
              <a:ext uri="{BEBA8EAE-BF5A-486C-A8C5-ECC9F3942E4B}">
                <a14:imgProps xmlns:a14="http://schemas.microsoft.com/office/drawing/2010/main">
                  <a14:imgLayer r:embed="rId3">
                    <a14:imgEffect>
                      <a14:saturation sat="0"/>
                    </a14:imgEffect>
                  </a14:imgLayer>
                </a14:imgProps>
              </a:ext>
            </a:extLst>
          </a:blip>
          <a:srcRect b="34004"/>
          <a:stretch/>
        </p:blipFill>
        <p:spPr>
          <a:xfrm>
            <a:off x="-14658" y="1524003"/>
            <a:ext cx="12206658" cy="5333997"/>
          </a:xfrm>
        </p:spPr>
      </p:pic>
      <p:sp>
        <p:nvSpPr>
          <p:cNvPr id="9" name="TextBox 1">
            <a:extLst>
              <a:ext uri="{FF2B5EF4-FFF2-40B4-BE49-F238E27FC236}">
                <a16:creationId xmlns:a16="http://schemas.microsoft.com/office/drawing/2014/main" id="{201A8780-77D5-4ADB-B038-6D89CDF47626}"/>
              </a:ext>
            </a:extLst>
          </p:cNvPr>
          <p:cNvSpPr txBox="1"/>
          <p:nvPr/>
        </p:nvSpPr>
        <p:spPr>
          <a:xfrm>
            <a:off x="570840" y="1524003"/>
            <a:ext cx="11144343" cy="4431952"/>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n" sz="2000" i="1" u="sng" dirty="0">
                <a:solidFill>
                  <a:srgbClr val="383935"/>
                </a:solidFill>
                <a:latin typeface="Gotham book"/>
                <a:ea typeface="Times New Roman"/>
                <a:cs typeface="Times New Roman"/>
                <a:sym typeface="Times New Roman"/>
              </a:rPr>
              <a:t>Scenario:</a:t>
            </a:r>
            <a:r>
              <a:rPr lang="en" sz="2000" dirty="0">
                <a:solidFill>
                  <a:srgbClr val="383935"/>
                </a:solidFill>
                <a:latin typeface="Gotham book"/>
                <a:ea typeface="Times New Roman"/>
                <a:cs typeface="Times New Roman"/>
                <a:sym typeface="Times New Roman"/>
              </a:rPr>
              <a:t> You are president of a club at school and in charge of organizing all materials needed for the big event coming up. You’ve already collected around 60% of the items needed through donations but you’re still missing a noticeable amount of supplies. You’ve reached out to your friends, neighbors, teachers, local businesses, and many others along the way and you are running out of contacts and time. With only one week to go before the big event, you decide to reach out one last time for more help and you know the perfect person! They know plenty of people and have connections to more local businesses. When this is all over, you’re going to owe them one BIG TIME!</a:t>
            </a:r>
            <a:endParaRPr sz="2000" dirty="0">
              <a:solidFill>
                <a:srgbClr val="383935"/>
              </a:solidFill>
              <a:latin typeface="Gotham book"/>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Font typeface="Arial"/>
              <a:buNone/>
            </a:pPr>
            <a:endParaRPr sz="2000" dirty="0">
              <a:solidFill>
                <a:srgbClr val="383935"/>
              </a:solidFill>
              <a:latin typeface="Gotham book"/>
              <a:ea typeface="Times New Roman"/>
              <a:cs typeface="Times New Roman"/>
              <a:sym typeface="Times New Roman"/>
            </a:endParaRPr>
          </a:p>
          <a:p>
            <a:pPr marL="0" lvl="0" indent="0" algn="l" rtl="0">
              <a:lnSpc>
                <a:spcPct val="115000"/>
              </a:lnSpc>
              <a:spcBef>
                <a:spcPts val="0"/>
              </a:spcBef>
              <a:spcAft>
                <a:spcPts val="0"/>
              </a:spcAft>
              <a:buNone/>
            </a:pPr>
            <a:r>
              <a:rPr lang="en" sz="2000" i="1" u="sng" dirty="0">
                <a:solidFill>
                  <a:srgbClr val="383935"/>
                </a:solidFill>
                <a:latin typeface="Gotham book"/>
                <a:ea typeface="Times New Roman"/>
                <a:cs typeface="Times New Roman"/>
                <a:sym typeface="Times New Roman"/>
              </a:rPr>
              <a:t>Instructions:</a:t>
            </a:r>
            <a:r>
              <a:rPr lang="en" sz="2000" i="1" dirty="0">
                <a:solidFill>
                  <a:srgbClr val="383935"/>
                </a:solidFill>
                <a:latin typeface="Gotham book"/>
                <a:ea typeface="Times New Roman"/>
                <a:cs typeface="Times New Roman"/>
                <a:sym typeface="Times New Roman"/>
              </a:rPr>
              <a:t> </a:t>
            </a:r>
            <a:r>
              <a:rPr lang="en" sz="2000" dirty="0">
                <a:solidFill>
                  <a:srgbClr val="383935"/>
                </a:solidFill>
                <a:latin typeface="Gotham book"/>
                <a:ea typeface="Times New Roman"/>
                <a:cs typeface="Times New Roman"/>
                <a:sym typeface="Times New Roman"/>
              </a:rPr>
              <a:t>In the space provided on your paper, write a 3-4 sentence letter to </a:t>
            </a:r>
            <a:r>
              <a:rPr lang="en-US" sz="2000" dirty="0">
                <a:solidFill>
                  <a:srgbClr val="383935"/>
                </a:solidFill>
                <a:latin typeface="Gotham book"/>
                <a:ea typeface="Times New Roman"/>
                <a:cs typeface="Times New Roman"/>
                <a:sym typeface="Times New Roman"/>
              </a:rPr>
              <a:t>a family member</a:t>
            </a:r>
            <a:r>
              <a:rPr lang="en" sz="2000" dirty="0">
                <a:solidFill>
                  <a:srgbClr val="383935"/>
                </a:solidFill>
                <a:latin typeface="Gotham book"/>
                <a:ea typeface="Times New Roman"/>
                <a:cs typeface="Times New Roman"/>
                <a:sym typeface="Times New Roman"/>
              </a:rPr>
              <a:t> persuading them to help you finish collecting donations for your club’s event. </a:t>
            </a:r>
            <a:r>
              <a:rPr lang="en" sz="2000" b="1" dirty="0">
                <a:solidFill>
                  <a:srgbClr val="383935"/>
                </a:solidFill>
                <a:latin typeface="Gotham book"/>
                <a:ea typeface="Times New Roman"/>
                <a:cs typeface="Times New Roman"/>
                <a:sym typeface="Times New Roman"/>
              </a:rPr>
              <a:t>Include the following explanations in your letter: why you need their help, what you need them to do, and how much time you have left to collect the items. Remember to add a closing statement. </a:t>
            </a:r>
            <a:endParaRPr sz="2000" b="1" i="1" u="sng" dirty="0">
              <a:solidFill>
                <a:srgbClr val="383935"/>
              </a:solidFill>
              <a:latin typeface="Gotham book"/>
              <a:ea typeface="Times New Roman"/>
              <a:cs typeface="Times New Roman"/>
              <a:sym typeface="Times New Roman"/>
            </a:endParaRPr>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0514" y="0"/>
            <a:ext cx="1503485" cy="1503485"/>
          </a:xfrm>
          <a:prstGeom prst="rect">
            <a:avLst/>
          </a:prstGeom>
        </p:spPr>
      </p:pic>
      <p:pic>
        <p:nvPicPr>
          <p:cNvPr id="10" name="Content Placeholder 3">
            <a:extLst>
              <a:ext uri="{FF2B5EF4-FFF2-40B4-BE49-F238E27FC236}">
                <a16:creationId xmlns:a16="http://schemas.microsoft.com/office/drawing/2014/main" id="{7B4D059F-65A8-8C4D-8411-207E58E1B999}"/>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1035313" y="220479"/>
            <a:ext cx="976941" cy="994812"/>
          </a:xfrm>
          <a:prstGeom prst="rect">
            <a:avLst/>
          </a:prstGeom>
        </p:spPr>
      </p:pic>
      <p:sp>
        <p:nvSpPr>
          <p:cNvPr id="12" name="TextBox 11">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r>
              <a:rPr lang="en-US" dirty="0">
                <a:solidFill>
                  <a:schemeClr val="tx1">
                    <a:lumMod val="75000"/>
                    <a:lumOff val="25000"/>
                  </a:schemeClr>
                </a:solidFill>
                <a:latin typeface="Gotham Book" pitchFamily="2" charset="0"/>
                <a:cs typeface="Gotham Book" pitchFamily="2" charset="0"/>
              </a:rPr>
              <a:t>https://education.texashistory.unt.edu</a:t>
            </a:r>
            <a:endParaRPr lang="en-US" dirty="0"/>
          </a:p>
        </p:txBody>
      </p:sp>
    </p:spTree>
    <p:extLst>
      <p:ext uri="{BB962C8B-B14F-4D97-AF65-F5344CB8AC3E}">
        <p14:creationId xmlns:p14="http://schemas.microsoft.com/office/powerpoint/2010/main" val="5467695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
            <a:lum/>
          </a:blip>
          <a:srcRect/>
          <a:stretch>
            <a:fillRect t="-83000" b="-83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3839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3">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D0DFCA26-F947-4F47-A71A-87D2B4E67CD6}"/>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73529" y="5627077"/>
            <a:ext cx="976941" cy="994812"/>
          </a:xfrm>
          <a:prstGeom prst="rect">
            <a:avLst/>
          </a:prstGeom>
        </p:spPr>
      </p:pic>
      <p:sp>
        <p:nvSpPr>
          <p:cNvPr id="12" name="Title 5">
            <a:extLst>
              <a:ext uri="{FF2B5EF4-FFF2-40B4-BE49-F238E27FC236}">
                <a16:creationId xmlns:a16="http://schemas.microsoft.com/office/drawing/2014/main" id="{38EDB2C2-3372-48DF-A685-9A05E9BB395B}"/>
              </a:ext>
            </a:extLst>
          </p:cNvPr>
          <p:cNvSpPr txBox="1">
            <a:spLocks noGrp="1"/>
          </p:cNvSpPr>
          <p:nvPr>
            <p:ph type="title"/>
          </p:nvPr>
        </p:nvSpPr>
        <p:spPr>
          <a:xfrm>
            <a:off x="1885950" y="0"/>
            <a:ext cx="10285536" cy="117542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900" dirty="0">
                <a:solidFill>
                  <a:srgbClr val="322E50"/>
                </a:solidFill>
                <a:latin typeface="Gotham Medium" pitchFamily="2" charset="0"/>
                <a:cs typeface="Gotham Medium" pitchFamily="2" charset="0"/>
              </a:rPr>
              <a:t>Background Information:</a:t>
            </a:r>
            <a:endParaRPr lang="en-US" sz="4400" dirty="0">
              <a:latin typeface="Gotham Medium"/>
            </a:endParaRPr>
          </a:p>
        </p:txBody>
      </p:sp>
      <p:sp>
        <p:nvSpPr>
          <p:cNvPr id="9" name="TextBox 1">
            <a:extLst>
              <a:ext uri="{FF2B5EF4-FFF2-40B4-BE49-F238E27FC236}">
                <a16:creationId xmlns:a16="http://schemas.microsoft.com/office/drawing/2014/main" id="{0C9C475F-D129-4460-80EB-42C2220D3E48}"/>
              </a:ext>
            </a:extLst>
          </p:cNvPr>
          <p:cNvSpPr txBox="1">
            <a:spLocks/>
          </p:cNvSpPr>
          <p:nvPr/>
        </p:nvSpPr>
        <p:spPr>
          <a:xfrm>
            <a:off x="1885949" y="1161197"/>
            <a:ext cx="9908257" cy="5208605"/>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95000"/>
              </a:lnSpc>
              <a:spcBef>
                <a:spcPts val="0"/>
              </a:spcBef>
              <a:buSzPts val="852"/>
              <a:buFont typeface="Arial" panose="020B0604020202020204" pitchFamily="34" charset="0"/>
              <a:buNone/>
            </a:pPr>
            <a:r>
              <a:rPr lang="en-US" sz="2100" dirty="0">
                <a:solidFill>
                  <a:srgbClr val="383935"/>
                </a:solidFill>
                <a:latin typeface="Gotham book"/>
              </a:rPr>
              <a:t>After Mexico defeated Spain in the Mexican War for Independence, they established a new government and a new set of laws known as the Federal Constitution of the United Mexican States (more commonly referred to as the Constitution of 1824). Early Anglo-American colonists settled in Texas under the newly established laws of the Republic of Mexico. However, the laws changed rapidly over the span of about 10 years and resulted in major conflict between two main groups: government officials who wanted all the power in the central government, known as Centralists, and government officials (including the Texians) who wanted the power to remain divided between states or provinces, known as the Federalists. On August 8, 1825 a group of Texians in San Jacinto met together to document the changes in the Mexican government. During their meeting, they wrote a letter of warning to all Texans titled “San Jacinto Resolutions” and published it in The Texas Republican (the local newspaper; the most modern form of media during that time). </a:t>
            </a:r>
          </a:p>
          <a:p>
            <a:pPr marL="0" indent="0">
              <a:lnSpc>
                <a:spcPct val="95000"/>
              </a:lnSpc>
              <a:spcBef>
                <a:spcPts val="1200"/>
              </a:spcBef>
              <a:buClr>
                <a:schemeClr val="dk1"/>
              </a:buClr>
              <a:buSzPts val="852"/>
              <a:buFont typeface="Arial"/>
              <a:buNone/>
            </a:pPr>
            <a:r>
              <a:rPr lang="en-US" sz="2100" dirty="0">
                <a:solidFill>
                  <a:srgbClr val="383935"/>
                </a:solidFill>
                <a:latin typeface="Gotham book"/>
              </a:rPr>
              <a:t>Compare and contrast the select articles of the Mexican Constitution to the claims Texans made against the Mexican government in the San Jacinto Resolutions. </a:t>
            </a:r>
          </a:p>
        </p:txBody>
      </p:sp>
      <p:sp>
        <p:nvSpPr>
          <p:cNvPr id="11" name="TextBox 10">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r>
              <a:rPr lang="en-US" dirty="0">
                <a:solidFill>
                  <a:schemeClr val="tx1">
                    <a:lumMod val="75000"/>
                    <a:lumOff val="25000"/>
                  </a:schemeClr>
                </a:solidFill>
                <a:latin typeface="Gotham Book" pitchFamily="2" charset="0"/>
                <a:cs typeface="Gotham Book" pitchFamily="2" charset="0"/>
              </a:rPr>
              <a:t>https://education.texashistory.unt.edu</a:t>
            </a:r>
            <a:endParaRPr lang="en-US" dirty="0"/>
          </a:p>
        </p:txBody>
      </p:sp>
    </p:spTree>
    <p:extLst>
      <p:ext uri="{BB962C8B-B14F-4D97-AF65-F5344CB8AC3E}">
        <p14:creationId xmlns:p14="http://schemas.microsoft.com/office/powerpoint/2010/main" val="7851301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9000"/>
            <a:lum/>
            <a:extLst>
              <a:ext uri="{BEBA8EAE-BF5A-486C-A8C5-ECC9F3942E4B}">
                <a14:imgProps xmlns:a14="http://schemas.microsoft.com/office/drawing/2010/main">
                  <a14:imgLayer r:embed="rId3">
                    <a14:imgEffect>
                      <a14:saturation sat="0"/>
                    </a14:imgEffect>
                  </a14:imgLayer>
                </a14:imgProps>
              </a:ext>
            </a:extLst>
          </a:blip>
          <a:srcRect/>
          <a:stretch>
            <a:fillRect t="-36000" b="-36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3839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4">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D0DFCA26-F947-4F47-A71A-87D2B4E67CD6}"/>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273529" y="5627077"/>
            <a:ext cx="976941" cy="994812"/>
          </a:xfrm>
          <a:prstGeom prst="rect">
            <a:avLst/>
          </a:prstGeom>
        </p:spPr>
      </p:pic>
      <p:sp>
        <p:nvSpPr>
          <p:cNvPr id="11" name="TextBox 10">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r>
              <a:rPr lang="en-US" dirty="0">
                <a:solidFill>
                  <a:schemeClr val="tx1">
                    <a:lumMod val="75000"/>
                    <a:lumOff val="25000"/>
                  </a:schemeClr>
                </a:solidFill>
                <a:latin typeface="Gotham Book" pitchFamily="2" charset="0"/>
                <a:cs typeface="Gotham Book" pitchFamily="2" charset="0"/>
              </a:rPr>
              <a:t>https://education.texashistory.unt.edu</a:t>
            </a:r>
            <a:endParaRPr lang="en-US" dirty="0"/>
          </a:p>
        </p:txBody>
      </p:sp>
      <p:sp>
        <p:nvSpPr>
          <p:cNvPr id="12" name="Title 5">
            <a:extLst>
              <a:ext uri="{FF2B5EF4-FFF2-40B4-BE49-F238E27FC236}">
                <a16:creationId xmlns:a16="http://schemas.microsoft.com/office/drawing/2014/main" id="{A1FA434E-E59B-4090-AF99-0D552B1F40A8}"/>
              </a:ext>
            </a:extLst>
          </p:cNvPr>
          <p:cNvSpPr txBox="1">
            <a:spLocks noGrp="1"/>
          </p:cNvSpPr>
          <p:nvPr>
            <p:ph type="title"/>
          </p:nvPr>
        </p:nvSpPr>
        <p:spPr>
          <a:xfrm>
            <a:off x="1826617" y="-79957"/>
            <a:ext cx="10089157" cy="201726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900" dirty="0">
                <a:solidFill>
                  <a:srgbClr val="383935"/>
                </a:solidFill>
                <a:latin typeface="Gotham Medium" pitchFamily="2" charset="0"/>
                <a:cs typeface="Gotham Medium" pitchFamily="2" charset="0"/>
              </a:rPr>
              <a:t>Analysis Questions:</a:t>
            </a:r>
            <a:br>
              <a:rPr lang="en-US" sz="4900" dirty="0">
                <a:solidFill>
                  <a:srgbClr val="383935"/>
                </a:solidFill>
                <a:latin typeface="Gotham Medium" pitchFamily="2" charset="0"/>
                <a:cs typeface="Gotham Medium" pitchFamily="2" charset="0"/>
              </a:rPr>
            </a:br>
            <a:r>
              <a:rPr lang="en-US" sz="3600" dirty="0">
                <a:solidFill>
                  <a:srgbClr val="383935"/>
                </a:solidFill>
                <a:latin typeface="Gotham Medium" pitchFamily="2" charset="0"/>
                <a:cs typeface="Gotham Medium" pitchFamily="2" charset="0"/>
              </a:rPr>
              <a:t>Consider select analysis questions below as you view each document. </a:t>
            </a:r>
            <a:endParaRPr lang="en-US" sz="3600" dirty="0">
              <a:solidFill>
                <a:srgbClr val="383935"/>
              </a:solidFill>
              <a:latin typeface="Gotham Medium"/>
            </a:endParaRPr>
          </a:p>
        </p:txBody>
      </p:sp>
      <p:sp>
        <p:nvSpPr>
          <p:cNvPr id="9" name="TextBox 1">
            <a:extLst>
              <a:ext uri="{FF2B5EF4-FFF2-40B4-BE49-F238E27FC236}">
                <a16:creationId xmlns:a16="http://schemas.microsoft.com/office/drawing/2014/main" id="{F9908134-B171-45CB-9908-BDD98133C3C4}"/>
              </a:ext>
            </a:extLst>
          </p:cNvPr>
          <p:cNvSpPr txBox="1">
            <a:spLocks/>
          </p:cNvSpPr>
          <p:nvPr/>
        </p:nvSpPr>
        <p:spPr>
          <a:xfrm>
            <a:off x="1826617" y="1910905"/>
            <a:ext cx="9815625" cy="4094400"/>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323850">
              <a:spcBef>
                <a:spcPts val="0"/>
              </a:spcBef>
              <a:buClr>
                <a:schemeClr val="dk1"/>
              </a:buClr>
              <a:buSzPts val="1500"/>
              <a:buFont typeface="Times New Roman"/>
              <a:buAutoNum type="arabicPeriod"/>
            </a:pPr>
            <a:r>
              <a:rPr lang="en-US" sz="2200" dirty="0">
                <a:solidFill>
                  <a:srgbClr val="383935"/>
                </a:solidFill>
                <a:latin typeface="Gotham book"/>
                <a:ea typeface="Times New Roman"/>
                <a:cs typeface="Times New Roman"/>
                <a:sym typeface="Times New Roman"/>
              </a:rPr>
              <a:t>Based on the information in document “A”, which article gave states power? Support your answer with text evidence. </a:t>
            </a:r>
          </a:p>
          <a:p>
            <a:pPr marL="457200" indent="-457200">
              <a:spcBef>
                <a:spcPts val="0"/>
              </a:spcBef>
              <a:buClr>
                <a:schemeClr val="dk1"/>
              </a:buClr>
              <a:buSzPts val="1100"/>
              <a:buFont typeface="+mj-lt"/>
              <a:buAutoNum type="arabicPeriod"/>
            </a:pPr>
            <a:endParaRPr lang="en-US" sz="2200" dirty="0">
              <a:solidFill>
                <a:srgbClr val="383935"/>
              </a:solidFill>
              <a:latin typeface="Gotham book"/>
              <a:ea typeface="Times New Roman"/>
              <a:cs typeface="Times New Roman"/>
              <a:sym typeface="Times New Roman"/>
            </a:endParaRPr>
          </a:p>
          <a:p>
            <a:pPr marL="457200" indent="-323850">
              <a:spcBef>
                <a:spcPts val="0"/>
              </a:spcBef>
              <a:buClr>
                <a:schemeClr val="dk1"/>
              </a:buClr>
              <a:buSzPts val="1500"/>
              <a:buFont typeface="Times New Roman"/>
              <a:buAutoNum type="arabicPeriod"/>
            </a:pPr>
            <a:r>
              <a:rPr lang="en-US" sz="2200" dirty="0">
                <a:solidFill>
                  <a:srgbClr val="383935"/>
                </a:solidFill>
                <a:latin typeface="Gotham book"/>
                <a:ea typeface="Times New Roman"/>
                <a:cs typeface="Times New Roman"/>
                <a:sym typeface="Times New Roman"/>
              </a:rPr>
              <a:t>Compare the form of government outlined by the articles in document “A” to the United States government. Provide two examples below, one similarity and one difference. </a:t>
            </a:r>
          </a:p>
          <a:p>
            <a:pPr marL="457200" indent="-457200">
              <a:spcBef>
                <a:spcPts val="0"/>
              </a:spcBef>
              <a:buClr>
                <a:schemeClr val="dk1"/>
              </a:buClr>
              <a:buSzPts val="1100"/>
              <a:buFont typeface="+mj-lt"/>
              <a:buAutoNum type="arabicPeriod"/>
            </a:pPr>
            <a:endParaRPr lang="en-US" sz="2200" dirty="0">
              <a:solidFill>
                <a:srgbClr val="383935"/>
              </a:solidFill>
              <a:latin typeface="Gotham book"/>
              <a:ea typeface="Times New Roman"/>
              <a:cs typeface="Times New Roman"/>
              <a:sym typeface="Times New Roman"/>
            </a:endParaRPr>
          </a:p>
          <a:p>
            <a:pPr marL="457200" indent="-323850">
              <a:spcBef>
                <a:spcPts val="0"/>
              </a:spcBef>
              <a:buClr>
                <a:schemeClr val="dk1"/>
              </a:buClr>
              <a:buSzPts val="1500"/>
              <a:buFont typeface="Times New Roman"/>
              <a:buAutoNum type="arabicPeriod"/>
            </a:pPr>
            <a:r>
              <a:rPr lang="en-US" sz="2200" dirty="0">
                <a:solidFill>
                  <a:srgbClr val="383935"/>
                </a:solidFill>
                <a:latin typeface="Gotham book"/>
                <a:ea typeface="Times New Roman"/>
                <a:cs typeface="Times New Roman"/>
                <a:sym typeface="Times New Roman"/>
              </a:rPr>
              <a:t>In your opinion, do you think Anglo-American Colonists liked or disliked the similarities between the American government and the Mexican government? Explain your answer.</a:t>
            </a:r>
          </a:p>
          <a:p>
            <a:pPr marL="457200" indent="-457200">
              <a:spcBef>
                <a:spcPts val="0"/>
              </a:spcBef>
              <a:buFont typeface="+mj-lt"/>
              <a:buAutoNum type="arabicPeriod"/>
            </a:pPr>
            <a:endParaRPr lang="en-US" sz="2200" dirty="0">
              <a:solidFill>
                <a:srgbClr val="383935"/>
              </a:solidFill>
              <a:latin typeface="Gotham book"/>
              <a:ea typeface="Times New Roman"/>
              <a:cs typeface="Times New Roman"/>
              <a:sym typeface="Times New Roman"/>
            </a:endParaRPr>
          </a:p>
          <a:p>
            <a:pPr marL="457200" indent="-323850">
              <a:spcBef>
                <a:spcPts val="0"/>
              </a:spcBef>
              <a:buClr>
                <a:schemeClr val="dk1"/>
              </a:buClr>
              <a:buSzPts val="1500"/>
              <a:buFont typeface="Times New Roman"/>
              <a:buAutoNum type="arabicPeriod"/>
            </a:pPr>
            <a:r>
              <a:rPr lang="en-US" sz="2200" dirty="0">
                <a:solidFill>
                  <a:srgbClr val="383935"/>
                </a:solidFill>
                <a:latin typeface="Gotham book"/>
                <a:ea typeface="Times New Roman"/>
                <a:cs typeface="Times New Roman"/>
                <a:sym typeface="Times New Roman"/>
              </a:rPr>
              <a:t>In your opinion, were the Texian claims in the San Jacinto Resolutions against the Mexican government justified? Explain your reasoning.</a:t>
            </a:r>
          </a:p>
        </p:txBody>
      </p:sp>
    </p:spTree>
    <p:extLst>
      <p:ext uri="{BB962C8B-B14F-4D97-AF65-F5344CB8AC3E}">
        <p14:creationId xmlns:p14="http://schemas.microsoft.com/office/powerpoint/2010/main" val="37161420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373B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7AE6F562-782D-DC46-92F5-39929AF391E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73529" y="5627077"/>
            <a:ext cx="976941" cy="994812"/>
          </a:xfrm>
          <a:prstGeom prst="rect">
            <a:avLst/>
          </a:prstGeom>
        </p:spPr>
      </p:pic>
      <p:pic>
        <p:nvPicPr>
          <p:cNvPr id="9" name="Picture 8">
            <a:extLst>
              <a:ext uri="{FF2B5EF4-FFF2-40B4-BE49-F238E27FC236}">
                <a16:creationId xmlns:a16="http://schemas.microsoft.com/office/drawing/2014/main" id="{0BC51E3E-3307-4BF1-B811-320E2C93FBAA}"/>
              </a:ext>
              <a:ext uri="{C183D7F6-B498-43B3-948B-1728B52AA6E4}">
                <adec:decorative xmlns:adec="http://schemas.microsoft.com/office/drawing/2017/decorative" val="1"/>
              </a:ext>
            </a:extLst>
          </p:cNvPr>
          <p:cNvPicPr>
            <a:picLocks noChangeAspect="1"/>
          </p:cNvPicPr>
          <p:nvPr/>
        </p:nvPicPr>
        <p:blipFill rotWithShape="1">
          <a:blip r:embed="rId4">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sp>
        <p:nvSpPr>
          <p:cNvPr id="11" name="TextBox 10">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r>
              <a:rPr lang="en-US" dirty="0">
                <a:solidFill>
                  <a:schemeClr val="tx1">
                    <a:lumMod val="75000"/>
                    <a:lumOff val="25000"/>
                  </a:schemeClr>
                </a:solidFill>
                <a:latin typeface="Gotham Book" pitchFamily="2" charset="0"/>
                <a:cs typeface="Gotham Book" pitchFamily="2" charset="0"/>
              </a:rPr>
              <a:t>https://education.texashistory.unt.edu</a:t>
            </a:r>
            <a:endParaRPr lang="en-US" dirty="0"/>
          </a:p>
        </p:txBody>
      </p:sp>
      <p:sp>
        <p:nvSpPr>
          <p:cNvPr id="3" name="Title 2">
            <a:extLst>
              <a:ext uri="{FF2B5EF4-FFF2-40B4-BE49-F238E27FC236}">
                <a16:creationId xmlns:a16="http://schemas.microsoft.com/office/drawing/2014/main" id="{EE52E5FE-29C0-46C8-996E-13BD58F66769}"/>
              </a:ext>
            </a:extLst>
          </p:cNvPr>
          <p:cNvSpPr>
            <a:spLocks noGrp="1"/>
          </p:cNvSpPr>
          <p:nvPr>
            <p:ph type="title"/>
          </p:nvPr>
        </p:nvSpPr>
        <p:spPr>
          <a:xfrm>
            <a:off x="3295460" y="2598649"/>
            <a:ext cx="7460809" cy="1325563"/>
          </a:xfrm>
        </p:spPr>
        <p:txBody>
          <a:bodyPr>
            <a:normAutofit fontScale="90000"/>
          </a:bodyPr>
          <a:lstStyle/>
          <a:p>
            <a:pPr algn="ctr"/>
            <a:r>
              <a:rPr lang="en-US" sz="4900" b="1" dirty="0">
                <a:solidFill>
                  <a:srgbClr val="383935"/>
                </a:solidFill>
                <a:latin typeface="Gotham book"/>
                <a:ea typeface="Times New Roman"/>
                <a:cs typeface="Times New Roman"/>
                <a:sym typeface="Times New Roman"/>
              </a:rPr>
              <a:t>Analyze Document A:</a:t>
            </a:r>
            <a:br>
              <a:rPr lang="en-US" sz="3600" b="1" dirty="0">
                <a:solidFill>
                  <a:srgbClr val="383935"/>
                </a:solidFill>
                <a:latin typeface="Gotham book"/>
                <a:ea typeface="Times New Roman"/>
                <a:cs typeface="Times New Roman"/>
                <a:sym typeface="Times New Roman"/>
              </a:rPr>
            </a:br>
            <a:r>
              <a:rPr lang="en-US" sz="3600" b="1" dirty="0">
                <a:solidFill>
                  <a:srgbClr val="383935"/>
                </a:solidFill>
                <a:latin typeface="Gotham book"/>
                <a:ea typeface="Times New Roman"/>
                <a:cs typeface="Times New Roman"/>
                <a:sym typeface="Times New Roman"/>
              </a:rPr>
              <a:t> </a:t>
            </a:r>
            <a:br>
              <a:rPr lang="en-US" sz="3600" b="1" dirty="0">
                <a:solidFill>
                  <a:srgbClr val="383935"/>
                </a:solidFill>
                <a:latin typeface="Gotham book"/>
                <a:ea typeface="Times New Roman"/>
                <a:cs typeface="Times New Roman"/>
                <a:sym typeface="Times New Roman"/>
              </a:rPr>
            </a:br>
            <a:r>
              <a:rPr lang="en-US" sz="3600" b="1" dirty="0">
                <a:solidFill>
                  <a:srgbClr val="383935"/>
                </a:solidFill>
                <a:latin typeface="Gotham book"/>
                <a:ea typeface="Times New Roman"/>
                <a:cs typeface="Times New Roman"/>
                <a:sym typeface="Times New Roman"/>
              </a:rPr>
              <a:t>The Mexican Constitution of 1824</a:t>
            </a:r>
            <a:br>
              <a:rPr lang="en-US" sz="3600" b="1" dirty="0">
                <a:solidFill>
                  <a:srgbClr val="383935"/>
                </a:solidFill>
                <a:latin typeface="Gotham book"/>
                <a:ea typeface="Times New Roman"/>
                <a:cs typeface="Times New Roman"/>
                <a:sym typeface="Times New Roman"/>
              </a:rPr>
            </a:br>
            <a:endParaRPr lang="en-US" sz="3600" dirty="0">
              <a:solidFill>
                <a:srgbClr val="383935"/>
              </a:solidFill>
            </a:endParaRPr>
          </a:p>
        </p:txBody>
      </p:sp>
    </p:spTree>
    <p:extLst>
      <p:ext uri="{BB962C8B-B14F-4D97-AF65-F5344CB8AC3E}">
        <p14:creationId xmlns:p14="http://schemas.microsoft.com/office/powerpoint/2010/main" val="21481590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373B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2">
            <a:alphaModFix amt="24000"/>
            <a:lum bright="23000"/>
          </a:blip>
          <a:srcRect l="8724" t="84492" b="1647"/>
          <a:stretch/>
        </p:blipFill>
        <p:spPr>
          <a:xfrm rot="5400000">
            <a:off x="-2656743" y="2677255"/>
            <a:ext cx="6858000" cy="1503485"/>
          </a:xfrm>
          <a:prstGeom prst="rect">
            <a:avLst/>
          </a:prstGeom>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514" y="0"/>
            <a:ext cx="1503485" cy="1503485"/>
          </a:xfrm>
          <a:prstGeom prst="rect">
            <a:avLst/>
          </a:prstGeom>
        </p:spPr>
      </p:pic>
      <p:pic>
        <p:nvPicPr>
          <p:cNvPr id="10" name="Content Placeholder 3">
            <a:extLst>
              <a:ext uri="{FF2B5EF4-FFF2-40B4-BE49-F238E27FC236}">
                <a16:creationId xmlns:a16="http://schemas.microsoft.com/office/drawing/2014/main" id="{7B4D059F-65A8-8C4D-8411-207E58E1B99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73529" y="5627077"/>
            <a:ext cx="976941" cy="994812"/>
          </a:xfrm>
          <a:prstGeom prst="rect">
            <a:avLst/>
          </a:prstGeom>
        </p:spPr>
      </p:pic>
      <p:sp>
        <p:nvSpPr>
          <p:cNvPr id="11" name="TextBox 10">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r>
              <a:rPr lang="en-US" dirty="0">
                <a:solidFill>
                  <a:schemeClr val="tx1">
                    <a:lumMod val="75000"/>
                    <a:lumOff val="25000"/>
                  </a:schemeClr>
                </a:solidFill>
                <a:latin typeface="Gotham Book" pitchFamily="2" charset="0"/>
                <a:cs typeface="Gotham Book" pitchFamily="2" charset="0"/>
              </a:rPr>
              <a:t>https://education.texashistory.unt.edu</a:t>
            </a:r>
            <a:endParaRPr lang="en-US" dirty="0"/>
          </a:p>
        </p:txBody>
      </p:sp>
      <p:sp>
        <p:nvSpPr>
          <p:cNvPr id="9" name="Title 5"/>
          <p:cNvSpPr txBox="1">
            <a:spLocks noGrp="1"/>
          </p:cNvSpPr>
          <p:nvPr>
            <p:ph type="title"/>
          </p:nvPr>
        </p:nvSpPr>
        <p:spPr>
          <a:xfrm>
            <a:off x="1544512" y="6585"/>
            <a:ext cx="10626973" cy="132489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000" dirty="0">
                <a:solidFill>
                  <a:srgbClr val="383935"/>
                </a:solidFill>
                <a:latin typeface="Gotham Book"/>
              </a:rPr>
              <a:t>Document A: The Mexican Constitution of 1824</a:t>
            </a:r>
          </a:p>
        </p:txBody>
      </p:sp>
      <p:graphicFrame>
        <p:nvGraphicFramePr>
          <p:cNvPr id="12" name="Table 11">
            <a:extLst>
              <a:ext uri="{FF2B5EF4-FFF2-40B4-BE49-F238E27FC236}">
                <a16:creationId xmlns:a16="http://schemas.microsoft.com/office/drawing/2014/main" id="{07240437-2288-42D4-85E5-F312CB9760FF}"/>
              </a:ext>
            </a:extLst>
          </p:cNvPr>
          <p:cNvGraphicFramePr>
            <a:graphicFrameLocks noGrp="1"/>
          </p:cNvGraphicFramePr>
          <p:nvPr>
            <p:extLst>
              <p:ext uri="{D42A27DB-BD31-4B8C-83A1-F6EECF244321}">
                <p14:modId xmlns:p14="http://schemas.microsoft.com/office/powerpoint/2010/main" val="1483067036"/>
              </p:ext>
            </p:extLst>
          </p:nvPr>
        </p:nvGraphicFramePr>
        <p:xfrm>
          <a:off x="1624238" y="1331479"/>
          <a:ext cx="10437623" cy="4723458"/>
        </p:xfrm>
        <a:graphic>
          <a:graphicData uri="http://schemas.openxmlformats.org/drawingml/2006/table">
            <a:tbl>
              <a:tblPr firstRow="1">
                <a:tableStyleId>{5C22544A-7EE6-4342-B048-85BDC9FD1C3A}</a:tableStyleId>
              </a:tblPr>
              <a:tblGrid>
                <a:gridCol w="3008123">
                  <a:extLst>
                    <a:ext uri="{9D8B030D-6E8A-4147-A177-3AD203B41FA5}">
                      <a16:colId xmlns:a16="http://schemas.microsoft.com/office/drawing/2014/main" val="1779424999"/>
                    </a:ext>
                  </a:extLst>
                </a:gridCol>
                <a:gridCol w="7429500">
                  <a:extLst>
                    <a:ext uri="{9D8B030D-6E8A-4147-A177-3AD203B41FA5}">
                      <a16:colId xmlns:a16="http://schemas.microsoft.com/office/drawing/2014/main" val="29474718"/>
                    </a:ext>
                  </a:extLst>
                </a:gridCol>
              </a:tblGrid>
              <a:tr h="501968">
                <a:tc>
                  <a:txBody>
                    <a:bodyPr/>
                    <a:lstStyle/>
                    <a:p>
                      <a:pPr marL="0" marR="0">
                        <a:lnSpc>
                          <a:spcPct val="115000"/>
                        </a:lnSpc>
                        <a:spcBef>
                          <a:spcPts val="1800"/>
                        </a:spcBef>
                        <a:spcAft>
                          <a:spcPts val="600"/>
                        </a:spcAft>
                      </a:pPr>
                      <a:r>
                        <a:rPr lang="en-US" sz="1100" dirty="0">
                          <a:effectLst/>
                          <a:latin typeface="Gotham Book"/>
                        </a:rPr>
                        <a:t>Article</a:t>
                      </a:r>
                      <a:endParaRPr lang="en-US" sz="1100" b="1" dirty="0">
                        <a:solidFill>
                          <a:srgbClr val="666666"/>
                        </a:solidFill>
                        <a:effectLst/>
                        <a:latin typeface="Gotham Book"/>
                        <a:ea typeface="Droid Serif"/>
                        <a:cs typeface="Droid Serif"/>
                      </a:endParaRPr>
                    </a:p>
                  </a:txBody>
                  <a:tcPr marL="68580" marR="68580" marT="0" marB="0" anchor="ctr">
                    <a:solidFill>
                      <a:schemeClr val="accent1"/>
                    </a:solidFill>
                  </a:tcPr>
                </a:tc>
                <a:tc>
                  <a:txBody>
                    <a:bodyPr/>
                    <a:lstStyle/>
                    <a:p>
                      <a:pPr marL="0" marR="0">
                        <a:lnSpc>
                          <a:spcPct val="115000"/>
                        </a:lnSpc>
                        <a:spcBef>
                          <a:spcPts val="1800"/>
                        </a:spcBef>
                        <a:spcAft>
                          <a:spcPts val="600"/>
                        </a:spcAft>
                      </a:pPr>
                      <a:r>
                        <a:rPr lang="en-US" sz="1100" dirty="0">
                          <a:effectLst/>
                          <a:latin typeface="Gotham Book"/>
                        </a:rPr>
                        <a:t>What it says:</a:t>
                      </a:r>
                      <a:endParaRPr lang="en-US" sz="1100" b="1" dirty="0">
                        <a:solidFill>
                          <a:srgbClr val="666666"/>
                        </a:solidFill>
                        <a:effectLst/>
                        <a:latin typeface="Gotham Book"/>
                        <a:ea typeface="Droid Serif"/>
                        <a:cs typeface="Droid Serif"/>
                      </a:endParaRPr>
                    </a:p>
                  </a:txBody>
                  <a:tcPr marL="68580" marR="68580" marT="0" marB="0" anchor="ctr">
                    <a:solidFill>
                      <a:schemeClr val="accent1"/>
                    </a:solidFill>
                  </a:tcPr>
                </a:tc>
                <a:extLst>
                  <a:ext uri="{0D108BD9-81ED-4DB2-BD59-A6C34878D82A}">
                    <a16:rowId xmlns:a16="http://schemas.microsoft.com/office/drawing/2014/main" val="958795778"/>
                  </a:ext>
                </a:extLst>
              </a:tr>
              <a:tr h="639810">
                <a:tc>
                  <a:txBody>
                    <a:bodyPr/>
                    <a:lstStyle/>
                    <a:p>
                      <a:pPr marL="0" marR="0">
                        <a:lnSpc>
                          <a:spcPct val="115000"/>
                        </a:lnSpc>
                        <a:spcBef>
                          <a:spcPts val="0"/>
                        </a:spcBef>
                        <a:spcAft>
                          <a:spcPts val="800"/>
                        </a:spcAft>
                      </a:pPr>
                      <a:r>
                        <a:rPr lang="en-US" sz="1200" dirty="0">
                          <a:solidFill>
                            <a:srgbClr val="383935"/>
                          </a:solidFill>
                          <a:effectLst/>
                          <a:latin typeface="Gotham Book"/>
                        </a:rPr>
                        <a:t>Article 1</a:t>
                      </a:r>
                      <a:endParaRPr lang="en-US" sz="1000" dirty="0">
                        <a:solidFill>
                          <a:srgbClr val="383935"/>
                        </a:solidFill>
                        <a:effectLst/>
                        <a:latin typeface="Gotham Book"/>
                      </a:endParaRPr>
                    </a:p>
                    <a:p>
                      <a:pPr marL="0" marR="0">
                        <a:lnSpc>
                          <a:spcPct val="115000"/>
                        </a:lnSpc>
                        <a:spcBef>
                          <a:spcPts val="0"/>
                        </a:spcBef>
                        <a:spcAft>
                          <a:spcPts val="0"/>
                        </a:spcAft>
                      </a:pPr>
                      <a:r>
                        <a:rPr lang="en-US" sz="1200" dirty="0">
                          <a:solidFill>
                            <a:srgbClr val="383935"/>
                          </a:solidFill>
                          <a:effectLst/>
                          <a:latin typeface="Gotham Book"/>
                        </a:rPr>
                        <a:t>Established Mexico as a free nation.</a:t>
                      </a:r>
                      <a:endParaRPr lang="en-US" sz="1000" dirty="0">
                        <a:solidFill>
                          <a:srgbClr val="383935"/>
                        </a:solidFill>
                        <a:effectLst/>
                        <a:latin typeface="Gotham Book"/>
                        <a:ea typeface="Arvo"/>
                        <a:cs typeface="Arvo"/>
                      </a:endParaRPr>
                    </a:p>
                  </a:txBody>
                  <a:tcPr marL="68580" marR="68580" marT="0" marB="0"/>
                </a:tc>
                <a:tc>
                  <a:txBody>
                    <a:bodyPr/>
                    <a:lstStyle/>
                    <a:p>
                      <a:pPr marL="0" marR="0">
                        <a:lnSpc>
                          <a:spcPct val="115000"/>
                        </a:lnSpc>
                        <a:spcBef>
                          <a:spcPts val="0"/>
                        </a:spcBef>
                        <a:spcAft>
                          <a:spcPts val="0"/>
                        </a:spcAft>
                      </a:pPr>
                      <a:r>
                        <a:rPr lang="en-US" sz="1200" dirty="0">
                          <a:solidFill>
                            <a:srgbClr val="383935"/>
                          </a:solidFill>
                          <a:effectLst/>
                          <a:latin typeface="Gotham Book"/>
                        </a:rPr>
                        <a:t>The Mexican nation is forever free and independent of the Spanish government and of every other power.</a:t>
                      </a:r>
                      <a:endParaRPr lang="en-US" sz="1000" dirty="0">
                        <a:solidFill>
                          <a:srgbClr val="383935"/>
                        </a:solidFill>
                        <a:effectLst/>
                        <a:latin typeface="Gotham Book"/>
                        <a:ea typeface="Arvo"/>
                        <a:cs typeface="Arvo"/>
                      </a:endParaRPr>
                    </a:p>
                  </a:txBody>
                  <a:tcPr marL="68580" marR="68580" marT="0" marB="0"/>
                </a:tc>
                <a:extLst>
                  <a:ext uri="{0D108BD9-81ED-4DB2-BD59-A6C34878D82A}">
                    <a16:rowId xmlns:a16="http://schemas.microsoft.com/office/drawing/2014/main" val="3045346859"/>
                  </a:ext>
                </a:extLst>
              </a:tr>
              <a:tr h="989134">
                <a:tc>
                  <a:txBody>
                    <a:bodyPr/>
                    <a:lstStyle/>
                    <a:p>
                      <a:pPr marL="0" marR="0">
                        <a:lnSpc>
                          <a:spcPct val="115000"/>
                        </a:lnSpc>
                        <a:spcBef>
                          <a:spcPts val="0"/>
                        </a:spcBef>
                        <a:spcAft>
                          <a:spcPts val="0"/>
                        </a:spcAft>
                      </a:pPr>
                      <a:r>
                        <a:rPr lang="en-US" sz="1200" dirty="0">
                          <a:solidFill>
                            <a:srgbClr val="383935"/>
                          </a:solidFill>
                          <a:effectLst/>
                          <a:latin typeface="Gotham Book"/>
                        </a:rPr>
                        <a:t>Article 2</a:t>
                      </a:r>
                      <a:endParaRPr lang="en-US" sz="1000" dirty="0">
                        <a:solidFill>
                          <a:srgbClr val="383935"/>
                        </a:solidFill>
                        <a:effectLst/>
                        <a:latin typeface="Gotham Book"/>
                      </a:endParaRPr>
                    </a:p>
                    <a:p>
                      <a:pPr marL="0" marR="0">
                        <a:lnSpc>
                          <a:spcPct val="115000"/>
                        </a:lnSpc>
                        <a:spcBef>
                          <a:spcPts val="0"/>
                        </a:spcBef>
                        <a:spcAft>
                          <a:spcPts val="0"/>
                        </a:spcAft>
                      </a:pPr>
                      <a:r>
                        <a:rPr lang="en-US" sz="1200" dirty="0">
                          <a:solidFill>
                            <a:srgbClr val="383935"/>
                          </a:solidFill>
                          <a:effectLst/>
                          <a:latin typeface="Gotham Book"/>
                        </a:rPr>
                        <a:t>Established provinces (or state borders) within Mexico in order to establish federalism, or shared powers, among the states.</a:t>
                      </a:r>
                      <a:endParaRPr lang="en-US" sz="1000" dirty="0">
                        <a:solidFill>
                          <a:srgbClr val="383935"/>
                        </a:solidFill>
                        <a:effectLst/>
                        <a:latin typeface="Gotham Book"/>
                        <a:ea typeface="Arvo"/>
                        <a:cs typeface="Arvo"/>
                      </a:endParaRPr>
                    </a:p>
                  </a:txBody>
                  <a:tcPr marL="68580" marR="68580" marT="0" marB="0"/>
                </a:tc>
                <a:tc>
                  <a:txBody>
                    <a:bodyPr/>
                    <a:lstStyle/>
                    <a:p>
                      <a:pPr marL="0" marR="0">
                        <a:lnSpc>
                          <a:spcPct val="115000"/>
                        </a:lnSpc>
                        <a:spcBef>
                          <a:spcPts val="0"/>
                        </a:spcBef>
                        <a:spcAft>
                          <a:spcPts val="0"/>
                        </a:spcAft>
                      </a:pPr>
                      <a:r>
                        <a:rPr lang="en-US" sz="1200">
                          <a:solidFill>
                            <a:srgbClr val="383935"/>
                          </a:solidFill>
                          <a:effectLst/>
                          <a:latin typeface="Gotham Book"/>
                        </a:rPr>
                        <a:t>Its territory comprehends the former vice-royalty of New Spain, the captain-generalship of Yucatan, the former commandancies of the internal provinces of the East and West and Upper and Lower California with the lands annexed and the adjacent islands in both oceans. A constitutional law will be made for designating the boundaries of the Federation as soon as circumstances will permit.</a:t>
                      </a:r>
                      <a:endParaRPr lang="en-US" sz="1000">
                        <a:solidFill>
                          <a:srgbClr val="383935"/>
                        </a:solidFill>
                        <a:effectLst/>
                        <a:latin typeface="Gotham Book"/>
                        <a:ea typeface="Arvo"/>
                        <a:cs typeface="Arvo"/>
                      </a:endParaRPr>
                    </a:p>
                  </a:txBody>
                  <a:tcPr marL="68580" marR="68580" marT="0" marB="0"/>
                </a:tc>
                <a:extLst>
                  <a:ext uri="{0D108BD9-81ED-4DB2-BD59-A6C34878D82A}">
                    <a16:rowId xmlns:a16="http://schemas.microsoft.com/office/drawing/2014/main" val="2834049637"/>
                  </a:ext>
                </a:extLst>
              </a:tr>
              <a:tr h="776218">
                <a:tc>
                  <a:txBody>
                    <a:bodyPr/>
                    <a:lstStyle/>
                    <a:p>
                      <a:pPr marL="0" marR="0">
                        <a:lnSpc>
                          <a:spcPct val="115000"/>
                        </a:lnSpc>
                        <a:spcBef>
                          <a:spcPts val="0"/>
                        </a:spcBef>
                        <a:spcAft>
                          <a:spcPts val="0"/>
                        </a:spcAft>
                      </a:pPr>
                      <a:r>
                        <a:rPr lang="en-US" sz="1200" dirty="0">
                          <a:solidFill>
                            <a:srgbClr val="383935"/>
                          </a:solidFill>
                          <a:effectLst/>
                          <a:latin typeface="Gotham Book"/>
                        </a:rPr>
                        <a:t>Article 3</a:t>
                      </a:r>
                      <a:endParaRPr lang="en-US" sz="1000" dirty="0">
                        <a:solidFill>
                          <a:srgbClr val="383935"/>
                        </a:solidFill>
                        <a:effectLst/>
                        <a:latin typeface="Gotham Book"/>
                      </a:endParaRPr>
                    </a:p>
                    <a:p>
                      <a:pPr marL="0" marR="0">
                        <a:lnSpc>
                          <a:spcPct val="115000"/>
                        </a:lnSpc>
                        <a:spcBef>
                          <a:spcPts val="0"/>
                        </a:spcBef>
                        <a:spcAft>
                          <a:spcPts val="0"/>
                        </a:spcAft>
                      </a:pPr>
                      <a:r>
                        <a:rPr lang="en-US" sz="1200" dirty="0">
                          <a:solidFill>
                            <a:srgbClr val="383935"/>
                          </a:solidFill>
                          <a:effectLst/>
                          <a:latin typeface="Gotham Book"/>
                        </a:rPr>
                        <a:t>Established Catholicism as the official religion of Mexico.</a:t>
                      </a:r>
                      <a:endParaRPr lang="en-US" sz="1000" dirty="0">
                        <a:solidFill>
                          <a:srgbClr val="383935"/>
                        </a:solidFill>
                        <a:effectLst/>
                        <a:latin typeface="Gotham Book"/>
                        <a:ea typeface="Arvo"/>
                        <a:cs typeface="Arvo"/>
                      </a:endParaRPr>
                    </a:p>
                  </a:txBody>
                  <a:tcPr marL="68580" marR="68580" marT="0" marB="0" anchor="ctr"/>
                </a:tc>
                <a:tc>
                  <a:txBody>
                    <a:bodyPr/>
                    <a:lstStyle/>
                    <a:p>
                      <a:pPr marL="0" marR="0">
                        <a:lnSpc>
                          <a:spcPct val="115000"/>
                        </a:lnSpc>
                        <a:spcBef>
                          <a:spcPts val="0"/>
                        </a:spcBef>
                        <a:spcAft>
                          <a:spcPts val="0"/>
                        </a:spcAft>
                      </a:pPr>
                      <a:r>
                        <a:rPr lang="en-US" sz="1200" dirty="0">
                          <a:solidFill>
                            <a:srgbClr val="383935"/>
                          </a:solidFill>
                          <a:effectLst/>
                          <a:latin typeface="Gotham Book"/>
                        </a:rPr>
                        <a:t>The religion of the Mexican nation shall perpetually remain the Roman Catholic and Apostolic. The nation protects it by wise and just laws and prohibits the exercise of any other.</a:t>
                      </a:r>
                      <a:endParaRPr lang="en-US" sz="1000" dirty="0">
                        <a:solidFill>
                          <a:srgbClr val="383935"/>
                        </a:solidFill>
                        <a:effectLst/>
                        <a:latin typeface="Gotham Book"/>
                        <a:ea typeface="Arvo"/>
                        <a:cs typeface="Arvo"/>
                      </a:endParaRPr>
                    </a:p>
                  </a:txBody>
                  <a:tcPr marL="68580" marR="68580" marT="0" marB="0" anchor="ctr"/>
                </a:tc>
                <a:extLst>
                  <a:ext uri="{0D108BD9-81ED-4DB2-BD59-A6C34878D82A}">
                    <a16:rowId xmlns:a16="http://schemas.microsoft.com/office/drawing/2014/main" val="3289667113"/>
                  </a:ext>
                </a:extLst>
              </a:tr>
              <a:tr h="1304001">
                <a:tc>
                  <a:txBody>
                    <a:bodyPr/>
                    <a:lstStyle/>
                    <a:p>
                      <a:pPr marL="0" marR="0">
                        <a:lnSpc>
                          <a:spcPct val="115000"/>
                        </a:lnSpc>
                        <a:spcBef>
                          <a:spcPts val="0"/>
                        </a:spcBef>
                        <a:spcAft>
                          <a:spcPts val="0"/>
                        </a:spcAft>
                      </a:pPr>
                      <a:r>
                        <a:rPr lang="en-US" sz="1200">
                          <a:solidFill>
                            <a:srgbClr val="383935"/>
                          </a:solidFill>
                          <a:effectLst/>
                          <a:latin typeface="Gotham Book"/>
                        </a:rPr>
                        <a:t>Article 4</a:t>
                      </a:r>
                      <a:endParaRPr lang="en-US" sz="1000">
                        <a:solidFill>
                          <a:srgbClr val="383935"/>
                        </a:solidFill>
                        <a:effectLst/>
                        <a:latin typeface="Gotham Book"/>
                      </a:endParaRPr>
                    </a:p>
                    <a:p>
                      <a:pPr marL="0" marR="0">
                        <a:lnSpc>
                          <a:spcPct val="115000"/>
                        </a:lnSpc>
                        <a:spcBef>
                          <a:spcPts val="0"/>
                        </a:spcBef>
                        <a:spcAft>
                          <a:spcPts val="0"/>
                        </a:spcAft>
                      </a:pPr>
                      <a:r>
                        <a:rPr lang="en-US" sz="1200">
                          <a:solidFill>
                            <a:srgbClr val="383935"/>
                          </a:solidFill>
                          <a:effectLst/>
                          <a:latin typeface="Gotham Book"/>
                        </a:rPr>
                        <a:t>(1) Established a democratic form of government giving power to the people through voting rights. (2) Divided power among the states and National government.</a:t>
                      </a:r>
                      <a:endParaRPr lang="en-US" sz="1000">
                        <a:solidFill>
                          <a:srgbClr val="383935"/>
                        </a:solidFill>
                        <a:effectLst/>
                        <a:latin typeface="Gotham Book"/>
                        <a:ea typeface="Arvo"/>
                        <a:cs typeface="Arvo"/>
                      </a:endParaRPr>
                    </a:p>
                  </a:txBody>
                  <a:tcPr marL="68580" marR="68580" marT="0" marB="0" anchor="ctr"/>
                </a:tc>
                <a:tc>
                  <a:txBody>
                    <a:bodyPr/>
                    <a:lstStyle/>
                    <a:p>
                      <a:pPr marL="0" marR="0">
                        <a:lnSpc>
                          <a:spcPct val="115000"/>
                        </a:lnSpc>
                        <a:spcBef>
                          <a:spcPts val="0"/>
                        </a:spcBef>
                        <a:spcAft>
                          <a:spcPts val="0"/>
                        </a:spcAft>
                      </a:pPr>
                      <a:r>
                        <a:rPr lang="en-US" sz="1200">
                          <a:solidFill>
                            <a:srgbClr val="383935"/>
                          </a:solidFill>
                          <a:effectLst/>
                          <a:latin typeface="Gotham Book"/>
                        </a:rPr>
                        <a:t>The Mexican nation adopts for the form of its government a popular representative and federal republic.</a:t>
                      </a:r>
                      <a:endParaRPr lang="en-US" sz="1000">
                        <a:solidFill>
                          <a:srgbClr val="383935"/>
                        </a:solidFill>
                        <a:effectLst/>
                        <a:latin typeface="Gotham Book"/>
                        <a:ea typeface="Arvo"/>
                        <a:cs typeface="Arvo"/>
                      </a:endParaRPr>
                    </a:p>
                  </a:txBody>
                  <a:tcPr marL="68580" marR="68580" marT="0" marB="0" anchor="ctr"/>
                </a:tc>
                <a:extLst>
                  <a:ext uri="{0D108BD9-81ED-4DB2-BD59-A6C34878D82A}">
                    <a16:rowId xmlns:a16="http://schemas.microsoft.com/office/drawing/2014/main" val="3692267864"/>
                  </a:ext>
                </a:extLst>
              </a:tr>
              <a:tr h="512327">
                <a:tc>
                  <a:txBody>
                    <a:bodyPr/>
                    <a:lstStyle/>
                    <a:p>
                      <a:pPr marL="0" marR="0">
                        <a:lnSpc>
                          <a:spcPct val="115000"/>
                        </a:lnSpc>
                        <a:spcBef>
                          <a:spcPts val="0"/>
                        </a:spcBef>
                        <a:spcAft>
                          <a:spcPts val="0"/>
                        </a:spcAft>
                      </a:pPr>
                      <a:r>
                        <a:rPr lang="en-US" sz="1200">
                          <a:solidFill>
                            <a:srgbClr val="383935"/>
                          </a:solidFill>
                          <a:effectLst/>
                          <a:latin typeface="Gotham Book"/>
                        </a:rPr>
                        <a:t>Article 6</a:t>
                      </a:r>
                      <a:endParaRPr lang="en-US" sz="1000">
                        <a:solidFill>
                          <a:srgbClr val="383935"/>
                        </a:solidFill>
                        <a:effectLst/>
                        <a:latin typeface="Gotham Book"/>
                      </a:endParaRPr>
                    </a:p>
                    <a:p>
                      <a:pPr marL="0" marR="0">
                        <a:lnSpc>
                          <a:spcPct val="115000"/>
                        </a:lnSpc>
                        <a:spcBef>
                          <a:spcPts val="0"/>
                        </a:spcBef>
                        <a:spcAft>
                          <a:spcPts val="0"/>
                        </a:spcAft>
                      </a:pPr>
                      <a:r>
                        <a:rPr lang="en-US" sz="1200">
                          <a:solidFill>
                            <a:srgbClr val="383935"/>
                          </a:solidFill>
                          <a:effectLst/>
                          <a:latin typeface="Gotham Book"/>
                        </a:rPr>
                        <a:t>Created a checks and balances system</a:t>
                      </a:r>
                      <a:endParaRPr lang="en-US" sz="1000">
                        <a:solidFill>
                          <a:srgbClr val="383935"/>
                        </a:solidFill>
                        <a:effectLst/>
                        <a:latin typeface="Gotham Book"/>
                        <a:ea typeface="Arvo"/>
                        <a:cs typeface="Arvo"/>
                      </a:endParaRPr>
                    </a:p>
                  </a:txBody>
                  <a:tcPr marL="68580" marR="68580" marT="0" marB="0" anchor="ctr"/>
                </a:tc>
                <a:tc>
                  <a:txBody>
                    <a:bodyPr/>
                    <a:lstStyle/>
                    <a:p>
                      <a:pPr marL="0" marR="0">
                        <a:lnSpc>
                          <a:spcPct val="115000"/>
                        </a:lnSpc>
                        <a:spcBef>
                          <a:spcPts val="0"/>
                        </a:spcBef>
                        <a:spcAft>
                          <a:spcPts val="800"/>
                        </a:spcAft>
                      </a:pPr>
                      <a:r>
                        <a:rPr lang="en-US" sz="1200" dirty="0">
                          <a:solidFill>
                            <a:srgbClr val="383935"/>
                          </a:solidFill>
                          <a:effectLst/>
                          <a:latin typeface="Gotham Book"/>
                        </a:rPr>
                        <a:t>The Supreme power of the Federation as to its exercise, is divided into the legislative, executive and judicial powers.</a:t>
                      </a:r>
                      <a:endParaRPr lang="en-US" sz="1000" dirty="0">
                        <a:solidFill>
                          <a:srgbClr val="383935"/>
                        </a:solidFill>
                        <a:effectLst/>
                        <a:latin typeface="Gotham Book"/>
                        <a:ea typeface="Arvo"/>
                        <a:cs typeface="Arvo"/>
                      </a:endParaRPr>
                    </a:p>
                  </a:txBody>
                  <a:tcPr marL="68580" marR="68580" marT="0" marB="0" anchor="ctr"/>
                </a:tc>
                <a:extLst>
                  <a:ext uri="{0D108BD9-81ED-4DB2-BD59-A6C34878D82A}">
                    <a16:rowId xmlns:a16="http://schemas.microsoft.com/office/drawing/2014/main" val="1806500481"/>
                  </a:ext>
                </a:extLst>
              </a:tr>
            </a:tbl>
          </a:graphicData>
        </a:graphic>
      </p:graphicFrame>
    </p:spTree>
    <p:extLst>
      <p:ext uri="{BB962C8B-B14F-4D97-AF65-F5344CB8AC3E}">
        <p14:creationId xmlns:p14="http://schemas.microsoft.com/office/powerpoint/2010/main" val="36817293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373B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83935"/>
              </a:solidFill>
            </a:endParaRPr>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7AE6F562-782D-DC46-92F5-39929AF391E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73529" y="5627077"/>
            <a:ext cx="976941" cy="994812"/>
          </a:xfrm>
          <a:prstGeom prst="rect">
            <a:avLst/>
          </a:prstGeom>
        </p:spPr>
      </p:pic>
      <p:pic>
        <p:nvPicPr>
          <p:cNvPr id="9" name="Picture 8">
            <a:extLst>
              <a:ext uri="{FF2B5EF4-FFF2-40B4-BE49-F238E27FC236}">
                <a16:creationId xmlns:a16="http://schemas.microsoft.com/office/drawing/2014/main" id="{0BC51E3E-3307-4BF1-B811-320E2C93FBAA}"/>
              </a:ext>
              <a:ext uri="{C183D7F6-B498-43B3-948B-1728B52AA6E4}">
                <adec:decorative xmlns:adec="http://schemas.microsoft.com/office/drawing/2017/decorative" val="1"/>
              </a:ext>
            </a:extLst>
          </p:cNvPr>
          <p:cNvPicPr>
            <a:picLocks noChangeAspect="1"/>
          </p:cNvPicPr>
          <p:nvPr/>
        </p:nvPicPr>
        <p:blipFill rotWithShape="1">
          <a:blip r:embed="rId4">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sp>
        <p:nvSpPr>
          <p:cNvPr id="11" name="TextBox 10">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r>
              <a:rPr lang="en-US" dirty="0">
                <a:solidFill>
                  <a:srgbClr val="383935"/>
                </a:solidFill>
                <a:latin typeface="Gotham Book" pitchFamily="2" charset="0"/>
                <a:cs typeface="Gotham Book" pitchFamily="2" charset="0"/>
              </a:rPr>
              <a:t>https://education.texashistory.unt.edu</a:t>
            </a:r>
            <a:endParaRPr lang="en-US" dirty="0">
              <a:solidFill>
                <a:srgbClr val="383935"/>
              </a:solidFill>
            </a:endParaRPr>
          </a:p>
        </p:txBody>
      </p:sp>
      <p:sp>
        <p:nvSpPr>
          <p:cNvPr id="3" name="Title 2">
            <a:extLst>
              <a:ext uri="{FF2B5EF4-FFF2-40B4-BE49-F238E27FC236}">
                <a16:creationId xmlns:a16="http://schemas.microsoft.com/office/drawing/2014/main" id="{EE52E5FE-29C0-46C8-996E-13BD58F66769}"/>
              </a:ext>
            </a:extLst>
          </p:cNvPr>
          <p:cNvSpPr>
            <a:spLocks noGrp="1"/>
          </p:cNvSpPr>
          <p:nvPr>
            <p:ph type="title"/>
          </p:nvPr>
        </p:nvSpPr>
        <p:spPr>
          <a:xfrm>
            <a:off x="3295460" y="2598649"/>
            <a:ext cx="7460809" cy="1325563"/>
          </a:xfrm>
        </p:spPr>
        <p:txBody>
          <a:bodyPr>
            <a:normAutofit fontScale="90000"/>
          </a:bodyPr>
          <a:lstStyle/>
          <a:p>
            <a:pPr algn="ctr"/>
            <a:r>
              <a:rPr lang="en-US" sz="4900" b="1" dirty="0">
                <a:solidFill>
                  <a:srgbClr val="383935"/>
                </a:solidFill>
                <a:latin typeface="Gotham book"/>
                <a:ea typeface="Times New Roman"/>
                <a:cs typeface="Times New Roman"/>
                <a:sym typeface="Times New Roman"/>
              </a:rPr>
              <a:t>Analyze Document B:</a:t>
            </a:r>
            <a:br>
              <a:rPr lang="en-US" sz="3600" b="1" dirty="0">
                <a:solidFill>
                  <a:srgbClr val="383935"/>
                </a:solidFill>
                <a:latin typeface="Gotham book"/>
                <a:ea typeface="Times New Roman"/>
                <a:cs typeface="Times New Roman"/>
                <a:sym typeface="Times New Roman"/>
              </a:rPr>
            </a:br>
            <a:r>
              <a:rPr lang="en-US" sz="3600" b="1" dirty="0">
                <a:solidFill>
                  <a:srgbClr val="383935"/>
                </a:solidFill>
                <a:latin typeface="Gotham book"/>
                <a:ea typeface="Times New Roman"/>
                <a:cs typeface="Times New Roman"/>
                <a:sym typeface="Times New Roman"/>
              </a:rPr>
              <a:t> </a:t>
            </a:r>
            <a:br>
              <a:rPr lang="en-US" sz="3600" b="1" dirty="0">
                <a:solidFill>
                  <a:srgbClr val="383935"/>
                </a:solidFill>
                <a:latin typeface="Gotham book"/>
                <a:ea typeface="Times New Roman"/>
                <a:cs typeface="Times New Roman"/>
                <a:sym typeface="Times New Roman"/>
              </a:rPr>
            </a:br>
            <a:r>
              <a:rPr lang="en-US" sz="3600" b="1" dirty="0">
                <a:solidFill>
                  <a:srgbClr val="383935"/>
                </a:solidFill>
                <a:latin typeface="Gotham book"/>
                <a:ea typeface="Times New Roman"/>
                <a:cs typeface="Times New Roman"/>
                <a:sym typeface="Times New Roman"/>
              </a:rPr>
              <a:t>San Jacinto Resolutions August 8, 1835</a:t>
            </a:r>
            <a:endParaRPr lang="en-US" sz="3600" dirty="0">
              <a:solidFill>
                <a:srgbClr val="383935"/>
              </a:solidFill>
            </a:endParaRPr>
          </a:p>
        </p:txBody>
      </p:sp>
    </p:spTree>
    <p:extLst>
      <p:ext uri="{BB962C8B-B14F-4D97-AF65-F5344CB8AC3E}">
        <p14:creationId xmlns:p14="http://schemas.microsoft.com/office/powerpoint/2010/main" val="39641742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12528"/>
            <a:ext cx="1524002" cy="6858002"/>
          </a:xfrm>
          <a:prstGeom prst="rect">
            <a:avLst/>
          </a:prstGeom>
          <a:solidFill>
            <a:srgbClr val="373B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2">
            <a:alphaModFix amt="24000"/>
            <a:lum bright="23000"/>
          </a:blip>
          <a:srcRect l="8724" t="84492" b="1647"/>
          <a:stretch/>
        </p:blipFill>
        <p:spPr>
          <a:xfrm rot="5400000">
            <a:off x="-2656743" y="2677255"/>
            <a:ext cx="6858000" cy="1503485"/>
          </a:xfrm>
          <a:prstGeom prst="rect">
            <a:avLst/>
          </a:prstGeom>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514" y="0"/>
            <a:ext cx="1503485" cy="1503485"/>
          </a:xfrm>
          <a:prstGeom prst="rect">
            <a:avLst/>
          </a:prstGeom>
        </p:spPr>
      </p:pic>
      <p:pic>
        <p:nvPicPr>
          <p:cNvPr id="10" name="Content Placeholder 3">
            <a:extLst>
              <a:ext uri="{FF2B5EF4-FFF2-40B4-BE49-F238E27FC236}">
                <a16:creationId xmlns:a16="http://schemas.microsoft.com/office/drawing/2014/main" id="{7B4D059F-65A8-8C4D-8411-207E58E1B99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73529" y="5627077"/>
            <a:ext cx="976941" cy="994812"/>
          </a:xfrm>
          <a:prstGeom prst="rect">
            <a:avLst/>
          </a:prstGeom>
        </p:spPr>
      </p:pic>
      <p:sp>
        <p:nvSpPr>
          <p:cNvPr id="11" name="TextBox 10">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r>
              <a:rPr lang="en-US" dirty="0">
                <a:solidFill>
                  <a:schemeClr val="tx1">
                    <a:lumMod val="75000"/>
                    <a:lumOff val="25000"/>
                  </a:schemeClr>
                </a:solidFill>
                <a:latin typeface="Gotham Book" pitchFamily="2" charset="0"/>
                <a:cs typeface="Gotham Book" pitchFamily="2" charset="0"/>
              </a:rPr>
              <a:t>https://education.texashistory.unt.edu</a:t>
            </a:r>
            <a:endParaRPr lang="en-US" dirty="0"/>
          </a:p>
        </p:txBody>
      </p:sp>
      <p:sp>
        <p:nvSpPr>
          <p:cNvPr id="9" name="Title 5"/>
          <p:cNvSpPr txBox="1">
            <a:spLocks noGrp="1"/>
          </p:cNvSpPr>
          <p:nvPr>
            <p:ph type="title"/>
          </p:nvPr>
        </p:nvSpPr>
        <p:spPr>
          <a:xfrm>
            <a:off x="1544512" y="6585"/>
            <a:ext cx="10626973" cy="132489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000" dirty="0">
                <a:solidFill>
                  <a:srgbClr val="383935"/>
                </a:solidFill>
                <a:latin typeface="Gotham Book"/>
              </a:rPr>
              <a:t>Document B: San Jacinto Resolutions </a:t>
            </a:r>
            <a:br>
              <a:rPr lang="en-US" sz="4000" dirty="0">
                <a:solidFill>
                  <a:srgbClr val="383935"/>
                </a:solidFill>
                <a:latin typeface="Gotham Book"/>
              </a:rPr>
            </a:br>
            <a:r>
              <a:rPr lang="en-US" sz="4000" dirty="0">
                <a:solidFill>
                  <a:srgbClr val="383935"/>
                </a:solidFill>
                <a:latin typeface="Gotham Book"/>
              </a:rPr>
              <a:t>August 8, 1835, Part 1</a:t>
            </a:r>
          </a:p>
        </p:txBody>
      </p:sp>
      <p:sp>
        <p:nvSpPr>
          <p:cNvPr id="13" name="TextBox 1">
            <a:extLst>
              <a:ext uri="{FF2B5EF4-FFF2-40B4-BE49-F238E27FC236}">
                <a16:creationId xmlns:a16="http://schemas.microsoft.com/office/drawing/2014/main" id="{6D4A77C3-9C4C-4C57-82B4-C23591F55007}"/>
              </a:ext>
            </a:extLst>
          </p:cNvPr>
          <p:cNvSpPr txBox="1"/>
          <p:nvPr/>
        </p:nvSpPr>
        <p:spPr>
          <a:xfrm>
            <a:off x="1652750" y="1251402"/>
            <a:ext cx="10141457" cy="418573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2000" b="1" dirty="0">
                <a:solidFill>
                  <a:srgbClr val="383935"/>
                </a:solidFill>
                <a:latin typeface="Gotham Book"/>
                <a:ea typeface="Times New Roman"/>
                <a:cs typeface="Times New Roman"/>
                <a:sym typeface="Times New Roman"/>
              </a:rPr>
              <a:t>(Section 1)</a:t>
            </a:r>
            <a:endParaRPr sz="2000" b="1" dirty="0">
              <a:solidFill>
                <a:srgbClr val="383935"/>
              </a:solidFill>
              <a:latin typeface="Gotham Book"/>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2000" dirty="0">
                <a:solidFill>
                  <a:srgbClr val="383935"/>
                </a:solidFill>
                <a:latin typeface="Gotham Book"/>
                <a:ea typeface="Times New Roman"/>
                <a:cs typeface="Times New Roman"/>
                <a:sym typeface="Times New Roman"/>
              </a:rPr>
              <a:t>Whereas, we have heard with profound regret, that the federal republican government of Mexico, has been violently dissolved’ that the constitutions of the several free and independent States, composing that confederation, have been declared abrogate, and void; that the late President of the Republic, General Santa Ana, has been invested with extraordinary, dictatorial powers, and a central consolidated government has been established at the city of Mexico; that the civil militia of the nation has been disarmed and disbanded that some of our Sister States have been invaded by a military force and the blood of their citizens profusely shed [to] coerce them into submission to the new administration; and that a similar invasion is contemplated, and is now in preparation to be made upon Texas; therefore the citizens of the precinct of San Jacinto assembled to deliberate upon the solemn crisis in our public affairs, have adopted the following resolutions, as indicative of our views and feelings; and we do earnestly recommend the mature consideration of the same subject to our fellow citizens of Texas generally.</a:t>
            </a:r>
            <a:endParaRPr sz="2000" dirty="0">
              <a:solidFill>
                <a:srgbClr val="383935"/>
              </a:solidFill>
              <a:latin typeface="Gotham Book"/>
              <a:ea typeface="Times New Roman"/>
              <a:cs typeface="Times New Roman"/>
              <a:sym typeface="Times New Roman"/>
            </a:endParaRPr>
          </a:p>
        </p:txBody>
      </p:sp>
    </p:spTree>
    <p:extLst>
      <p:ext uri="{BB962C8B-B14F-4D97-AF65-F5344CB8AC3E}">
        <p14:creationId xmlns:p14="http://schemas.microsoft.com/office/powerpoint/2010/main" val="5610995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2289</TotalTime>
  <Words>3456</Words>
  <Application>Microsoft Office PowerPoint</Application>
  <PresentationFormat>Widescreen</PresentationFormat>
  <Paragraphs>134</Paragraphs>
  <Slides>26</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26</vt:i4>
      </vt:variant>
    </vt:vector>
  </HeadingPairs>
  <TitlesOfParts>
    <vt:vector size="38" baseType="lpstr">
      <vt:lpstr>Arial</vt:lpstr>
      <vt:lpstr>Arvo</vt:lpstr>
      <vt:lpstr>Bad Script</vt:lpstr>
      <vt:lpstr>Calibri</vt:lpstr>
      <vt:lpstr>Calibri Light</vt:lpstr>
      <vt:lpstr>Droid Serif</vt:lpstr>
      <vt:lpstr>Gotham Book</vt:lpstr>
      <vt:lpstr>Gotham Book</vt:lpstr>
      <vt:lpstr>Gotham Medium</vt:lpstr>
      <vt:lpstr>Josefin Sans</vt:lpstr>
      <vt:lpstr>Times New Roman</vt:lpstr>
      <vt:lpstr>Office Theme</vt:lpstr>
      <vt:lpstr>Introduction to the Texas Revolution – 1835 </vt:lpstr>
      <vt:lpstr>Essential Question</vt:lpstr>
      <vt:lpstr>Hook Exercise: I need a little help…</vt:lpstr>
      <vt:lpstr>Background Information:</vt:lpstr>
      <vt:lpstr>Analysis Questions: Consider select analysis questions below as you view each document. </vt:lpstr>
      <vt:lpstr>Analyze Document A:   The Mexican Constitution of 1824 </vt:lpstr>
      <vt:lpstr>Document A: The Mexican Constitution of 1824</vt:lpstr>
      <vt:lpstr>Analyze Document B:   San Jacinto Resolutions August 8, 1835</vt:lpstr>
      <vt:lpstr>Document B: San Jacinto Resolutions  August 8, 1835, Part 1</vt:lpstr>
      <vt:lpstr>Document B: San Jacinto Resolutions  August 8, 1835, Part 2</vt:lpstr>
      <vt:lpstr>The Texas Republican</vt:lpstr>
      <vt:lpstr>Document analysis instructions:</vt:lpstr>
      <vt:lpstr>Texas Declaration of Causes for Taking Up Arms Against Santa Anna  November 7, 1835</vt:lpstr>
      <vt:lpstr>Texas Declaration of Causes for Taking Up Arms Against Santa Anna  November 7, 1835, Part 1</vt:lpstr>
      <vt:lpstr>Texas Declaration of Causes for Taking Up Arms Against Santa Anna  November 7, 1835, Part 2</vt:lpstr>
      <vt:lpstr>Texas Declaration of Causes for Taking Up Arms Against Santa Anna  November 7, 1835, Part 3</vt:lpstr>
      <vt:lpstr>Texas Declaration of Causes for Taking Up Arms Against Santa Anna  November 7, 1835, Part 4</vt:lpstr>
      <vt:lpstr>Texas Declaration of Causes for Taking Up Arms Against Santa Anna  November 7, 1835, Part 5</vt:lpstr>
      <vt:lpstr>Document analysis, next steps:</vt:lpstr>
      <vt:lpstr>Letter from Stephen F. Austin to Mary Austin Holley   January 7, 1836</vt:lpstr>
      <vt:lpstr>Letter from Stephen F. Austin to Mary Austin Holley New Orleans, Jan 7, 1836, Part 1</vt:lpstr>
      <vt:lpstr>Letter from Stephen F. Austin to Mary Austin Holley New Orleans, Jan 7, 1836, Part 2</vt:lpstr>
      <vt:lpstr>Letter from Stephen F. Austin to Mary Austin Holley New Orleans, Jan 7, 1836, Part 3</vt:lpstr>
      <vt:lpstr>Letter from Stephen F. Austin to Mary Austin Holley New Orleans, Jan 7, 1836, Part 4</vt:lpstr>
      <vt:lpstr>Document analysis directions:</vt:lpstr>
      <vt:lpstr>Exit Ticket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Sylve, Joshua</dc:creator>
  <cp:lastModifiedBy>Mangum, Jacob</cp:lastModifiedBy>
  <cp:revision>76</cp:revision>
  <dcterms:created xsi:type="dcterms:W3CDTF">2020-07-07T18:16:05Z</dcterms:created>
  <dcterms:modified xsi:type="dcterms:W3CDTF">2022-02-23T18:23:45Z</dcterms:modified>
</cp:coreProperties>
</file>