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87" r:id="rId3"/>
    <p:sldId id="310" r:id="rId4"/>
    <p:sldId id="291" r:id="rId5"/>
    <p:sldId id="307" r:id="rId6"/>
    <p:sldId id="281" r:id="rId7"/>
    <p:sldId id="283" r:id="rId8"/>
    <p:sldId id="311" r:id="rId9"/>
    <p:sldId id="316" r:id="rId10"/>
    <p:sldId id="313" r:id="rId11"/>
    <p:sldId id="314" r:id="rId12"/>
    <p:sldId id="308" r:id="rId13"/>
    <p:sldId id="315" r:id="rId14"/>
    <p:sldId id="317" r:id="rId15"/>
    <p:sldId id="318" r:id="rId16"/>
    <p:sldId id="319" r:id="rId17"/>
    <p:sldId id="320" r:id="rId18"/>
    <p:sldId id="321" r:id="rId19"/>
    <p:sldId id="322" r:id="rId20"/>
    <p:sldId id="324" r:id="rId21"/>
    <p:sldId id="325" r:id="rId22"/>
    <p:sldId id="326" r:id="rId23"/>
    <p:sldId id="327" r:id="rId24"/>
    <p:sldId id="328" r:id="rId25"/>
    <p:sldId id="323"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E9307278-A9DA-BB4A-80ED-21E569140618}">
          <p14:sldIdLst>
            <p14:sldId id="293"/>
            <p14:sldId id="287"/>
            <p14:sldId id="310"/>
            <p14:sldId id="291"/>
            <p14:sldId id="307"/>
            <p14:sldId id="281"/>
            <p14:sldId id="283"/>
            <p14:sldId id="311"/>
            <p14:sldId id="316"/>
            <p14:sldId id="313"/>
            <p14:sldId id="314"/>
            <p14:sldId id="308"/>
            <p14:sldId id="315"/>
            <p14:sldId id="317"/>
            <p14:sldId id="318"/>
            <p14:sldId id="319"/>
            <p14:sldId id="320"/>
            <p14:sldId id="321"/>
            <p14:sldId id="322"/>
            <p14:sldId id="324"/>
            <p14:sldId id="325"/>
            <p14:sldId id="326"/>
            <p14:sldId id="327"/>
            <p14:sldId id="328"/>
            <p14:sldId id="323"/>
            <p14:sldId id="3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Stauffer" initials="BS" lastIdx="7" clrIdx="0">
    <p:extLst>
      <p:ext uri="{19B8F6BF-5375-455C-9EA6-DF929625EA0E}">
        <p15:presenceInfo xmlns:p15="http://schemas.microsoft.com/office/powerpoint/2012/main" userId="S::Brian.Stauffer@glo.texas.gov::3fc7f91e-3464-40de-b232-48554038c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935"/>
    <a:srgbClr val="0073C2"/>
    <a:srgbClr val="CA4341"/>
    <a:srgbClr val="CA73C2"/>
    <a:srgbClr val="DB3639"/>
    <a:srgbClr val="0574C8"/>
    <a:srgbClr val="373B34"/>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p:restoredTop sz="94674"/>
  </p:normalViewPr>
  <p:slideViewPr>
    <p:cSldViewPr snapToGrid="0" snapToObjects="1">
      <p:cViewPr varScale="1">
        <p:scale>
          <a:sx n="69" d="100"/>
          <a:sy n="69" d="100"/>
        </p:scale>
        <p:origin x="4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5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85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92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23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12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26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14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63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701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4/11/2022</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567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4/11/2022</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1111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l="6000" t="-24000" r="-7000" b="-27000"/>
          </a:stretch>
        </a:blipFill>
        <a:effectLst/>
      </p:bgPr>
    </p:bg>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738098C9-8351-4424-8388-4E47F7266929}"/>
              </a:ext>
            </a:extLst>
          </p:cNvPr>
          <p:cNvSpPr txBox="1">
            <a:spLocks noGrp="1"/>
          </p:cNvSpPr>
          <p:nvPr>
            <p:ph type="title"/>
          </p:nvPr>
        </p:nvSpPr>
        <p:spPr>
          <a:xfrm>
            <a:off x="1828165" y="2339144"/>
            <a:ext cx="10118442"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dirty="0">
                <a:solidFill>
                  <a:srgbClr val="322E50"/>
                </a:solidFill>
                <a:latin typeface="Gotham Book"/>
                <a:cs typeface="Gotham Medium" pitchFamily="2" charset="0"/>
              </a:rPr>
              <a:t>Introducción a la Revolución </a:t>
            </a:r>
            <a:br>
              <a:rPr lang="es-MX" dirty="0">
                <a:solidFill>
                  <a:srgbClr val="322E50"/>
                </a:solidFill>
                <a:latin typeface="Gotham Book"/>
                <a:cs typeface="Gotham Medium" pitchFamily="2" charset="0"/>
              </a:rPr>
            </a:br>
            <a:r>
              <a:rPr lang="es-MX" dirty="0">
                <a:solidFill>
                  <a:srgbClr val="322E50"/>
                </a:solidFill>
                <a:latin typeface="Gotham Book"/>
                <a:cs typeface="Gotham Medium" pitchFamily="2" charset="0"/>
              </a:rPr>
              <a:t>de Texas – 1835 </a:t>
            </a:r>
            <a:endParaRPr lang="es-MX" dirty="0">
              <a:latin typeface="Gotham Book"/>
            </a:endParaRPr>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3810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5" descr="Side bar in Charcoal with faded blue topographical map overlay">
            <a:extLst>
              <a:ext uri="{FF2B5EF4-FFF2-40B4-BE49-F238E27FC236}">
                <a16:creationId xmlns:a16="http://schemas.microsoft.com/office/drawing/2014/main" id="{9CA5ACA2-3436-B048-BAB2-05A7A5B3BADB}"/>
              </a:ext>
              <a:ext uri="{C183D7F6-B498-43B3-948B-1728B52AA6E4}">
                <adec:decorative xmlns:adec="http://schemas.microsoft.com/office/drawing/2017/decorative" val="0"/>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descr="Texas History for Teachers ">
            <a:extLst>
              <a:ext uri="{FF2B5EF4-FFF2-40B4-BE49-F238E27FC236}">
                <a16:creationId xmlns:a16="http://schemas.microsoft.com/office/drawing/2014/main" id="{8EACD2FA-8A9C-124B-823E-C53F0646271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descr="The Portal to Texas History ">
            <a:extLst>
              <a:ext uri="{FF2B5EF4-FFF2-40B4-BE49-F238E27FC236}">
                <a16:creationId xmlns:a16="http://schemas.microsoft.com/office/drawing/2014/main" id="{D0DFCA26-F947-4F47-A71A-87D2B4E67CD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descr="http://eduction.texashistory.unt.edu">
            <a:extLst>
              <a:ext uri="{C183D7F6-B498-43B3-948B-1728B52AA6E4}">
                <adec:decorative xmlns:adec="http://schemas.microsoft.com/office/drawing/2017/decorative" val="0"/>
              </a:ext>
            </a:extLst>
          </p:cNvPr>
          <p:cNvSpPr txBox="1"/>
          <p:nvPr/>
        </p:nvSpPr>
        <p:spPr>
          <a:xfrm>
            <a:off x="7702655" y="6369803"/>
            <a:ext cx="4091552" cy="369332"/>
          </a:xfrm>
          <a:prstGeom prst="rect">
            <a:avLst/>
          </a:prstGeom>
          <a:noFill/>
        </p:spPr>
        <p:txBody>
          <a:bodyPr wrap="square" rtlCol="0">
            <a:spAutoFit/>
          </a:bodyPr>
          <a:lstStyle/>
          <a:p>
            <a:r>
              <a:rPr lang="es-MX">
                <a:solidFill>
                  <a:schemeClr val="tx1">
                    <a:lumMod val="75000"/>
                    <a:lumOff val="25000"/>
                  </a:schemeClr>
                </a:solidFill>
                <a:latin typeface="Gotham Book" pitchFamily="2" charset="0"/>
                <a:cs typeface="Gotham Book" pitchFamily="2" charset="0"/>
              </a:rPr>
              <a:t>https://education.texashistory.unt.edu</a:t>
            </a:r>
            <a:endParaRPr lang="es-MX"/>
          </a:p>
        </p:txBody>
      </p:sp>
    </p:spTree>
    <p:extLst>
      <p:ext uri="{BB962C8B-B14F-4D97-AF65-F5344CB8AC3E}">
        <p14:creationId xmlns:p14="http://schemas.microsoft.com/office/powerpoint/2010/main" val="7445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324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rPr>
              <a:t>Documento B: Las Resoluciones de San Jacinto </a:t>
            </a:r>
            <a:br>
              <a:rPr lang="es-MX" sz="4000" dirty="0">
                <a:solidFill>
                  <a:srgbClr val="383935"/>
                </a:solidFill>
                <a:latin typeface="Gotham Book"/>
              </a:rPr>
            </a:br>
            <a:r>
              <a:rPr lang="es-MX" sz="4000" dirty="0">
                <a:solidFill>
                  <a:srgbClr val="383935"/>
                </a:solidFill>
                <a:latin typeface="Gotham Book"/>
              </a:rPr>
              <a:t>8 de Agosto de 1835, 2ª Parte</a:t>
            </a:r>
          </a:p>
        </p:txBody>
      </p:sp>
      <p:sp>
        <p:nvSpPr>
          <p:cNvPr id="12" name="Rectangle 5">
            <a:extLst>
              <a:ext uri="{FF2B5EF4-FFF2-40B4-BE49-F238E27FC236}">
                <a16:creationId xmlns:a16="http://schemas.microsoft.com/office/drawing/2014/main" id="{79048587-8C76-4CB4-946D-3C2B0211D0E8}"/>
              </a:ext>
            </a:extLst>
          </p:cNvPr>
          <p:cNvSpPr>
            <a:spLocks noChangeArrowheads="1"/>
          </p:cNvSpPr>
          <p:nvPr/>
        </p:nvSpPr>
        <p:spPr bwMode="auto">
          <a:xfrm>
            <a:off x="1632235" y="1331478"/>
            <a:ext cx="1009415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(Sección 2</a:t>
            </a:r>
            <a:r>
              <a:rPr kumimoji="0" lang="es-MX" altLang="es-MX" sz="2000" b="1" i="0" u="none" strike="noStrike" cap="none" normalizeH="0" baseline="30000" dirty="0">
                <a:ln>
                  <a:noFill/>
                </a:ln>
                <a:solidFill>
                  <a:schemeClr val="tx1"/>
                </a:solidFill>
                <a:effectLst/>
                <a:latin typeface="Gotham Book"/>
                <a:ea typeface="Times New Roman" panose="02020603050405020304" pitchFamily="18" charset="0"/>
                <a:cs typeface="Times New Roman" panose="02020603050405020304" pitchFamily="18" charset="0"/>
              </a:rPr>
              <a:t>o</a:t>
            </a:r>
            <a:r>
              <a:rPr kumimoji="0" lang="es-MX" altLang="es-MX" sz="2000" b="1"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a:t>
            </a:r>
            <a:endParaRPr kumimoji="0" lang="es-MX" altLang="es-MX" sz="2000" b="0" i="0" u="none" strike="noStrike" cap="none" normalizeH="0" baseline="0" dirty="0">
              <a:ln>
                <a:noFill/>
              </a:ln>
              <a:solidFill>
                <a:schemeClr val="tx1"/>
              </a:solidFill>
              <a:effectLst/>
              <a:latin typeface="Gotham 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Sea resuelto: Que los fines originales, propios, y legítimos de un gobierno son la conveniencia, la felicidad, y la prosperidad del pueblo . . . Que la desintegración del gobierno es, implícitamente, la desintegración de la unión política. </a:t>
            </a:r>
            <a:endParaRPr kumimoji="0" lang="es-MX" altLang="es-MX" sz="2000" b="0" i="0" u="none" strike="noStrike" cap="none" normalizeH="0" baseline="0" dirty="0">
              <a:ln>
                <a:noFill/>
              </a:ln>
              <a:solidFill>
                <a:schemeClr val="tx1"/>
              </a:solidFill>
              <a:effectLst/>
              <a:latin typeface="Gotham 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(Sección 3</a:t>
            </a:r>
            <a:r>
              <a:rPr kumimoji="0" lang="es-MX" altLang="es-MX" sz="2000" b="1" i="0" u="none" strike="noStrike" cap="none" normalizeH="0" baseline="30000" dirty="0">
                <a:ln>
                  <a:noFill/>
                </a:ln>
                <a:solidFill>
                  <a:schemeClr val="tx1"/>
                </a:solidFill>
                <a:effectLst/>
                <a:latin typeface="Gotham Book"/>
                <a:ea typeface="Times New Roman" panose="02020603050405020304" pitchFamily="18" charset="0"/>
                <a:cs typeface="Times New Roman" panose="02020603050405020304" pitchFamily="18" charset="0"/>
              </a:rPr>
              <a:t>o</a:t>
            </a:r>
            <a:r>
              <a:rPr kumimoji="0" lang="es-MX" altLang="es-MX" sz="2000" b="1"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a:t>
            </a:r>
            <a:endParaRPr kumimoji="0" lang="es-MX" altLang="es-MX" sz="2000" b="0" i="0" u="none" strike="noStrike" cap="none" normalizeH="0" baseline="0" dirty="0">
              <a:ln>
                <a:noFill/>
              </a:ln>
              <a:solidFill>
                <a:schemeClr val="tx1"/>
              </a:solidFill>
              <a:effectLst/>
              <a:latin typeface="Gotham 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Sea resuelto: Que, confiando en la exactitud de la información que hemos recibido de varios lados, consideramos que el gobierno federal republicano de los Estados Unidos Mexicanos est</a:t>
            </a:r>
            <a:r>
              <a:rPr kumimoji="0" lang="es-MX" altLang="es-MX"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kumimoji="0" lang="es-MX" altLang="es-MX" sz="2000" b="0"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 subvertido, disuelto, aniquilado; y que la fidelidad de todo ciudadano hacia ese gobierno es, necesariamente, exonerada y de ninguna obligación política ni moral. </a:t>
            </a:r>
            <a:endParaRPr kumimoji="0" lang="es-MX" altLang="es-MX" sz="2000" b="0" i="0" u="none" strike="noStrike" cap="none" normalizeH="0" baseline="0" dirty="0">
              <a:ln>
                <a:noFill/>
              </a:ln>
              <a:solidFill>
                <a:schemeClr val="tx1"/>
              </a:solidFill>
              <a:effectLst/>
              <a:latin typeface="Gotham 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(Sección 4</a:t>
            </a:r>
            <a:r>
              <a:rPr kumimoji="0" lang="es-MX" altLang="es-MX" sz="2000" b="1" i="0" u="none" strike="noStrike" cap="none" normalizeH="0" baseline="30000" dirty="0">
                <a:ln>
                  <a:noFill/>
                </a:ln>
                <a:solidFill>
                  <a:schemeClr val="tx1"/>
                </a:solidFill>
                <a:effectLst/>
                <a:latin typeface="Gotham Book"/>
                <a:ea typeface="Times New Roman" panose="02020603050405020304" pitchFamily="18" charset="0"/>
                <a:cs typeface="Times New Roman" panose="02020603050405020304" pitchFamily="18" charset="0"/>
              </a:rPr>
              <a:t>o</a:t>
            </a:r>
            <a:r>
              <a:rPr kumimoji="0" lang="es-MX" altLang="es-MX" sz="2000" b="1"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a:t>
            </a:r>
            <a:endParaRPr kumimoji="0" lang="es-MX" altLang="es-MX" sz="2000" b="0" i="0" u="none" strike="noStrike" cap="none" normalizeH="0" baseline="0" dirty="0">
              <a:ln>
                <a:noFill/>
              </a:ln>
              <a:solidFill>
                <a:schemeClr val="tx1"/>
              </a:solidFill>
              <a:effectLst/>
              <a:latin typeface="Gotham 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chemeClr val="tx1"/>
                </a:solidFill>
                <a:effectLst/>
                <a:latin typeface="Gotham Book"/>
                <a:ea typeface="Times New Roman" panose="02020603050405020304" pitchFamily="18" charset="0"/>
                <a:cs typeface="Times New Roman" panose="02020603050405020304" pitchFamily="18" charset="0"/>
              </a:rPr>
              <a:t>Sea resuelto: Que, en tales circunstancias dolorosas y vergonzosas, todo ciudadano tiene el deber de deliberar de manera tranquila e imparcial, y que, con un completo conocimiento de los hechos, debe examinar con un cuidado celoso las actuales condiciones y el posible bienestar de Texas antes de que decida lanzarse a sí mismo, junto con su patria, en los muchos y enormes horrores de una guerra civil.  </a:t>
            </a:r>
            <a:endParaRPr kumimoji="0" lang="es-MX" altLang="es-MX" sz="2000" b="0" i="0" u="none" strike="noStrike" cap="none" normalizeH="0" baseline="0" dirty="0">
              <a:ln>
                <a:noFill/>
              </a:ln>
              <a:solidFill>
                <a:schemeClr val="tx1"/>
              </a:solidFill>
              <a:effectLst/>
              <a:latin typeface="Gotham Book"/>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Gotham Book"/>
            </a:endParaRPr>
          </a:p>
        </p:txBody>
      </p:sp>
    </p:spTree>
    <p:extLst>
      <p:ext uri="{BB962C8B-B14F-4D97-AF65-F5344CB8AC3E}">
        <p14:creationId xmlns:p14="http://schemas.microsoft.com/office/powerpoint/2010/main" val="181270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47171" y="189537"/>
            <a:ext cx="8093980" cy="879497"/>
          </a:xfrm>
        </p:spPr>
        <p:txBody>
          <a:bodyPr>
            <a:normAutofit fontScale="90000"/>
          </a:bodyPr>
          <a:lstStyle/>
          <a:p>
            <a:r>
              <a:rPr lang="es-ES" dirty="0">
                <a:solidFill>
                  <a:srgbClr val="383935"/>
                </a:solidFill>
                <a:latin typeface="Gotham Medium" pitchFamily="2" charset="0"/>
                <a:cs typeface="Gotham Medium" pitchFamily="2" charset="0"/>
              </a:rPr>
              <a:t>The Texas Republican</a:t>
            </a:r>
          </a:p>
        </p:txBody>
      </p:sp>
      <p:sp>
        <p:nvSpPr>
          <p:cNvPr id="12" name="TextBox 1">
            <a:extLst>
              <a:ext uri="{FF2B5EF4-FFF2-40B4-BE49-F238E27FC236}">
                <a16:creationId xmlns:a16="http://schemas.microsoft.com/office/drawing/2014/main" id="{71FDC6C7-EEE7-4F91-B984-6E6E4E6D48BC}"/>
              </a:ext>
            </a:extLst>
          </p:cNvPr>
          <p:cNvSpPr txBox="1"/>
          <p:nvPr/>
        </p:nvSpPr>
        <p:spPr>
          <a:xfrm>
            <a:off x="433634" y="1258573"/>
            <a:ext cx="6455437" cy="510906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2000" b="1" i="1" dirty="0">
                <a:highlight>
                  <a:srgbClr val="FFFFFF"/>
                </a:highlight>
                <a:latin typeface="Gotham Book"/>
                <a:ea typeface="Josefin Sans"/>
                <a:cs typeface="Josefin Sans"/>
                <a:sym typeface="Josefin Sans"/>
              </a:rPr>
              <a:t>The Texas Republican</a:t>
            </a:r>
            <a:r>
              <a:rPr lang="es-MX" sz="2000" b="1" dirty="0">
                <a:highlight>
                  <a:srgbClr val="FFFFFF"/>
                </a:highlight>
                <a:latin typeface="Gotham Book"/>
                <a:ea typeface="Josefin Sans"/>
                <a:cs typeface="Josefin Sans"/>
                <a:sym typeface="Josefin Sans"/>
              </a:rPr>
              <a:t>:</a:t>
            </a:r>
          </a:p>
          <a:p>
            <a:pPr marL="0" lvl="0" indent="0" algn="ctr" rtl="0">
              <a:spcBef>
                <a:spcPts val="0"/>
              </a:spcBef>
              <a:spcAft>
                <a:spcPts val="0"/>
              </a:spcAft>
              <a:buNone/>
            </a:pPr>
            <a:r>
              <a:rPr lang="es-MX" sz="2000" dirty="0">
                <a:highlight>
                  <a:srgbClr val="FFFFFF"/>
                </a:highlight>
                <a:latin typeface="Gotham Book"/>
                <a:ea typeface="Josefin Sans"/>
                <a:cs typeface="Josefin Sans"/>
                <a:sym typeface="Josefin Sans"/>
              </a:rPr>
              <a:t>Sábado,  19 de septiembre de 1835</a:t>
            </a:r>
          </a:p>
          <a:p>
            <a:pPr marL="0" lvl="0" indent="0" algn="ctr" rtl="0">
              <a:spcBef>
                <a:spcPts val="0"/>
              </a:spcBef>
              <a:spcAft>
                <a:spcPts val="0"/>
              </a:spcAft>
              <a:buNone/>
            </a:pPr>
            <a:r>
              <a:rPr lang="es-MX" sz="2000" dirty="0">
                <a:highlight>
                  <a:srgbClr val="FFFFFF"/>
                </a:highlight>
                <a:latin typeface="Gotham Book"/>
                <a:ea typeface="Josefin Sans"/>
                <a:cs typeface="Josefin Sans"/>
                <a:sym typeface="Josefin Sans"/>
              </a:rPr>
              <a:t>Periódico semanal impreso en la área de </a:t>
            </a:r>
            <a:r>
              <a:rPr lang="es-MX" sz="2000" dirty="0" err="1">
                <a:highlight>
                  <a:srgbClr val="FFFFFF"/>
                </a:highlight>
                <a:latin typeface="Gotham Book"/>
                <a:ea typeface="Josefin Sans"/>
                <a:cs typeface="Josefin Sans"/>
                <a:sym typeface="Josefin Sans"/>
              </a:rPr>
              <a:t>Brazoria</a:t>
            </a:r>
            <a:r>
              <a:rPr lang="es-MX" sz="2000" dirty="0">
                <a:highlight>
                  <a:srgbClr val="FFFFFF"/>
                </a:highlight>
                <a:latin typeface="Gotham Book"/>
                <a:ea typeface="Josefin Sans"/>
                <a:cs typeface="Josefin Sans"/>
                <a:sym typeface="Josefin Sans"/>
              </a:rPr>
              <a:t>, Texas. Incluye noticias locales, estatales, y nacionales junto con avisos y </a:t>
            </a:r>
            <a:r>
              <a:rPr lang="es-MX" sz="2000" dirty="0">
                <a:latin typeface="Gotham Book"/>
                <a:ea typeface="Josefin Sans"/>
                <a:cs typeface="Josefin Sans"/>
                <a:sym typeface="Josefin Sans"/>
              </a:rPr>
              <a:t>anuncios</a:t>
            </a:r>
            <a:r>
              <a:rPr lang="es-MX" sz="2000" dirty="0">
                <a:highlight>
                  <a:srgbClr val="FFFFFF"/>
                </a:highlight>
                <a:latin typeface="Gotham Book"/>
                <a:ea typeface="Josefin Sans"/>
                <a:cs typeface="Josefin Sans"/>
                <a:sym typeface="Josefin Sans"/>
              </a:rPr>
              <a:t>. Éste numero en particular contiene las Resoluciones de San Jacinto con el fin de informar a los demás colonos angloamericanos en Texas sobre los asuntos del gobierno mexicano.</a:t>
            </a:r>
          </a:p>
          <a:p>
            <a:pPr marL="0" lvl="0" indent="0" algn="ctr" rtl="0">
              <a:spcBef>
                <a:spcPts val="0"/>
              </a:spcBef>
              <a:spcAft>
                <a:spcPts val="0"/>
              </a:spcAft>
              <a:buClr>
                <a:schemeClr val="dk1"/>
              </a:buClr>
              <a:buSzPts val="1100"/>
              <a:buFont typeface="Arial"/>
              <a:buNone/>
            </a:pPr>
            <a:r>
              <a:rPr lang="es-MX" sz="2000" b="1" dirty="0">
                <a:highlight>
                  <a:srgbClr val="FFFFFF"/>
                </a:highlight>
                <a:latin typeface="Gotham Book"/>
                <a:ea typeface="Josefin Sans"/>
                <a:cs typeface="Josefin Sans"/>
                <a:sym typeface="Josefin Sans"/>
              </a:rPr>
              <a:t>Periódicos de la área del condado de </a:t>
            </a:r>
            <a:r>
              <a:rPr lang="es-MX" sz="2000" b="1" dirty="0" err="1">
                <a:highlight>
                  <a:srgbClr val="FFFFFF"/>
                </a:highlight>
                <a:latin typeface="Gotham Book"/>
                <a:ea typeface="Josefin Sans"/>
                <a:cs typeface="Josefin Sans"/>
                <a:sym typeface="Josefin Sans"/>
              </a:rPr>
              <a:t>Brazoria</a:t>
            </a:r>
            <a:endParaRPr lang="es-MX" sz="2000" b="1" dirty="0">
              <a:highlight>
                <a:srgbClr val="FFFFFF"/>
              </a:highlight>
              <a:latin typeface="Gotham Book"/>
              <a:ea typeface="Josefin Sans"/>
              <a:cs typeface="Josefin Sans"/>
              <a:sym typeface="Josefin Sans"/>
            </a:endParaRPr>
          </a:p>
          <a:p>
            <a:pPr marL="0" lvl="0" indent="0" algn="ctr" rtl="0">
              <a:spcBef>
                <a:spcPts val="0"/>
              </a:spcBef>
              <a:spcAft>
                <a:spcPts val="0"/>
              </a:spcAft>
              <a:buNone/>
            </a:pPr>
            <a:r>
              <a:rPr lang="es-MX" sz="2000" dirty="0">
                <a:highlight>
                  <a:srgbClr val="FFFFFF"/>
                </a:highlight>
                <a:latin typeface="Gotham Book"/>
                <a:ea typeface="Josefin Sans"/>
                <a:cs typeface="Josefin Sans"/>
                <a:sym typeface="Josefin Sans"/>
              </a:rPr>
              <a:t>Ubicado en la región del la costa del golfo de Texas, el condado de </a:t>
            </a:r>
            <a:r>
              <a:rPr lang="es-MX" sz="2000" dirty="0" err="1">
                <a:highlight>
                  <a:srgbClr val="FFFFFF"/>
                </a:highlight>
                <a:latin typeface="Gotham Book"/>
                <a:ea typeface="Josefin Sans"/>
                <a:cs typeface="Josefin Sans"/>
                <a:sym typeface="Josefin Sans"/>
              </a:rPr>
              <a:t>Brazoria</a:t>
            </a:r>
            <a:r>
              <a:rPr lang="es-MX" sz="2000" dirty="0">
                <a:highlight>
                  <a:srgbClr val="FFFFFF"/>
                </a:highlight>
                <a:latin typeface="Gotham Book"/>
                <a:ea typeface="Josefin Sans"/>
                <a:cs typeface="Josefin Sans"/>
                <a:sym typeface="Josefin Sans"/>
              </a:rPr>
              <a:t> fue el lugar de algunos de los periódicos mas tempranos publicados en Texas. Entre los m</a:t>
            </a:r>
            <a:r>
              <a:rPr lang="es-MX" sz="2000" dirty="0">
                <a:highlight>
                  <a:srgbClr val="FFFFFF"/>
                </a:highlight>
                <a:latin typeface="Times New Roman" panose="02020603050405020304" pitchFamily="18" charset="0"/>
                <a:ea typeface="Josefin Sans"/>
                <a:cs typeface="Times New Roman" panose="02020603050405020304" pitchFamily="18" charset="0"/>
                <a:sym typeface="Josefin Sans"/>
              </a:rPr>
              <a:t>á</a:t>
            </a:r>
            <a:r>
              <a:rPr lang="es-MX" sz="2000" dirty="0">
                <a:highlight>
                  <a:srgbClr val="FFFFFF"/>
                </a:highlight>
                <a:latin typeface="Gotham Book"/>
                <a:ea typeface="Josefin Sans"/>
                <a:cs typeface="Josefin Sans"/>
                <a:sym typeface="Josefin Sans"/>
              </a:rPr>
              <a:t>s tempranos en esta colección, el </a:t>
            </a:r>
            <a:r>
              <a:rPr lang="es-MX" sz="2000" i="1" dirty="0">
                <a:highlight>
                  <a:srgbClr val="FFFFFF"/>
                </a:highlight>
                <a:latin typeface="Gotham Book"/>
                <a:ea typeface="Josefin Sans"/>
                <a:cs typeface="Josefin Sans"/>
                <a:sym typeface="Josefin Sans"/>
              </a:rPr>
              <a:t>Texas Gazette and </a:t>
            </a:r>
            <a:r>
              <a:rPr lang="es-MX" sz="2000" i="1" dirty="0" err="1">
                <a:highlight>
                  <a:srgbClr val="FFFFFF"/>
                </a:highlight>
                <a:latin typeface="Gotham Book"/>
                <a:ea typeface="Josefin Sans"/>
                <a:cs typeface="Josefin Sans"/>
                <a:sym typeface="Josefin Sans"/>
              </a:rPr>
              <a:t>Brazoria</a:t>
            </a:r>
            <a:r>
              <a:rPr lang="es-MX" sz="2000" i="1" dirty="0">
                <a:highlight>
                  <a:srgbClr val="FFFFFF"/>
                </a:highlight>
                <a:latin typeface="Gotham Book"/>
                <a:ea typeface="Josefin Sans"/>
                <a:cs typeface="Josefin Sans"/>
                <a:sym typeface="Josefin Sans"/>
              </a:rPr>
              <a:t> </a:t>
            </a:r>
            <a:r>
              <a:rPr lang="es-MX" sz="2000" i="1" dirty="0" err="1">
                <a:highlight>
                  <a:srgbClr val="FFFFFF"/>
                </a:highlight>
                <a:latin typeface="Gotham Book"/>
                <a:ea typeface="Josefin Sans"/>
                <a:cs typeface="Josefin Sans"/>
                <a:sym typeface="Josefin Sans"/>
              </a:rPr>
              <a:t>Commercial</a:t>
            </a:r>
            <a:r>
              <a:rPr lang="es-MX" sz="2000" i="1" dirty="0">
                <a:highlight>
                  <a:srgbClr val="FFFFFF"/>
                </a:highlight>
                <a:latin typeface="Gotham Book"/>
                <a:ea typeface="Josefin Sans"/>
                <a:cs typeface="Josefin Sans"/>
                <a:sym typeface="Josefin Sans"/>
              </a:rPr>
              <a:t> </a:t>
            </a:r>
            <a:r>
              <a:rPr lang="es-MX" sz="2000" i="1" dirty="0" err="1">
                <a:highlight>
                  <a:srgbClr val="FFFFFF"/>
                </a:highlight>
                <a:latin typeface="Gotham Book"/>
                <a:ea typeface="Josefin Sans"/>
                <a:cs typeface="Josefin Sans"/>
                <a:sym typeface="Josefin Sans"/>
              </a:rPr>
              <a:t>Advertiser</a:t>
            </a:r>
            <a:r>
              <a:rPr lang="es-MX" sz="2000" dirty="0">
                <a:highlight>
                  <a:srgbClr val="FFFFFF"/>
                </a:highlight>
                <a:latin typeface="Gotham Book"/>
                <a:ea typeface="Josefin Sans"/>
                <a:cs typeface="Josefin Sans"/>
                <a:sym typeface="Josefin Sans"/>
              </a:rPr>
              <a:t> empezó a publicarse en 1832. Documenta las historia de Texas mexicano, cuando formaba parte del estado de Coahuila y Tejas.</a:t>
            </a:r>
          </a:p>
        </p:txBody>
      </p:sp>
      <p:pic>
        <p:nvPicPr>
          <p:cNvPr id="10" name="Picture 1" descr="The Texas Republican">
            <a:extLst>
              <a:ext uri="{FF2B5EF4-FFF2-40B4-BE49-F238E27FC236}">
                <a16:creationId xmlns:a16="http://schemas.microsoft.com/office/drawing/2014/main" id="{77CBC241-0731-4BAD-8E45-F0B217D5E44D}"/>
              </a:ext>
            </a:extLst>
          </p:cNvPr>
          <p:cNvPicPr preferRelativeResize="0"/>
          <p:nvPr/>
        </p:nvPicPr>
        <p:blipFill>
          <a:blip r:embed="rId4">
            <a:alphaModFix/>
          </a:blip>
          <a:stretch>
            <a:fillRect/>
          </a:stretch>
        </p:blipFill>
        <p:spPr>
          <a:xfrm>
            <a:off x="7371896" y="1007278"/>
            <a:ext cx="3448272" cy="5143501"/>
          </a:xfrm>
          <a:prstGeom prst="rect">
            <a:avLst/>
          </a:prstGeom>
          <a:noFill/>
          <a:ln>
            <a:noFill/>
          </a:ln>
        </p:spPr>
      </p:pic>
    </p:spTree>
    <p:extLst>
      <p:ext uri="{BB962C8B-B14F-4D97-AF65-F5344CB8AC3E}">
        <p14:creationId xmlns:p14="http://schemas.microsoft.com/office/powerpoint/2010/main" val="338650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TextBox 2">
            <a:extLst>
              <a:ext uri="{FF2B5EF4-FFF2-40B4-BE49-F238E27FC236}">
                <a16:creationId xmlns:a16="http://schemas.microsoft.com/office/drawing/2014/main" id="{EFC0C315-495B-43F7-A79E-6C40E65984B3}"/>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675795" y="228038"/>
            <a:ext cx="4847846" cy="3591567"/>
          </a:xfrm>
          <a:prstGeom prst="rect">
            <a:avLst/>
          </a:prstGeom>
          <a:noFill/>
          <a:ln>
            <a:noFill/>
          </a:ln>
        </p:spPr>
      </p:pic>
      <p:sp>
        <p:nvSpPr>
          <p:cNvPr id="13" name="TextBox 3">
            <a:extLst>
              <a:ext uri="{FF2B5EF4-FFF2-40B4-BE49-F238E27FC236}">
                <a16:creationId xmlns:a16="http://schemas.microsoft.com/office/drawing/2014/main" id="{00ACA4A3-487D-4649-944B-6F3FB53A5AD0}"/>
              </a:ext>
            </a:extLst>
          </p:cNvPr>
          <p:cNvSpPr txBox="1">
            <a:spLocks/>
          </p:cNvSpPr>
          <p:nvPr/>
        </p:nvSpPr>
        <p:spPr>
          <a:xfrm>
            <a:off x="2523526" y="4324144"/>
            <a:ext cx="9647966" cy="18246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s-MX" sz="3000" dirty="0">
                <a:solidFill>
                  <a:srgbClr val="383935"/>
                </a:solidFill>
                <a:latin typeface="Gotham Book"/>
                <a:ea typeface="Times New Roman"/>
                <a:cs typeface="Times New Roman"/>
                <a:sym typeface="Times New Roman"/>
              </a:rPr>
              <a:t>Junto con tu grupo, analiza los artículos de la Constitución mexicana de 1824, comparándolos con las Resoluciones de San Jacinto. Contesta preguntas 1-7 bajo la sección de análisis de documentos.</a:t>
            </a:r>
          </a:p>
        </p:txBody>
      </p:sp>
      <p:sp>
        <p:nvSpPr>
          <p:cNvPr id="12" name="Title 5">
            <a:extLst>
              <a:ext uri="{FF2B5EF4-FFF2-40B4-BE49-F238E27FC236}">
                <a16:creationId xmlns:a16="http://schemas.microsoft.com/office/drawing/2014/main" id="{B22BB512-583C-4733-B4A2-A9353FAB7B49}"/>
              </a:ext>
            </a:extLst>
          </p:cNvPr>
          <p:cNvSpPr txBox="1">
            <a:spLocks noGrp="1"/>
          </p:cNvSpPr>
          <p:nvPr>
            <p:ph type="title"/>
          </p:nvPr>
        </p:nvSpPr>
        <p:spPr>
          <a:xfrm>
            <a:off x="2534736" y="3333770"/>
            <a:ext cx="8375191" cy="1008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400" dirty="0">
                <a:solidFill>
                  <a:srgbClr val="322E50"/>
                </a:solidFill>
                <a:latin typeface="Gotham Medium" pitchFamily="2" charset="0"/>
                <a:cs typeface="Gotham Medium" pitchFamily="2" charset="0"/>
              </a:rPr>
              <a:t>Instrucciones para el análisis del documento:</a:t>
            </a:r>
            <a:endParaRPr lang="es-MX" sz="3400" dirty="0">
              <a:latin typeface="Gotham Medium"/>
            </a:endParaRPr>
          </a:p>
        </p:txBody>
      </p:sp>
      <p:sp>
        <p:nvSpPr>
          <p:cNvPr id="2" name="Rectangle 1">
            <a:extLst>
              <a:ext uri="{FF2B5EF4-FFF2-40B4-BE49-F238E27FC236}">
                <a16:creationId xmlns:a16="http://schemas.microsoft.com/office/drawing/2014/main" id="{F038026B-07AD-44A7-A5E4-3087E7A47E83}"/>
              </a:ext>
            </a:extLst>
          </p:cNvPr>
          <p:cNvSpPr/>
          <p:nvPr/>
        </p:nvSpPr>
        <p:spPr>
          <a:xfrm>
            <a:off x="2151108" y="2023822"/>
            <a:ext cx="3897221" cy="246221"/>
          </a:xfrm>
          <a:prstGeom prst="rect">
            <a:avLst/>
          </a:prstGeom>
        </p:spPr>
        <p:txBody>
          <a:bodyPr wrap="none">
            <a:spAutoFit/>
          </a:bodyPr>
          <a:lstStyle/>
          <a:p>
            <a:pPr lvl="0"/>
            <a:r>
              <a:rPr lang="es-ES" sz="1000" b="1" i="1" dirty="0">
                <a:latin typeface="Gotham book"/>
              </a:rPr>
              <a:t>Fuente: Publicado en The Texas Republican, 19 de septiembre de 1835</a:t>
            </a:r>
            <a:endParaRPr lang="en-US" sz="1000" dirty="0">
              <a:solidFill>
                <a:srgbClr val="000000"/>
              </a:solidFill>
              <a:latin typeface="Gotham book"/>
            </a:endParaRPr>
          </a:p>
        </p:txBody>
      </p:sp>
      <p:sp>
        <p:nvSpPr>
          <p:cNvPr id="15" name="TextBox 1">
            <a:extLst>
              <a:ext uri="{FF2B5EF4-FFF2-40B4-BE49-F238E27FC236}">
                <a16:creationId xmlns:a16="http://schemas.microsoft.com/office/drawing/2014/main" id="{C1EF73A2-A69F-4D54-823E-BA689471A27F}"/>
              </a:ext>
            </a:extLst>
          </p:cNvPr>
          <p:cNvSpPr txBox="1"/>
          <p:nvPr/>
        </p:nvSpPr>
        <p:spPr>
          <a:xfrm>
            <a:off x="2052802" y="1264374"/>
            <a:ext cx="4043198" cy="1187684"/>
          </a:xfrm>
          <a:prstGeom prst="rect">
            <a:avLst/>
          </a:prstGeom>
          <a:noFill/>
          <a:ln>
            <a:noFill/>
          </a:ln>
        </p:spPr>
        <p:txBody>
          <a:bodyPr spcFirstLastPara="1" wrap="square" lIns="91425" tIns="91425" rIns="91425" bIns="91425" anchor="t" anchorCtr="0">
            <a:noAutofit/>
          </a:bodyPr>
          <a:lstStyle/>
          <a:p>
            <a:r>
              <a:rPr lang="es-ES" sz="1800" dirty="0">
                <a:effectLst/>
                <a:latin typeface="Gotham Book"/>
              </a:rPr>
              <a:t>Compara y contrasta la Constitución de 1824 con las Resoluciones de San Jacinto</a:t>
            </a:r>
          </a:p>
        </p:txBody>
      </p:sp>
      <p:sp>
        <p:nvSpPr>
          <p:cNvPr id="10" name="Title 1">
            <a:extLst>
              <a:ext uri="{FF2B5EF4-FFF2-40B4-BE49-F238E27FC236}">
                <a16:creationId xmlns:a16="http://schemas.microsoft.com/office/drawing/2014/main" id="{51A69CA5-E9B5-449F-A419-6DF3CD744047}"/>
              </a:ext>
            </a:extLst>
          </p:cNvPr>
          <p:cNvSpPr txBox="1">
            <a:spLocks/>
          </p:cNvSpPr>
          <p:nvPr/>
        </p:nvSpPr>
        <p:spPr>
          <a:xfrm>
            <a:off x="2151108" y="566330"/>
            <a:ext cx="3843001" cy="78294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3200" b="1" dirty="0" err="1">
                <a:solidFill>
                  <a:schemeClr val="dk1"/>
                </a:solidFill>
                <a:latin typeface="Gotham Book"/>
                <a:ea typeface="Bad Script"/>
                <a:cs typeface="Bad Script"/>
                <a:sym typeface="Bad Script"/>
              </a:rPr>
              <a:t>Pensar</a:t>
            </a:r>
            <a:r>
              <a:rPr lang="en-US" sz="3200" b="1" dirty="0">
                <a:solidFill>
                  <a:schemeClr val="dk1"/>
                </a:solidFill>
                <a:latin typeface="Gotham Book"/>
                <a:ea typeface="Bad Script"/>
                <a:cs typeface="Bad Script"/>
                <a:sym typeface="Bad Script"/>
              </a:rPr>
              <a:t> </a:t>
            </a:r>
            <a:r>
              <a:rPr lang="en-US" sz="3200" b="1" dirty="0" err="1">
                <a:solidFill>
                  <a:schemeClr val="dk1"/>
                </a:solidFill>
                <a:latin typeface="Gotham Book"/>
                <a:ea typeface="Bad Script"/>
                <a:cs typeface="Bad Script"/>
                <a:sym typeface="Bad Script"/>
              </a:rPr>
              <a:t>como</a:t>
            </a:r>
            <a:r>
              <a:rPr lang="en-US" sz="3200" b="1" dirty="0">
                <a:solidFill>
                  <a:schemeClr val="dk1"/>
                </a:solidFill>
                <a:latin typeface="Gotham Book"/>
                <a:ea typeface="Bad Script"/>
                <a:cs typeface="Bad Script"/>
                <a:sym typeface="Bad Script"/>
              </a:rPr>
              <a:t> un </a:t>
            </a:r>
            <a:r>
              <a:rPr lang="en-US" sz="3200" b="1" dirty="0" err="1">
                <a:solidFill>
                  <a:schemeClr val="dk1"/>
                </a:solidFill>
                <a:latin typeface="Gotham Book"/>
                <a:ea typeface="Bad Script"/>
                <a:cs typeface="Bad Script"/>
                <a:sym typeface="Bad Script"/>
              </a:rPr>
              <a:t>historiador</a:t>
            </a:r>
            <a:r>
              <a:rPr lang="en-US" sz="3200" b="1" dirty="0">
                <a:solidFill>
                  <a:schemeClr val="dk1"/>
                </a:solidFill>
                <a:latin typeface="Gotham Book"/>
                <a:ea typeface="Bad Script"/>
                <a:cs typeface="Bad Script"/>
                <a:sym typeface="Bad Script"/>
              </a:rPr>
              <a:t> </a:t>
            </a:r>
            <a:r>
              <a:rPr lang="en-US" sz="3200" b="1" dirty="0">
                <a:solidFill>
                  <a:srgbClr val="383935"/>
                </a:solidFill>
                <a:latin typeface="Bad Script"/>
                <a:ea typeface="Bad Script"/>
                <a:cs typeface="Bad Script"/>
                <a:sym typeface="Bad Script"/>
              </a:rPr>
              <a:t>:</a:t>
            </a:r>
          </a:p>
        </p:txBody>
      </p:sp>
    </p:spTree>
    <p:extLst>
      <p:ext uri="{BB962C8B-B14F-4D97-AF65-F5344CB8AC3E}">
        <p14:creationId xmlns:p14="http://schemas.microsoft.com/office/powerpoint/2010/main" val="429135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s-MX" sz="4900" b="1" dirty="0">
                <a:solidFill>
                  <a:srgbClr val="383935"/>
                </a:solidFill>
                <a:latin typeface="Gotham book"/>
                <a:ea typeface="Times New Roman"/>
                <a:cs typeface="Times New Roman"/>
                <a:sym typeface="Times New Roman"/>
              </a:rPr>
              <a:t>Declaración texana de las causas por las que han tomado las armas contra Santa Anna</a:t>
            </a:r>
            <a:br>
              <a:rPr lang="es-MX" sz="3300" b="1" dirty="0">
                <a:solidFill>
                  <a:srgbClr val="383935"/>
                </a:solidFill>
                <a:latin typeface="Gotham book"/>
                <a:ea typeface="Times New Roman"/>
                <a:cs typeface="Times New Roman"/>
                <a:sym typeface="Times New Roman"/>
              </a:rPr>
            </a:br>
            <a:br>
              <a:rPr lang="es-MX" sz="3300" b="1" dirty="0">
                <a:solidFill>
                  <a:srgbClr val="383935"/>
                </a:solidFill>
                <a:latin typeface="Gotham book"/>
                <a:ea typeface="Times New Roman"/>
                <a:cs typeface="Times New Roman"/>
                <a:sym typeface="Times New Roman"/>
              </a:rPr>
            </a:br>
            <a:r>
              <a:rPr lang="es-MX" sz="4900" b="1" dirty="0">
                <a:solidFill>
                  <a:srgbClr val="383935"/>
                </a:solidFill>
                <a:latin typeface="Gotham book"/>
                <a:ea typeface="Times New Roman"/>
                <a:cs typeface="Times New Roman"/>
                <a:sym typeface="Times New Roman"/>
              </a:rPr>
              <a:t>7 de noviembre de 1835</a:t>
            </a:r>
            <a:endParaRPr lang="es-MX" sz="3600" dirty="0">
              <a:solidFill>
                <a:srgbClr val="383935"/>
              </a:solidFill>
            </a:endParaRPr>
          </a:p>
        </p:txBody>
      </p:sp>
    </p:spTree>
    <p:extLst>
      <p:ext uri="{BB962C8B-B14F-4D97-AF65-F5344CB8AC3E}">
        <p14:creationId xmlns:p14="http://schemas.microsoft.com/office/powerpoint/2010/main" val="31852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ea typeface="Times New Roman"/>
                <a:cs typeface="Times New Roman"/>
                <a:sym typeface="Times New Roman"/>
              </a:rPr>
              <a:t>Declaración texana de las causas por las que han tomado las armas contra Santa Anna</a:t>
            </a:r>
            <a:br>
              <a:rPr lang="es-MX" sz="4000" dirty="0">
                <a:solidFill>
                  <a:srgbClr val="383935"/>
                </a:solidFill>
                <a:latin typeface="Gotham Book"/>
              </a:rPr>
            </a:br>
            <a:r>
              <a:rPr lang="es-MX" sz="4000" dirty="0">
                <a:solidFill>
                  <a:srgbClr val="383935"/>
                </a:solidFill>
                <a:latin typeface="Gotham book"/>
                <a:ea typeface="Times New Roman"/>
                <a:cs typeface="Times New Roman"/>
                <a:sym typeface="Times New Roman"/>
              </a:rPr>
              <a:t>7 de noviembre de 1835</a:t>
            </a:r>
            <a:r>
              <a:rPr lang="es-MX" sz="4000" dirty="0">
                <a:solidFill>
                  <a:srgbClr val="383935"/>
                </a:solidFill>
                <a:latin typeface="Gotham Book"/>
              </a:rPr>
              <a:t>, 1</a:t>
            </a:r>
            <a:r>
              <a:rPr lang="es-MX" sz="4000" baseline="30000" dirty="0">
                <a:solidFill>
                  <a:srgbClr val="383935"/>
                </a:solidFill>
                <a:latin typeface="Gotham Book"/>
              </a:rPr>
              <a:t>a</a:t>
            </a:r>
            <a:r>
              <a:rPr lang="es-MX" sz="4000" dirty="0">
                <a:solidFill>
                  <a:srgbClr val="383935"/>
                </a:solidFill>
                <a:latin typeface="Gotham Book"/>
              </a:rPr>
              <a:t> Parte</a:t>
            </a:r>
          </a:p>
        </p:txBody>
      </p:sp>
      <p:sp>
        <p:nvSpPr>
          <p:cNvPr id="13" name="TextBox 1">
            <a:extLst>
              <a:ext uri="{FF2B5EF4-FFF2-40B4-BE49-F238E27FC236}">
                <a16:creationId xmlns:a16="http://schemas.microsoft.com/office/drawing/2014/main" id="{6D4A77C3-9C4C-4C57-82B4-C23591F55007}"/>
              </a:ext>
            </a:extLst>
          </p:cNvPr>
          <p:cNvSpPr txBox="1"/>
          <p:nvPr/>
        </p:nvSpPr>
        <p:spPr>
          <a:xfrm>
            <a:off x="1787269" y="1686841"/>
            <a:ext cx="10141457" cy="3031569"/>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s-MX" sz="3000" dirty="0">
                <a:solidFill>
                  <a:srgbClr val="383935"/>
                </a:solidFill>
                <a:latin typeface="Gotham Book"/>
                <a:ea typeface="Times New Roman"/>
                <a:cs typeface="Times New Roman"/>
                <a:sym typeface="Times New Roman"/>
              </a:rPr>
              <a:t>Introducción:</a:t>
            </a:r>
          </a:p>
          <a:p>
            <a:pPr>
              <a:buClr>
                <a:schemeClr val="dk1"/>
              </a:buClr>
              <a:buSzPts val="1100"/>
            </a:pPr>
            <a:r>
              <a:rPr lang="es-MX" sz="2500" i="0" dirty="0">
                <a:effectLst/>
                <a:latin typeface="Gotham Book"/>
                <a:ea typeface="Times New Roman" panose="02020603050405020304" pitchFamily="18" charset="0"/>
                <a:cs typeface="Times New Roman" panose="02020603050405020304" pitchFamily="18" charset="0"/>
              </a:rPr>
              <a:t>Por cuanto el general Antonio López de Santa Anna, y otros jefes militares, han por la fuerza de armas derribado las instituciones federales de México y disuelto el pacto social que existía entre Texas y los demás miembros de la confederación mexicana, ahora los buenos ciudadanos de Texas, haciendo uso de sus derechos naturales</a:t>
            </a:r>
            <a:r>
              <a:rPr lang="es-MX" sz="1800" i="0" dirty="0">
                <a:effectLst/>
                <a:latin typeface="Gotham Book"/>
                <a:ea typeface="Times New Roman" panose="02020603050405020304" pitchFamily="18" charset="0"/>
                <a:cs typeface="Times New Roman" panose="02020603050405020304" pitchFamily="18" charset="0"/>
              </a:rPr>
              <a:t>, </a:t>
            </a:r>
            <a:r>
              <a:rPr lang="es-MX" sz="2500" i="0" dirty="0">
                <a:effectLst/>
                <a:latin typeface="Gotham Book"/>
                <a:ea typeface="Times New Roman" panose="02020603050405020304" pitchFamily="18" charset="0"/>
                <a:cs typeface="Times New Roman" panose="02020603050405020304" pitchFamily="18" charset="0"/>
              </a:rPr>
              <a:t>DECLARAN SOLEMNEMENTE:</a:t>
            </a:r>
            <a:endParaRPr lang="es-MX" sz="2500" i="1" dirty="0">
              <a:effectLst/>
              <a:latin typeface="Gotham Book"/>
              <a:ea typeface="Times New Roman" panose="02020603050405020304" pitchFamily="18" charset="0"/>
              <a:cs typeface="Times New Roman" panose="02020603050405020304" pitchFamily="18" charset="0"/>
            </a:endParaRPr>
          </a:p>
          <a:p>
            <a:pPr lvl="0">
              <a:buClr>
                <a:schemeClr val="dk1"/>
              </a:buClr>
              <a:buSzPts val="1100"/>
            </a:pPr>
            <a:r>
              <a:rPr lang="es-MX" sz="3000" dirty="0">
                <a:solidFill>
                  <a:srgbClr val="383935"/>
                </a:solidFill>
                <a:latin typeface="Gotham Book"/>
                <a:ea typeface="Times New Roman"/>
                <a:cs typeface="Times New Roman"/>
                <a:sym typeface="Times New Roman"/>
              </a:rPr>
              <a:t> </a:t>
            </a:r>
          </a:p>
        </p:txBody>
      </p:sp>
    </p:spTree>
    <p:extLst>
      <p:ext uri="{BB962C8B-B14F-4D97-AF65-F5344CB8AC3E}">
        <p14:creationId xmlns:p14="http://schemas.microsoft.com/office/powerpoint/2010/main" val="202578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ea typeface="Times New Roman"/>
                <a:cs typeface="Times New Roman"/>
                <a:sym typeface="Times New Roman"/>
              </a:rPr>
              <a:t>Declaración texana de las causas por las que han tomado las armas contra Santa Anna</a:t>
            </a:r>
            <a:br>
              <a:rPr lang="es-MX" sz="4000" dirty="0">
                <a:solidFill>
                  <a:srgbClr val="383935"/>
                </a:solidFill>
                <a:latin typeface="Gotham Book"/>
              </a:rPr>
            </a:br>
            <a:r>
              <a:rPr lang="es-MX" sz="4000" dirty="0">
                <a:solidFill>
                  <a:srgbClr val="383935"/>
                </a:solidFill>
                <a:latin typeface="Gotham book"/>
                <a:ea typeface="Times New Roman"/>
                <a:cs typeface="Times New Roman"/>
                <a:sym typeface="Times New Roman"/>
              </a:rPr>
              <a:t>7 de noviembre de 1835</a:t>
            </a:r>
            <a:r>
              <a:rPr lang="es-MX" sz="4000" dirty="0">
                <a:solidFill>
                  <a:srgbClr val="383935"/>
                </a:solidFill>
                <a:latin typeface="Gotham Book"/>
              </a:rPr>
              <a:t>, 2</a:t>
            </a:r>
            <a:r>
              <a:rPr lang="es-MX" sz="4000" baseline="30000" dirty="0">
                <a:solidFill>
                  <a:srgbClr val="383935"/>
                </a:solidFill>
                <a:latin typeface="Gotham Book"/>
              </a:rPr>
              <a:t>a</a:t>
            </a:r>
            <a:r>
              <a:rPr lang="es-MX" sz="4000" dirty="0">
                <a:solidFill>
                  <a:srgbClr val="383935"/>
                </a:solidFill>
                <a:latin typeface="Gotham Book"/>
              </a:rPr>
              <a:t> Parte</a:t>
            </a:r>
          </a:p>
        </p:txBody>
      </p:sp>
      <p:sp>
        <p:nvSpPr>
          <p:cNvPr id="13" name="TextBox 1">
            <a:extLst>
              <a:ext uri="{FF2B5EF4-FFF2-40B4-BE49-F238E27FC236}">
                <a16:creationId xmlns:a16="http://schemas.microsoft.com/office/drawing/2014/main" id="{6D4A77C3-9C4C-4C57-82B4-C23591F55007}"/>
              </a:ext>
            </a:extLst>
          </p:cNvPr>
          <p:cNvSpPr txBox="1"/>
          <p:nvPr/>
        </p:nvSpPr>
        <p:spPr>
          <a:xfrm>
            <a:off x="1503485" y="1660574"/>
            <a:ext cx="10141457" cy="4739729"/>
          </a:xfrm>
          <a:prstGeom prst="rect">
            <a:avLst/>
          </a:prstGeom>
          <a:noFill/>
          <a:ln>
            <a:noFill/>
          </a:ln>
        </p:spPr>
        <p:txBody>
          <a:bodyPr spcFirstLastPara="1" wrap="square" lIns="91425" tIns="91425" rIns="91425" bIns="91425" anchor="t" anchorCtr="0">
            <a:spAutoFit/>
          </a:bodyPr>
          <a:lstStyle/>
          <a:p>
            <a:pPr marL="457200" marR="0">
              <a:lnSpc>
                <a:spcPct val="115000"/>
              </a:lnSpc>
              <a:spcBef>
                <a:spcPts val="0"/>
              </a:spcBef>
              <a:spcAft>
                <a:spcPts val="1200"/>
              </a:spcAft>
            </a:pPr>
            <a:r>
              <a:rPr lang="es-MX" sz="2400" b="1" i="0" dirty="0">
                <a:effectLst/>
                <a:latin typeface="Gotham Book"/>
                <a:ea typeface="Times New Roman" panose="02020603050405020304" pitchFamily="18" charset="0"/>
                <a:cs typeface="Times New Roman" panose="02020603050405020304" pitchFamily="18" charset="0"/>
              </a:rPr>
              <a:t>1</a:t>
            </a:r>
            <a:r>
              <a:rPr lang="es-MX" sz="2400" b="1" i="0" baseline="30000" dirty="0">
                <a:effectLst/>
                <a:latin typeface="Gotham Book"/>
                <a:ea typeface="Times New Roman" panose="02020603050405020304" pitchFamily="18" charset="0"/>
                <a:cs typeface="Times New Roman" panose="02020603050405020304" pitchFamily="18" charset="0"/>
              </a:rPr>
              <a:t>o</a:t>
            </a:r>
            <a:r>
              <a:rPr lang="es-MX" sz="2400" b="1" i="0" dirty="0">
                <a:effectLst/>
                <a:latin typeface="Gotham Book"/>
                <a:ea typeface="Times New Roman" panose="02020603050405020304" pitchFamily="18" charset="0"/>
                <a:cs typeface="Times New Roman" panose="02020603050405020304" pitchFamily="18" charset="0"/>
              </a:rPr>
              <a:t>.</a:t>
            </a:r>
            <a:r>
              <a:rPr lang="es-MX" sz="2400" i="0" dirty="0">
                <a:effectLst/>
                <a:latin typeface="Gotham Book"/>
                <a:ea typeface="Times New Roman" panose="02020603050405020304" pitchFamily="18" charset="0"/>
                <a:cs typeface="Times New Roman" panose="02020603050405020304" pitchFamily="18" charset="0"/>
              </a:rPr>
              <a:t> Que han tomado las armas en defensa de sus derechos y libertades, que están amenazados por los excesos de unos déspotas militares, y en defensa de los principios republicanos de la Constitución federal de México de 1824. </a:t>
            </a:r>
            <a:endParaRPr lang="es-MX" sz="2400" i="1" dirty="0">
              <a:effectLst/>
              <a:latin typeface="Gotham Book"/>
              <a:ea typeface="Times New Roman" panose="02020603050405020304" pitchFamily="18" charset="0"/>
              <a:cs typeface="Times New Roman" panose="02020603050405020304" pitchFamily="18" charset="0"/>
            </a:endParaRPr>
          </a:p>
          <a:p>
            <a:pPr marL="457200" marR="0">
              <a:lnSpc>
                <a:spcPct val="115000"/>
              </a:lnSpc>
              <a:spcBef>
                <a:spcPts val="0"/>
              </a:spcBef>
              <a:spcAft>
                <a:spcPts val="1200"/>
              </a:spcAft>
            </a:pPr>
            <a:r>
              <a:rPr lang="es-MX" sz="2400" b="1" i="0" dirty="0">
                <a:effectLst/>
                <a:latin typeface="Gotham Book"/>
                <a:ea typeface="Times New Roman" panose="02020603050405020304" pitchFamily="18" charset="0"/>
                <a:cs typeface="Times New Roman" panose="02020603050405020304" pitchFamily="18" charset="0"/>
              </a:rPr>
              <a:t>2</a:t>
            </a:r>
            <a:r>
              <a:rPr lang="es-MX" sz="2400" b="1" i="0" baseline="30000" dirty="0">
                <a:effectLst/>
                <a:latin typeface="Gotham Book"/>
                <a:ea typeface="Times New Roman" panose="02020603050405020304" pitchFamily="18" charset="0"/>
                <a:cs typeface="Times New Roman" panose="02020603050405020304" pitchFamily="18" charset="0"/>
              </a:rPr>
              <a:t>o</a:t>
            </a:r>
            <a:r>
              <a:rPr lang="es-MX" sz="2400" b="1" i="0" dirty="0">
                <a:effectLst/>
                <a:latin typeface="Gotham Book"/>
                <a:ea typeface="Times New Roman" panose="02020603050405020304" pitchFamily="18" charset="0"/>
                <a:cs typeface="Times New Roman" panose="02020603050405020304" pitchFamily="18" charset="0"/>
              </a:rPr>
              <a:t>.</a:t>
            </a:r>
            <a:r>
              <a:rPr lang="es-MX" sz="2400" i="0" dirty="0">
                <a:effectLst/>
                <a:latin typeface="Gotham Book"/>
                <a:ea typeface="Times New Roman" panose="02020603050405020304" pitchFamily="18" charset="0"/>
                <a:cs typeface="Times New Roman" panose="02020603050405020304" pitchFamily="18" charset="0"/>
              </a:rPr>
              <a:t> Que Texas ya no tiene obligación moral ni civil para mantener el pacto de unión; pero que estimulado por la generosidad y simpatía que corresponde a un pueblo libre, ofrecen su apoyo y auxilio a aquellos miembros de la confederación mexicana que deseen tomar las armas contra el despotismo militar. </a:t>
            </a:r>
            <a:endParaRPr lang="es-MX" sz="2400" i="1" dirty="0">
              <a:effectLst/>
              <a:latin typeface="Gotham Book"/>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s-MX" sz="2400" b="1" i="0" dirty="0">
                <a:effectLst/>
                <a:latin typeface="Gotham Book"/>
                <a:ea typeface="Times New Roman" panose="02020603050405020304" pitchFamily="18" charset="0"/>
                <a:cs typeface="Times New Roman" panose="02020603050405020304" pitchFamily="18" charset="0"/>
              </a:rPr>
              <a:t>3</a:t>
            </a:r>
            <a:r>
              <a:rPr lang="es-MX" sz="2400" b="1" i="0" baseline="30000" dirty="0">
                <a:effectLst/>
                <a:latin typeface="Gotham Book"/>
                <a:ea typeface="Times New Roman" panose="02020603050405020304" pitchFamily="18" charset="0"/>
                <a:cs typeface="Times New Roman" panose="02020603050405020304" pitchFamily="18" charset="0"/>
              </a:rPr>
              <a:t>o</a:t>
            </a:r>
            <a:r>
              <a:rPr lang="es-MX" sz="2400" b="1" i="0" dirty="0">
                <a:effectLst/>
                <a:latin typeface="Gotham Book"/>
                <a:ea typeface="Times New Roman" panose="02020603050405020304" pitchFamily="18" charset="0"/>
                <a:cs typeface="Times New Roman" panose="02020603050405020304" pitchFamily="18" charset="0"/>
              </a:rPr>
              <a:t>.</a:t>
            </a:r>
            <a:r>
              <a:rPr lang="es-MX" sz="2400" i="0" dirty="0">
                <a:effectLst/>
                <a:latin typeface="Gotham Book"/>
                <a:ea typeface="Times New Roman" panose="02020603050405020304" pitchFamily="18" charset="0"/>
                <a:cs typeface="Times New Roman" panose="02020603050405020304" pitchFamily="18" charset="0"/>
              </a:rPr>
              <a:t> Que no reconocen en las actuales autoridades de la nominal República Mexicana ningún derecho a gobernar dentro de los límites de Texas. </a:t>
            </a:r>
            <a:endParaRPr lang="es-MX" sz="24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40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ea typeface="Times New Roman"/>
                <a:cs typeface="Times New Roman"/>
                <a:sym typeface="Times New Roman"/>
              </a:rPr>
              <a:t>Declaración texana de las causas por las que han tomado las armas contra Santa Anna</a:t>
            </a:r>
            <a:br>
              <a:rPr lang="es-MX" sz="4000" dirty="0">
                <a:solidFill>
                  <a:srgbClr val="383935"/>
                </a:solidFill>
                <a:latin typeface="Gotham Book"/>
              </a:rPr>
            </a:br>
            <a:r>
              <a:rPr lang="es-MX" sz="4000" dirty="0">
                <a:solidFill>
                  <a:srgbClr val="383935"/>
                </a:solidFill>
                <a:latin typeface="Gotham book"/>
                <a:ea typeface="Times New Roman"/>
                <a:cs typeface="Times New Roman"/>
                <a:sym typeface="Times New Roman"/>
              </a:rPr>
              <a:t>7 de noviembre de 1835</a:t>
            </a:r>
            <a:r>
              <a:rPr lang="es-MX" sz="4000" dirty="0">
                <a:solidFill>
                  <a:srgbClr val="383935"/>
                </a:solidFill>
                <a:latin typeface="Gotham Book"/>
              </a:rPr>
              <a:t>, 3</a:t>
            </a:r>
            <a:r>
              <a:rPr lang="es-MX" sz="4000" baseline="30000" dirty="0">
                <a:solidFill>
                  <a:srgbClr val="383935"/>
                </a:solidFill>
                <a:latin typeface="Gotham Book"/>
              </a:rPr>
              <a:t>a</a:t>
            </a:r>
            <a:r>
              <a:rPr lang="es-MX" sz="4000" dirty="0">
                <a:solidFill>
                  <a:srgbClr val="383935"/>
                </a:solidFill>
                <a:latin typeface="Gotham Book"/>
              </a:rPr>
              <a:t> Parte</a:t>
            </a:r>
            <a:endParaRPr lang="en-US" sz="4000" dirty="0">
              <a:solidFill>
                <a:srgbClr val="383935"/>
              </a:solidFill>
              <a:latin typeface="Gotham Book"/>
            </a:endParaRP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4474271"/>
          </a:xfrm>
          <a:prstGeom prst="rect">
            <a:avLst/>
          </a:prstGeom>
          <a:noFill/>
          <a:ln>
            <a:noFill/>
          </a:ln>
        </p:spPr>
        <p:txBody>
          <a:bodyPr spcFirstLastPara="1" wrap="square" lIns="91425" tIns="91425" rIns="91425" bIns="91425" anchor="t" anchorCtr="0">
            <a:spAutoFit/>
          </a:bodyPr>
          <a:lstStyle/>
          <a:p>
            <a:pPr marL="457200" marR="0">
              <a:lnSpc>
                <a:spcPct val="115000"/>
              </a:lnSpc>
              <a:spcBef>
                <a:spcPts val="0"/>
              </a:spcBef>
              <a:spcAft>
                <a:spcPts val="1200"/>
              </a:spcAft>
            </a:pPr>
            <a:r>
              <a:rPr lang="es-MX" sz="2500" b="1" i="0" dirty="0">
                <a:effectLst/>
                <a:latin typeface="Gotham Book"/>
                <a:ea typeface="Times New Roman" panose="02020603050405020304" pitchFamily="18" charset="0"/>
                <a:cs typeface="Times New Roman" panose="02020603050405020304" pitchFamily="18" charset="0"/>
              </a:rPr>
              <a:t>4</a:t>
            </a:r>
            <a:r>
              <a:rPr lang="es-MX" sz="2500" b="1" i="0" baseline="30000" dirty="0">
                <a:effectLst/>
                <a:latin typeface="Gotham Book"/>
                <a:ea typeface="Times New Roman" panose="02020603050405020304" pitchFamily="18" charset="0"/>
                <a:cs typeface="Times New Roman" panose="02020603050405020304" pitchFamily="18" charset="0"/>
              </a:rPr>
              <a:t>o</a:t>
            </a:r>
            <a:r>
              <a:rPr lang="es-MX" sz="2500" b="1" i="0" dirty="0">
                <a:effectLst/>
                <a:latin typeface="Gotham Book"/>
                <a:ea typeface="Times New Roman" panose="02020603050405020304" pitchFamily="18" charset="0"/>
                <a:cs typeface="Times New Roman" panose="02020603050405020304" pitchFamily="18" charset="0"/>
              </a:rPr>
              <a:t>.</a:t>
            </a:r>
            <a:r>
              <a:rPr lang="es-MX" sz="2500" i="0" dirty="0">
                <a:effectLst/>
                <a:latin typeface="Gotham Book"/>
                <a:ea typeface="Times New Roman" panose="02020603050405020304" pitchFamily="18" charset="0"/>
                <a:cs typeface="Times New Roman" panose="02020603050405020304" pitchFamily="18" charset="0"/>
              </a:rPr>
              <a:t> Que no cesarán de hacer la guerra a dichas autoridades, mientras sus tropas permanezcan dentro de los límites de Texas. </a:t>
            </a:r>
            <a:endParaRPr lang="es-MX" sz="2500" i="1" dirty="0">
              <a:effectLst/>
              <a:latin typeface="Gotham Book"/>
              <a:ea typeface="Times New Roman" panose="02020603050405020304" pitchFamily="18" charset="0"/>
              <a:cs typeface="Times New Roman" panose="02020603050405020304" pitchFamily="18" charset="0"/>
            </a:endParaRPr>
          </a:p>
          <a:p>
            <a:pPr marL="457200" marR="0">
              <a:lnSpc>
                <a:spcPct val="115000"/>
              </a:lnSpc>
              <a:spcBef>
                <a:spcPts val="0"/>
              </a:spcBef>
              <a:spcAft>
                <a:spcPts val="1200"/>
              </a:spcAft>
            </a:pPr>
            <a:r>
              <a:rPr lang="es-MX" sz="2500" b="1" i="0" dirty="0">
                <a:effectLst/>
                <a:latin typeface="Gotham Book"/>
                <a:ea typeface="Times New Roman" panose="02020603050405020304" pitchFamily="18" charset="0"/>
                <a:cs typeface="Times New Roman" panose="02020603050405020304" pitchFamily="18" charset="0"/>
              </a:rPr>
              <a:t>5</a:t>
            </a:r>
            <a:r>
              <a:rPr lang="es-MX" sz="2500" b="1" i="0" baseline="30000" dirty="0">
                <a:effectLst/>
                <a:latin typeface="Gotham Book"/>
                <a:ea typeface="Times New Roman" panose="02020603050405020304" pitchFamily="18" charset="0"/>
                <a:cs typeface="Times New Roman" panose="02020603050405020304" pitchFamily="18" charset="0"/>
              </a:rPr>
              <a:t>o</a:t>
            </a:r>
            <a:r>
              <a:rPr lang="es-MX" sz="2500" b="1" i="0" dirty="0">
                <a:effectLst/>
                <a:latin typeface="Gotham Book"/>
                <a:ea typeface="Times New Roman" panose="02020603050405020304" pitchFamily="18" charset="0"/>
                <a:cs typeface="Times New Roman" panose="02020603050405020304" pitchFamily="18" charset="0"/>
              </a:rPr>
              <a:t>.</a:t>
            </a:r>
            <a:r>
              <a:rPr lang="es-MX" sz="2500" i="0" dirty="0">
                <a:effectLst/>
                <a:latin typeface="Gotham Book"/>
                <a:ea typeface="Times New Roman" panose="02020603050405020304" pitchFamily="18" charset="0"/>
                <a:cs typeface="Times New Roman" panose="02020603050405020304" pitchFamily="18" charset="0"/>
              </a:rPr>
              <a:t> Que estiman de su derecho, durante la desorganización del sistema federal y el reinado del despotismo, el de separarse de la unión, establecer un gobierno independiente, o adoptar las medidas que consideren más convenientes para proteger sus derechos y libertades; pero que continuarán fieles al gobierno mexicano con tal de que sea gobernado por la constitución y las leyes que se establecieron para el gobierno de la asociación política. </a:t>
            </a:r>
            <a:endParaRPr lang="es-MX" sz="25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18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ea typeface="Times New Roman"/>
                <a:cs typeface="Times New Roman"/>
                <a:sym typeface="Times New Roman"/>
              </a:rPr>
              <a:t>Declaración texana de las causas por las que han tomado las armas contra Santa Anna </a:t>
            </a:r>
            <a:br>
              <a:rPr lang="es-MX" sz="4000" dirty="0">
                <a:solidFill>
                  <a:srgbClr val="383935"/>
                </a:solidFill>
                <a:latin typeface="Gotham book"/>
                <a:ea typeface="Times New Roman"/>
                <a:cs typeface="Times New Roman"/>
                <a:sym typeface="Times New Roman"/>
              </a:rPr>
            </a:br>
            <a:r>
              <a:rPr lang="es-MX" sz="4000" dirty="0">
                <a:solidFill>
                  <a:srgbClr val="383935"/>
                </a:solidFill>
                <a:latin typeface="Gotham book"/>
                <a:ea typeface="Times New Roman"/>
                <a:cs typeface="Times New Roman"/>
                <a:sym typeface="Times New Roman"/>
              </a:rPr>
              <a:t>7 de noviembre de 1835</a:t>
            </a:r>
            <a:r>
              <a:rPr lang="es-MX" sz="4000" dirty="0">
                <a:solidFill>
                  <a:srgbClr val="383935"/>
                </a:solidFill>
                <a:latin typeface="Gotham Book"/>
              </a:rPr>
              <a:t>, 4</a:t>
            </a:r>
            <a:r>
              <a:rPr lang="es-MX" sz="4000" baseline="30000" dirty="0">
                <a:solidFill>
                  <a:srgbClr val="383935"/>
                </a:solidFill>
                <a:latin typeface="Gotham Book"/>
              </a:rPr>
              <a:t>a</a:t>
            </a:r>
            <a:r>
              <a:rPr lang="es-MX" sz="4000" dirty="0">
                <a:solidFill>
                  <a:srgbClr val="383935"/>
                </a:solidFill>
                <a:latin typeface="Gotham Book"/>
              </a:rPr>
              <a:t> Parte</a:t>
            </a:r>
            <a:endParaRPr lang="en-US" sz="4000" dirty="0">
              <a:solidFill>
                <a:srgbClr val="383935"/>
              </a:solidFill>
              <a:latin typeface="Gotham Book"/>
            </a:endParaRP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3743302"/>
          </a:xfrm>
          <a:prstGeom prst="rect">
            <a:avLst/>
          </a:prstGeom>
          <a:noFill/>
          <a:ln>
            <a:noFill/>
          </a:ln>
        </p:spPr>
        <p:txBody>
          <a:bodyPr spcFirstLastPara="1" wrap="square" lIns="91425" tIns="91425" rIns="91425" bIns="91425" anchor="t" anchorCtr="0">
            <a:spAutoFit/>
          </a:bodyPr>
          <a:lstStyle/>
          <a:p>
            <a:pPr marL="457200" marR="0">
              <a:lnSpc>
                <a:spcPct val="115000"/>
              </a:lnSpc>
              <a:spcBef>
                <a:spcPts val="0"/>
              </a:spcBef>
              <a:spcAft>
                <a:spcPts val="1200"/>
              </a:spcAft>
            </a:pPr>
            <a:r>
              <a:rPr lang="es-MX" sz="2500" b="1" i="0" dirty="0">
                <a:effectLst/>
                <a:latin typeface="Gotham Book"/>
                <a:ea typeface="Times New Roman" panose="02020603050405020304" pitchFamily="18" charset="0"/>
                <a:cs typeface="Times New Roman" panose="02020603050405020304" pitchFamily="18" charset="0"/>
              </a:rPr>
              <a:t>6</a:t>
            </a:r>
            <a:r>
              <a:rPr lang="es-MX" sz="2500" b="1" i="0" baseline="30000" dirty="0">
                <a:effectLst/>
                <a:latin typeface="Gotham Book"/>
                <a:ea typeface="Times New Roman" panose="02020603050405020304" pitchFamily="18" charset="0"/>
                <a:cs typeface="Times New Roman" panose="02020603050405020304" pitchFamily="18" charset="0"/>
              </a:rPr>
              <a:t>o</a:t>
            </a:r>
            <a:r>
              <a:rPr lang="es-MX" sz="2500" b="1" i="0" dirty="0">
                <a:effectLst/>
                <a:latin typeface="Gotham Book"/>
                <a:ea typeface="Times New Roman" panose="02020603050405020304" pitchFamily="18" charset="0"/>
                <a:cs typeface="Times New Roman" panose="02020603050405020304" pitchFamily="18" charset="0"/>
              </a:rPr>
              <a:t>. </a:t>
            </a:r>
            <a:r>
              <a:rPr lang="es-MX" sz="2500" i="0" dirty="0">
                <a:effectLst/>
                <a:latin typeface="Gotham Book"/>
                <a:ea typeface="Times New Roman" panose="02020603050405020304" pitchFamily="18" charset="0"/>
                <a:cs typeface="Times New Roman" panose="02020603050405020304" pitchFamily="18" charset="0"/>
              </a:rPr>
              <a:t>Que Texas es responsable por los gastos de sus ejércitos que se encuentran en la campaña. </a:t>
            </a:r>
            <a:endParaRPr lang="es-MX" sz="2500" i="1" dirty="0">
              <a:effectLst/>
              <a:latin typeface="Gotham Book"/>
              <a:ea typeface="Times New Roman" panose="02020603050405020304" pitchFamily="18" charset="0"/>
              <a:cs typeface="Times New Roman" panose="02020603050405020304" pitchFamily="18" charset="0"/>
            </a:endParaRPr>
          </a:p>
          <a:p>
            <a:pPr marL="457200" marR="0">
              <a:lnSpc>
                <a:spcPct val="115000"/>
              </a:lnSpc>
              <a:spcBef>
                <a:spcPts val="0"/>
              </a:spcBef>
              <a:spcAft>
                <a:spcPts val="1200"/>
              </a:spcAft>
            </a:pPr>
            <a:r>
              <a:rPr lang="es-MX" sz="2500" b="1" i="0" dirty="0">
                <a:effectLst/>
                <a:latin typeface="Gotham Book"/>
                <a:ea typeface="Times New Roman" panose="02020603050405020304" pitchFamily="18" charset="0"/>
                <a:cs typeface="Times New Roman" panose="02020603050405020304" pitchFamily="18" charset="0"/>
              </a:rPr>
              <a:t>7</a:t>
            </a:r>
            <a:r>
              <a:rPr lang="es-MX" sz="2500" b="1" i="0" baseline="30000" dirty="0">
                <a:effectLst/>
                <a:latin typeface="Gotham Book"/>
                <a:ea typeface="Times New Roman" panose="02020603050405020304" pitchFamily="18" charset="0"/>
                <a:cs typeface="Times New Roman" panose="02020603050405020304" pitchFamily="18" charset="0"/>
              </a:rPr>
              <a:t>o</a:t>
            </a:r>
            <a:r>
              <a:rPr lang="es-MX" sz="2500" b="1" i="0" dirty="0">
                <a:effectLst/>
                <a:latin typeface="Gotham Book"/>
                <a:ea typeface="Times New Roman" panose="02020603050405020304" pitchFamily="18" charset="0"/>
                <a:cs typeface="Times New Roman" panose="02020603050405020304" pitchFamily="18" charset="0"/>
              </a:rPr>
              <a:t>.</a:t>
            </a:r>
            <a:r>
              <a:rPr lang="es-MX" sz="2500" i="0" dirty="0">
                <a:effectLst/>
                <a:latin typeface="Gotham Book"/>
                <a:ea typeface="Times New Roman" panose="02020603050405020304" pitchFamily="18" charset="0"/>
                <a:cs typeface="Times New Roman" panose="02020603050405020304" pitchFamily="18" charset="0"/>
              </a:rPr>
              <a:t> Que Texas ofrece su crédito público para el pago de cualquier deuda que contrate sus agentes. </a:t>
            </a:r>
            <a:endParaRPr lang="es-MX" sz="2500" i="1" dirty="0">
              <a:effectLst/>
              <a:latin typeface="Gotham Book"/>
              <a:ea typeface="Times New Roman" panose="02020603050405020304" pitchFamily="18" charset="0"/>
              <a:cs typeface="Times New Roman" panose="02020603050405020304" pitchFamily="18" charset="0"/>
            </a:endParaRPr>
          </a:p>
          <a:p>
            <a:pPr marL="457200" marR="0">
              <a:lnSpc>
                <a:spcPct val="115000"/>
              </a:lnSpc>
              <a:spcBef>
                <a:spcPts val="0"/>
              </a:spcBef>
              <a:spcAft>
                <a:spcPts val="1200"/>
              </a:spcAft>
            </a:pPr>
            <a:r>
              <a:rPr lang="es-MX" sz="2500" b="1" i="0" dirty="0">
                <a:effectLst/>
                <a:latin typeface="Gotham Book"/>
                <a:ea typeface="Times New Roman" panose="02020603050405020304" pitchFamily="18" charset="0"/>
                <a:cs typeface="Times New Roman" panose="02020603050405020304" pitchFamily="18" charset="0"/>
              </a:rPr>
              <a:t>8</a:t>
            </a:r>
            <a:r>
              <a:rPr lang="es-MX" sz="2500" b="1" i="0" baseline="30000" dirty="0">
                <a:effectLst/>
                <a:latin typeface="Gotham Book"/>
                <a:ea typeface="Times New Roman" panose="02020603050405020304" pitchFamily="18" charset="0"/>
                <a:cs typeface="Times New Roman" panose="02020603050405020304" pitchFamily="18" charset="0"/>
              </a:rPr>
              <a:t>o</a:t>
            </a:r>
            <a:r>
              <a:rPr lang="es-MX" sz="2500" b="1" i="0" dirty="0">
                <a:effectLst/>
                <a:latin typeface="Gotham Book"/>
                <a:ea typeface="Times New Roman" panose="02020603050405020304" pitchFamily="18" charset="0"/>
                <a:cs typeface="Times New Roman" panose="02020603050405020304" pitchFamily="18" charset="0"/>
              </a:rPr>
              <a:t>.</a:t>
            </a:r>
            <a:r>
              <a:rPr lang="es-MX" sz="2500" i="0" dirty="0">
                <a:effectLst/>
                <a:latin typeface="Gotham Book"/>
                <a:ea typeface="Times New Roman" panose="02020603050405020304" pitchFamily="18" charset="0"/>
                <a:cs typeface="Times New Roman" panose="02020603050405020304" pitchFamily="18" charset="0"/>
              </a:rPr>
              <a:t> Que Texas premiará a todos los voluntarios que ofrezcan sus servicios en su lucha actual con donaciones de tierra, y que los recibirá como ciudadanos. </a:t>
            </a:r>
            <a:endParaRPr lang="es-MX" sz="25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51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ea typeface="Times New Roman"/>
                <a:cs typeface="Times New Roman"/>
                <a:sym typeface="Times New Roman"/>
              </a:rPr>
              <a:t>Declaración texana de las causas por las que han tomado las armas contra Santa Anna</a:t>
            </a:r>
            <a:br>
              <a:rPr lang="es-MX" sz="4000" dirty="0">
                <a:solidFill>
                  <a:srgbClr val="383935"/>
                </a:solidFill>
                <a:latin typeface="Gotham Book"/>
              </a:rPr>
            </a:br>
            <a:r>
              <a:rPr lang="es-MX" sz="4000" dirty="0">
                <a:solidFill>
                  <a:srgbClr val="383935"/>
                </a:solidFill>
                <a:latin typeface="Gotham book"/>
                <a:ea typeface="Times New Roman"/>
                <a:cs typeface="Times New Roman"/>
                <a:sym typeface="Times New Roman"/>
              </a:rPr>
              <a:t>7 de noviembre de 1835</a:t>
            </a:r>
            <a:r>
              <a:rPr lang="es-MX" sz="4000" dirty="0">
                <a:solidFill>
                  <a:srgbClr val="383935"/>
                </a:solidFill>
                <a:latin typeface="Gotham Book"/>
              </a:rPr>
              <a:t>, 5</a:t>
            </a:r>
            <a:r>
              <a:rPr lang="es-MX" sz="4000" baseline="30000" dirty="0">
                <a:solidFill>
                  <a:srgbClr val="383935"/>
                </a:solidFill>
                <a:latin typeface="Gotham Book"/>
              </a:rPr>
              <a:t>a</a:t>
            </a:r>
            <a:r>
              <a:rPr lang="es-MX" sz="4000" dirty="0">
                <a:solidFill>
                  <a:srgbClr val="383935"/>
                </a:solidFill>
                <a:latin typeface="Gotham Book"/>
              </a:rPr>
              <a:t> Parte</a:t>
            </a:r>
            <a:endParaRPr lang="en-US" sz="4000" dirty="0">
              <a:solidFill>
                <a:srgbClr val="383935"/>
              </a:solidFill>
              <a:latin typeface="Gotham Book"/>
            </a:endParaRP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2396780"/>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0"/>
              </a:spcAft>
            </a:pPr>
            <a:r>
              <a:rPr lang="es-MX" sz="2500" dirty="0">
                <a:latin typeface="Gotham Book"/>
                <a:ea typeface="Times New Roman" panose="02020603050405020304" pitchFamily="18" charset="0"/>
                <a:cs typeface="Times New Roman" panose="02020603050405020304" pitchFamily="18" charset="0"/>
              </a:rPr>
              <a:t>Afirmación final:</a:t>
            </a:r>
            <a:endParaRPr lang="es-MX" sz="2500" i="0" dirty="0">
              <a:effectLst/>
              <a:latin typeface="Gotham Book"/>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s-MX" sz="2500" i="0" dirty="0">
                <a:effectLst/>
                <a:latin typeface="Gotham Book"/>
                <a:ea typeface="Times New Roman" panose="02020603050405020304" pitchFamily="18" charset="0"/>
                <a:cs typeface="Times New Roman" panose="02020603050405020304" pitchFamily="18" charset="0"/>
              </a:rPr>
              <a:t>Solemnemente afirmamos estas declaraciones a todo el mundo y ante Dios, para que sea testigo de la verdad y sinceridad de ellas, y pedimos que la derrota y la desgracia caiga sobre nosotros si nos hagamos culpables de la duplicidad.</a:t>
            </a:r>
            <a:endParaRPr lang="es-MX" sz="25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20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pic>
        <p:nvPicPr>
          <p:cNvPr id="9" name="Google Shape;88;p18">
            <a:extLst>
              <a:ext uri="{FF2B5EF4-FFF2-40B4-BE49-F238E27FC236}">
                <a16:creationId xmlns:a16="http://schemas.microsoft.com/office/drawing/2014/main" id="{EFC0C315-495B-43F7-A79E-6C40E65984B3}"/>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14191" y="342750"/>
            <a:ext cx="5015927" cy="3201429"/>
          </a:xfrm>
          <a:prstGeom prst="rect">
            <a:avLst/>
          </a:prstGeom>
          <a:noFill/>
          <a:ln>
            <a:noFill/>
          </a:ln>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3" name="TextBox 1">
            <a:extLst>
              <a:ext uri="{FF2B5EF4-FFF2-40B4-BE49-F238E27FC236}">
                <a16:creationId xmlns:a16="http://schemas.microsoft.com/office/drawing/2014/main" id="{00ACA4A3-487D-4649-944B-6F3FB53A5AD0}"/>
              </a:ext>
              <a:ext uri="{C183D7F6-B498-43B3-948B-1728B52AA6E4}">
                <adec:decorative xmlns:adec="http://schemas.microsoft.com/office/drawing/2017/decorative" val="1"/>
              </a:ext>
            </a:extLst>
          </p:cNvPr>
          <p:cNvSpPr txBox="1">
            <a:spLocks/>
          </p:cNvSpPr>
          <p:nvPr/>
        </p:nvSpPr>
        <p:spPr>
          <a:xfrm>
            <a:off x="2037258" y="4914535"/>
            <a:ext cx="9647966" cy="18246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s-MX" sz="3000" dirty="0">
                <a:solidFill>
                  <a:srgbClr val="383935"/>
                </a:solidFill>
                <a:latin typeface="Gotham Book"/>
                <a:ea typeface="Times New Roman"/>
                <a:cs typeface="Times New Roman"/>
                <a:sym typeface="Times New Roman"/>
              </a:rPr>
              <a:t>Junto con tu grupo, analiza la “Declaración texana de las causas por las que han tomado las armas contra Santa Anna” y contesta las preguntas 1-6 bajo la sección de análisis de documentos.  </a:t>
            </a:r>
          </a:p>
        </p:txBody>
      </p:sp>
      <p:sp>
        <p:nvSpPr>
          <p:cNvPr id="12" name="Title 5">
            <a:extLst>
              <a:ext uri="{FF2B5EF4-FFF2-40B4-BE49-F238E27FC236}">
                <a16:creationId xmlns:a16="http://schemas.microsoft.com/office/drawing/2014/main" id="{B22BB512-583C-4733-B4A2-A9353FAB7B49}"/>
              </a:ext>
              <a:ext uri="{C183D7F6-B498-43B3-948B-1728B52AA6E4}">
                <adec:decorative xmlns:adec="http://schemas.microsoft.com/office/drawing/2017/decorative" val="1"/>
              </a:ext>
            </a:extLst>
          </p:cNvPr>
          <p:cNvSpPr txBox="1">
            <a:spLocks noGrp="1"/>
          </p:cNvSpPr>
          <p:nvPr>
            <p:ph type="title"/>
          </p:nvPr>
        </p:nvSpPr>
        <p:spPr>
          <a:xfrm>
            <a:off x="2037250" y="3931948"/>
            <a:ext cx="8375191" cy="10086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22E50"/>
                </a:solidFill>
                <a:latin typeface="Gotham Medium" pitchFamily="2" charset="0"/>
                <a:cs typeface="Gotham Medium" pitchFamily="2" charset="0"/>
              </a:rPr>
              <a:t>Análisis de documentos, próximos pasos:</a:t>
            </a:r>
            <a:endParaRPr lang="es-MX" sz="4000" dirty="0">
              <a:latin typeface="Gotham Medium"/>
            </a:endParaRPr>
          </a:p>
        </p:txBody>
      </p:sp>
      <p:pic>
        <p:nvPicPr>
          <p:cNvPr id="14" name="Picture 1" descr="The Texas Republican">
            <a:extLst>
              <a:ext uri="{FF2B5EF4-FFF2-40B4-BE49-F238E27FC236}">
                <a16:creationId xmlns:a16="http://schemas.microsoft.com/office/drawing/2014/main" id="{08DD42FE-8D31-4994-9E32-74FD5D736D27}"/>
              </a:ext>
              <a:ext uri="{C183D7F6-B498-43B3-948B-1728B52AA6E4}">
                <adec:decorative xmlns:adec="http://schemas.microsoft.com/office/drawing/2017/decorative" val="0"/>
              </a:ext>
            </a:extLst>
          </p:cNvPr>
          <p:cNvPicPr preferRelativeResize="0">
            <a:picLocks noChangeAspect="1"/>
          </p:cNvPicPr>
          <p:nvPr/>
        </p:nvPicPr>
        <p:blipFill>
          <a:blip r:embed="rId7">
            <a:alphaModFix/>
          </a:blip>
          <a:stretch>
            <a:fillRect/>
          </a:stretch>
        </p:blipFill>
        <p:spPr>
          <a:xfrm>
            <a:off x="8187339" y="234705"/>
            <a:ext cx="2600480" cy="3947996"/>
          </a:xfrm>
          <a:prstGeom prst="rect">
            <a:avLst/>
          </a:prstGeom>
          <a:noFill/>
          <a:ln>
            <a:noFill/>
          </a:ln>
        </p:spPr>
      </p:pic>
      <p:sp>
        <p:nvSpPr>
          <p:cNvPr id="2" name="Rectangle 1">
            <a:extLst>
              <a:ext uri="{FF2B5EF4-FFF2-40B4-BE49-F238E27FC236}">
                <a16:creationId xmlns:a16="http://schemas.microsoft.com/office/drawing/2014/main" id="{F038026B-07AD-44A7-A5E4-3087E7A47E83}"/>
              </a:ext>
              <a:ext uri="{C183D7F6-B498-43B3-948B-1728B52AA6E4}">
                <adec:decorative xmlns:adec="http://schemas.microsoft.com/office/drawing/2017/decorative" val="0"/>
              </a:ext>
            </a:extLst>
          </p:cNvPr>
          <p:cNvSpPr/>
          <p:nvPr/>
        </p:nvSpPr>
        <p:spPr>
          <a:xfrm>
            <a:off x="2243730" y="1955395"/>
            <a:ext cx="3956851" cy="707886"/>
          </a:xfrm>
          <a:prstGeom prst="rect">
            <a:avLst/>
          </a:prstGeom>
        </p:spPr>
        <p:txBody>
          <a:bodyPr wrap="square">
            <a:spAutoFit/>
          </a:bodyPr>
          <a:lstStyle/>
          <a:p>
            <a:pPr lvl="0"/>
            <a:r>
              <a:rPr lang="es-MX" sz="1000" dirty="0">
                <a:latin typeface="Gotham book"/>
              </a:rPr>
              <a:t>Fuente:  “</a:t>
            </a:r>
            <a:r>
              <a:rPr lang="es-MX" sz="1000" dirty="0" err="1">
                <a:latin typeface="Gotham book"/>
              </a:rPr>
              <a:t>Declaration</a:t>
            </a:r>
            <a:r>
              <a:rPr lang="es-MX" sz="1000" dirty="0">
                <a:latin typeface="Gotham book"/>
              </a:rPr>
              <a:t> </a:t>
            </a:r>
            <a:r>
              <a:rPr lang="es-MX" sz="1000" dirty="0" err="1">
                <a:latin typeface="Gotham book"/>
              </a:rPr>
              <a:t>of</a:t>
            </a:r>
            <a:r>
              <a:rPr lang="es-MX" sz="1000" dirty="0">
                <a:latin typeface="Gotham book"/>
              </a:rPr>
              <a:t> the People </a:t>
            </a:r>
            <a:r>
              <a:rPr lang="es-MX" sz="1000" dirty="0" err="1">
                <a:latin typeface="Gotham book"/>
              </a:rPr>
              <a:t>of</a:t>
            </a:r>
            <a:r>
              <a:rPr lang="es-MX" sz="1000" dirty="0">
                <a:latin typeface="Gotham book"/>
              </a:rPr>
              <a:t> Texas in General </a:t>
            </a:r>
            <a:r>
              <a:rPr lang="es-MX" sz="1000" dirty="0" err="1">
                <a:latin typeface="Gotham book"/>
              </a:rPr>
              <a:t>Convention</a:t>
            </a:r>
            <a:r>
              <a:rPr lang="es-MX" sz="1000" dirty="0">
                <a:latin typeface="Gotham book"/>
              </a:rPr>
              <a:t> </a:t>
            </a:r>
            <a:r>
              <a:rPr lang="es-MX" sz="1000" dirty="0" err="1">
                <a:latin typeface="Gotham book"/>
              </a:rPr>
              <a:t>Assemble</a:t>
            </a:r>
            <a:r>
              <a:rPr lang="es-MX" sz="1000" dirty="0">
                <a:latin typeface="Gotham book"/>
              </a:rPr>
              <a:t>,” Diarios de la Consultación resguardados en San Felipe de Austin, 16 de octubre de, 1835 (publicado por orden del congreso; Houston, 1838), 21-22. </a:t>
            </a:r>
          </a:p>
        </p:txBody>
      </p:sp>
      <p:sp>
        <p:nvSpPr>
          <p:cNvPr id="15" name="Google Shape;111;p22">
            <a:extLst>
              <a:ext uri="{FF2B5EF4-FFF2-40B4-BE49-F238E27FC236}">
                <a16:creationId xmlns:a16="http://schemas.microsoft.com/office/drawing/2014/main" id="{C1EF73A2-A69F-4D54-823E-BA689471A27F}"/>
              </a:ext>
              <a:ext uri="{C183D7F6-B498-43B3-948B-1728B52AA6E4}">
                <adec:decorative xmlns:adec="http://schemas.microsoft.com/office/drawing/2017/decorative" val="0"/>
              </a:ext>
            </a:extLst>
          </p:cNvPr>
          <p:cNvSpPr txBox="1"/>
          <p:nvPr/>
        </p:nvSpPr>
        <p:spPr>
          <a:xfrm>
            <a:off x="1945793" y="1314752"/>
            <a:ext cx="4252100" cy="6444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2800" dirty="0">
                <a:solidFill>
                  <a:srgbClr val="383935"/>
                </a:solidFill>
                <a:latin typeface="Gotham book"/>
              </a:rPr>
              <a:t>Tomando las armas</a:t>
            </a:r>
          </a:p>
        </p:txBody>
      </p:sp>
      <p:sp>
        <p:nvSpPr>
          <p:cNvPr id="10" name="Title 1">
            <a:extLst>
              <a:ext uri="{FF2B5EF4-FFF2-40B4-BE49-F238E27FC236}">
                <a16:creationId xmlns:a16="http://schemas.microsoft.com/office/drawing/2014/main" id="{51A69CA5-E9B5-449F-A419-6DF3CD744047}"/>
              </a:ext>
              <a:ext uri="{C183D7F6-B498-43B3-948B-1728B52AA6E4}">
                <adec:decorative xmlns:adec="http://schemas.microsoft.com/office/drawing/2017/decorative" val="0"/>
              </a:ext>
            </a:extLst>
          </p:cNvPr>
          <p:cNvSpPr txBox="1">
            <a:spLocks/>
          </p:cNvSpPr>
          <p:nvPr/>
        </p:nvSpPr>
        <p:spPr>
          <a:xfrm>
            <a:off x="2151108" y="644986"/>
            <a:ext cx="3843001" cy="78294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3200" b="1" dirty="0" err="1">
                <a:solidFill>
                  <a:schemeClr val="dk1"/>
                </a:solidFill>
                <a:latin typeface="Gotham Book"/>
                <a:ea typeface="Bad Script"/>
                <a:cs typeface="Bad Script"/>
                <a:sym typeface="Bad Script"/>
              </a:rPr>
              <a:t>Pensar</a:t>
            </a:r>
            <a:r>
              <a:rPr lang="en-US" sz="3200" b="1" dirty="0">
                <a:solidFill>
                  <a:schemeClr val="dk1"/>
                </a:solidFill>
                <a:latin typeface="Gotham Book"/>
                <a:ea typeface="Bad Script"/>
                <a:cs typeface="Bad Script"/>
                <a:sym typeface="Bad Script"/>
              </a:rPr>
              <a:t> </a:t>
            </a:r>
            <a:r>
              <a:rPr lang="en-US" sz="3200" b="1" dirty="0" err="1">
                <a:solidFill>
                  <a:schemeClr val="dk1"/>
                </a:solidFill>
                <a:latin typeface="Gotham Book"/>
                <a:ea typeface="Bad Script"/>
                <a:cs typeface="Bad Script"/>
                <a:sym typeface="Bad Script"/>
              </a:rPr>
              <a:t>como</a:t>
            </a:r>
            <a:r>
              <a:rPr lang="en-US" sz="3200" b="1" dirty="0">
                <a:solidFill>
                  <a:schemeClr val="dk1"/>
                </a:solidFill>
                <a:latin typeface="Gotham Book"/>
                <a:ea typeface="Bad Script"/>
                <a:cs typeface="Bad Script"/>
                <a:sym typeface="Bad Script"/>
              </a:rPr>
              <a:t> un </a:t>
            </a:r>
            <a:r>
              <a:rPr lang="en-US" sz="3200" b="1" dirty="0" err="1">
                <a:solidFill>
                  <a:schemeClr val="dk1"/>
                </a:solidFill>
                <a:latin typeface="Gotham Book"/>
                <a:ea typeface="Bad Script"/>
                <a:cs typeface="Bad Script"/>
                <a:sym typeface="Bad Script"/>
              </a:rPr>
              <a:t>historiador</a:t>
            </a:r>
            <a:r>
              <a:rPr lang="en-US" sz="3200" b="1" dirty="0">
                <a:solidFill>
                  <a:srgbClr val="383935"/>
                </a:solidFill>
                <a:latin typeface="Bad Script"/>
                <a:ea typeface="Bad Script"/>
                <a:cs typeface="Bad Script"/>
                <a:sym typeface="Bad Script"/>
              </a:rPr>
              <a:t>:</a:t>
            </a:r>
          </a:p>
        </p:txBody>
      </p:sp>
    </p:spTree>
    <p:extLst>
      <p:ext uri="{BB962C8B-B14F-4D97-AF65-F5344CB8AC3E}">
        <p14:creationId xmlns:p14="http://schemas.microsoft.com/office/powerpoint/2010/main" val="389068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5">
            <a:extLst>
              <a:ext uri="{FF2B5EF4-FFF2-40B4-BE49-F238E27FC236}">
                <a16:creationId xmlns:a16="http://schemas.microsoft.com/office/drawing/2014/main" id="{49B8E334-A4BE-41F5-BA77-3A185BE921E2}"/>
              </a:ext>
            </a:extLst>
          </p:cNvPr>
          <p:cNvSpPr txBox="1">
            <a:spLocks noGrp="1"/>
          </p:cNvSpPr>
          <p:nvPr>
            <p:ph type="title"/>
          </p:nvPr>
        </p:nvSpPr>
        <p:spPr>
          <a:xfrm>
            <a:off x="1210343" y="-291668"/>
            <a:ext cx="10184524"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400" dirty="0">
                <a:solidFill>
                  <a:schemeClr val="bg1"/>
                </a:solidFill>
                <a:latin typeface="Gotham Medium" pitchFamily="2" charset="0"/>
              </a:rPr>
              <a:t>Preguntas esenciales</a:t>
            </a:r>
            <a:endParaRPr lang="es-MX" sz="3200" dirty="0">
              <a:highlight>
                <a:srgbClr val="FFFF00"/>
              </a:highlight>
              <a:latin typeface="Gotham Medium"/>
            </a:endParaRPr>
          </a:p>
        </p:txBody>
      </p:sp>
      <p:sp>
        <p:nvSpPr>
          <p:cNvPr id="8" name="TextBox 1">
            <a:extLst>
              <a:ext uri="{FF2B5EF4-FFF2-40B4-BE49-F238E27FC236}">
                <a16:creationId xmlns:a16="http://schemas.microsoft.com/office/drawing/2014/main" id="{4FF70D3D-5563-4088-994C-5208E3EF2353}"/>
              </a:ext>
            </a:extLst>
          </p:cNvPr>
          <p:cNvSpPr txBox="1"/>
          <p:nvPr/>
        </p:nvSpPr>
        <p:spPr>
          <a:xfrm>
            <a:off x="523828" y="3248325"/>
            <a:ext cx="11270379" cy="2308294"/>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MX" sz="4000" dirty="0">
                <a:solidFill>
                  <a:srgbClr val="383935"/>
                </a:solidFill>
                <a:latin typeface="Gotham book"/>
                <a:ea typeface="Times New Roman"/>
                <a:cs typeface="Times New Roman"/>
                <a:sym typeface="Times New Roman"/>
              </a:rPr>
              <a:t>¿C</a:t>
            </a:r>
            <a:r>
              <a:rPr lang="es-MX" sz="4000" dirty="0">
                <a:solidFill>
                  <a:srgbClr val="383935"/>
                </a:solidFill>
                <a:latin typeface="Times New Roman" panose="02020603050405020304" pitchFamily="18" charset="0"/>
                <a:ea typeface="Times New Roman"/>
                <a:cs typeface="Times New Roman" panose="02020603050405020304" pitchFamily="18" charset="0"/>
                <a:sym typeface="Times New Roman"/>
              </a:rPr>
              <a:t>ó</a:t>
            </a:r>
            <a:r>
              <a:rPr lang="es-MX" sz="4000" dirty="0">
                <a:solidFill>
                  <a:srgbClr val="383935"/>
                </a:solidFill>
                <a:latin typeface="Gotham book"/>
                <a:ea typeface="Times New Roman"/>
                <a:cs typeface="Times New Roman"/>
                <a:sym typeface="Times New Roman"/>
              </a:rPr>
              <a:t>mo es que los conflictos y la inestabilidad dentro del gobierno de México contribuyeron a una revuelta entre los colonos de Texas? </a:t>
            </a:r>
          </a:p>
        </p:txBody>
      </p:sp>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11" y="0"/>
            <a:ext cx="1503485" cy="1503485"/>
          </a:xfrm>
          <a:prstGeom prst="rect">
            <a:avLst/>
          </a:prstGeom>
        </p:spPr>
      </p:pic>
    </p:spTree>
    <p:extLst>
      <p:ext uri="{BB962C8B-B14F-4D97-AF65-F5344CB8AC3E}">
        <p14:creationId xmlns:p14="http://schemas.microsoft.com/office/powerpoint/2010/main" val="419543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s-MX" sz="4900" b="1" dirty="0">
                <a:solidFill>
                  <a:srgbClr val="383935"/>
                </a:solidFill>
                <a:latin typeface="Gotham book"/>
                <a:ea typeface="Times New Roman"/>
                <a:cs typeface="Times New Roman"/>
                <a:sym typeface="Times New Roman"/>
              </a:rPr>
              <a:t>Carta de Stephen F. Austin a Mary Austin </a:t>
            </a:r>
            <a:r>
              <a:rPr lang="es-MX" sz="4900" b="1" dirty="0" err="1">
                <a:solidFill>
                  <a:srgbClr val="383935"/>
                </a:solidFill>
                <a:latin typeface="Gotham book"/>
                <a:ea typeface="Times New Roman"/>
                <a:cs typeface="Times New Roman"/>
                <a:sym typeface="Times New Roman"/>
              </a:rPr>
              <a:t>Holley</a:t>
            </a:r>
            <a:br>
              <a:rPr lang="es-MX" sz="3300" b="1" dirty="0">
                <a:solidFill>
                  <a:srgbClr val="383935"/>
                </a:solidFill>
                <a:latin typeface="Gotham book"/>
                <a:ea typeface="Times New Roman"/>
                <a:cs typeface="Times New Roman"/>
                <a:sym typeface="Times New Roman"/>
              </a:rPr>
            </a:br>
            <a:br>
              <a:rPr lang="es-MX" sz="3300" b="1" dirty="0">
                <a:solidFill>
                  <a:srgbClr val="383935"/>
                </a:solidFill>
                <a:latin typeface="Gotham book"/>
                <a:ea typeface="Times New Roman"/>
                <a:cs typeface="Times New Roman"/>
                <a:sym typeface="Times New Roman"/>
              </a:rPr>
            </a:br>
            <a:r>
              <a:rPr lang="es-MX" sz="4900" b="1" dirty="0">
                <a:solidFill>
                  <a:srgbClr val="383935"/>
                </a:solidFill>
                <a:latin typeface="Gotham book"/>
                <a:ea typeface="Times New Roman"/>
                <a:cs typeface="Times New Roman"/>
                <a:sym typeface="Times New Roman"/>
              </a:rPr>
              <a:t> 7 de enero de 1836</a:t>
            </a:r>
          </a:p>
        </p:txBody>
      </p:sp>
    </p:spTree>
    <p:extLst>
      <p:ext uri="{BB962C8B-B14F-4D97-AF65-F5344CB8AC3E}">
        <p14:creationId xmlns:p14="http://schemas.microsoft.com/office/powerpoint/2010/main" val="75571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236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600" dirty="0">
                <a:solidFill>
                  <a:srgbClr val="383935"/>
                </a:solidFill>
                <a:latin typeface="Gotham Book"/>
              </a:rPr>
              <a:t>Carta de Stephen F. Austin a Mary Austin </a:t>
            </a:r>
            <a:r>
              <a:rPr lang="es-MX" sz="3600" dirty="0" err="1">
                <a:solidFill>
                  <a:srgbClr val="383935"/>
                </a:solidFill>
                <a:latin typeface="Gotham Book"/>
              </a:rPr>
              <a:t>Holley</a:t>
            </a:r>
            <a:br>
              <a:rPr lang="es-MX" sz="3600" dirty="0">
                <a:solidFill>
                  <a:srgbClr val="383935"/>
                </a:solidFill>
                <a:latin typeface="Gotham Book"/>
              </a:rPr>
            </a:br>
            <a:r>
              <a:rPr lang="es-MX" sz="3600" dirty="0">
                <a:solidFill>
                  <a:srgbClr val="383935"/>
                </a:solidFill>
                <a:latin typeface="Gotham Book"/>
              </a:rPr>
              <a:t>Nueva Orleans, 7 de enero de 1836, 1</a:t>
            </a:r>
            <a:r>
              <a:rPr lang="es-MX" sz="3600" baseline="30000" dirty="0">
                <a:solidFill>
                  <a:srgbClr val="383935"/>
                </a:solidFill>
                <a:latin typeface="Gotham Book"/>
              </a:rPr>
              <a:t>a</a:t>
            </a:r>
            <a:r>
              <a:rPr lang="es-MX" sz="3600" dirty="0">
                <a:solidFill>
                  <a:srgbClr val="383935"/>
                </a:solidFill>
                <a:latin typeface="Gotham Book"/>
              </a:rPr>
              <a:t> Parte</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243584"/>
            <a:ext cx="10141457" cy="5589192"/>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200"/>
              </a:spcAft>
            </a:pPr>
            <a:r>
              <a:rPr lang="es-MX" sz="1800" i="0" dirty="0">
                <a:effectLst/>
                <a:latin typeface="Gotham Book"/>
                <a:ea typeface="Times New Roman" panose="02020603050405020304" pitchFamily="18" charset="0"/>
                <a:cs typeface="Times New Roman" panose="02020603050405020304" pitchFamily="18" charset="0"/>
              </a:rPr>
              <a:t>(1) Espero tener el placer de verte pronto, pero no es una cosa segura, pues es posible que no pueda ir a Lexington hasta que regreso del este</a:t>
            </a:r>
            <a:r>
              <a:rPr lang="es-MX" sz="1800" i="1" dirty="0">
                <a:effectLst/>
                <a:latin typeface="Gotham Book"/>
                <a:ea typeface="Times New Roman" panose="02020603050405020304" pitchFamily="18" charset="0"/>
                <a:cs typeface="Times New Roman" panose="02020603050405020304" pitchFamily="18" charset="0"/>
              </a:rPr>
              <a:t> </a:t>
            </a:r>
            <a:r>
              <a:rPr lang="es-MX" sz="1800" i="0" dirty="0">
                <a:effectLst/>
                <a:latin typeface="Gotham Book"/>
                <a:ea typeface="Times New Roman" panose="02020603050405020304" pitchFamily="18" charset="0"/>
                <a:cs typeface="Times New Roman" panose="02020603050405020304" pitchFamily="18" charset="0"/>
              </a:rPr>
              <a:t>, ya que el tiempo nos presiona. Voy para Washington, New York, etc., acompañado del Dr. B.T. </a:t>
            </a:r>
            <a:r>
              <a:rPr lang="es-MX" sz="1800" i="0" dirty="0" err="1">
                <a:effectLst/>
                <a:latin typeface="Gotham Book"/>
                <a:ea typeface="Times New Roman" panose="02020603050405020304" pitchFamily="18" charset="0"/>
                <a:cs typeface="Times New Roman" panose="02020603050405020304" pitchFamily="18" charset="0"/>
              </a:rPr>
              <a:t>Archer</a:t>
            </a:r>
            <a:r>
              <a:rPr lang="es-MX" sz="1800" i="0" dirty="0">
                <a:effectLst/>
                <a:latin typeface="Gotham Book"/>
                <a:ea typeface="Times New Roman" panose="02020603050405020304" pitchFamily="18" charset="0"/>
                <a:cs typeface="Times New Roman" panose="02020603050405020304" pitchFamily="18" charset="0"/>
              </a:rPr>
              <a:t> y el Lic. W.H. Wharton. Somos comisionados del gobierno texano. Nuestro objetivo principal es recaudar fondos, recursos, y hombres para sostener nuestra causa.  </a:t>
            </a:r>
            <a:endParaRPr lang="es-MX" sz="1800" i="1" dirty="0">
              <a:effectLst/>
              <a:latin typeface="Gotham Book"/>
              <a:ea typeface="Times New Roman" panose="02020603050405020304" pitchFamily="18" charset="0"/>
              <a:cs typeface="Times New Roman" panose="02020603050405020304" pitchFamily="18" charset="0"/>
            </a:endParaRPr>
          </a:p>
          <a:p>
            <a:pPr marL="0" marR="0">
              <a:lnSpc>
                <a:spcPct val="115000"/>
              </a:lnSpc>
              <a:spcBef>
                <a:spcPts val="0"/>
              </a:spcBef>
              <a:spcAft>
                <a:spcPts val="1200"/>
              </a:spcAft>
            </a:pPr>
            <a:r>
              <a:rPr lang="es-MX" sz="1800" i="0" dirty="0">
                <a:effectLst/>
                <a:latin typeface="Gotham Book"/>
                <a:ea typeface="Times New Roman" panose="02020603050405020304" pitchFamily="18" charset="0"/>
                <a:cs typeface="Times New Roman" panose="02020603050405020304" pitchFamily="18" charset="0"/>
              </a:rPr>
              <a:t>(2) La guerra para la libertad sigue favorablemente, hasta ahora, en Texas. Debe terminar, y terminará, en la independencia—se hará una declaración en marzo. La del 7 de noviembre fue el primer paso, pues prepara la segunda y final [declaración]. El hecho es que ya no nos queda otro remedio. Por las ultimas noticias sabemos que el gobierno centralista se ha establecido y el sistema federal está totalmente destruido. Así que los texanos pueden, en el futuro, considerarse un pueblo independiente, enteramente separado de México. Somos muy jóvenes como para establecerse como república, pero somos hijos de esa gran nación que ha asombrado al mundo con sus hechos y su progreso en la causa de la libertad, la ilustración, y la verdad. Cuando me fui de Texas no hubo ni un enemigo dentro de nuestros limites, y tampoco al este del Río Bravo del Norte. Sin embargo, el general Santa Anna ya va marchando en persona con todas las fuerzas que pueda reunir para aniquilarnos. No tenemos miedo, pero debemos preparar para su llegada. Necesitamos todo apoyo que se ofrezca en términos de hombres, dinero, provisiones, armas, y municiones.    </a:t>
            </a:r>
            <a:endParaRPr lang="es-MX" sz="18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85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rPr>
              <a:t>Carta de Stephen F. Austin a Mary Austin </a:t>
            </a:r>
            <a:r>
              <a:rPr lang="es-MX" sz="4000" dirty="0" err="1">
                <a:solidFill>
                  <a:srgbClr val="383935"/>
                </a:solidFill>
                <a:latin typeface="Gotham Book"/>
              </a:rPr>
              <a:t>Holley</a:t>
            </a:r>
            <a:br>
              <a:rPr lang="es-MX" sz="4000" dirty="0">
                <a:solidFill>
                  <a:srgbClr val="383935"/>
                </a:solidFill>
                <a:latin typeface="Gotham Book"/>
              </a:rPr>
            </a:br>
            <a:r>
              <a:rPr lang="es-MX" sz="4000" dirty="0">
                <a:solidFill>
                  <a:srgbClr val="383935"/>
                </a:solidFill>
                <a:latin typeface="Gotham Book"/>
              </a:rPr>
              <a:t>Nueva Orleans, 7 de enero de 1836, 2</a:t>
            </a:r>
            <a:r>
              <a:rPr lang="es-MX" sz="4000" baseline="30000" dirty="0">
                <a:solidFill>
                  <a:srgbClr val="383935"/>
                </a:solidFill>
                <a:latin typeface="Gotham Book"/>
              </a:rPr>
              <a:t>a</a:t>
            </a:r>
            <a:r>
              <a:rPr lang="es-MX" sz="4000" dirty="0">
                <a:solidFill>
                  <a:srgbClr val="383935"/>
                </a:solidFill>
                <a:latin typeface="Gotham Book"/>
              </a:rPr>
              <a:t> Parte</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2075562"/>
            <a:ext cx="10141457" cy="4161109"/>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200"/>
              </a:spcAft>
            </a:pPr>
            <a:r>
              <a:rPr lang="es-MX" sz="1800" i="0" dirty="0">
                <a:effectLst/>
                <a:latin typeface="Gotham Book"/>
                <a:ea typeface="Times New Roman" panose="02020603050405020304" pitchFamily="18" charset="0"/>
                <a:cs typeface="Times New Roman" panose="02020603050405020304" pitchFamily="18" charset="0"/>
              </a:rPr>
              <a:t>(3) Se han hecho grandes contribuciones en los Estados Unidos para la propagación del cristianismo en las islas del Mar del Sur por medio de sociedades misioneras. Y nuestra causa, ¿a poco no es tan importante y sagrada? Estamos tratando de expulsar de nuestros hogares la intolerancia religiosa y el despotismo, y para establecer en su lugar la libertad y la libertad de conciencia. ¡Cuántas millares de familias piadosas de toda denominación podrían encontrar su hogar y hacerse propietarias de la tierra en Texas—la mejor tierra y clima disponible a los norteamericanos—si la tolerancia religiosa fuera arraigada allí con firmeza! La religión, la moralidad, las artes y las ciencias, las grandes fuentes de la libertad—que es, de hecho, la causa de la humanidad—todos unen en llamar a los libres, los generosos, los industriosos, y los piadosos, para dar un paso en el apoyo de Texas. Esperamos auxilio de la parte religiosa de la comunidad, y que desde el pulpito derramará oraciones a un Dios justo para que nuestras esfuerzas sean bendecidas; que los pastores mandarán su elocuente voz al pueblo en la causa de toda iglesia libre—la causa de la verdad y de la justicia. </a:t>
            </a:r>
            <a:endParaRPr lang="es-MX" sz="18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8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rPr>
              <a:t>Carta de Stephen F. Austin a Mary Austin </a:t>
            </a:r>
            <a:r>
              <a:rPr lang="es-MX" sz="4000" dirty="0" err="1">
                <a:solidFill>
                  <a:srgbClr val="383935"/>
                </a:solidFill>
                <a:latin typeface="Gotham Book"/>
              </a:rPr>
              <a:t>Holley</a:t>
            </a:r>
            <a:br>
              <a:rPr lang="es-MX" sz="4000" dirty="0">
                <a:solidFill>
                  <a:srgbClr val="383935"/>
                </a:solidFill>
                <a:latin typeface="Gotham Book"/>
              </a:rPr>
            </a:br>
            <a:r>
              <a:rPr lang="es-MX" sz="4000" dirty="0">
                <a:solidFill>
                  <a:srgbClr val="383935"/>
                </a:solidFill>
                <a:latin typeface="Gotham Book"/>
              </a:rPr>
              <a:t>Nueva Orleans, 7 de enero de 1836, 3</a:t>
            </a:r>
            <a:r>
              <a:rPr lang="es-MX" sz="4000" baseline="30000" dirty="0">
                <a:solidFill>
                  <a:srgbClr val="383935"/>
                </a:solidFill>
                <a:latin typeface="Gotham Book"/>
              </a:rPr>
              <a:t>a</a:t>
            </a:r>
            <a:r>
              <a:rPr lang="es-MX" sz="4000" dirty="0">
                <a:solidFill>
                  <a:srgbClr val="383935"/>
                </a:solidFill>
                <a:latin typeface="Gotham Book"/>
              </a:rPr>
              <a:t> Parte</a:t>
            </a:r>
            <a:endParaRPr lang="es-MX" sz="4000" dirty="0">
              <a:latin typeface="Gotham Book"/>
            </a:endParaRP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651247"/>
            <a:ext cx="10141457" cy="4952095"/>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200"/>
              </a:spcAft>
            </a:pPr>
            <a:r>
              <a:rPr lang="es-MX" sz="1800" i="0" dirty="0">
                <a:effectLst/>
                <a:latin typeface="Gotham Book"/>
                <a:ea typeface="Times New Roman" panose="02020603050405020304" pitchFamily="18" charset="0"/>
                <a:cs typeface="Times New Roman" panose="02020603050405020304" pitchFamily="18" charset="0"/>
              </a:rPr>
              <a:t>(4) Nuestro destino probablemente se decidirá en tres meses. Santa Anna está haciendo un gran esfuerzo. Si fracasa, será su ultimo fracaso. Ahora es el momento para ayudarnos—esto es el momento de la salvación. Necesitamos todo—provisiones y dinero—y hombres bien armados, organizados, y provistos. Sus expensas serán reembolsadas al final de la guerra, y con interés, y luego habrá donaciones de tierra. Ha sido un gran comienzo, si fuera solamente una cuestión de especulación—su causa es gloriosa. Una nueva república esta por enarbolar su bandera independiente sobre un país que hasta hace poco fue más que nada una tierra salvaje—En la idea hay magnificencia—en los resultados habrá prosperidad, libertad, y gloria. </a:t>
            </a:r>
            <a:endParaRPr lang="es-MX" sz="1800" i="1" dirty="0">
              <a:effectLst/>
              <a:latin typeface="Gotham Book"/>
              <a:ea typeface="Times New Roman" panose="02020603050405020304" pitchFamily="18" charset="0"/>
              <a:cs typeface="Times New Roman" panose="02020603050405020304" pitchFamily="18" charset="0"/>
            </a:endParaRPr>
          </a:p>
          <a:p>
            <a:pPr marL="0" marR="0">
              <a:lnSpc>
                <a:spcPct val="115000"/>
              </a:lnSpc>
              <a:spcBef>
                <a:spcPts val="0"/>
              </a:spcBef>
              <a:spcAft>
                <a:spcPts val="1200"/>
              </a:spcAft>
            </a:pPr>
            <a:r>
              <a:rPr lang="es-MX" sz="1800" i="0" dirty="0">
                <a:effectLst/>
                <a:latin typeface="Gotham Book"/>
                <a:ea typeface="Times New Roman" panose="02020603050405020304" pitchFamily="18" charset="0"/>
                <a:cs typeface="Times New Roman" panose="02020603050405020304" pitchFamily="18" charset="0"/>
              </a:rPr>
              <a:t>(5) Paramos un día en Louisville. Mucho me gustaría visitar Lexington. Unos queridos compañeros de clase y socios de tiempos felices todavía vivan allí: John </a:t>
            </a:r>
            <a:r>
              <a:rPr lang="es-MX" sz="1800" i="0" dirty="0" err="1">
                <a:effectLst/>
                <a:latin typeface="Gotham Book"/>
                <a:ea typeface="Times New Roman" panose="02020603050405020304" pitchFamily="18" charset="0"/>
                <a:cs typeface="Times New Roman" panose="02020603050405020304" pitchFamily="18" charset="0"/>
              </a:rPr>
              <a:t>McCalla</a:t>
            </a:r>
            <a:r>
              <a:rPr lang="es-MX" sz="1800" i="0" dirty="0">
                <a:effectLst/>
                <a:latin typeface="Gotham Book"/>
                <a:ea typeface="Times New Roman" panose="02020603050405020304" pitchFamily="18" charset="0"/>
                <a:cs typeface="Times New Roman" panose="02020603050405020304" pitchFamily="18" charset="0"/>
              </a:rPr>
              <a:t>, Pierce Butler, la familia Todd, etc. Favor de darles recuerdos de mi parte. Dile </a:t>
            </a:r>
            <a:r>
              <a:rPr lang="es-MX" sz="1800" i="0">
                <a:effectLst/>
                <a:latin typeface="Gotham Book"/>
                <a:ea typeface="Times New Roman" panose="02020603050405020304" pitchFamily="18" charset="0"/>
                <a:cs typeface="Times New Roman" panose="02020603050405020304" pitchFamily="18" charset="0"/>
              </a:rPr>
              <a:t>a mis primo</a:t>
            </a:r>
            <a:r>
              <a:rPr lang="es-MX">
                <a:latin typeface="Gotham Book"/>
                <a:ea typeface="Times New Roman" panose="02020603050405020304" pitchFamily="18" charset="0"/>
                <a:cs typeface="Times New Roman" panose="02020603050405020304" pitchFamily="18" charset="0"/>
              </a:rPr>
              <a:t>s</a:t>
            </a:r>
            <a:r>
              <a:rPr lang="es-MX" sz="1800" i="0">
                <a:effectLst/>
                <a:latin typeface="Gotham Book"/>
                <a:ea typeface="Times New Roman" panose="02020603050405020304" pitchFamily="18" charset="0"/>
                <a:cs typeface="Times New Roman" panose="02020603050405020304" pitchFamily="18" charset="0"/>
              </a:rPr>
              <a:t> </a:t>
            </a:r>
            <a:r>
              <a:rPr lang="es-MX" sz="1800" i="1">
                <a:effectLst/>
                <a:latin typeface="Gotham Book"/>
                <a:ea typeface="Times New Roman" panose="02020603050405020304" pitchFamily="18" charset="0"/>
                <a:cs typeface="Times New Roman" panose="02020603050405020304" pitchFamily="18" charset="0"/>
              </a:rPr>
              <a:t> </a:t>
            </a:r>
            <a:r>
              <a:rPr lang="es-MX" dirty="0">
                <a:latin typeface="Gotham Book"/>
                <a:ea typeface="Times New Roman" panose="02020603050405020304" pitchFamily="18" charset="0"/>
                <a:cs typeface="Times New Roman" panose="02020603050405020304" pitchFamily="18" charset="0"/>
              </a:rPr>
              <a:t>E</a:t>
            </a:r>
            <a:r>
              <a:rPr lang="es-MX" sz="1800" i="0" dirty="0">
                <a:effectLst/>
                <a:latin typeface="Gotham Book"/>
                <a:ea typeface="Times New Roman" panose="02020603050405020304" pitchFamily="18" charset="0"/>
                <a:cs typeface="Times New Roman" panose="02020603050405020304" pitchFamily="18" charset="0"/>
              </a:rPr>
              <a:t>______________ y H_________ que espero que dentro de poco pueden vivir en Texas con las comodidades que merecen. Si sobrevivimos la tormenta hasta junio todo saldrá bien y con prosperidad. No tengo dudas de que pasará, pues dependemos de los auxilios de la gente de los Estados Unidos—pero [los auxilios] deben de llegar pronto. </a:t>
            </a:r>
            <a:endParaRPr lang="es-MX" sz="1800" i="1" dirty="0">
              <a:effectLst/>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64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rPr>
              <a:t>Carta de Stephen F. Austin a Mary Austin </a:t>
            </a:r>
            <a:r>
              <a:rPr lang="es-MX" sz="4000" dirty="0" err="1">
                <a:solidFill>
                  <a:srgbClr val="383935"/>
                </a:solidFill>
                <a:latin typeface="Gotham Book"/>
              </a:rPr>
              <a:t>Holley</a:t>
            </a:r>
            <a:br>
              <a:rPr lang="es-MX" sz="4000" dirty="0">
                <a:solidFill>
                  <a:srgbClr val="383935"/>
                </a:solidFill>
                <a:latin typeface="Gotham Book"/>
              </a:rPr>
            </a:br>
            <a:r>
              <a:rPr lang="es-MX" sz="4000" dirty="0">
                <a:solidFill>
                  <a:srgbClr val="383935"/>
                </a:solidFill>
                <a:latin typeface="Gotham Book"/>
              </a:rPr>
              <a:t>Nueva Orleans, 7 de enero de 1836, 4</a:t>
            </a:r>
            <a:r>
              <a:rPr lang="es-MX" sz="4000" baseline="30000" dirty="0">
                <a:solidFill>
                  <a:srgbClr val="383935"/>
                </a:solidFill>
                <a:latin typeface="Gotham Book"/>
              </a:rPr>
              <a:t>a</a:t>
            </a:r>
            <a:r>
              <a:rPr lang="es-MX" sz="4000" dirty="0">
                <a:solidFill>
                  <a:srgbClr val="383935"/>
                </a:solidFill>
                <a:latin typeface="Gotham Book"/>
              </a:rPr>
              <a:t> Parte</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651247"/>
            <a:ext cx="10141457" cy="3654816"/>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200"/>
              </a:spcAft>
            </a:pPr>
            <a:r>
              <a:rPr lang="es-MX" sz="1800" i="0" dirty="0">
                <a:effectLst/>
                <a:latin typeface="Gotham Book"/>
                <a:ea typeface="Times New Roman" panose="02020603050405020304" pitchFamily="18" charset="0"/>
                <a:cs typeface="Times New Roman" panose="02020603050405020304" pitchFamily="18" charset="0"/>
              </a:rPr>
              <a:t>(6) Existe un batallón de Luisiana, un batallón de Georgia, un batallón de Mississippi, un batallón de Alabama, y un batallón de Tennessee; ¿por qué no un batallón de Kentucky? Sería un gran comienzo para un militar de prestigio –un servicio de Lafayette. Puede que vayan por tierra desde Natchitoches, o por el mar desde aquí. Yo prefiero lo primero, pues los cruceros mexicanos están en la costa. Estamos equipando  unos [cruceros] para enfrentarlos, pero nuestros fondos están bastante cortos. </a:t>
            </a:r>
            <a:endParaRPr lang="es-MX" sz="1800" i="1" dirty="0">
              <a:effectLst/>
              <a:latin typeface="Gotham Book"/>
              <a:ea typeface="Times New Roman" panose="02020603050405020304" pitchFamily="18" charset="0"/>
              <a:cs typeface="Times New Roman" panose="02020603050405020304" pitchFamily="18" charset="0"/>
            </a:endParaRPr>
          </a:p>
          <a:p>
            <a:r>
              <a:rPr lang="es-MX" sz="1800" i="0" dirty="0">
                <a:effectLst/>
                <a:latin typeface="Gotham Book"/>
                <a:ea typeface="Times New Roman" panose="02020603050405020304" pitchFamily="18" charset="0"/>
                <a:cs typeface="Times New Roman" panose="02020603050405020304" pitchFamily="18" charset="0"/>
              </a:rPr>
              <a:t>(7) He escrito con rapidez y ahora debo de concluir, pues he llegado al final de la hoja, aunque no del asunto. Es un asunto copioso, y quizás la perspectiva que tengo de él es demasiado entusiástica. A este asunto dedico mi corazón entero y mi alma. Yo estoy bien.</a:t>
            </a:r>
          </a:p>
          <a:p>
            <a:endParaRPr lang="es-MX" dirty="0">
              <a:solidFill>
                <a:srgbClr val="383935"/>
              </a:solidFill>
              <a:latin typeface="Gotham Book"/>
              <a:ea typeface="Times New Roman"/>
              <a:cs typeface="Times New Roman" panose="02020603050405020304" pitchFamily="18" charset="0"/>
              <a:sym typeface="Times New Roman"/>
            </a:endParaRPr>
          </a:p>
          <a:p>
            <a:endParaRPr lang="es-MX" sz="2000" dirty="0">
              <a:solidFill>
                <a:srgbClr val="383935"/>
              </a:solidFill>
              <a:latin typeface="Gotham Book"/>
              <a:ea typeface="Times New Roman"/>
              <a:cs typeface="Times New Roman"/>
              <a:sym typeface="Times New Roman"/>
            </a:endParaRPr>
          </a:p>
          <a:p>
            <a:pPr lvl="0">
              <a:buClr>
                <a:schemeClr val="dk1"/>
              </a:buClr>
              <a:buSzPts val="1100"/>
            </a:pPr>
            <a:r>
              <a:rPr lang="es-MX" sz="2000" dirty="0">
                <a:solidFill>
                  <a:srgbClr val="383935"/>
                </a:solidFill>
                <a:latin typeface="Gotham Book"/>
                <a:ea typeface="Times New Roman"/>
                <a:cs typeface="Times New Roman"/>
                <a:sym typeface="Times New Roman"/>
              </a:rPr>
              <a:t>S. F. A.</a:t>
            </a:r>
          </a:p>
        </p:txBody>
      </p:sp>
    </p:spTree>
    <p:extLst>
      <p:ext uri="{BB962C8B-B14F-4D97-AF65-F5344CB8AC3E}">
        <p14:creationId xmlns:p14="http://schemas.microsoft.com/office/powerpoint/2010/main" val="156877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pic>
        <p:nvPicPr>
          <p:cNvPr id="9" name="Google Shape;88;p18">
            <a:extLst>
              <a:ext uri="{FF2B5EF4-FFF2-40B4-BE49-F238E27FC236}">
                <a16:creationId xmlns:a16="http://schemas.microsoft.com/office/drawing/2014/main" id="{EFC0C315-495B-43F7-A79E-6C40E65984B3}"/>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39385" y="267678"/>
            <a:ext cx="4847846" cy="3591567"/>
          </a:xfrm>
          <a:prstGeom prst="rect">
            <a:avLst/>
          </a:prstGeom>
          <a:noFill/>
          <a:ln>
            <a:noFill/>
          </a:ln>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3" name="TextBox 1">
            <a:extLst>
              <a:ext uri="{FF2B5EF4-FFF2-40B4-BE49-F238E27FC236}">
                <a16:creationId xmlns:a16="http://schemas.microsoft.com/office/drawing/2014/main" id="{00ACA4A3-487D-4649-944B-6F3FB53A5AD0}"/>
              </a:ext>
            </a:extLst>
          </p:cNvPr>
          <p:cNvSpPr txBox="1">
            <a:spLocks/>
          </p:cNvSpPr>
          <p:nvPr/>
        </p:nvSpPr>
        <p:spPr>
          <a:xfrm>
            <a:off x="2037258" y="4914535"/>
            <a:ext cx="9647966" cy="18246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s-MX" sz="3000" dirty="0">
                <a:solidFill>
                  <a:srgbClr val="383935"/>
                </a:solidFill>
                <a:latin typeface="Gotham Book"/>
                <a:ea typeface="Times New Roman"/>
                <a:cs typeface="Times New Roman"/>
                <a:sym typeface="Times New Roman"/>
              </a:rPr>
              <a:t>En grupos, analiza la carta de Stephen F. Austin a Mary Austin </a:t>
            </a:r>
            <a:r>
              <a:rPr lang="es-MX" sz="3000" dirty="0" err="1">
                <a:solidFill>
                  <a:srgbClr val="383935"/>
                </a:solidFill>
                <a:latin typeface="Gotham Book"/>
                <a:ea typeface="Times New Roman"/>
                <a:cs typeface="Times New Roman"/>
                <a:sym typeface="Times New Roman"/>
              </a:rPr>
              <a:t>Holley</a:t>
            </a:r>
            <a:r>
              <a:rPr lang="es-MX" sz="3000" dirty="0">
                <a:solidFill>
                  <a:srgbClr val="383935"/>
                </a:solidFill>
                <a:latin typeface="Gotham Book"/>
                <a:ea typeface="Times New Roman"/>
                <a:cs typeface="Times New Roman"/>
                <a:sym typeface="Times New Roman"/>
              </a:rPr>
              <a:t> y contesta las preguntas 1-6 bajo la sección de análisis de documentos. </a:t>
            </a:r>
          </a:p>
        </p:txBody>
      </p:sp>
      <p:sp>
        <p:nvSpPr>
          <p:cNvPr id="12" name="Title 5">
            <a:extLst>
              <a:ext uri="{FF2B5EF4-FFF2-40B4-BE49-F238E27FC236}">
                <a16:creationId xmlns:a16="http://schemas.microsoft.com/office/drawing/2014/main" id="{B22BB512-583C-4733-B4A2-A9353FAB7B49}"/>
              </a:ext>
            </a:extLst>
          </p:cNvPr>
          <p:cNvSpPr txBox="1">
            <a:spLocks noGrp="1"/>
          </p:cNvSpPr>
          <p:nvPr>
            <p:ph type="title"/>
          </p:nvPr>
        </p:nvSpPr>
        <p:spPr>
          <a:xfrm>
            <a:off x="2037250" y="3931948"/>
            <a:ext cx="9243775" cy="10086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22E50"/>
                </a:solidFill>
                <a:latin typeface="Gotham Medium" pitchFamily="2" charset="0"/>
                <a:cs typeface="Gotham Medium" pitchFamily="2" charset="0"/>
              </a:rPr>
              <a:t>Instrucciones para el análisis:</a:t>
            </a:r>
            <a:endParaRPr lang="es-MX" sz="4000" dirty="0">
              <a:latin typeface="Gotham Medium"/>
            </a:endParaRPr>
          </a:p>
        </p:txBody>
      </p:sp>
      <p:pic>
        <p:nvPicPr>
          <p:cNvPr id="2050" name="Picture 2" descr="Engraving of Stephen F. Austin">
            <a:extLst>
              <a:ext uri="{FF2B5EF4-FFF2-40B4-BE49-F238E27FC236}">
                <a16:creationId xmlns:a16="http://schemas.microsoft.com/office/drawing/2014/main" id="{E0018DF8-EF06-45A6-BD92-E7FA230C62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038" y="234705"/>
            <a:ext cx="2817151" cy="40006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1A69CA5-E9B5-449F-A419-6DF3CD744047}"/>
              </a:ext>
            </a:extLst>
          </p:cNvPr>
          <p:cNvSpPr txBox="1">
            <a:spLocks/>
          </p:cNvSpPr>
          <p:nvPr/>
        </p:nvSpPr>
        <p:spPr>
          <a:xfrm>
            <a:off x="2151108" y="566330"/>
            <a:ext cx="3843001" cy="78294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3200" b="1" dirty="0" err="1">
                <a:solidFill>
                  <a:schemeClr val="dk1"/>
                </a:solidFill>
                <a:latin typeface="Gotham Book"/>
                <a:ea typeface="Bad Script"/>
                <a:cs typeface="Bad Script"/>
                <a:sym typeface="Bad Script"/>
              </a:rPr>
              <a:t>Pensar</a:t>
            </a:r>
            <a:r>
              <a:rPr lang="en-US" sz="3200" b="1" dirty="0">
                <a:solidFill>
                  <a:schemeClr val="dk1"/>
                </a:solidFill>
                <a:latin typeface="Gotham Book"/>
                <a:ea typeface="Bad Script"/>
                <a:cs typeface="Bad Script"/>
                <a:sym typeface="Bad Script"/>
              </a:rPr>
              <a:t> </a:t>
            </a:r>
            <a:r>
              <a:rPr lang="en-US" sz="3200" b="1" dirty="0" err="1">
                <a:solidFill>
                  <a:schemeClr val="dk1"/>
                </a:solidFill>
                <a:latin typeface="Gotham Book"/>
                <a:ea typeface="Bad Script"/>
                <a:cs typeface="Bad Script"/>
                <a:sym typeface="Bad Script"/>
              </a:rPr>
              <a:t>como</a:t>
            </a:r>
            <a:r>
              <a:rPr lang="en-US" sz="3200" b="1" dirty="0">
                <a:solidFill>
                  <a:schemeClr val="dk1"/>
                </a:solidFill>
                <a:latin typeface="Gotham Book"/>
                <a:ea typeface="Bad Script"/>
                <a:cs typeface="Bad Script"/>
                <a:sym typeface="Bad Script"/>
              </a:rPr>
              <a:t> un </a:t>
            </a:r>
            <a:r>
              <a:rPr lang="en-US" sz="3200" b="1" dirty="0" err="1">
                <a:solidFill>
                  <a:schemeClr val="dk1"/>
                </a:solidFill>
                <a:latin typeface="Gotham Book"/>
                <a:ea typeface="Bad Script"/>
                <a:cs typeface="Bad Script"/>
                <a:sym typeface="Bad Script"/>
              </a:rPr>
              <a:t>historiador</a:t>
            </a:r>
            <a:r>
              <a:rPr lang="en-US" sz="3200" b="1" dirty="0">
                <a:solidFill>
                  <a:srgbClr val="383935"/>
                </a:solidFill>
                <a:latin typeface="Bad Script"/>
                <a:ea typeface="Bad Script"/>
                <a:cs typeface="Bad Script"/>
                <a:sym typeface="Bad Script"/>
              </a:rPr>
              <a:t>:</a:t>
            </a:r>
          </a:p>
        </p:txBody>
      </p:sp>
      <p:sp>
        <p:nvSpPr>
          <p:cNvPr id="15" name="Google Shape;111;p22">
            <a:extLst>
              <a:ext uri="{FF2B5EF4-FFF2-40B4-BE49-F238E27FC236}">
                <a16:creationId xmlns:a16="http://schemas.microsoft.com/office/drawing/2014/main" id="{C1EF73A2-A69F-4D54-823E-BA689471A27F}"/>
              </a:ext>
            </a:extLst>
          </p:cNvPr>
          <p:cNvSpPr txBox="1"/>
          <p:nvPr/>
        </p:nvSpPr>
        <p:spPr>
          <a:xfrm>
            <a:off x="1945793" y="1201424"/>
            <a:ext cx="4252100" cy="782940"/>
          </a:xfrm>
          <a:prstGeom prst="rect">
            <a:avLst/>
          </a:prstGeom>
          <a:noFill/>
          <a:ln>
            <a:noFill/>
          </a:ln>
        </p:spPr>
        <p:txBody>
          <a:bodyPr spcFirstLastPara="1" wrap="square" lIns="91425" tIns="91425" rIns="91425" bIns="91425" anchor="t" anchorCtr="0">
            <a:noAutofit/>
          </a:bodyPr>
          <a:lstStyle/>
          <a:p>
            <a:pPr lvl="0" algn="ctr"/>
            <a:r>
              <a:rPr lang="es-MX" sz="2200" b="1" dirty="0">
                <a:solidFill>
                  <a:srgbClr val="383935"/>
                </a:solidFill>
                <a:latin typeface="Gotham book"/>
              </a:rPr>
              <a:t>Carta de fuente primaria de Stephen F. Austin a Mary Austin </a:t>
            </a:r>
            <a:r>
              <a:rPr lang="es-MX" sz="2200" b="1" dirty="0" err="1">
                <a:solidFill>
                  <a:srgbClr val="383935"/>
                </a:solidFill>
                <a:latin typeface="Gotham book"/>
              </a:rPr>
              <a:t>Holley</a:t>
            </a:r>
            <a:endParaRPr lang="es-MX" sz="2200" b="1" dirty="0">
              <a:solidFill>
                <a:srgbClr val="383935"/>
              </a:solidFill>
              <a:latin typeface="Gotham book"/>
            </a:endParaRPr>
          </a:p>
        </p:txBody>
      </p:sp>
      <p:sp>
        <p:nvSpPr>
          <p:cNvPr id="2" name="Rectangle 1">
            <a:extLst>
              <a:ext uri="{FF2B5EF4-FFF2-40B4-BE49-F238E27FC236}">
                <a16:creationId xmlns:a16="http://schemas.microsoft.com/office/drawing/2014/main" id="{F038026B-07AD-44A7-A5E4-3087E7A47E83}"/>
              </a:ext>
            </a:extLst>
          </p:cNvPr>
          <p:cNvSpPr/>
          <p:nvPr/>
        </p:nvSpPr>
        <p:spPr>
          <a:xfrm>
            <a:off x="2037258" y="2505208"/>
            <a:ext cx="4252100" cy="400110"/>
          </a:xfrm>
          <a:prstGeom prst="rect">
            <a:avLst/>
          </a:prstGeom>
        </p:spPr>
        <p:txBody>
          <a:bodyPr wrap="square">
            <a:spAutoFit/>
          </a:bodyPr>
          <a:lstStyle/>
          <a:p>
            <a:pPr lvl="0"/>
            <a:r>
              <a:rPr lang="en-US" sz="1000" dirty="0">
                <a:latin typeface="Gotham book"/>
              </a:rPr>
              <a:t>Fuente:  Eugene Barker, ed., The Austin Papers (Austin: University of Texas Press, 1927), 3 vols., Vol 3, pp. 300-301.</a:t>
            </a:r>
          </a:p>
        </p:txBody>
      </p:sp>
    </p:spTree>
    <p:extLst>
      <p:ext uri="{BB962C8B-B14F-4D97-AF65-F5344CB8AC3E}">
        <p14:creationId xmlns:p14="http://schemas.microsoft.com/office/powerpoint/2010/main" val="160242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111"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49B8E334-A4BE-41F5-BA77-3A185BE921E2}"/>
              </a:ext>
            </a:extLst>
          </p:cNvPr>
          <p:cNvSpPr txBox="1">
            <a:spLocks noGrp="1"/>
          </p:cNvSpPr>
          <p:nvPr>
            <p:ph type="title"/>
          </p:nvPr>
        </p:nvSpPr>
        <p:spPr>
          <a:xfrm>
            <a:off x="1827730" y="-584867"/>
            <a:ext cx="10184524"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400" dirty="0">
                <a:solidFill>
                  <a:schemeClr val="bg1"/>
                </a:solidFill>
                <a:latin typeface="Gotham Medium" pitchFamily="2" charset="0"/>
              </a:rPr>
              <a:t>Boleto de salida</a:t>
            </a:r>
            <a:endParaRPr lang="es-MX" sz="3200" dirty="0">
              <a:latin typeface="Gotham Medium"/>
            </a:endParaRPr>
          </a:p>
        </p:txBody>
      </p:sp>
      <p:sp>
        <p:nvSpPr>
          <p:cNvPr id="8" name="TextBox 1">
            <a:extLst>
              <a:ext uri="{FF2B5EF4-FFF2-40B4-BE49-F238E27FC236}">
                <a16:creationId xmlns:a16="http://schemas.microsoft.com/office/drawing/2014/main" id="{4FF70D3D-5563-4088-994C-5208E3EF2353}"/>
              </a:ext>
            </a:extLst>
          </p:cNvPr>
          <p:cNvSpPr txBox="1"/>
          <p:nvPr/>
        </p:nvSpPr>
        <p:spPr>
          <a:xfrm>
            <a:off x="523828" y="3248325"/>
            <a:ext cx="11270379" cy="2308294"/>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MX" sz="4000" dirty="0">
                <a:solidFill>
                  <a:srgbClr val="383935"/>
                </a:solidFill>
                <a:latin typeface="Gotham book"/>
                <a:ea typeface="Times New Roman"/>
                <a:cs typeface="Times New Roman"/>
                <a:sym typeface="Times New Roman"/>
              </a:rPr>
              <a:t>En tu opinión, ¿los voluntarios texanos estaban preparados para una revolución? Explica tu razonamiento. </a:t>
            </a:r>
          </a:p>
        </p:txBody>
      </p:sp>
    </p:spTree>
    <p:extLst>
      <p:ext uri="{BB962C8B-B14F-4D97-AF65-F5344CB8AC3E}">
        <p14:creationId xmlns:p14="http://schemas.microsoft.com/office/powerpoint/2010/main" val="35319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5">
            <a:extLst>
              <a:ext uri="{FF2B5EF4-FFF2-40B4-BE49-F238E27FC236}">
                <a16:creationId xmlns:a16="http://schemas.microsoft.com/office/drawing/2014/main" id="{B5541090-C647-4146-A56D-99FB2BA2F94A}"/>
              </a:ext>
            </a:extLst>
          </p:cNvPr>
          <p:cNvSpPr txBox="1">
            <a:spLocks noGrp="1"/>
          </p:cNvSpPr>
          <p:nvPr>
            <p:ph type="title"/>
          </p:nvPr>
        </p:nvSpPr>
        <p:spPr>
          <a:xfrm>
            <a:off x="1236168" y="121102"/>
            <a:ext cx="10086976" cy="12952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900" dirty="0">
                <a:solidFill>
                  <a:schemeClr val="bg1"/>
                </a:solidFill>
                <a:latin typeface="Gotham Medium" pitchFamily="2" charset="0"/>
                <a:cs typeface="Gotham Medium" pitchFamily="2" charset="0"/>
              </a:rPr>
              <a:t>Ejercicio de gancho: Necesito un poco de ayuda…</a:t>
            </a:r>
            <a:endParaRPr lang="es-MX" sz="3900" dirty="0">
              <a:latin typeface="Gotham Medium"/>
            </a:endParaRPr>
          </a:p>
        </p:txBody>
      </p:sp>
      <p:pic>
        <p:nvPicPr>
          <p:cNvPr id="8" name="Content Placeholder 7">
            <a:extLst>
              <a:ext uri="{FF2B5EF4-FFF2-40B4-BE49-F238E27FC236}">
                <a16:creationId xmlns:a16="http://schemas.microsoft.com/office/drawing/2014/main" id="{A6819435-EE01-EB44-B7D7-F1E67D1095F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alphaModFix amt="12000"/>
            <a:extLst>
              <a:ext uri="{BEBA8EAE-BF5A-486C-A8C5-ECC9F3942E4B}">
                <a14:imgProps xmlns:a14="http://schemas.microsoft.com/office/drawing/2010/main">
                  <a14:imgLayer r:embed="rId3">
                    <a14:imgEffect>
                      <a14:saturation sat="0"/>
                    </a14:imgEffect>
                  </a14:imgLayer>
                </a14:imgProps>
              </a:ext>
            </a:extLst>
          </a:blip>
          <a:srcRect b="34004"/>
          <a:stretch/>
        </p:blipFill>
        <p:spPr>
          <a:xfrm>
            <a:off x="-14658" y="1524003"/>
            <a:ext cx="12206658" cy="5333997"/>
          </a:xfrm>
        </p:spPr>
      </p:pic>
      <p:sp>
        <p:nvSpPr>
          <p:cNvPr id="9" name="TextBox 1">
            <a:extLst>
              <a:ext uri="{FF2B5EF4-FFF2-40B4-BE49-F238E27FC236}">
                <a16:creationId xmlns:a16="http://schemas.microsoft.com/office/drawing/2014/main" id="{201A8780-77D5-4ADB-B038-6D89CDF47626}"/>
              </a:ext>
            </a:extLst>
          </p:cNvPr>
          <p:cNvSpPr txBox="1"/>
          <p:nvPr/>
        </p:nvSpPr>
        <p:spPr>
          <a:xfrm>
            <a:off x="657726" y="1524003"/>
            <a:ext cx="11057457" cy="47505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MX" sz="2000" b="1" i="0" u="sng" dirty="0">
                <a:effectLst/>
                <a:latin typeface="Gotham Book"/>
                <a:ea typeface="Arvo"/>
                <a:cs typeface="Arvo"/>
              </a:rPr>
              <a:t>Escenario</a:t>
            </a:r>
            <a:r>
              <a:rPr lang="es-MX" sz="2000" i="0" dirty="0">
                <a:effectLst/>
                <a:latin typeface="Gotham Book"/>
                <a:ea typeface="Arvo"/>
                <a:cs typeface="Arvo"/>
              </a:rPr>
              <a:t>: Sirves como presidente de un club escolar y tienes la responsabilidad de organizar todos los materiales requeridos para un evento grande que pronto tomará lugar. Ya has colectado aproximadamente el 60% de los artículos requeridos por medio de donaciones, pero a</a:t>
            </a:r>
            <a:r>
              <a:rPr lang="es-MX" sz="2000" i="0" dirty="0">
                <a:effectLst/>
                <a:latin typeface="Times New Roman" panose="02020603050405020304" pitchFamily="18" charset="0"/>
                <a:ea typeface="Arvo"/>
                <a:cs typeface="Times New Roman" panose="02020603050405020304" pitchFamily="18" charset="0"/>
              </a:rPr>
              <a:t>ún</a:t>
            </a:r>
            <a:r>
              <a:rPr lang="es-MX" sz="2000" i="0" dirty="0">
                <a:effectLst/>
                <a:latin typeface="Gotham Book"/>
                <a:ea typeface="Arvo"/>
                <a:cs typeface="Arvo"/>
              </a:rPr>
              <a:t> te falta un considerable número de provisiones. Has solicitado ayuda de tus amigos, vecinos, y maestros, de varios dueños de negocios locales, y de muchas otras personas, pero se te están acabando los contactos y el tiempo. Con tan solo una semana hasta el gran evento, decides solicitar ayuda una vez más, y conoces a la persona perfecta . . . ¡un familiar! Él/ella conoce a mucha gente y tiene conexiones con otros negocios locales. Cuando termine todo esto, le vas a deber MUCHO. </a:t>
            </a:r>
          </a:p>
          <a:p>
            <a:pPr marL="0" lvl="0" indent="0" algn="l" rtl="0">
              <a:lnSpc>
                <a:spcPct val="115000"/>
              </a:lnSpc>
              <a:spcBef>
                <a:spcPts val="0"/>
              </a:spcBef>
              <a:spcAft>
                <a:spcPts val="0"/>
              </a:spcAft>
              <a:buClr>
                <a:schemeClr val="dk1"/>
              </a:buClr>
              <a:buSzPts val="1100"/>
              <a:buFont typeface="Arial"/>
              <a:buNone/>
            </a:pPr>
            <a:endParaRPr lang="es-MX" b="1" u="sng" dirty="0">
              <a:latin typeface="Gotham Book"/>
              <a:ea typeface="Arvo"/>
              <a:cs typeface="Arvo"/>
            </a:endParaRPr>
          </a:p>
          <a:p>
            <a:pPr marL="0" lvl="0" indent="0" algn="l" rtl="0">
              <a:lnSpc>
                <a:spcPct val="115000"/>
              </a:lnSpc>
              <a:spcBef>
                <a:spcPts val="0"/>
              </a:spcBef>
              <a:spcAft>
                <a:spcPts val="0"/>
              </a:spcAft>
              <a:buClr>
                <a:schemeClr val="dk1"/>
              </a:buClr>
              <a:buSzPts val="1100"/>
              <a:buFont typeface="Arial"/>
              <a:buNone/>
            </a:pPr>
            <a:r>
              <a:rPr lang="es-MX" sz="2000" b="1" u="sng" dirty="0">
                <a:effectLst/>
                <a:latin typeface="Gotham Book"/>
                <a:ea typeface="Arvo"/>
                <a:cs typeface="Arvo"/>
              </a:rPr>
              <a:t>Instrucciones</a:t>
            </a:r>
            <a:r>
              <a:rPr lang="es-MX" sz="2000" b="1" dirty="0">
                <a:effectLst/>
                <a:latin typeface="Gotham Book"/>
                <a:ea typeface="Arvo"/>
                <a:cs typeface="Arvo"/>
              </a:rPr>
              <a:t>:</a:t>
            </a:r>
            <a:r>
              <a:rPr lang="es-MX" sz="2000" dirty="0">
                <a:effectLst/>
                <a:latin typeface="Gotham Book"/>
                <a:ea typeface="Arvo"/>
                <a:cs typeface="Arvo"/>
              </a:rPr>
              <a:t> En el espacio correspondiente de tu hoja, escribe una carta de 3-4 oraciones a un familiar que le persuade a ayudarte con la </a:t>
            </a:r>
            <a:r>
              <a:rPr lang="es-MX" sz="2000" dirty="0">
                <a:latin typeface="Gotham Book"/>
                <a:ea typeface="Arvo"/>
                <a:cs typeface="Arvo"/>
              </a:rPr>
              <a:t>recauda</a:t>
            </a:r>
            <a:r>
              <a:rPr lang="es-MX" sz="2000" dirty="0">
                <a:effectLst/>
                <a:latin typeface="Gotham Book"/>
                <a:ea typeface="Arvo"/>
                <a:cs typeface="Arvo"/>
              </a:rPr>
              <a:t>ción de donativos para el evento de tu club. </a:t>
            </a:r>
            <a:r>
              <a:rPr lang="es-MX" sz="2000" b="1" dirty="0">
                <a:effectLst/>
                <a:latin typeface="Gotham Book"/>
                <a:ea typeface="Arvo"/>
                <a:cs typeface="Arvo"/>
              </a:rPr>
              <a:t>Incluye las siguientes explicaciones en tu carta: por qu</a:t>
            </a:r>
            <a:r>
              <a:rPr lang="es-MX" sz="2000" b="1" dirty="0">
                <a:effectLst/>
                <a:latin typeface="Gotham Book"/>
                <a:ea typeface="Arvo"/>
                <a:cs typeface="Times New Roman" panose="02020603050405020304" pitchFamily="18" charset="0"/>
              </a:rPr>
              <a:t>é</a:t>
            </a:r>
            <a:r>
              <a:rPr lang="es-MX" sz="2000" b="1" dirty="0">
                <a:effectLst/>
                <a:latin typeface="Times New Roman" panose="02020603050405020304" pitchFamily="18" charset="0"/>
                <a:ea typeface="Arvo"/>
                <a:cs typeface="Times New Roman" panose="02020603050405020304" pitchFamily="18" charset="0"/>
              </a:rPr>
              <a:t> </a:t>
            </a:r>
            <a:r>
              <a:rPr lang="es-MX" sz="2000" b="1" dirty="0">
                <a:effectLst/>
                <a:latin typeface="Gotham Book"/>
                <a:ea typeface="Arvo"/>
                <a:cs typeface="Arvo"/>
              </a:rPr>
              <a:t>necesitas su ayuda, qu</a:t>
            </a:r>
            <a:r>
              <a:rPr lang="es-MX" sz="2000" b="1" dirty="0">
                <a:effectLst/>
                <a:latin typeface="Gotham Book"/>
                <a:ea typeface="Arvo"/>
                <a:cs typeface="Times New Roman" panose="02020603050405020304" pitchFamily="18" charset="0"/>
              </a:rPr>
              <a:t>é</a:t>
            </a:r>
            <a:r>
              <a:rPr lang="es-MX" sz="2000" b="1" dirty="0">
                <a:effectLst/>
                <a:latin typeface="Gotham Book"/>
                <a:ea typeface="Arvo"/>
                <a:cs typeface="Arvo"/>
              </a:rPr>
              <a:t> necesitas que haga, y cuánto tiempo queda para colectar los artículos. No olvides agregar una observación final.</a:t>
            </a:r>
            <a:r>
              <a:rPr lang="es-MX" sz="2000" dirty="0">
                <a:effectLst/>
                <a:latin typeface="Gotham Book"/>
                <a:ea typeface="Arvo"/>
                <a:cs typeface="Arvo"/>
              </a:rPr>
              <a:t> </a:t>
            </a: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54676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0"/>
            <a:ext cx="10285536" cy="11754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900" dirty="0">
                <a:solidFill>
                  <a:srgbClr val="322E50"/>
                </a:solidFill>
                <a:latin typeface="Gotham Medium" pitchFamily="2" charset="0"/>
                <a:cs typeface="Gotham Medium" pitchFamily="2" charset="0"/>
              </a:rPr>
              <a:t>Antecedentes</a:t>
            </a:r>
            <a:r>
              <a:rPr lang="en-US" sz="4900" dirty="0">
                <a:solidFill>
                  <a:srgbClr val="322E50"/>
                </a:solidFill>
                <a:latin typeface="Gotham Medium" pitchFamily="2" charset="0"/>
                <a:cs typeface="Gotham Medium" pitchFamily="2" charset="0"/>
              </a:rPr>
              <a:t>:</a:t>
            </a:r>
            <a:endParaRPr lang="en-US" sz="4400" dirty="0">
              <a:latin typeface="Gotham Medium"/>
            </a:endParaRPr>
          </a:p>
        </p:txBody>
      </p:sp>
      <p:sp>
        <p:nvSpPr>
          <p:cNvPr id="9" name="TextBox 1">
            <a:extLst>
              <a:ext uri="{FF2B5EF4-FFF2-40B4-BE49-F238E27FC236}">
                <a16:creationId xmlns:a16="http://schemas.microsoft.com/office/drawing/2014/main" id="{0C9C475F-D129-4460-80EB-42C2220D3E48}"/>
              </a:ext>
            </a:extLst>
          </p:cNvPr>
          <p:cNvSpPr txBox="1">
            <a:spLocks/>
          </p:cNvSpPr>
          <p:nvPr/>
        </p:nvSpPr>
        <p:spPr>
          <a:xfrm>
            <a:off x="1885949" y="1161197"/>
            <a:ext cx="9908257" cy="520860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buSzPts val="852"/>
              <a:buFont typeface="Arial" panose="020B0604020202020204" pitchFamily="34" charset="0"/>
              <a:buNone/>
            </a:pPr>
            <a:r>
              <a:rPr lang="es-MX" sz="2000" i="0" dirty="0">
                <a:effectLst/>
                <a:latin typeface="Gotham Book"/>
                <a:ea typeface="Times New Roman" panose="02020603050405020304" pitchFamily="18" charset="0"/>
                <a:cs typeface="Times New Roman" panose="02020603050405020304" pitchFamily="18" charset="0"/>
              </a:rPr>
              <a:t>Después de derrotar a España en la guerra de la independencia mexicana, México estableció un nuevo gobierno y un conjunto de leyes conocidos como la Constitución Federal de los Estados Unidos Mexicanos (comúnmente llamado la Constitución de 1824). Los primeros colonos angloamericanos se establecieron en Texas bajo las recién aprobadas leyes de la república mexicana. Sin embargo, estas leyes cambiaron rápidamente durante el lapso de alrededor de 10 años, dando como resultado un gran conflicto entre dos grupos principales: los funcionarios del gobierno que querían mantener todo el poder en el gobierno central, conocidos como centralistas, y los funcionarios de gobierno (incluso los texanos) que querían que el poder se quedara dividida entre los estados o provincias, conocidos como federalistas. En 8 de agosto de 1835, un grupo de texanos en San Jacinto se reunieron para documentar los cambios en el gobierno mexicano. Durante la reunión, escribieron una carta de advertencia a todos los texanos intitulado “Las Resoluciones de San Jacinto,” la cual publicaron en </a:t>
            </a:r>
            <a:r>
              <a:rPr lang="es-MX" sz="2000" i="1" dirty="0">
                <a:effectLst/>
                <a:latin typeface="Gotham Book"/>
                <a:ea typeface="Times New Roman" panose="02020603050405020304" pitchFamily="18" charset="0"/>
                <a:cs typeface="Times New Roman" panose="02020603050405020304" pitchFamily="18" charset="0"/>
              </a:rPr>
              <a:t>The Texas Republican </a:t>
            </a:r>
            <a:r>
              <a:rPr lang="es-MX" sz="2000" i="0" dirty="0">
                <a:effectLst/>
                <a:latin typeface="Gotham Book"/>
                <a:ea typeface="Times New Roman" panose="02020603050405020304" pitchFamily="18" charset="0"/>
                <a:cs typeface="Times New Roman" panose="02020603050405020304" pitchFamily="18" charset="0"/>
              </a:rPr>
              <a:t>(el periódico local; la media más moderna en aquella época).</a:t>
            </a:r>
          </a:p>
          <a:p>
            <a:pPr marL="0" indent="0">
              <a:lnSpc>
                <a:spcPct val="95000"/>
              </a:lnSpc>
              <a:spcBef>
                <a:spcPts val="0"/>
              </a:spcBef>
              <a:buSzPts val="852"/>
              <a:buFont typeface="Arial" panose="020B0604020202020204" pitchFamily="34" charset="0"/>
              <a:buNone/>
            </a:pPr>
            <a:endParaRPr lang="en-US" sz="2000" dirty="0">
              <a:solidFill>
                <a:srgbClr val="383935"/>
              </a:solidFill>
              <a:latin typeface="Gotham Book"/>
            </a:endParaRPr>
          </a:p>
          <a:p>
            <a:pPr marL="0" marR="0" indent="0">
              <a:lnSpc>
                <a:spcPct val="115000"/>
              </a:lnSpc>
              <a:spcBef>
                <a:spcPts val="0"/>
              </a:spcBef>
              <a:spcAft>
                <a:spcPts val="0"/>
              </a:spcAft>
              <a:buNone/>
            </a:pPr>
            <a:r>
              <a:rPr lang="es-MX" sz="2000" dirty="0">
                <a:effectLst/>
                <a:latin typeface="Gotham Book"/>
                <a:ea typeface="Times New Roman" panose="02020603050405020304" pitchFamily="18" charset="0"/>
                <a:cs typeface="Times New Roman" panose="02020603050405020304" pitchFamily="18" charset="0"/>
              </a:rPr>
              <a:t>Compara y contrasta los artículos selectos de la Constitución mexicana con las reclamaciones hechas contra el gobierno mexicano en las Resoluciones de San Jacinto. </a:t>
            </a:r>
            <a:endParaRPr lang="es-MX" sz="2000" dirty="0">
              <a:effectLst/>
              <a:latin typeface="Gotham Book"/>
              <a:ea typeface="Arvo"/>
              <a:cs typeface="Arvo"/>
            </a:endParaRPr>
          </a:p>
          <a:p>
            <a:pPr marL="0" indent="0">
              <a:lnSpc>
                <a:spcPct val="95000"/>
              </a:lnSpc>
              <a:spcBef>
                <a:spcPts val="0"/>
              </a:spcBef>
              <a:buSzPts val="852"/>
              <a:buFont typeface="Arial" panose="020B0604020202020204" pitchFamily="34" charset="0"/>
              <a:buNone/>
            </a:pPr>
            <a:endParaRPr lang="en-US" sz="2000" dirty="0">
              <a:solidFill>
                <a:srgbClr val="383935"/>
              </a:solidFill>
              <a:latin typeface="Gotham Book"/>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78513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1826617" y="-79957"/>
            <a:ext cx="10089157"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900" dirty="0">
                <a:solidFill>
                  <a:srgbClr val="383935"/>
                </a:solidFill>
                <a:latin typeface="Gotham Medium" pitchFamily="2" charset="0"/>
                <a:cs typeface="Gotham Medium" pitchFamily="2" charset="0"/>
              </a:rPr>
              <a:t>Preguntas analíticas:</a:t>
            </a:r>
            <a:br>
              <a:rPr lang="es-MX" sz="4900" dirty="0">
                <a:solidFill>
                  <a:srgbClr val="383935"/>
                </a:solidFill>
                <a:latin typeface="Gotham Medium" pitchFamily="2" charset="0"/>
                <a:cs typeface="Gotham Medium" pitchFamily="2" charset="0"/>
              </a:rPr>
            </a:br>
            <a:r>
              <a:rPr lang="es-MX" sz="3600" dirty="0">
                <a:solidFill>
                  <a:srgbClr val="383935"/>
                </a:solidFill>
                <a:latin typeface="Gotham Medium" pitchFamily="2" charset="0"/>
                <a:cs typeface="Gotham Medium" pitchFamily="2" charset="0"/>
              </a:rPr>
              <a:t>Considera algunas de las preguntas analíticas de abajo mientras lees cada documento. </a:t>
            </a:r>
            <a:endParaRPr lang="es-MX" sz="3600" dirty="0">
              <a:solidFill>
                <a:srgbClr val="383935"/>
              </a:solidFill>
              <a:latin typeface="Gotham Medium"/>
            </a:endParaRPr>
          </a:p>
        </p:txBody>
      </p:sp>
      <p:sp>
        <p:nvSpPr>
          <p:cNvPr id="9" name="TextBox 1">
            <a:extLst>
              <a:ext uri="{FF2B5EF4-FFF2-40B4-BE49-F238E27FC236}">
                <a16:creationId xmlns:a16="http://schemas.microsoft.com/office/drawing/2014/main" id="{F9908134-B171-45CB-9908-BDD98133C3C4}"/>
              </a:ext>
            </a:extLst>
          </p:cNvPr>
          <p:cNvSpPr txBox="1">
            <a:spLocks/>
          </p:cNvSpPr>
          <p:nvPr/>
        </p:nvSpPr>
        <p:spPr>
          <a:xfrm>
            <a:off x="1826617" y="1910905"/>
            <a:ext cx="9815625" cy="4094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23850">
              <a:spcBef>
                <a:spcPts val="0"/>
              </a:spcBef>
              <a:buClr>
                <a:schemeClr val="dk1"/>
              </a:buClr>
              <a:buSzPts val="1500"/>
              <a:buFont typeface="Times New Roman"/>
              <a:buAutoNum type="arabicPeriod"/>
            </a:pPr>
            <a:r>
              <a:rPr lang="es-MX" sz="2000" i="0" dirty="0">
                <a:effectLst/>
                <a:latin typeface="Gotham Book"/>
                <a:ea typeface="Times New Roman" panose="02020603050405020304" pitchFamily="18" charset="0"/>
                <a:cs typeface="Times New Roman" panose="02020603050405020304" pitchFamily="18" charset="0"/>
              </a:rPr>
              <a:t>A base de la información en el Documento A, ¿cuál artículo concede poder a los estados? Apoya tu respuesta con evidencia textual. </a:t>
            </a:r>
          </a:p>
          <a:p>
            <a:pPr marL="457200" indent="-323850">
              <a:spcBef>
                <a:spcPts val="0"/>
              </a:spcBef>
              <a:buClr>
                <a:schemeClr val="dk1"/>
              </a:buClr>
              <a:buSzPts val="1500"/>
              <a:buFont typeface="Times New Roman"/>
              <a:buAutoNum type="arabicPeriod"/>
            </a:pPr>
            <a:endParaRPr lang="en-US" sz="2200" dirty="0">
              <a:solidFill>
                <a:srgbClr val="383935"/>
              </a:solidFill>
              <a:latin typeface="Gotham book"/>
              <a:ea typeface="Times New Roman"/>
              <a:cs typeface="Times New Roman"/>
              <a:sym typeface="Times New Roman"/>
            </a:endParaRPr>
          </a:p>
          <a:p>
            <a:pPr marL="457200" indent="-323850">
              <a:spcBef>
                <a:spcPts val="0"/>
              </a:spcBef>
              <a:buClr>
                <a:schemeClr val="dk1"/>
              </a:buClr>
              <a:buSzPts val="1500"/>
              <a:buFont typeface="Times New Roman"/>
              <a:buAutoNum type="arabicPeriod"/>
            </a:pPr>
            <a:r>
              <a:rPr lang="es-MX" sz="2000" i="0" dirty="0">
                <a:effectLst/>
                <a:latin typeface="Gotham Book"/>
                <a:ea typeface="Times New Roman" panose="02020603050405020304" pitchFamily="18" charset="0"/>
                <a:cs typeface="Times New Roman" panose="02020603050405020304" pitchFamily="18" charset="0"/>
              </a:rPr>
              <a:t>Compara la forma de gobierno resumido en los artículos del Documento A con el gobierno de los Estados Unidos. Incluye dos ejemplos a continuación, una semejanza y una diferencia. </a:t>
            </a:r>
          </a:p>
          <a:p>
            <a:pPr marL="457200" indent="-323850">
              <a:spcBef>
                <a:spcPts val="0"/>
              </a:spcBef>
              <a:buClr>
                <a:schemeClr val="dk1"/>
              </a:buClr>
              <a:buSzPts val="1500"/>
              <a:buFont typeface="Times New Roman"/>
              <a:buAutoNum type="arabicPeriod"/>
            </a:pPr>
            <a:endParaRPr lang="es-MX" sz="2000" dirty="0">
              <a:latin typeface="Gotham Book"/>
              <a:ea typeface="Times New Roman" panose="02020603050405020304" pitchFamily="18" charset="0"/>
              <a:cs typeface="Times New Roman" panose="02020603050405020304" pitchFamily="18" charset="0"/>
            </a:endParaRPr>
          </a:p>
          <a:p>
            <a:pPr marL="457200" indent="-323850">
              <a:spcBef>
                <a:spcPts val="0"/>
              </a:spcBef>
              <a:buClr>
                <a:schemeClr val="dk1"/>
              </a:buClr>
              <a:buSzPts val="1500"/>
              <a:buFont typeface="Times New Roman"/>
              <a:buAutoNum type="arabicPeriod"/>
            </a:pPr>
            <a:r>
              <a:rPr lang="es-MX" sz="2000" i="0" dirty="0">
                <a:effectLst/>
                <a:latin typeface="Gotham Book"/>
                <a:ea typeface="Times New Roman" panose="02020603050405020304" pitchFamily="18" charset="0"/>
                <a:cs typeface="Times New Roman" panose="02020603050405020304" pitchFamily="18" charset="0"/>
              </a:rPr>
              <a:t>En tu opinión, ¿crees que a los colonos angloamericanos les gustaba o no les gustaba que hubiera semejanzas entre el gobierno americano y el gobierno mexicano? Explica tu respuesta. </a:t>
            </a:r>
          </a:p>
          <a:p>
            <a:pPr marL="457200" indent="-323850">
              <a:spcBef>
                <a:spcPts val="0"/>
              </a:spcBef>
              <a:buClr>
                <a:schemeClr val="dk1"/>
              </a:buClr>
              <a:buSzPts val="1500"/>
              <a:buFont typeface="Times New Roman"/>
              <a:buAutoNum type="arabicPeriod"/>
            </a:pPr>
            <a:endParaRPr lang="es-MX" sz="2000" dirty="0">
              <a:latin typeface="Gotham Book"/>
              <a:ea typeface="Times New Roman" panose="02020603050405020304" pitchFamily="18" charset="0"/>
              <a:cs typeface="Times New Roman" panose="02020603050405020304" pitchFamily="18" charset="0"/>
            </a:endParaRPr>
          </a:p>
          <a:p>
            <a:pPr marL="457200" indent="-323850">
              <a:spcBef>
                <a:spcPts val="0"/>
              </a:spcBef>
              <a:buClr>
                <a:schemeClr val="dk1"/>
              </a:buClr>
              <a:buSzPts val="1500"/>
              <a:buFont typeface="Times New Roman"/>
              <a:buAutoNum type="arabicPeriod"/>
            </a:pPr>
            <a:r>
              <a:rPr lang="es-MX" sz="2000" i="0" dirty="0">
                <a:effectLst/>
                <a:latin typeface="Gotham Book"/>
                <a:ea typeface="Times New Roman" panose="02020603050405020304" pitchFamily="18" charset="0"/>
                <a:cs typeface="Times New Roman" panose="02020603050405020304" pitchFamily="18" charset="0"/>
              </a:rPr>
              <a:t>En tu opinión, ¿fueron justificadas las reclamaciones de los texanos contra el gobierno mexicano que aparecen en las Resoluciones de San Jacinto? Explica tu razonamiento. </a:t>
            </a:r>
            <a:endParaRPr lang="en-US" sz="2000"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371614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021305"/>
            <a:ext cx="7460809" cy="2245895"/>
          </a:xfrm>
        </p:spPr>
        <p:txBody>
          <a:bodyPr>
            <a:normAutofit/>
          </a:bodyPr>
          <a:lstStyle/>
          <a:p>
            <a:pPr algn="ctr"/>
            <a:r>
              <a:rPr lang="es-MX" sz="4900" b="1" dirty="0">
                <a:solidFill>
                  <a:srgbClr val="383935"/>
                </a:solidFill>
                <a:latin typeface="Gotham book"/>
                <a:ea typeface="Times New Roman"/>
                <a:cs typeface="Times New Roman"/>
                <a:sym typeface="Times New Roman"/>
              </a:rPr>
              <a:t>Analiza el Documento A:</a:t>
            </a:r>
            <a:br>
              <a:rPr lang="es-MX" sz="3600" b="1" dirty="0">
                <a:solidFill>
                  <a:srgbClr val="383935"/>
                </a:solidFill>
                <a:latin typeface="Gotham book"/>
                <a:ea typeface="Times New Roman"/>
                <a:cs typeface="Times New Roman"/>
                <a:sym typeface="Times New Roman"/>
              </a:rPr>
            </a:br>
            <a:r>
              <a:rPr lang="es-MX" sz="3600" b="1" dirty="0">
                <a:solidFill>
                  <a:srgbClr val="383935"/>
                </a:solidFill>
                <a:latin typeface="Gotham book"/>
                <a:ea typeface="Times New Roman"/>
                <a:cs typeface="Times New Roman"/>
                <a:sym typeface="Times New Roman"/>
              </a:rPr>
              <a:t> </a:t>
            </a:r>
            <a:br>
              <a:rPr lang="es-MX" sz="3600" b="1" dirty="0">
                <a:solidFill>
                  <a:srgbClr val="383935"/>
                </a:solidFill>
                <a:latin typeface="Gotham book"/>
                <a:ea typeface="Times New Roman"/>
                <a:cs typeface="Times New Roman"/>
                <a:sym typeface="Times New Roman"/>
              </a:rPr>
            </a:br>
            <a:r>
              <a:rPr lang="es-MX" sz="3600" b="1" dirty="0">
                <a:solidFill>
                  <a:srgbClr val="383935"/>
                </a:solidFill>
                <a:latin typeface="Gotham book"/>
                <a:ea typeface="Times New Roman"/>
                <a:cs typeface="Times New Roman"/>
                <a:sym typeface="Times New Roman"/>
              </a:rPr>
              <a:t>La Constitución mexicana de 1824</a:t>
            </a:r>
            <a:br>
              <a:rPr lang="es-MX" sz="3600" b="1" dirty="0">
                <a:solidFill>
                  <a:srgbClr val="383935"/>
                </a:solidFill>
                <a:latin typeface="Gotham book"/>
                <a:ea typeface="Times New Roman"/>
                <a:cs typeface="Times New Roman"/>
                <a:sym typeface="Times New Roman"/>
              </a:rPr>
            </a:br>
            <a:endParaRPr lang="es-MX" sz="3600" dirty="0">
              <a:solidFill>
                <a:srgbClr val="383935"/>
              </a:solidFill>
            </a:endParaRPr>
          </a:p>
        </p:txBody>
      </p:sp>
    </p:spTree>
    <p:extLst>
      <p:ext uri="{BB962C8B-B14F-4D97-AF65-F5344CB8AC3E}">
        <p14:creationId xmlns:p14="http://schemas.microsoft.com/office/powerpoint/2010/main" val="214815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324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rPr>
              <a:t>Documento A: La Constitución mexicana de 1824</a:t>
            </a:r>
          </a:p>
        </p:txBody>
      </p:sp>
      <p:graphicFrame>
        <p:nvGraphicFramePr>
          <p:cNvPr id="12" name="Table 11">
            <a:extLst>
              <a:ext uri="{FF2B5EF4-FFF2-40B4-BE49-F238E27FC236}">
                <a16:creationId xmlns:a16="http://schemas.microsoft.com/office/drawing/2014/main" id="{07240437-2288-42D4-85E5-F312CB9760FF}"/>
              </a:ext>
            </a:extLst>
          </p:cNvPr>
          <p:cNvGraphicFramePr>
            <a:graphicFrameLocks noGrp="1"/>
          </p:cNvGraphicFramePr>
          <p:nvPr>
            <p:extLst>
              <p:ext uri="{D42A27DB-BD31-4B8C-83A1-F6EECF244321}">
                <p14:modId xmlns:p14="http://schemas.microsoft.com/office/powerpoint/2010/main" val="2582813943"/>
              </p:ext>
            </p:extLst>
          </p:nvPr>
        </p:nvGraphicFramePr>
        <p:xfrm>
          <a:off x="1627632" y="1331479"/>
          <a:ext cx="10434229" cy="4779192"/>
        </p:xfrm>
        <a:graphic>
          <a:graphicData uri="http://schemas.openxmlformats.org/drawingml/2006/table">
            <a:tbl>
              <a:tblPr firstRow="1">
                <a:tableStyleId>{5C22544A-7EE6-4342-B048-85BDC9FD1C3A}</a:tableStyleId>
              </a:tblPr>
              <a:tblGrid>
                <a:gridCol w="3004729">
                  <a:extLst>
                    <a:ext uri="{9D8B030D-6E8A-4147-A177-3AD203B41FA5}">
                      <a16:colId xmlns:a16="http://schemas.microsoft.com/office/drawing/2014/main" val="1779424999"/>
                    </a:ext>
                  </a:extLst>
                </a:gridCol>
                <a:gridCol w="7429500">
                  <a:extLst>
                    <a:ext uri="{9D8B030D-6E8A-4147-A177-3AD203B41FA5}">
                      <a16:colId xmlns:a16="http://schemas.microsoft.com/office/drawing/2014/main" val="29474718"/>
                    </a:ext>
                  </a:extLst>
                </a:gridCol>
              </a:tblGrid>
              <a:tr h="507595">
                <a:tc>
                  <a:txBody>
                    <a:bodyPr/>
                    <a:lstStyle/>
                    <a:p>
                      <a:pPr marL="0" marR="0">
                        <a:lnSpc>
                          <a:spcPct val="115000"/>
                        </a:lnSpc>
                        <a:spcBef>
                          <a:spcPts val="1800"/>
                        </a:spcBef>
                        <a:spcAft>
                          <a:spcPts val="600"/>
                        </a:spcAft>
                      </a:pPr>
                      <a:r>
                        <a:rPr lang="es-MX" sz="1100" noProof="0" dirty="0">
                          <a:solidFill>
                            <a:schemeClr val="bg1"/>
                          </a:solidFill>
                          <a:effectLst/>
                          <a:latin typeface="Gotham Book"/>
                        </a:rPr>
                        <a:t>Articulo</a:t>
                      </a:r>
                      <a:endParaRPr lang="es-MX" sz="1100" b="1" noProof="0" dirty="0">
                        <a:solidFill>
                          <a:schemeClr val="bg1"/>
                        </a:solidFill>
                        <a:effectLst/>
                        <a:latin typeface="Gotham Book"/>
                        <a:ea typeface="Droid Serif"/>
                        <a:cs typeface="Droid Serif"/>
                      </a:endParaRPr>
                    </a:p>
                  </a:txBody>
                  <a:tcPr marL="68580" marR="68580" marT="0" marB="0" anchor="ctr">
                    <a:solidFill>
                      <a:schemeClr val="accent1"/>
                    </a:solidFill>
                  </a:tcPr>
                </a:tc>
                <a:tc>
                  <a:txBody>
                    <a:bodyPr/>
                    <a:lstStyle/>
                    <a:p>
                      <a:pPr marL="0" marR="0">
                        <a:lnSpc>
                          <a:spcPct val="115000"/>
                        </a:lnSpc>
                        <a:spcBef>
                          <a:spcPts val="1800"/>
                        </a:spcBef>
                        <a:spcAft>
                          <a:spcPts val="600"/>
                        </a:spcAft>
                      </a:pPr>
                      <a:r>
                        <a:rPr lang="es-MX" sz="1100" noProof="0" dirty="0">
                          <a:effectLst/>
                          <a:latin typeface="Gotham Book"/>
                        </a:rPr>
                        <a:t>Lo que dice:</a:t>
                      </a:r>
                      <a:endParaRPr lang="es-MX" sz="1100" b="1" noProof="0" dirty="0">
                        <a:solidFill>
                          <a:srgbClr val="666666"/>
                        </a:solidFill>
                        <a:effectLst/>
                        <a:latin typeface="Gotham Book"/>
                        <a:ea typeface="Droid Serif"/>
                        <a:cs typeface="Droid Serif"/>
                      </a:endParaRPr>
                    </a:p>
                  </a:txBody>
                  <a:tcPr marL="68580" marR="68580" marT="0" marB="0" anchor="ctr">
                    <a:solidFill>
                      <a:schemeClr val="accent1"/>
                    </a:solidFill>
                  </a:tcPr>
                </a:tc>
                <a:extLst>
                  <a:ext uri="{0D108BD9-81ED-4DB2-BD59-A6C34878D82A}">
                    <a16:rowId xmlns:a16="http://schemas.microsoft.com/office/drawing/2014/main" val="958795778"/>
                  </a:ext>
                </a:extLst>
              </a:tr>
              <a:tr h="639810">
                <a:tc>
                  <a:txBody>
                    <a:bodyPr/>
                    <a:lstStyle/>
                    <a:p>
                      <a:pPr marL="0" marR="0">
                        <a:lnSpc>
                          <a:spcPct val="115000"/>
                        </a:lnSpc>
                        <a:spcBef>
                          <a:spcPts val="0"/>
                        </a:spcBef>
                        <a:spcAft>
                          <a:spcPts val="800"/>
                        </a:spcAft>
                      </a:pPr>
                      <a:r>
                        <a:rPr lang="es-MX" sz="1200" noProof="0" dirty="0">
                          <a:solidFill>
                            <a:srgbClr val="383935"/>
                          </a:solidFill>
                          <a:effectLst/>
                          <a:latin typeface="Gotham Book"/>
                        </a:rPr>
                        <a:t>Articulo 1</a:t>
                      </a:r>
                      <a:endParaRPr lang="es-MX" sz="1000" noProof="0" dirty="0">
                        <a:solidFill>
                          <a:srgbClr val="383935"/>
                        </a:solidFill>
                        <a:effectLst/>
                        <a:latin typeface="Gotham Book"/>
                      </a:endParaRPr>
                    </a:p>
                    <a:p>
                      <a:pPr marL="0" marR="0">
                        <a:lnSpc>
                          <a:spcPct val="115000"/>
                        </a:lnSpc>
                        <a:spcBef>
                          <a:spcPts val="0"/>
                        </a:spcBef>
                        <a:spcAft>
                          <a:spcPts val="0"/>
                        </a:spcAft>
                      </a:pPr>
                      <a:r>
                        <a:rPr lang="es-MX" sz="1200" i="0" kern="1200" noProof="0" dirty="0">
                          <a:solidFill>
                            <a:schemeClr val="dk1"/>
                          </a:solidFill>
                          <a:effectLst/>
                          <a:latin typeface="+mn-lt"/>
                          <a:ea typeface="+mn-ea"/>
                          <a:cs typeface="+mn-cs"/>
                        </a:rPr>
                        <a:t>Estableció la libertad de la </a:t>
                      </a:r>
                      <a:r>
                        <a:rPr lang="es-MX" sz="1200" dirty="0">
                          <a:solidFill>
                            <a:schemeClr val="tx1"/>
                          </a:solidFill>
                          <a:effectLst/>
                          <a:latin typeface="+mn-lt"/>
                          <a:ea typeface="Droid Serif"/>
                          <a:cs typeface="Droid Serif"/>
                        </a:rPr>
                        <a:t>nación mexicana.</a:t>
                      </a:r>
                      <a:endParaRPr lang="es-MX" sz="1200" noProof="0" dirty="0">
                        <a:solidFill>
                          <a:srgbClr val="383935"/>
                        </a:solidFill>
                        <a:effectLst/>
                        <a:latin typeface="Gotham Book"/>
                        <a:ea typeface="Arvo"/>
                        <a:cs typeface="Arvo"/>
                      </a:endParaRPr>
                    </a:p>
                  </a:txBody>
                  <a:tcPr marL="68580" marR="68580" marT="0" marB="0"/>
                </a:tc>
                <a:tc>
                  <a:txBody>
                    <a:bodyPr/>
                    <a:lstStyle/>
                    <a:p>
                      <a:pPr marL="0" marR="0">
                        <a:lnSpc>
                          <a:spcPct val="115000"/>
                        </a:lnSpc>
                        <a:spcBef>
                          <a:spcPts val="0"/>
                        </a:spcBef>
                        <a:spcAft>
                          <a:spcPts val="0"/>
                        </a:spcAft>
                      </a:pPr>
                      <a:r>
                        <a:rPr lang="es-MX" sz="1200" dirty="0">
                          <a:solidFill>
                            <a:schemeClr val="tx1"/>
                          </a:solidFill>
                          <a:effectLst/>
                          <a:latin typeface="+mn-lt"/>
                          <a:ea typeface="Droid Serif"/>
                          <a:cs typeface="Droid Serif"/>
                        </a:rPr>
                        <a:t>La nación mexicana es para siempre libre e independiente del gobierno español y de cualquier otra potencia.</a:t>
                      </a:r>
                      <a:endParaRPr lang="es-MX" sz="1000" dirty="0">
                        <a:solidFill>
                          <a:schemeClr val="tx1"/>
                        </a:solidFill>
                        <a:effectLst/>
                        <a:latin typeface="+mn-lt"/>
                        <a:ea typeface="Arvo"/>
                        <a:cs typeface="Arvo"/>
                      </a:endParaRPr>
                    </a:p>
                  </a:txBody>
                  <a:tcPr marL="68580" marR="68580" marT="0" marB="0"/>
                </a:tc>
                <a:extLst>
                  <a:ext uri="{0D108BD9-81ED-4DB2-BD59-A6C34878D82A}">
                    <a16:rowId xmlns:a16="http://schemas.microsoft.com/office/drawing/2014/main" val="3045346859"/>
                  </a:ext>
                </a:extLst>
              </a:tr>
              <a:tr h="989134">
                <a:tc>
                  <a:txBody>
                    <a:bodyPr/>
                    <a:lstStyle/>
                    <a:p>
                      <a:pPr marL="0" marR="0">
                        <a:lnSpc>
                          <a:spcPct val="115000"/>
                        </a:lnSpc>
                        <a:spcBef>
                          <a:spcPts val="0"/>
                        </a:spcBef>
                        <a:spcAft>
                          <a:spcPts val="0"/>
                        </a:spcAft>
                      </a:pPr>
                      <a:r>
                        <a:rPr lang="es-MX" sz="1200" noProof="0" dirty="0">
                          <a:solidFill>
                            <a:srgbClr val="383935"/>
                          </a:solidFill>
                          <a:effectLst/>
                          <a:latin typeface="+mn-lt"/>
                        </a:rPr>
                        <a:t>Articulo 2</a:t>
                      </a:r>
                    </a:p>
                    <a:p>
                      <a:pPr marL="0" marR="0">
                        <a:lnSpc>
                          <a:spcPct val="115000"/>
                        </a:lnSpc>
                        <a:spcBef>
                          <a:spcPts val="0"/>
                        </a:spcBef>
                        <a:spcAft>
                          <a:spcPts val="0"/>
                        </a:spcAft>
                      </a:pPr>
                      <a:r>
                        <a:rPr lang="es-MX" sz="1200" i="0" kern="1200" dirty="0">
                          <a:solidFill>
                            <a:schemeClr val="dk1"/>
                          </a:solidFill>
                          <a:effectLst/>
                          <a:latin typeface="+mn-lt"/>
                          <a:ea typeface="+mn-ea"/>
                          <a:cs typeface="+mn-cs"/>
                        </a:rPr>
                        <a:t>Estableció provincias (o limites estatales) adentro de México para instituir el federalismo, es decir el poder compartido de los estados. </a:t>
                      </a:r>
                      <a:endParaRPr lang="es-MX" sz="1200" noProof="0" dirty="0">
                        <a:solidFill>
                          <a:srgbClr val="383935"/>
                        </a:solidFill>
                        <a:effectLst/>
                        <a:latin typeface="+mn-lt"/>
                        <a:ea typeface="Arvo"/>
                        <a:cs typeface="Arvo"/>
                      </a:endParaRPr>
                    </a:p>
                  </a:txBody>
                  <a:tcPr marL="68580" marR="68580" marT="0" marB="0"/>
                </a:tc>
                <a:tc>
                  <a:txBody>
                    <a:bodyPr/>
                    <a:lstStyle/>
                    <a:p>
                      <a:pPr marL="0" marR="0">
                        <a:lnSpc>
                          <a:spcPct val="115000"/>
                        </a:lnSpc>
                        <a:spcBef>
                          <a:spcPts val="0"/>
                        </a:spcBef>
                        <a:spcAft>
                          <a:spcPts val="0"/>
                        </a:spcAft>
                      </a:pPr>
                      <a:r>
                        <a:rPr lang="es-MX" sz="1200" i="0" kern="1200" dirty="0">
                          <a:solidFill>
                            <a:schemeClr val="dk1"/>
                          </a:solidFill>
                          <a:effectLst/>
                          <a:latin typeface="+mn-lt"/>
                          <a:ea typeface="+mn-ea"/>
                          <a:cs typeface="+mn-cs"/>
                        </a:rPr>
                        <a:t>Su territorio comprende el que fue del virreinato llamado antes la Nueva España, el que se decía Capitanía General de Yucatán, el de las comandancias llamadas antes de Provincias Internas de Oriente y Occidente, y el de la Alta y Baja California, con los terrenos anexos e islas adyacentes en ambos mares. Por una ley constitucional se hará una demarcación de los límites de la federación, luego que las circunstancies lo permitan. </a:t>
                      </a:r>
                      <a:endParaRPr lang="es-MX" sz="1200" noProof="0" dirty="0">
                        <a:solidFill>
                          <a:srgbClr val="383935"/>
                        </a:solidFill>
                        <a:effectLst/>
                        <a:latin typeface="+mn-lt"/>
                        <a:ea typeface="Arvo"/>
                        <a:cs typeface="Arvo"/>
                      </a:endParaRPr>
                    </a:p>
                  </a:txBody>
                  <a:tcPr marL="68580" marR="68580" marT="0" marB="0"/>
                </a:tc>
                <a:extLst>
                  <a:ext uri="{0D108BD9-81ED-4DB2-BD59-A6C34878D82A}">
                    <a16:rowId xmlns:a16="http://schemas.microsoft.com/office/drawing/2014/main" val="2834049637"/>
                  </a:ext>
                </a:extLst>
              </a:tr>
              <a:tr h="776218">
                <a:tc>
                  <a:txBody>
                    <a:bodyPr/>
                    <a:lstStyle/>
                    <a:p>
                      <a:pPr marL="0" marR="0">
                        <a:lnSpc>
                          <a:spcPct val="115000"/>
                        </a:lnSpc>
                        <a:spcBef>
                          <a:spcPts val="0"/>
                        </a:spcBef>
                        <a:spcAft>
                          <a:spcPts val="0"/>
                        </a:spcAft>
                      </a:pPr>
                      <a:r>
                        <a:rPr lang="es-MX" sz="1200" noProof="0" dirty="0">
                          <a:solidFill>
                            <a:srgbClr val="383935"/>
                          </a:solidFill>
                          <a:effectLst/>
                          <a:latin typeface="Gotham Book"/>
                        </a:rPr>
                        <a:t>Articulo 3</a:t>
                      </a:r>
                      <a:endParaRPr lang="es-MX" sz="1000" noProof="0" dirty="0">
                        <a:solidFill>
                          <a:srgbClr val="383935"/>
                        </a:solidFill>
                        <a:effectLst/>
                        <a:latin typeface="Gotham Book"/>
                      </a:endParaRPr>
                    </a:p>
                    <a:p>
                      <a:pPr marL="0" marR="0">
                        <a:lnSpc>
                          <a:spcPct val="115000"/>
                        </a:lnSpc>
                        <a:spcBef>
                          <a:spcPts val="0"/>
                        </a:spcBef>
                        <a:spcAft>
                          <a:spcPts val="0"/>
                        </a:spcAft>
                      </a:pPr>
                      <a:r>
                        <a:rPr lang="es-MX" sz="1200" i="0" kern="1200" dirty="0">
                          <a:solidFill>
                            <a:schemeClr val="dk1"/>
                          </a:solidFill>
                          <a:effectLst/>
                          <a:latin typeface="+mn-lt"/>
                          <a:ea typeface="+mn-ea"/>
                          <a:cs typeface="+mn-cs"/>
                        </a:rPr>
                        <a:t>Estableció el catolicismo como religión oficial de México. </a:t>
                      </a:r>
                      <a:endParaRPr lang="es-MX" sz="1200" noProof="0" dirty="0">
                        <a:solidFill>
                          <a:srgbClr val="383935"/>
                        </a:solidFill>
                        <a:effectLst/>
                        <a:latin typeface="Gotham Book"/>
                        <a:ea typeface="Arvo"/>
                        <a:cs typeface="Arvo"/>
                      </a:endParaRPr>
                    </a:p>
                  </a:txBody>
                  <a:tcPr marL="68580" marR="68580" marT="0" marB="0" anchor="ctr"/>
                </a:tc>
                <a:tc>
                  <a:txBody>
                    <a:bodyPr/>
                    <a:lstStyle/>
                    <a:p>
                      <a:pPr marL="0" marR="0">
                        <a:lnSpc>
                          <a:spcPct val="115000"/>
                        </a:lnSpc>
                        <a:spcBef>
                          <a:spcPts val="0"/>
                        </a:spcBef>
                        <a:spcAft>
                          <a:spcPts val="0"/>
                        </a:spcAft>
                      </a:pPr>
                      <a:r>
                        <a:rPr lang="es-MX" sz="1200" i="0" kern="1200" dirty="0">
                          <a:solidFill>
                            <a:schemeClr val="dk1"/>
                          </a:solidFill>
                          <a:effectLst/>
                          <a:latin typeface="+mn-lt"/>
                          <a:ea typeface="+mn-ea"/>
                          <a:cs typeface="+mn-cs"/>
                        </a:rPr>
                        <a:t>La religión de la nación mexicana es y será perpetuamente la católica, apostólica, romana. La nación la protege por leyes sabias y justas y prohíbe el ejercicio de cualquiera otra. </a:t>
                      </a:r>
                      <a:endParaRPr lang="es-MX" sz="1200" noProof="0" dirty="0">
                        <a:solidFill>
                          <a:srgbClr val="383935"/>
                        </a:solidFill>
                        <a:effectLst/>
                        <a:latin typeface="Gotham Book"/>
                        <a:ea typeface="Arvo"/>
                        <a:cs typeface="Arvo"/>
                      </a:endParaRPr>
                    </a:p>
                  </a:txBody>
                  <a:tcPr marL="68580" marR="68580" marT="0" marB="0" anchor="ctr"/>
                </a:tc>
                <a:extLst>
                  <a:ext uri="{0D108BD9-81ED-4DB2-BD59-A6C34878D82A}">
                    <a16:rowId xmlns:a16="http://schemas.microsoft.com/office/drawing/2014/main" val="3289667113"/>
                  </a:ext>
                </a:extLst>
              </a:tr>
              <a:tr h="1304001">
                <a:tc>
                  <a:txBody>
                    <a:bodyPr/>
                    <a:lstStyle/>
                    <a:p>
                      <a:pPr marL="0" marR="0">
                        <a:lnSpc>
                          <a:spcPct val="115000"/>
                        </a:lnSpc>
                        <a:spcBef>
                          <a:spcPts val="0"/>
                        </a:spcBef>
                        <a:spcAft>
                          <a:spcPts val="0"/>
                        </a:spcAft>
                      </a:pPr>
                      <a:r>
                        <a:rPr lang="es-MX" sz="1200" noProof="0" dirty="0">
                          <a:solidFill>
                            <a:srgbClr val="383935"/>
                          </a:solidFill>
                          <a:effectLst/>
                          <a:latin typeface="Gotham Book"/>
                        </a:rPr>
                        <a:t>Articulo 4</a:t>
                      </a:r>
                      <a:endParaRPr lang="es-MX" sz="1000" noProof="0" dirty="0">
                        <a:solidFill>
                          <a:srgbClr val="383935"/>
                        </a:solidFill>
                        <a:effectLst/>
                        <a:latin typeface="Gotham Book"/>
                      </a:endParaRPr>
                    </a:p>
                    <a:p>
                      <a:pPr marL="0" marR="0">
                        <a:lnSpc>
                          <a:spcPct val="115000"/>
                        </a:lnSpc>
                        <a:spcBef>
                          <a:spcPts val="0"/>
                        </a:spcBef>
                        <a:spcAft>
                          <a:spcPts val="0"/>
                        </a:spcAft>
                      </a:pPr>
                      <a:r>
                        <a:rPr lang="es-MX" sz="1200" i="0" kern="1200" dirty="0">
                          <a:solidFill>
                            <a:schemeClr val="dk1"/>
                          </a:solidFill>
                          <a:effectLst/>
                          <a:latin typeface="+mn-lt"/>
                          <a:ea typeface="+mn-ea"/>
                          <a:cs typeface="+mn-cs"/>
                        </a:rPr>
                        <a:t>Estableció una forma de gobierno democrática, dando poder al pueblo por medio del derecho de votar. (2) Dividió el poder entre los estados y el gobierno nacional.</a:t>
                      </a:r>
                      <a:endParaRPr lang="es-MX" sz="1200" noProof="0" dirty="0">
                        <a:solidFill>
                          <a:srgbClr val="383935"/>
                        </a:solidFill>
                        <a:effectLst/>
                        <a:latin typeface="+mn-lt"/>
                        <a:ea typeface="Arvo"/>
                        <a:cs typeface="Arvo"/>
                      </a:endParaRPr>
                    </a:p>
                  </a:txBody>
                  <a:tcPr marL="68580" marR="68580" marT="0" marB="0" anchor="ctr"/>
                </a:tc>
                <a:tc>
                  <a:txBody>
                    <a:bodyPr/>
                    <a:lstStyle/>
                    <a:p>
                      <a:pPr marL="0" marR="0">
                        <a:lnSpc>
                          <a:spcPct val="115000"/>
                        </a:lnSpc>
                        <a:spcBef>
                          <a:spcPts val="0"/>
                        </a:spcBef>
                        <a:spcAft>
                          <a:spcPts val="0"/>
                        </a:spcAft>
                      </a:pPr>
                      <a:r>
                        <a:rPr lang="es-MX" sz="1200" dirty="0">
                          <a:solidFill>
                            <a:schemeClr val="tx1"/>
                          </a:solidFill>
                          <a:effectLst/>
                          <a:latin typeface="+mn-lt"/>
                          <a:ea typeface="Times New Roman" panose="02020603050405020304" pitchFamily="18" charset="0"/>
                          <a:cs typeface="Times New Roman" panose="02020603050405020304" pitchFamily="18" charset="0"/>
                        </a:rPr>
                        <a:t>La nación mexicana adopta para su gobierno la forma de republica representativa popular federal.  </a:t>
                      </a:r>
                      <a:endParaRPr lang="es-MX" sz="1000" dirty="0">
                        <a:solidFill>
                          <a:schemeClr val="tx1"/>
                        </a:solidFill>
                        <a:effectLst/>
                        <a:latin typeface="+mn-lt"/>
                        <a:ea typeface="Arvo"/>
                        <a:cs typeface="Arvo"/>
                      </a:endParaRPr>
                    </a:p>
                  </a:txBody>
                  <a:tcPr marL="68580" marR="68580" marT="0" marB="0" anchor="ctr"/>
                </a:tc>
                <a:extLst>
                  <a:ext uri="{0D108BD9-81ED-4DB2-BD59-A6C34878D82A}">
                    <a16:rowId xmlns:a16="http://schemas.microsoft.com/office/drawing/2014/main" val="3692267864"/>
                  </a:ext>
                </a:extLst>
              </a:tr>
              <a:tr h="512327">
                <a:tc>
                  <a:txBody>
                    <a:bodyPr/>
                    <a:lstStyle/>
                    <a:p>
                      <a:pPr marL="0" marR="0">
                        <a:lnSpc>
                          <a:spcPct val="115000"/>
                        </a:lnSpc>
                        <a:spcBef>
                          <a:spcPts val="0"/>
                        </a:spcBef>
                        <a:spcAft>
                          <a:spcPts val="0"/>
                        </a:spcAft>
                      </a:pPr>
                      <a:r>
                        <a:rPr lang="es-MX" sz="1200" noProof="0" dirty="0">
                          <a:solidFill>
                            <a:srgbClr val="383935"/>
                          </a:solidFill>
                          <a:effectLst/>
                          <a:latin typeface="Gotham Book"/>
                        </a:rPr>
                        <a:t>Articulo 6</a:t>
                      </a:r>
                      <a:endParaRPr lang="es-MX" sz="1000" noProof="0" dirty="0">
                        <a:solidFill>
                          <a:srgbClr val="383935"/>
                        </a:solidFill>
                        <a:effectLst/>
                        <a:latin typeface="Gotham Book"/>
                      </a:endParaRPr>
                    </a:p>
                    <a:p>
                      <a:pPr marL="0" marR="0">
                        <a:lnSpc>
                          <a:spcPct val="115000"/>
                        </a:lnSpc>
                        <a:spcBef>
                          <a:spcPts val="0"/>
                        </a:spcBef>
                        <a:spcAft>
                          <a:spcPts val="0"/>
                        </a:spcAft>
                      </a:pPr>
                      <a:r>
                        <a:rPr lang="es-MX" sz="1200" i="0" kern="1200" dirty="0">
                          <a:solidFill>
                            <a:schemeClr val="dk1"/>
                          </a:solidFill>
                          <a:effectLst/>
                          <a:latin typeface="+mn-lt"/>
                          <a:ea typeface="+mn-ea"/>
                          <a:cs typeface="+mn-cs"/>
                        </a:rPr>
                        <a:t>Creó un sistema de control y equilibrio.</a:t>
                      </a:r>
                      <a:endParaRPr lang="es-MX" sz="1200" noProof="0" dirty="0">
                        <a:solidFill>
                          <a:srgbClr val="383935"/>
                        </a:solidFill>
                        <a:effectLst/>
                        <a:latin typeface="Gotham Book"/>
                        <a:ea typeface="Arvo"/>
                        <a:cs typeface="Arvo"/>
                      </a:endParaRPr>
                    </a:p>
                  </a:txBody>
                  <a:tcPr marL="68580" marR="68580" marT="0" marB="0" anchor="ctr"/>
                </a:tc>
                <a:tc>
                  <a:txBody>
                    <a:bodyPr/>
                    <a:lstStyle/>
                    <a:p>
                      <a:pPr marL="0" marR="0">
                        <a:lnSpc>
                          <a:spcPct val="115000"/>
                        </a:lnSpc>
                        <a:spcBef>
                          <a:spcPts val="0"/>
                        </a:spcBef>
                        <a:spcAft>
                          <a:spcPts val="800"/>
                        </a:spcAft>
                      </a:pPr>
                      <a:r>
                        <a:rPr lang="es-MX" sz="1200" dirty="0">
                          <a:solidFill>
                            <a:srgbClr val="000000"/>
                          </a:solidFill>
                          <a:effectLst/>
                          <a:latin typeface="+mn-lt"/>
                          <a:ea typeface="Times New Roman" panose="02020603050405020304" pitchFamily="18" charset="0"/>
                          <a:cs typeface="Times New Roman" panose="02020603050405020304" pitchFamily="18" charset="0"/>
                        </a:rPr>
                        <a:t>Se divide el supremo poder de la federación para su ejercicio en legislativo, ejecutivo, y judicial. </a:t>
                      </a:r>
                      <a:endParaRPr lang="es-MX" sz="1000" dirty="0">
                        <a:solidFill>
                          <a:srgbClr val="666666"/>
                        </a:solidFill>
                        <a:effectLst/>
                        <a:latin typeface="+mn-lt"/>
                        <a:ea typeface="Arvo"/>
                        <a:cs typeface="Arvo"/>
                      </a:endParaRPr>
                    </a:p>
                  </a:txBody>
                  <a:tcPr marL="68580" marR="68580" marT="0" marB="0" anchor="ctr"/>
                </a:tc>
                <a:extLst>
                  <a:ext uri="{0D108BD9-81ED-4DB2-BD59-A6C34878D82A}">
                    <a16:rowId xmlns:a16="http://schemas.microsoft.com/office/drawing/2014/main" val="1806500481"/>
                  </a:ext>
                </a:extLst>
              </a:tr>
            </a:tbl>
          </a:graphicData>
        </a:graphic>
      </p:graphicFrame>
    </p:spTree>
    <p:extLst>
      <p:ext uri="{BB962C8B-B14F-4D97-AF65-F5344CB8AC3E}">
        <p14:creationId xmlns:p14="http://schemas.microsoft.com/office/powerpoint/2010/main" val="368172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83935"/>
              </a:solidFill>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rgbClr val="383935"/>
                </a:solidFill>
                <a:latin typeface="Gotham Book" pitchFamily="2" charset="0"/>
                <a:cs typeface="Gotham Book" pitchFamily="2" charset="0"/>
              </a:rPr>
              <a:t>https://education.texashistory.unt.edu</a:t>
            </a:r>
            <a:endParaRPr lang="en-US" dirty="0">
              <a:solidFill>
                <a:srgbClr val="383935"/>
              </a:solidFill>
            </a:endParaRPr>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s-MX" sz="4900" b="1" dirty="0">
                <a:solidFill>
                  <a:srgbClr val="383935"/>
                </a:solidFill>
                <a:latin typeface="Gotham book"/>
                <a:ea typeface="Times New Roman"/>
                <a:cs typeface="Times New Roman"/>
                <a:sym typeface="Times New Roman"/>
              </a:rPr>
              <a:t>Analiza el Documento B:</a:t>
            </a:r>
            <a:br>
              <a:rPr lang="es-MX" sz="3600" b="1" dirty="0">
                <a:solidFill>
                  <a:srgbClr val="383935"/>
                </a:solidFill>
                <a:latin typeface="Gotham book"/>
                <a:ea typeface="Times New Roman"/>
                <a:cs typeface="Times New Roman"/>
                <a:sym typeface="Times New Roman"/>
              </a:rPr>
            </a:br>
            <a:r>
              <a:rPr lang="es-MX" sz="3600" b="1" dirty="0">
                <a:solidFill>
                  <a:srgbClr val="383935"/>
                </a:solidFill>
                <a:latin typeface="Gotham book"/>
                <a:ea typeface="Times New Roman"/>
                <a:cs typeface="Times New Roman"/>
                <a:sym typeface="Times New Roman"/>
              </a:rPr>
              <a:t> </a:t>
            </a:r>
            <a:br>
              <a:rPr lang="es-MX" sz="3600" b="1" dirty="0">
                <a:solidFill>
                  <a:srgbClr val="383935"/>
                </a:solidFill>
                <a:latin typeface="Gotham book"/>
                <a:ea typeface="Times New Roman"/>
                <a:cs typeface="Times New Roman"/>
                <a:sym typeface="Times New Roman"/>
              </a:rPr>
            </a:br>
            <a:r>
              <a:rPr lang="es-MX" sz="3600" b="1" dirty="0">
                <a:solidFill>
                  <a:srgbClr val="383935"/>
                </a:solidFill>
                <a:latin typeface="Gotham book"/>
                <a:ea typeface="Times New Roman"/>
                <a:cs typeface="Times New Roman"/>
                <a:sym typeface="Times New Roman"/>
              </a:rPr>
              <a:t>Las Resoluciones de San Jacinto – 8 de Agosto de 1835</a:t>
            </a:r>
            <a:endParaRPr lang="es-MX" sz="3600" dirty="0">
              <a:solidFill>
                <a:srgbClr val="383935"/>
              </a:solidFill>
            </a:endParaRPr>
          </a:p>
        </p:txBody>
      </p:sp>
    </p:spTree>
    <p:extLst>
      <p:ext uri="{BB962C8B-B14F-4D97-AF65-F5344CB8AC3E}">
        <p14:creationId xmlns:p14="http://schemas.microsoft.com/office/powerpoint/2010/main" val="396417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12528"/>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324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dirty="0">
                <a:solidFill>
                  <a:srgbClr val="383935"/>
                </a:solidFill>
                <a:latin typeface="Gotham Book"/>
              </a:rPr>
              <a:t>Documento B: Las Resoluciones de San Jacinto, 8 de agosto de 1835, 1ª Parte</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173429"/>
            <a:ext cx="10141457" cy="5293727"/>
          </a:xfrm>
          <a:prstGeom prst="rect">
            <a:avLst/>
          </a:prstGeom>
          <a:noFill/>
          <a:ln>
            <a:noFill/>
          </a:ln>
        </p:spPr>
        <p:txBody>
          <a:bodyPr spcFirstLastPara="1" wrap="square" lIns="91425" tIns="91425" rIns="91425" bIns="91425" anchor="t" anchorCtr="0">
            <a:spAutoFit/>
          </a:bodyPr>
          <a:lstStyle/>
          <a:p>
            <a:pPr marL="0" marR="0">
              <a:lnSpc>
                <a:spcPct val="115000"/>
              </a:lnSpc>
              <a:spcBef>
                <a:spcPts val="1200"/>
              </a:spcBef>
              <a:spcAft>
                <a:spcPts val="0"/>
              </a:spcAft>
            </a:pPr>
            <a:r>
              <a:rPr lang="es-MX" sz="2000" b="1" dirty="0">
                <a:effectLst/>
                <a:latin typeface="Gotham Book"/>
                <a:ea typeface="Times New Roman" panose="02020603050405020304" pitchFamily="18" charset="0"/>
                <a:cs typeface="Times New Roman" panose="02020603050405020304" pitchFamily="18" charset="0"/>
              </a:rPr>
              <a:t>(Sección 1o)</a:t>
            </a:r>
            <a:endParaRPr lang="es-MX" sz="2000" dirty="0">
              <a:effectLst/>
              <a:latin typeface="Gotham Book"/>
              <a:ea typeface="Arvo"/>
              <a:cs typeface="Arvo"/>
            </a:endParaRPr>
          </a:p>
          <a:p>
            <a:pPr marL="0" marR="0">
              <a:lnSpc>
                <a:spcPct val="115000"/>
              </a:lnSpc>
              <a:spcBef>
                <a:spcPts val="0"/>
              </a:spcBef>
              <a:spcAft>
                <a:spcPts val="0"/>
              </a:spcAft>
            </a:pPr>
            <a:r>
              <a:rPr lang="es-MX" sz="2000" i="0" dirty="0">
                <a:effectLst/>
                <a:latin typeface="Gotham Book"/>
                <a:ea typeface="Times New Roman" panose="02020603050405020304" pitchFamily="18" charset="0"/>
                <a:cs typeface="Times New Roman" panose="02020603050405020304" pitchFamily="18" charset="0"/>
              </a:rPr>
              <a:t>Considerando que hemos sabido, con profunda pena, que el gobierno federal republicano de México ha sido violentamente disuelto; que las constituciones de los varios estados libres e independientes que componen esa confederación han sido declarado abolidas y nulas; que se han concedido facultades extraordinarias y dictatoriales al anterior presidente de la república, el general Santa Anna, y que se ha establecido un gobierno centralista y consolidada en la Ciudad de México; que la milicia cívica de la nación ha sido desarmada y disuelta; que algunos de nuestros estados hermanos han sido invadido por una fuerza militar, la que ha derramado profusamente la sangre de sus ciudadanos para procurar su sumisión ante la nueva administración; y que se contempla, y aun ahora se prepara, una invasión parecida de Texas; por tanto los ciudadanos del distrito de San Jacinto, reunidos para deliberar la grave crisis de nuestros asuntos públicos, hemos adoptado las siguientes resoluciones, que corresponden a nuestras perspectivas y sentimientos; y sinceramente recomendamos a nuestras compatriotas texanas en general que consideren solemnemente este asunto.</a:t>
            </a:r>
            <a:endParaRPr lang="es-MX" sz="2000" dirty="0">
              <a:effectLst/>
              <a:latin typeface="Gotham Book"/>
              <a:ea typeface="Arvo"/>
              <a:cs typeface="Arvo"/>
            </a:endParaRPr>
          </a:p>
        </p:txBody>
      </p:sp>
    </p:spTree>
    <p:extLst>
      <p:ext uri="{BB962C8B-B14F-4D97-AF65-F5344CB8AC3E}">
        <p14:creationId xmlns:p14="http://schemas.microsoft.com/office/powerpoint/2010/main" val="56109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5467</TotalTime>
  <Words>3610</Words>
  <Application>Microsoft Office PowerPoint</Application>
  <PresentationFormat>Widescreen</PresentationFormat>
  <Paragraphs>132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Bad Script</vt:lpstr>
      <vt:lpstr>Calibri</vt:lpstr>
      <vt:lpstr>Calibri Light</vt:lpstr>
      <vt:lpstr>Gotham book</vt:lpstr>
      <vt:lpstr>Gotham book</vt:lpstr>
      <vt:lpstr>Gotham Medium</vt:lpstr>
      <vt:lpstr>Times New Roman</vt:lpstr>
      <vt:lpstr>Office Theme</vt:lpstr>
      <vt:lpstr>Introducción a la Revolución  de Texas – 1835 </vt:lpstr>
      <vt:lpstr>Preguntas esenciales</vt:lpstr>
      <vt:lpstr>Ejercicio de gancho: Necesito un poco de ayuda…</vt:lpstr>
      <vt:lpstr>Antecedentes:</vt:lpstr>
      <vt:lpstr>Preguntas analíticas: Considera algunas de las preguntas analíticas de abajo mientras lees cada documento. </vt:lpstr>
      <vt:lpstr>Analiza el Documento A:   La Constitución mexicana de 1824 </vt:lpstr>
      <vt:lpstr>Documento A: La Constitución mexicana de 1824</vt:lpstr>
      <vt:lpstr>Analiza el Documento B:   Las Resoluciones de San Jacinto – 8 de Agosto de 1835</vt:lpstr>
      <vt:lpstr>Documento B: Las Resoluciones de San Jacinto, 8 de agosto de 1835, 1ª Parte</vt:lpstr>
      <vt:lpstr>Documento B: Las Resoluciones de San Jacinto  8 de Agosto de 1835, 2ª Parte</vt:lpstr>
      <vt:lpstr>The Texas Republican</vt:lpstr>
      <vt:lpstr>Instrucciones para el análisis del documento:</vt:lpstr>
      <vt:lpstr>Declaración texana de las causas por las que han tomado las armas contra Santa Anna  7 de noviembre de 1835</vt:lpstr>
      <vt:lpstr>Declaración texana de las causas por las que han tomado las armas contra Santa Anna 7 de noviembre de 1835, 1a Parte</vt:lpstr>
      <vt:lpstr>Declaración texana de las causas por las que han tomado las armas contra Santa Anna 7 de noviembre de 1835, 2a Parte</vt:lpstr>
      <vt:lpstr>Declaración texana de las causas por las que han tomado las armas contra Santa Anna 7 de noviembre de 1835, 3a Parte</vt:lpstr>
      <vt:lpstr>Declaración texana de las causas por las que han tomado las armas contra Santa Anna  7 de noviembre de 1835, 4a Parte</vt:lpstr>
      <vt:lpstr>Declaración texana de las causas por las que han tomado las armas contra Santa Anna 7 de noviembre de 1835, 5a Parte</vt:lpstr>
      <vt:lpstr>Análisis de documentos, próximos pasos:</vt:lpstr>
      <vt:lpstr>Carta de Stephen F. Austin a Mary Austin Holley   7 de enero de 1836</vt:lpstr>
      <vt:lpstr>Carta de Stephen F. Austin a Mary Austin Holley Nueva Orleans, 7 de enero de 1836, 1a Parte</vt:lpstr>
      <vt:lpstr>Carta de Stephen F. Austin a Mary Austin Holley Nueva Orleans, 7 de enero de 1836, 2a Parte</vt:lpstr>
      <vt:lpstr>Carta de Stephen F. Austin a Mary Austin Holley Nueva Orleans, 7 de enero de 1836, 3a Parte</vt:lpstr>
      <vt:lpstr>Carta de Stephen F. Austin a Mary Austin Holley Nueva Orleans, 7 de enero de 1836, 4a Parte</vt:lpstr>
      <vt:lpstr>Instrucciones para el análisis:</vt:lpstr>
      <vt:lpstr>Boleto de salida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Sylve, Joshua</dc:creator>
  <cp:lastModifiedBy>Belden, Dreanna</cp:lastModifiedBy>
  <cp:revision>79</cp:revision>
  <dcterms:created xsi:type="dcterms:W3CDTF">2020-07-07T18:16:05Z</dcterms:created>
  <dcterms:modified xsi:type="dcterms:W3CDTF">2022-04-11T20:40:37Z</dcterms:modified>
</cp:coreProperties>
</file>