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326" r:id="rId3"/>
    <p:sldId id="331" r:id="rId4"/>
    <p:sldId id="332" r:id="rId5"/>
    <p:sldId id="333" r:id="rId6"/>
    <p:sldId id="334" r:id="rId7"/>
    <p:sldId id="340" r:id="rId8"/>
    <p:sldId id="338" r:id="rId9"/>
    <p:sldId id="348" r:id="rId10"/>
    <p:sldId id="339" r:id="rId11"/>
    <p:sldId id="349" r:id="rId12"/>
    <p:sldId id="350" r:id="rId13"/>
    <p:sldId id="351" r:id="rId14"/>
    <p:sldId id="347" r:id="rId15"/>
    <p:sldId id="352" r:id="rId16"/>
    <p:sldId id="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A6F59-E3A7-4BDC-8122-53C68156611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79F42-2DF6-4190-B14B-8E56EFD972D1}" type="slidenum">
              <a:rPr lang="en-US" smtClean="0"/>
              <a:t>‹#›</a:t>
            </a:fld>
            <a:endParaRPr lang="en-US"/>
          </a:p>
        </p:txBody>
      </p:sp>
    </p:spTree>
    <p:extLst>
      <p:ext uri="{BB962C8B-B14F-4D97-AF65-F5344CB8AC3E}">
        <p14:creationId xmlns:p14="http://schemas.microsoft.com/office/powerpoint/2010/main" val="326455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hc.texas.gov/historic-sites/san-jacinto-battlegroun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c.texas.gov/historic-sites/washington-brazo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c.texas.gov/historic-sites/washington-brazo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hc.texas.gov/historic-sites/washington-brazo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c.texas.gov/historic-sites/fannin-battlegroun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c.texas.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Historical Demonstration at the Texas Historical Commission Historic Site for the Battle of San Jacinto. </a:t>
            </a:r>
            <a:r>
              <a:rPr lang="en-US" dirty="0">
                <a:hlinkClick r:id="rId3"/>
              </a:rPr>
              <a:t>San Jacinto Battleground | Texas Historical Commission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Washington-on-the-Brazos Historic Site. The Texas Historical Commission. </a:t>
            </a:r>
            <a:r>
              <a:rPr lang="en-US" dirty="0">
                <a:hlinkClick r:id="rId3"/>
              </a:rPr>
              <a:t>Washington-on-the-Brazos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2</a:t>
            </a:fld>
            <a:endParaRPr lang="en-US"/>
          </a:p>
        </p:txBody>
      </p:sp>
    </p:spTree>
    <p:extLst>
      <p:ext uri="{BB962C8B-B14F-4D97-AF65-F5344CB8AC3E}">
        <p14:creationId xmlns:p14="http://schemas.microsoft.com/office/powerpoint/2010/main" val="390989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presentation to visitors at the Washington-on-the-Brazos state historic site. The Texas Historical Commission. </a:t>
            </a:r>
            <a:r>
              <a:rPr lang="en-US" dirty="0">
                <a:hlinkClick r:id="rId3"/>
              </a:rPr>
              <a:t>Washington-on-the-Brazos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6</a:t>
            </a:fld>
            <a:endParaRPr lang="en-US"/>
          </a:p>
        </p:txBody>
      </p:sp>
    </p:spTree>
    <p:extLst>
      <p:ext uri="{BB962C8B-B14F-4D97-AF65-F5344CB8AC3E}">
        <p14:creationId xmlns:p14="http://schemas.microsoft.com/office/powerpoint/2010/main" val="429391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reproduction of the convention hall where the Texas Declaration of Independence was signed. Washington-on-the-Brazos state historic site. The Texas Historical Commission. </a:t>
            </a:r>
            <a:r>
              <a:rPr lang="en-US" dirty="0">
                <a:hlinkClick r:id="rId3"/>
              </a:rPr>
              <a:t>Washington-on-the-Brazos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9</a:t>
            </a:fld>
            <a:endParaRPr lang="en-US"/>
          </a:p>
        </p:txBody>
      </p:sp>
    </p:spTree>
    <p:extLst>
      <p:ext uri="{BB962C8B-B14F-4D97-AF65-F5344CB8AC3E}">
        <p14:creationId xmlns:p14="http://schemas.microsoft.com/office/powerpoint/2010/main" val="11116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Fannin Battleground State Historical Site. The Texas Historical Commission. </a:t>
            </a:r>
            <a:r>
              <a:rPr lang="en-US" dirty="0">
                <a:hlinkClick r:id="rId3"/>
              </a:rPr>
              <a:t>Fannin Battleground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10</a:t>
            </a:fld>
            <a:endParaRPr lang="en-US"/>
          </a:p>
        </p:txBody>
      </p:sp>
    </p:spTree>
    <p:extLst>
      <p:ext uri="{BB962C8B-B14F-4D97-AF65-F5344CB8AC3E}">
        <p14:creationId xmlns:p14="http://schemas.microsoft.com/office/powerpoint/2010/main" val="280309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Texas Historical Commission Logo. </a:t>
            </a:r>
            <a:r>
              <a:rPr lang="en-US" dirty="0">
                <a:hlinkClick r:id="rId3"/>
              </a:rPr>
              <a:t>Home | Texas Historical Commission</a:t>
            </a:r>
            <a:endParaRPr lang="en-US" dirty="0"/>
          </a:p>
        </p:txBody>
      </p:sp>
      <p:sp>
        <p:nvSpPr>
          <p:cNvPr id="4" name="Slide Number Placeholder 3"/>
          <p:cNvSpPr>
            <a:spLocks noGrp="1"/>
          </p:cNvSpPr>
          <p:nvPr>
            <p:ph type="sldNum" sz="quarter" idx="5"/>
          </p:nvPr>
        </p:nvSpPr>
        <p:spPr/>
        <p:txBody>
          <a:bodyPr/>
          <a:lstStyle/>
          <a:p>
            <a:fld id="{22279F42-2DF6-4190-B14B-8E56EFD972D1}" type="slidenum">
              <a:rPr lang="en-US" smtClean="0"/>
              <a:t>13</a:t>
            </a:fld>
            <a:endParaRPr lang="en-US"/>
          </a:p>
        </p:txBody>
      </p:sp>
    </p:spTree>
    <p:extLst>
      <p:ext uri="{BB962C8B-B14F-4D97-AF65-F5344CB8AC3E}">
        <p14:creationId xmlns:p14="http://schemas.microsoft.com/office/powerpoint/2010/main" val="113438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F279B-A3A7-8C46-8C88-4FE6C3C20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0F69C-5D2A-6A62-455A-7F9CF2183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C3CC9-E701-0E02-96D1-6F77344935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587593-DE0C-151B-06A7-3E17403BBF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79F42-2DF6-4190-B14B-8E56EFD972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476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9AB4-11EA-2EF7-BC14-507C46EC59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588630-C0D8-AEE4-087A-7978085F9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E9C63-3578-9AEB-2C69-9D5615724EE8}"/>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5" name="Footer Placeholder 4">
            <a:extLst>
              <a:ext uri="{FF2B5EF4-FFF2-40B4-BE49-F238E27FC236}">
                <a16:creationId xmlns:a16="http://schemas.microsoft.com/office/drawing/2014/main" id="{ED0B5168-E5B3-6681-7CA5-E079E853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A7FD8-9950-4CAD-9019-8D386561B813}"/>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48964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92B3-8445-7B21-B5F7-626E2FB160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76A29A-FA86-AA35-F273-0912ED332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E7A0D-47D1-466A-1DB7-10E1C8A03547}"/>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5" name="Footer Placeholder 4">
            <a:extLst>
              <a:ext uri="{FF2B5EF4-FFF2-40B4-BE49-F238E27FC236}">
                <a16:creationId xmlns:a16="http://schemas.microsoft.com/office/drawing/2014/main" id="{AC30DC77-DBB0-7C37-9194-B7CF519DA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5E0EA-DFBD-3E2D-5CC0-F9E30129A586}"/>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52318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68504-E91F-C91A-7D39-A7DB3A116C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75A876-6F27-9173-9EA7-A9542C96D5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BD25-BB8F-6077-0A17-F3402E5CFC4D}"/>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5" name="Footer Placeholder 4">
            <a:extLst>
              <a:ext uri="{FF2B5EF4-FFF2-40B4-BE49-F238E27FC236}">
                <a16:creationId xmlns:a16="http://schemas.microsoft.com/office/drawing/2014/main" id="{F5A87650-6590-E14F-7714-13BD4AA13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D6A-7093-F4F2-E47B-D3DAFE087CEB}"/>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410119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9142-C693-1E46-BEC5-A925EB365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E92AC-074C-5A45-A626-4B621FCFF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5C2B37-A08C-FB4E-8A80-ECC52E37689E}"/>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5" name="Footer Placeholder 4">
            <a:extLst>
              <a:ext uri="{FF2B5EF4-FFF2-40B4-BE49-F238E27FC236}">
                <a16:creationId xmlns:a16="http://schemas.microsoft.com/office/drawing/2014/main" id="{0E41D853-A81F-EC4C-BBCE-79A51E854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3AE22-8842-2A4A-AF1C-009496A0F3F7}"/>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569697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33C-88F4-614B-AF93-B9237F40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DE61-81DA-1442-8C59-17501ABE63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33EF2-4485-234C-AB30-1D5F31ED500A}"/>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5" name="Footer Placeholder 4">
            <a:extLst>
              <a:ext uri="{FF2B5EF4-FFF2-40B4-BE49-F238E27FC236}">
                <a16:creationId xmlns:a16="http://schemas.microsoft.com/office/drawing/2014/main" id="{9A04FA5B-2741-5E46-A5D3-4B0D978B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E0822-3DDA-0144-A658-F015CB7E6A72}"/>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991683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E53-4C5A-7F41-965D-28D7AB398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91CD1-B02C-5148-BF62-45B1E8B74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F213-DB53-2043-8199-4B92A97653CE}"/>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5" name="Footer Placeholder 4">
            <a:extLst>
              <a:ext uri="{FF2B5EF4-FFF2-40B4-BE49-F238E27FC236}">
                <a16:creationId xmlns:a16="http://schemas.microsoft.com/office/drawing/2014/main" id="{84C77C27-5D3D-534A-8E33-DF980CE82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C81FA-2C64-E04C-B188-56D34ECF8D5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4105922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4E8B-F763-434E-AD06-1B442767C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CE99E-F688-C748-B064-D3F2C512E5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61C91-BFE5-904A-B309-D30EC6273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612C9C-3398-F44B-89F7-2CA6FE17E719}"/>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6" name="Footer Placeholder 5">
            <a:extLst>
              <a:ext uri="{FF2B5EF4-FFF2-40B4-BE49-F238E27FC236}">
                <a16:creationId xmlns:a16="http://schemas.microsoft.com/office/drawing/2014/main" id="{230DEA89-179E-1D42-979E-E73CC2101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2AF76-DF79-D743-933B-4BBD0B90850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04121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F0E3-C15F-DA45-8C73-7A0D37E9F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76037-5ED7-684C-B3E1-F544501EE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F2B66-A5AB-A740-9786-1CEF1C88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97B2A-F264-BD4F-B5D6-905BCFCDF9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C810A-986C-7243-81DF-A5B3247ED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6A4BF-C7C9-BA4E-871D-2D9E47A40D79}"/>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8" name="Footer Placeholder 7">
            <a:extLst>
              <a:ext uri="{FF2B5EF4-FFF2-40B4-BE49-F238E27FC236}">
                <a16:creationId xmlns:a16="http://schemas.microsoft.com/office/drawing/2014/main" id="{BDC51A2F-B529-9948-98B5-60F72844C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AA3CB8-C4AF-7243-B698-B813F804F9A8}"/>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61319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E662-0EB5-9643-8E4A-A201E88BA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AD3C7-9227-5F49-887B-27CD1BAABCAB}"/>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4" name="Footer Placeholder 3">
            <a:extLst>
              <a:ext uri="{FF2B5EF4-FFF2-40B4-BE49-F238E27FC236}">
                <a16:creationId xmlns:a16="http://schemas.microsoft.com/office/drawing/2014/main" id="{F59F3BA9-203F-674E-89EA-4637A43B32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0F7D89-6DEB-EB48-A935-AD2CE558BF3F}"/>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201869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A669-422B-9D49-912E-FA9480A37B95}"/>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3" name="Footer Placeholder 2">
            <a:extLst>
              <a:ext uri="{FF2B5EF4-FFF2-40B4-BE49-F238E27FC236}">
                <a16:creationId xmlns:a16="http://schemas.microsoft.com/office/drawing/2014/main" id="{F61B2E54-69B9-7845-83BA-13D2081837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D63419-F090-424F-AF11-A05C407C6CD5}"/>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326265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1AF4-C15C-3448-AA50-41134F49A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068F2-A314-D140-848D-3B8CE6624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A2895A-A15B-6240-8897-7029C6858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99B2-3DAD-E540-920D-38ED75985557}"/>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6" name="Footer Placeholder 5">
            <a:extLst>
              <a:ext uri="{FF2B5EF4-FFF2-40B4-BE49-F238E27FC236}">
                <a16:creationId xmlns:a16="http://schemas.microsoft.com/office/drawing/2014/main" id="{23CFD3B8-E1B2-BF4F-A518-67AA91F95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48E19-5CDA-1844-9075-C01DBC7CEAA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83390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EC78-6D01-F976-75AF-2786B3F71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110C50-97BA-57AC-5060-A17B946BA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1A090-0F31-90DC-961A-4917794A07D9}"/>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5" name="Footer Placeholder 4">
            <a:extLst>
              <a:ext uri="{FF2B5EF4-FFF2-40B4-BE49-F238E27FC236}">
                <a16:creationId xmlns:a16="http://schemas.microsoft.com/office/drawing/2014/main" id="{3B3883ED-827E-130A-B811-71A0D11BA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997D5-3AF8-2009-71D3-459940A1E688}"/>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3230829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09D2-C06A-BC46-BBFB-84306F6B2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1E9A2-DD08-5C46-A16E-1C971A93D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A9328A-274B-A746-8FD5-AFF051BEC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F4499-0B29-9745-852A-CFBE13F85823}"/>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6" name="Footer Placeholder 5">
            <a:extLst>
              <a:ext uri="{FF2B5EF4-FFF2-40B4-BE49-F238E27FC236}">
                <a16:creationId xmlns:a16="http://schemas.microsoft.com/office/drawing/2014/main" id="{2C893CFF-D2F0-EA48-98C2-569EBC3DF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D64B5-9737-F146-9884-6AFEF602947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3956237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AB0C-0EED-0E4A-98A2-CB764ECBD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5DD8AF-4897-3349-8A9B-4AC327B7B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6B9A2-F06C-4B47-BB1A-069D32727A2C}"/>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5" name="Footer Placeholder 4">
            <a:extLst>
              <a:ext uri="{FF2B5EF4-FFF2-40B4-BE49-F238E27FC236}">
                <a16:creationId xmlns:a16="http://schemas.microsoft.com/office/drawing/2014/main" id="{D4052ACC-984B-3545-AE9F-C1A77E449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570FF-1ACA-0048-9A5E-91B60DD3A41C}"/>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1896141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2801C-DF82-5149-9CDF-CE1584832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29798-5694-1F41-A8A9-3F2AF483BD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3B3AA-09B1-F441-B7C0-172B50F11C6A}"/>
              </a:ext>
            </a:extLst>
          </p:cNvPr>
          <p:cNvSpPr>
            <a:spLocks noGrp="1"/>
          </p:cNvSpPr>
          <p:nvPr>
            <p:ph type="dt" sz="half" idx="10"/>
          </p:nvPr>
        </p:nvSpPr>
        <p:spPr/>
        <p:txBody>
          <a:bodyPr/>
          <a:lstStyle/>
          <a:p>
            <a:fld id="{A3010223-5ADC-934C-8BE1-8265A0335AF6}" type="datetimeFigureOut">
              <a:rPr lang="en-US" smtClean="0"/>
              <a:t>4/9/2025</a:t>
            </a:fld>
            <a:endParaRPr lang="en-US"/>
          </a:p>
        </p:txBody>
      </p:sp>
      <p:sp>
        <p:nvSpPr>
          <p:cNvPr id="5" name="Footer Placeholder 4">
            <a:extLst>
              <a:ext uri="{FF2B5EF4-FFF2-40B4-BE49-F238E27FC236}">
                <a16:creationId xmlns:a16="http://schemas.microsoft.com/office/drawing/2014/main" id="{A0D0DD99-5583-274E-81EF-CF2F7C584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359ED-D4B0-A34D-8E53-5676CF70D250}"/>
              </a:ext>
            </a:extLst>
          </p:cNvPr>
          <p:cNvSpPr>
            <a:spLocks noGrp="1"/>
          </p:cNvSpPr>
          <p:nvPr>
            <p:ph type="sldNum" sz="quarter" idx="12"/>
          </p:nvPr>
        </p:nvSpPr>
        <p:spPr/>
        <p:txBody>
          <a:bodyPr/>
          <a:lstStyle/>
          <a:p>
            <a:fld id="{6C45F209-B028-B748-B02A-A975FA91EEFB}" type="slidenum">
              <a:rPr lang="en-US" smtClean="0"/>
              <a:t>‹#›</a:t>
            </a:fld>
            <a:endParaRPr lang="en-US"/>
          </a:p>
        </p:txBody>
      </p:sp>
    </p:spTree>
    <p:extLst>
      <p:ext uri="{BB962C8B-B14F-4D97-AF65-F5344CB8AC3E}">
        <p14:creationId xmlns:p14="http://schemas.microsoft.com/office/powerpoint/2010/main" val="2430138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F00D-439A-DA30-583D-C2AEF335BB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C418D-7580-D94D-FBE6-773096A19C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8870EE-E8A5-CC00-AD89-98DE42083788}"/>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5" name="Footer Placeholder 4">
            <a:extLst>
              <a:ext uri="{FF2B5EF4-FFF2-40B4-BE49-F238E27FC236}">
                <a16:creationId xmlns:a16="http://schemas.microsoft.com/office/drawing/2014/main" id="{B416D923-CA09-600B-CE05-88F28F857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529CA-E8A3-C211-A61D-7B663A6E1268}"/>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22298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DA97-7F3A-1250-744C-F00E25FB7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7F9CA-9966-0AF0-7CD5-A4CD31A14B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2CBC39-49D5-7A62-9DF1-1478858742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CFEE09-0F71-7EA3-D140-B77CFB32664B}"/>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6" name="Footer Placeholder 5">
            <a:extLst>
              <a:ext uri="{FF2B5EF4-FFF2-40B4-BE49-F238E27FC236}">
                <a16:creationId xmlns:a16="http://schemas.microsoft.com/office/drawing/2014/main" id="{0D232475-568A-55FB-B3BB-2175D769F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D0006-E1E7-AF46-29C7-68CC991971B1}"/>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1312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4B4D-4E9A-4D9A-D121-FD38B5E577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77BFC-26B2-0918-F607-C55AB9DBB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9D848-1E5C-FC85-0C0B-FB406F56B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EAFE5-17AF-79AD-497D-B6DB3A2F9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42679-F77F-244A-E03F-5785ACA1C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F92E52-A5EA-C530-D590-18C695007DD8}"/>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8" name="Footer Placeholder 7">
            <a:extLst>
              <a:ext uri="{FF2B5EF4-FFF2-40B4-BE49-F238E27FC236}">
                <a16:creationId xmlns:a16="http://schemas.microsoft.com/office/drawing/2014/main" id="{33AA7980-FE1E-A18C-6B20-EF7CC135EE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0694A-9871-9732-CBE8-CA1FB098AA3C}"/>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230912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3B70-553C-AB81-1D48-06CC62D00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646B08-F184-E1D1-33AE-FC26C35219BA}"/>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4" name="Footer Placeholder 3">
            <a:extLst>
              <a:ext uri="{FF2B5EF4-FFF2-40B4-BE49-F238E27FC236}">
                <a16:creationId xmlns:a16="http://schemas.microsoft.com/office/drawing/2014/main" id="{B0DDE5D2-8908-C76D-AD5B-529DDA3718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552196-621A-06BC-F7B5-201C37DFFDDA}"/>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86315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B011E-E20E-5E48-052A-27272F44D6AF}"/>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3" name="Footer Placeholder 2">
            <a:extLst>
              <a:ext uri="{FF2B5EF4-FFF2-40B4-BE49-F238E27FC236}">
                <a16:creationId xmlns:a16="http://schemas.microsoft.com/office/drawing/2014/main" id="{7B9B6582-88D1-5B0A-0A01-4A856951E3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E38B72-B7C6-1BFE-5B6F-8D83621BA30E}"/>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156521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7AC5-D649-8D17-2865-33378B2FD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2FCA4-352B-C661-1DA9-DF3D764274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9FE1A-944A-4D36-4E77-AA7E6B1FD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58D2D-B503-1342-0F97-D9039BC9836B}"/>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6" name="Footer Placeholder 5">
            <a:extLst>
              <a:ext uri="{FF2B5EF4-FFF2-40B4-BE49-F238E27FC236}">
                <a16:creationId xmlns:a16="http://schemas.microsoft.com/office/drawing/2014/main" id="{A8E1F6FA-D070-32C8-152C-E03074504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3C283-FACF-EF67-7694-94BEDEABF365}"/>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51402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F25D-EBC7-FF5D-89CD-C5146C746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2F8D9-CAF0-A34F-0743-A98CA2191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23D48B-940C-9496-68E6-9AFDFE935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D9992-8E3C-36CB-47C8-4AE5730447F4}"/>
              </a:ext>
            </a:extLst>
          </p:cNvPr>
          <p:cNvSpPr>
            <a:spLocks noGrp="1"/>
          </p:cNvSpPr>
          <p:nvPr>
            <p:ph type="dt" sz="half" idx="10"/>
          </p:nvPr>
        </p:nvSpPr>
        <p:spPr/>
        <p:txBody>
          <a:bodyPr/>
          <a:lstStyle/>
          <a:p>
            <a:fld id="{EB3EE0DE-B61D-4686-9A74-FCC262FC058F}" type="datetimeFigureOut">
              <a:rPr lang="en-US" smtClean="0"/>
              <a:t>4/9/2025</a:t>
            </a:fld>
            <a:endParaRPr lang="en-US"/>
          </a:p>
        </p:txBody>
      </p:sp>
      <p:sp>
        <p:nvSpPr>
          <p:cNvPr id="6" name="Footer Placeholder 5">
            <a:extLst>
              <a:ext uri="{FF2B5EF4-FFF2-40B4-BE49-F238E27FC236}">
                <a16:creationId xmlns:a16="http://schemas.microsoft.com/office/drawing/2014/main" id="{1F9B3792-B134-0A45-A836-AB354C8DE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140A1-D5FB-3B98-0CA5-D9B9C96D3356}"/>
              </a:ext>
            </a:extLst>
          </p:cNvPr>
          <p:cNvSpPr>
            <a:spLocks noGrp="1"/>
          </p:cNvSpPr>
          <p:nvPr>
            <p:ph type="sldNum" sz="quarter" idx="12"/>
          </p:nvPr>
        </p:nvSpPr>
        <p:spPr/>
        <p:txBody>
          <a:bodyPr/>
          <a:lstStyle/>
          <a:p>
            <a:fld id="{B8249CB4-7204-49F1-8046-C8D8E4B91AF4}" type="slidenum">
              <a:rPr lang="en-US" smtClean="0"/>
              <a:t>‹#›</a:t>
            </a:fld>
            <a:endParaRPr lang="en-US"/>
          </a:p>
        </p:txBody>
      </p:sp>
    </p:spTree>
    <p:extLst>
      <p:ext uri="{BB962C8B-B14F-4D97-AF65-F5344CB8AC3E}">
        <p14:creationId xmlns:p14="http://schemas.microsoft.com/office/powerpoint/2010/main" val="82812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A7266-29F9-C67F-9B5D-85F143562A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5BF55C-8A3D-15F8-E369-1B8FB7FC96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E2DBE-121C-FFC5-8A7D-AEA1A7A10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3EE0DE-B61D-4686-9A74-FCC262FC058F}" type="datetimeFigureOut">
              <a:rPr lang="en-US" smtClean="0"/>
              <a:t>4/9/2025</a:t>
            </a:fld>
            <a:endParaRPr lang="en-US"/>
          </a:p>
        </p:txBody>
      </p:sp>
      <p:sp>
        <p:nvSpPr>
          <p:cNvPr id="5" name="Footer Placeholder 4">
            <a:extLst>
              <a:ext uri="{FF2B5EF4-FFF2-40B4-BE49-F238E27FC236}">
                <a16:creationId xmlns:a16="http://schemas.microsoft.com/office/drawing/2014/main" id="{241F88F5-DB59-EB14-6029-50C1AB501C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D15CB06-34EC-7429-4553-93446FD46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249CB4-7204-49F1-8046-C8D8E4B91AF4}" type="slidenum">
              <a:rPr lang="en-US" smtClean="0"/>
              <a:t>‹#›</a:t>
            </a:fld>
            <a:endParaRPr lang="en-US"/>
          </a:p>
        </p:txBody>
      </p:sp>
    </p:spTree>
    <p:extLst>
      <p:ext uri="{BB962C8B-B14F-4D97-AF65-F5344CB8AC3E}">
        <p14:creationId xmlns:p14="http://schemas.microsoft.com/office/powerpoint/2010/main" val="3305607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738B9-98B2-7D4D-8DDD-C7C43F5E0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CA401-F7CD-394E-832A-A295CA461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2F235-71BA-0F46-AAAF-16AE080AD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10223-5ADC-934C-8BE1-8265A0335AF6}" type="datetimeFigureOut">
              <a:rPr lang="en-US" smtClean="0"/>
              <a:t>4/9/2025</a:t>
            </a:fld>
            <a:endParaRPr lang="en-US"/>
          </a:p>
        </p:txBody>
      </p:sp>
      <p:sp>
        <p:nvSpPr>
          <p:cNvPr id="5" name="Footer Placeholder 4">
            <a:extLst>
              <a:ext uri="{FF2B5EF4-FFF2-40B4-BE49-F238E27FC236}">
                <a16:creationId xmlns:a16="http://schemas.microsoft.com/office/drawing/2014/main" id="{F16FE667-FF9F-7048-BBB5-18F264CC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BF98EB-EC54-DF41-AEEF-8673DD467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F209-B028-B748-B02A-A975FA91EEFB}" type="slidenum">
              <a:rPr lang="en-US" smtClean="0"/>
              <a:t>‹#›</a:t>
            </a:fld>
            <a:endParaRPr lang="en-US"/>
          </a:p>
        </p:txBody>
      </p:sp>
    </p:spTree>
    <p:extLst>
      <p:ext uri="{BB962C8B-B14F-4D97-AF65-F5344CB8AC3E}">
        <p14:creationId xmlns:p14="http://schemas.microsoft.com/office/powerpoint/2010/main" val="844078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hyperlink" Target="https://thc.texas.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890338" y="640080"/>
            <a:ext cx="3734014" cy="3566160"/>
          </a:xfrm>
        </p:spPr>
        <p:txBody>
          <a:bodyPr anchor="b">
            <a:normAutofit/>
          </a:bodyPr>
          <a:lstStyle/>
          <a:p>
            <a:pPr algn="l"/>
            <a:r>
              <a:rPr lang="en-US" sz="5400" b="1" i="1" dirty="0">
                <a:solidFill>
                  <a:schemeClr val="tx1">
                    <a:lumMod val="65000"/>
                    <a:lumOff val="35000"/>
                  </a:schemeClr>
                </a:solidFill>
                <a:latin typeface="Gotham book"/>
              </a:rPr>
              <a:t>Unit 5: </a:t>
            </a:r>
            <a:br>
              <a:rPr lang="en-US" sz="5400" b="1" i="1" dirty="0">
                <a:latin typeface="Gotham book"/>
              </a:rPr>
            </a:br>
            <a:r>
              <a:rPr lang="en-US" sz="5400" b="1" i="1" dirty="0">
                <a:solidFill>
                  <a:srgbClr val="0070C0"/>
                </a:solidFill>
                <a:latin typeface="Gotham book"/>
              </a:rPr>
              <a:t>The Texas Revolution</a:t>
            </a:r>
            <a:endParaRPr lang="en-US" sz="5400" b="1" dirty="0">
              <a:solidFill>
                <a:srgbClr val="0070C0"/>
              </a:solidFill>
              <a:latin typeface="Gotham book"/>
            </a:endParaRP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890339" y="4636008"/>
            <a:ext cx="3734014" cy="1572768"/>
          </a:xfrm>
        </p:spPr>
        <p:txBody>
          <a:bodyPr>
            <a:normAutofit/>
          </a:bodyPr>
          <a:lstStyle/>
          <a:p>
            <a:pPr algn="l"/>
            <a:r>
              <a:rPr lang="en-US" sz="3200" b="1" i="1" dirty="0">
                <a:solidFill>
                  <a:schemeClr val="tx1">
                    <a:lumMod val="65000"/>
                    <a:lumOff val="35000"/>
                  </a:schemeClr>
                </a:solidFill>
                <a:latin typeface="Gotham book"/>
              </a:rPr>
              <a:t>Lesson 11: </a:t>
            </a:r>
          </a:p>
          <a:p>
            <a:pPr algn="l"/>
            <a:r>
              <a:rPr lang="en-US" sz="3200" b="1" i="1" dirty="0">
                <a:solidFill>
                  <a:srgbClr val="0070C0"/>
                </a:solidFill>
                <a:latin typeface="Gotham book"/>
              </a:rPr>
              <a:t>Texas Today</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hotograph from the Texas Historical Commission in which historical reenactors guide school children through an activity simulating firing a cannon. There is a young boy holding a long pole used to push a cannon ball into a 19th century cannon. Other young students look on, while museum volunteers dressed in 19th century Texan attire oversee the activity.">
            <a:extLst>
              <a:ext uri="{FF2B5EF4-FFF2-40B4-BE49-F238E27FC236}">
                <a16:creationId xmlns:a16="http://schemas.microsoft.com/office/drawing/2014/main" id="{1EBDB386-84EA-F9AF-96EE-B1FBD06B557F}"/>
              </a:ext>
            </a:extLst>
          </p:cNvPr>
          <p:cNvPicPr>
            <a:picLocks noChangeAspect="1"/>
          </p:cNvPicPr>
          <p:nvPr/>
        </p:nvPicPr>
        <p:blipFill>
          <a:blip r:embed="rId3">
            <a:extLst>
              <a:ext uri="{28A0092B-C50C-407E-A947-70E740481C1C}">
                <a14:useLocalDpi xmlns:a14="http://schemas.microsoft.com/office/drawing/2010/main" val="0"/>
              </a:ext>
            </a:extLst>
          </a:blip>
          <a:srcRect l="16090" r="1921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13084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ntemporary photograph of the Fannin Battleground historic site and memorial. Visitors to the site are seen walking away from a long, low, stone monument in the background. There is a marker in the foreground with information about the historic site. The title on the marker says &quot;Battle of Coleto Creek and Goliad Massacre.&quot; The rest of th writing is illegible in this photograph. ">
            <a:extLst>
              <a:ext uri="{FF2B5EF4-FFF2-40B4-BE49-F238E27FC236}">
                <a16:creationId xmlns:a16="http://schemas.microsoft.com/office/drawing/2014/main" id="{D50BC745-EED5-8777-67E0-C9E757C8B848}"/>
              </a:ext>
            </a:extLst>
          </p:cNvPr>
          <p:cNvPicPr>
            <a:picLocks noChangeAspect="1"/>
          </p:cNvPicPr>
          <p:nvPr/>
        </p:nvPicPr>
        <p:blipFill>
          <a:blip r:embed="rId3"/>
          <a:srcRect b="1245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33F4DF1A-8422-656A-9593-A4C896F77302}"/>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kumimoji="0" lang="en-US" sz="4400" b="1" i="0" u="none" strike="noStrike" cap="none" spc="0" normalizeH="0" baseline="0" noProof="0" dirty="0">
                <a:ln>
                  <a:noFill/>
                </a:ln>
                <a:solidFill>
                  <a:schemeClr val="accent5">
                    <a:lumMod val="50000"/>
                  </a:schemeClr>
                </a:solidFill>
                <a:effectLst/>
                <a:uLnTx/>
                <a:uFillTx/>
                <a:latin typeface="Gotham book"/>
              </a:rPr>
              <a:t>Fannin Battleground</a:t>
            </a:r>
            <a:r>
              <a:rPr kumimoji="0" lang="en-US" sz="4400" b="1" i="0" u="none" strike="noStrike" cap="none" spc="0" normalizeH="0" noProof="0" dirty="0">
                <a:ln>
                  <a:noFill/>
                </a:ln>
                <a:solidFill>
                  <a:schemeClr val="accent5">
                    <a:lumMod val="50000"/>
                  </a:schemeClr>
                </a:solidFill>
                <a:effectLst/>
                <a:uLnTx/>
                <a:uFillTx/>
                <a:latin typeface="Gotham book"/>
              </a:rPr>
              <a:t> State Historic Site</a:t>
            </a:r>
            <a:endParaRPr kumimoji="0" lang="en-US" sz="4400" b="1" i="0" u="none" strike="noStrike" cap="none" spc="0" normalizeH="0" baseline="0" noProof="0" dirty="0">
              <a:ln>
                <a:noFill/>
              </a:ln>
              <a:solidFill>
                <a:schemeClr val="accent5">
                  <a:lumMod val="50000"/>
                </a:schemeClr>
              </a:solidFill>
              <a:effectLst/>
              <a:uLnTx/>
              <a:uFillTx/>
              <a:latin typeface="Gotham book"/>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3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CFBF3-0D7E-CF84-E50D-C8FE6617A9EA}"/>
            </a:ext>
          </a:extLst>
        </p:cNvPr>
        <p:cNvGrpSpPr/>
        <p:nvPr/>
      </p:nvGrpSpPr>
      <p:grpSpPr>
        <a:xfrm>
          <a:off x="0" y="0"/>
          <a:ext cx="0" cy="0"/>
          <a:chOff x="0" y="0"/>
          <a:chExt cx="0" cy="0"/>
        </a:xfrm>
      </p:grpSpPr>
      <p:pic>
        <p:nvPicPr>
          <p:cNvPr id="4" name="Picture 3" descr="This is a photograph of an  event held at the San Jacinto state historic site. Volunteers and workers for the historic site are dressed in traditional clothing of the early 18oos. There is a man dressed in this historic clothing giving directions to several young boys who are practicing loading a cannon. ">
            <a:extLst>
              <a:ext uri="{FF2B5EF4-FFF2-40B4-BE49-F238E27FC236}">
                <a16:creationId xmlns:a16="http://schemas.microsoft.com/office/drawing/2014/main" id="{B13F65BF-F833-C430-841E-3EDE41ED214B}"/>
              </a:ext>
            </a:extLst>
          </p:cNvPr>
          <p:cNvPicPr>
            <a:picLocks noChangeAspect="1"/>
          </p:cNvPicPr>
          <p:nvPr/>
        </p:nvPicPr>
        <p:blipFill>
          <a:blip r:embed="rId2">
            <a:extLst>
              <a:ext uri="{28A0092B-C50C-407E-A947-70E740481C1C}">
                <a14:useLocalDpi xmlns:a14="http://schemas.microsoft.com/office/drawing/2010/main" val="0"/>
              </a:ext>
            </a:extLst>
          </a:blip>
          <a:srcRect b="1279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6DD7D51D-8A9F-27E5-CF0B-AFCCA9D4D12A}"/>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kumimoji="0" lang="en-US" sz="4000" b="1" i="0" u="none" strike="noStrike" cap="none" spc="0" normalizeH="0" baseline="0" noProof="0" dirty="0">
                <a:ln>
                  <a:noFill/>
                </a:ln>
                <a:solidFill>
                  <a:schemeClr val="accent5">
                    <a:lumMod val="50000"/>
                  </a:schemeClr>
                </a:solidFill>
                <a:effectLst/>
                <a:uLnTx/>
                <a:uFillTx/>
                <a:latin typeface="Gotham book"/>
              </a:rPr>
              <a:t>The San Jacinto State Historic Site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97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AADE5794-98A6-9C82-D6B5-38E9E7D3E9F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91E72C0-EF6B-C3BC-3293-5D5DF35FF8F3}"/>
              </a:ext>
            </a:extLst>
          </p:cNvPr>
          <p:cNvSpPr txBox="1">
            <a:spLocks noGrp="1"/>
          </p:cNvSpPr>
          <p:nvPr>
            <p:ph type="title" idx="4294967295"/>
          </p:nvPr>
        </p:nvSpPr>
        <p:spPr>
          <a:xfrm>
            <a:off x="2039984" y="1970314"/>
            <a:ext cx="8540929" cy="22424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t>Step 2:</a:t>
            </a:r>
            <a:br>
              <a:rPr kumimoji="0" lang="en-US" sz="5400"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br>
            <a:r>
              <a:rPr lang="en-US" b="1" dirty="0">
                <a:solidFill>
                  <a:schemeClr val="bg1"/>
                </a:solidFill>
                <a:latin typeface="Gotham Medium"/>
              </a:rPr>
              <a:t> Online Research</a:t>
            </a:r>
            <a:endParaRPr kumimoji="0" lang="en-US" b="1" i="0" u="none" strike="noStrike" kern="1200" cap="none" spc="0" normalizeH="0" baseline="0" noProof="0" dirty="0">
              <a:ln>
                <a:noFill/>
              </a:ln>
              <a:solidFill>
                <a:schemeClr val="bg1"/>
              </a:solidFill>
              <a:effectLst/>
              <a:uLnTx/>
              <a:uFillTx/>
              <a:latin typeface="Gotham Medium"/>
              <a:ea typeface="+mj-ea"/>
              <a:cs typeface="+mj-cs"/>
            </a:endParaRPr>
          </a:p>
        </p:txBody>
      </p:sp>
    </p:spTree>
    <p:extLst>
      <p:ext uri="{BB962C8B-B14F-4D97-AF65-F5344CB8AC3E}">
        <p14:creationId xmlns:p14="http://schemas.microsoft.com/office/powerpoint/2010/main" val="109546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5D9C045-B326-E4B6-666B-630FBB15F1FC}"/>
              </a:ext>
            </a:extLst>
          </p:cNvPr>
          <p:cNvSpPr txBox="1">
            <a:spLocks noGrp="1"/>
          </p:cNvSpPr>
          <p:nvPr>
            <p:ph type="title" idx="4294967295"/>
          </p:nvPr>
        </p:nvSpPr>
        <p:spPr>
          <a:xfrm>
            <a:off x="1638539" y="263433"/>
            <a:ext cx="8914922" cy="1151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7200" dirty="0">
                <a:solidFill>
                  <a:schemeClr val="bg1"/>
                </a:solidFill>
                <a:latin typeface="Gotham Medium"/>
              </a:rPr>
              <a:t>Online Research</a:t>
            </a:r>
            <a:endParaRPr kumimoji="0" lang="en-US" sz="72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5" name="TextBox 4">
            <a:extLst>
              <a:ext uri="{FF2B5EF4-FFF2-40B4-BE49-F238E27FC236}">
                <a16:creationId xmlns:a16="http://schemas.microsoft.com/office/drawing/2014/main" id="{7BF5214B-09F6-3951-C179-93467E53CB1A}"/>
              </a:ext>
            </a:extLst>
          </p:cNvPr>
          <p:cNvSpPr txBox="1"/>
          <p:nvPr/>
        </p:nvSpPr>
        <p:spPr>
          <a:xfrm>
            <a:off x="489857" y="1961049"/>
            <a:ext cx="5889171" cy="3724096"/>
          </a:xfrm>
          <a:prstGeom prst="rect">
            <a:avLst/>
          </a:prstGeom>
          <a:noFill/>
        </p:spPr>
        <p:txBody>
          <a:bodyPr wrap="square" rtlCol="0">
            <a:spAutoFit/>
          </a:bodyPr>
          <a:lstStyle/>
          <a:p>
            <a:pPr algn="ctr"/>
            <a:r>
              <a:rPr lang="en-US" sz="4000" dirty="0">
                <a:latin typeface="Gotham book"/>
              </a:rPr>
              <a:t>Use the </a:t>
            </a:r>
            <a:r>
              <a:rPr lang="en-US" sz="4000" dirty="0">
                <a:solidFill>
                  <a:srgbClr val="C00000"/>
                </a:solidFill>
                <a:latin typeface="Gotham book"/>
              </a:rPr>
              <a:t>Texas Historical Commission </a:t>
            </a:r>
            <a:r>
              <a:rPr lang="en-US" sz="4000" dirty="0">
                <a:latin typeface="Gotham book"/>
              </a:rPr>
              <a:t>webpage for your historic site to complete the remaining steps in your assignment.</a:t>
            </a:r>
          </a:p>
          <a:p>
            <a:pPr algn="ctr"/>
            <a:r>
              <a:rPr lang="en-US" sz="3600" dirty="0">
                <a:latin typeface="Gotham book"/>
                <a:hlinkClick r:id="rId4"/>
              </a:rPr>
              <a:t>thc.texas.gov</a:t>
            </a:r>
            <a:endParaRPr lang="en-US" sz="3600" dirty="0">
              <a:latin typeface="Gotham book"/>
            </a:endParaRPr>
          </a:p>
        </p:txBody>
      </p:sp>
      <p:pic>
        <p:nvPicPr>
          <p:cNvPr id="7" name="Picture 6" descr="The Texas Historical Commission Logo, with the tagline &quot;Real places telling real stories&quot;">
            <a:extLst>
              <a:ext uri="{FF2B5EF4-FFF2-40B4-BE49-F238E27FC236}">
                <a16:creationId xmlns:a16="http://schemas.microsoft.com/office/drawing/2014/main" id="{E67885C8-A146-17CF-A92C-FC6C108B0C99}"/>
              </a:ext>
            </a:extLst>
          </p:cNvPr>
          <p:cNvPicPr>
            <a:picLocks noChangeAspect="1"/>
          </p:cNvPicPr>
          <p:nvPr/>
        </p:nvPicPr>
        <p:blipFill>
          <a:blip r:embed="rId5"/>
          <a:stretch>
            <a:fillRect/>
          </a:stretch>
        </p:blipFill>
        <p:spPr>
          <a:xfrm>
            <a:off x="6710346" y="2387235"/>
            <a:ext cx="4991797" cy="2419688"/>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203467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DDEBEA-D991-D9BC-E5EA-353ABB39D37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1D75F72-48BC-613F-3B8F-C8AD412F18B9}"/>
              </a:ext>
            </a:extLst>
          </p:cNvPr>
          <p:cNvSpPr txBox="1">
            <a:spLocks noGrp="1"/>
          </p:cNvSpPr>
          <p:nvPr>
            <p:ph type="title" idx="4294967295"/>
          </p:nvPr>
        </p:nvSpPr>
        <p:spPr>
          <a:xfrm>
            <a:off x="1589314" y="13062"/>
            <a:ext cx="10602686" cy="1336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tx1"/>
                </a:solidFill>
                <a:effectLst/>
                <a:uLnTx/>
                <a:uFillTx/>
                <a:latin typeface="Gotham Medium"/>
                <a:ea typeface="+mj-ea"/>
                <a:cs typeface="+mj-cs"/>
              </a:rPr>
              <a:t>Exit Ticket: </a:t>
            </a:r>
            <a:br>
              <a:rPr kumimoji="0" lang="en-US" sz="4500" b="0" i="0" u="none" strike="noStrike" kern="1200" cap="none" spc="0" normalizeH="0" baseline="0" noProof="0" dirty="0">
                <a:ln>
                  <a:noFill/>
                </a:ln>
                <a:solidFill>
                  <a:schemeClr val="tx1"/>
                </a:solidFill>
                <a:effectLst/>
                <a:uLnTx/>
                <a:uFillTx/>
                <a:latin typeface="Gotham Medium"/>
                <a:ea typeface="+mj-ea"/>
                <a:cs typeface="+mj-cs"/>
              </a:rPr>
            </a:br>
            <a:r>
              <a:rPr lang="en-US" sz="3800" dirty="0">
                <a:latin typeface="Gotham Medium"/>
              </a:rPr>
              <a:t>Answer the questions about the image on </a:t>
            </a:r>
            <a:r>
              <a:rPr kumimoji="0" lang="en-US" sz="3800" b="0" i="0" u="none" strike="noStrike" kern="1200" cap="none" spc="0" normalizeH="0" baseline="0" noProof="0" dirty="0">
                <a:ln>
                  <a:noFill/>
                </a:ln>
                <a:solidFill>
                  <a:schemeClr val="tx1"/>
                </a:solidFill>
                <a:effectLst/>
                <a:uLnTx/>
                <a:uFillTx/>
                <a:latin typeface="Gotham Medium"/>
                <a:ea typeface="+mj-ea"/>
                <a:cs typeface="+mj-cs"/>
              </a:rPr>
              <a:t>your exit ticket</a:t>
            </a:r>
          </a:p>
        </p:txBody>
      </p:sp>
      <p:sp>
        <p:nvSpPr>
          <p:cNvPr id="3" name="TextBox 2">
            <a:extLst>
              <a:ext uri="{FF2B5EF4-FFF2-40B4-BE49-F238E27FC236}">
                <a16:creationId xmlns:a16="http://schemas.microsoft.com/office/drawing/2014/main" id="{41DC7B41-A553-0A0D-8C45-8BF7831FC8A2}"/>
              </a:ext>
            </a:extLst>
          </p:cNvPr>
          <p:cNvSpPr txBox="1"/>
          <p:nvPr/>
        </p:nvSpPr>
        <p:spPr>
          <a:xfrm>
            <a:off x="3243942" y="1698171"/>
            <a:ext cx="4909457" cy="4185761"/>
          </a:xfrm>
          <a:prstGeom prst="rect">
            <a:avLst/>
          </a:prstGeom>
          <a:noFill/>
        </p:spPr>
        <p:txBody>
          <a:bodyPr wrap="square" rtlCol="0">
            <a:spAutoFit/>
          </a:bodyPr>
          <a:lstStyle/>
          <a:p>
            <a:pPr marL="342900" indent="-342900">
              <a:buFont typeface="Arial" panose="020B0604020202020204" pitchFamily="34" charset="0"/>
              <a:buChar char="•"/>
            </a:pPr>
            <a:r>
              <a:rPr lang="en-US" sz="3800" dirty="0">
                <a:solidFill>
                  <a:srgbClr val="C00000"/>
                </a:solidFill>
                <a:latin typeface="Gotham book"/>
              </a:rPr>
              <a:t>Answer the questions on your warm-up about your chosen historical site based on what you learned in this lesson.</a:t>
            </a:r>
          </a:p>
          <a:p>
            <a:pPr marL="342900" indent="-342900">
              <a:buFont typeface="Arial" panose="020B0604020202020204" pitchFamily="34" charset="0"/>
              <a:buChar char="•"/>
            </a:pPr>
            <a:r>
              <a:rPr lang="en-US" sz="3800" dirty="0">
                <a:solidFill>
                  <a:srgbClr val="0070C0"/>
                </a:solidFill>
                <a:latin typeface="Gotham book"/>
              </a:rPr>
              <a:t>Share with a partner. </a:t>
            </a:r>
          </a:p>
        </p:txBody>
      </p:sp>
      <p:pic>
        <p:nvPicPr>
          <p:cNvPr id="6" name="Graphic 5">
            <a:extLst>
              <a:ext uri="{FF2B5EF4-FFF2-40B4-BE49-F238E27FC236}">
                <a16:creationId xmlns:a16="http://schemas.microsoft.com/office/drawing/2014/main" id="{12CD62EC-DF67-9CB9-99FF-16EABEF368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1832" y="1962934"/>
            <a:ext cx="925793" cy="925793"/>
          </a:xfrm>
          <a:prstGeom prst="rect">
            <a:avLst/>
          </a:prstGeom>
        </p:spPr>
      </p:pic>
      <p:pic>
        <p:nvPicPr>
          <p:cNvPr id="7" name="Graphic 6">
            <a:extLst>
              <a:ext uri="{FF2B5EF4-FFF2-40B4-BE49-F238E27FC236}">
                <a16:creationId xmlns:a16="http://schemas.microsoft.com/office/drawing/2014/main" id="{37E2F68B-1562-AB04-9282-AFBE55D96B8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3501" y="5256923"/>
            <a:ext cx="842453" cy="842453"/>
          </a:xfrm>
          <a:prstGeom prst="rect">
            <a:avLst/>
          </a:prstGeom>
        </p:spPr>
      </p:pic>
    </p:spTree>
    <p:extLst>
      <p:ext uri="{BB962C8B-B14F-4D97-AF65-F5344CB8AC3E}">
        <p14:creationId xmlns:p14="http://schemas.microsoft.com/office/powerpoint/2010/main" val="140912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E5E9EA-6A38-E256-9F3E-09F883AF6A7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E8C456A-A368-A132-CC30-A2C856284A39}"/>
              </a:ext>
            </a:extLst>
          </p:cNvPr>
          <p:cNvSpPr txBox="1">
            <a:spLocks noGrp="1"/>
          </p:cNvSpPr>
          <p:nvPr>
            <p:ph type="title" idx="4294967295"/>
          </p:nvPr>
        </p:nvSpPr>
        <p:spPr>
          <a:xfrm>
            <a:off x="1717287" y="13062"/>
            <a:ext cx="10132674" cy="1042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otham Medium"/>
                <a:ea typeface="+mj-ea"/>
                <a:cs typeface="+mj-cs"/>
              </a:rPr>
              <a:t>Share with the class </a:t>
            </a:r>
            <a:r>
              <a:rPr kumimoji="0" lang="en-US" sz="5400" b="1" i="0" u="none" strike="noStrike" kern="1200" cap="none" spc="0" normalizeH="0" baseline="0" noProof="0" dirty="0">
                <a:ln>
                  <a:noFill/>
                </a:ln>
                <a:solidFill>
                  <a:schemeClr val="bg1"/>
                </a:solidFill>
                <a:effectLst/>
                <a:uLnTx/>
                <a:uFillTx/>
                <a:latin typeface="Gotham Medium"/>
                <a:ea typeface="+mj-ea"/>
                <a:cs typeface="+mj-cs"/>
              </a:rPr>
              <a:t>2</a:t>
            </a:r>
            <a:endParaRPr kumimoji="0" lang="en-US" sz="54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B373C9B4-1A37-90EE-BEA8-EC82C21A7542}"/>
              </a:ext>
            </a:extLst>
          </p:cNvPr>
          <p:cNvSpPr/>
          <p:nvPr/>
        </p:nvSpPr>
        <p:spPr>
          <a:xfrm>
            <a:off x="3922653" y="1095605"/>
            <a:ext cx="7927308" cy="2213652"/>
          </a:xfrm>
          <a:prstGeom prst="wedgeRoundRectCallout">
            <a:avLst>
              <a:gd name="adj1" fmla="val -62225"/>
              <a:gd name="adj2" fmla="val 31140"/>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a:effectLst/>
                <a:latin typeface="Gotham Book"/>
                <a:ea typeface="Times New Roman" panose="02020603050405020304" pitchFamily="18" charset="0"/>
                <a:cs typeface="Times New Roman" panose="02020603050405020304" pitchFamily="18" charset="0"/>
              </a:rPr>
              <a:t>The Texas Historical Commission works to preserve the history of </a:t>
            </a:r>
            <a:r>
              <a:rPr lang="en-US" sz="4000" i="1"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_</a:t>
            </a:r>
            <a:r>
              <a:rPr lang="en-US" sz="4000" i="1" u="sng"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(name of your site)</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_</a:t>
            </a:r>
            <a:r>
              <a:rPr lang="en-US" sz="4000" i="1"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 </a:t>
            </a:r>
            <a:r>
              <a:rPr lang="en-US" sz="4000" kern="0" dirty="0">
                <a:effectLst/>
                <a:latin typeface="Gotham Book"/>
                <a:ea typeface="Times New Roman" panose="02020603050405020304" pitchFamily="18" charset="0"/>
                <a:cs typeface="Times New Roman" panose="02020603050405020304" pitchFamily="18" charset="0"/>
              </a:rPr>
              <a:t>by ______</a:t>
            </a:r>
            <a:endParaRPr kumimoji="0" lang="en-US" sz="7200" b="0" i="0" u="none" strike="noStrike" kern="1200" cap="none" spc="0" normalizeH="0" baseline="0" noProof="0" dirty="0">
              <a:ln>
                <a:noFill/>
              </a:ln>
              <a:solidFill>
                <a:prstClr val="white"/>
              </a:solidFill>
              <a:effectLst/>
              <a:uLnTx/>
              <a:uFillTx/>
              <a:latin typeface="Gotham book"/>
              <a:ea typeface="+mn-ea"/>
              <a:cs typeface="+mn-cs"/>
            </a:endParaRPr>
          </a:p>
        </p:txBody>
      </p:sp>
      <p:sp>
        <p:nvSpPr>
          <p:cNvPr id="4" name="Speech Bubble: Rectangle with Corners Rounded 3">
            <a:extLst>
              <a:ext uri="{FF2B5EF4-FFF2-40B4-BE49-F238E27FC236}">
                <a16:creationId xmlns:a16="http://schemas.microsoft.com/office/drawing/2014/main" id="{57CCEB34-516A-7CA6-F096-C31BF168DDFC}"/>
              </a:ext>
            </a:extLst>
          </p:cNvPr>
          <p:cNvSpPr/>
          <p:nvPr/>
        </p:nvSpPr>
        <p:spPr>
          <a:xfrm>
            <a:off x="2263310" y="3690257"/>
            <a:ext cx="7218147" cy="2634343"/>
          </a:xfrm>
          <a:prstGeom prst="wedgeRoundRectCallout">
            <a:avLst>
              <a:gd name="adj1" fmla="val 67933"/>
              <a:gd name="adj2" fmla="val 31782"/>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a:latin typeface="Gotham Book"/>
                <a:ea typeface="Times New Roman" panose="02020603050405020304" pitchFamily="18" charset="0"/>
                <a:cs typeface="Times New Roman" panose="02020603050405020304" pitchFamily="18" charset="0"/>
              </a:rPr>
              <a:t>T</a:t>
            </a:r>
            <a:r>
              <a:rPr lang="en-US" sz="4000" kern="0" dirty="0">
                <a:effectLst/>
                <a:latin typeface="Gotham Book"/>
                <a:ea typeface="Times New Roman" panose="02020603050405020304" pitchFamily="18" charset="0"/>
                <a:cs typeface="Times New Roman" panose="02020603050405020304" pitchFamily="18" charset="0"/>
              </a:rPr>
              <a:t>he Texas Historical Commission works to educate the public about the history of </a:t>
            </a:r>
            <a:r>
              <a:rPr lang="en-US" sz="4000" i="1"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_</a:t>
            </a:r>
            <a:r>
              <a:rPr lang="en-US" sz="4000" i="1" u="sng" kern="0" dirty="0">
                <a:solidFill>
                  <a:schemeClr val="accent1">
                    <a:lumMod val="20000"/>
                    <a:lumOff val="80000"/>
                  </a:schemeClr>
                </a:solidFill>
                <a:effectLst/>
                <a:latin typeface="Gotham Book"/>
                <a:ea typeface="Times New Roman" panose="02020603050405020304" pitchFamily="18" charset="0"/>
                <a:cs typeface="Times New Roman" panose="02020603050405020304" pitchFamily="18" charset="0"/>
              </a:rPr>
              <a:t>(name of your site)</a:t>
            </a:r>
            <a:r>
              <a:rPr lang="en-US" sz="4000" i="1" u="sng"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_</a:t>
            </a:r>
            <a:r>
              <a:rPr lang="en-US" sz="4000" i="1" kern="0" dirty="0">
                <a:solidFill>
                  <a:schemeClr val="accent1">
                    <a:lumMod val="20000"/>
                    <a:lumOff val="80000"/>
                  </a:schemeClr>
                </a:solidFill>
                <a:latin typeface="Gotham Book"/>
                <a:ea typeface="Times New Roman" panose="02020603050405020304" pitchFamily="18" charset="0"/>
                <a:cs typeface="Times New Roman" panose="02020603050405020304" pitchFamily="18" charset="0"/>
              </a:rPr>
              <a:t> </a:t>
            </a:r>
            <a:r>
              <a:rPr lang="en-US" sz="4000" kern="0" dirty="0">
                <a:latin typeface="Gotham Book"/>
                <a:ea typeface="Times New Roman" panose="02020603050405020304" pitchFamily="18" charset="0"/>
                <a:cs typeface="Times New Roman" panose="02020603050405020304" pitchFamily="18" charset="0"/>
              </a:rPr>
              <a:t>by ______</a:t>
            </a:r>
            <a:endParaRPr kumimoji="0" lang="en-US" sz="28700" b="0" i="0" u="none" strike="noStrike" kern="1200" cap="none" spc="0" normalizeH="0" baseline="0" noProof="0" dirty="0">
              <a:ln>
                <a:noFill/>
              </a:ln>
              <a:solidFill>
                <a:prstClr val="white"/>
              </a:solidFill>
              <a:effectLst/>
              <a:uLnTx/>
              <a:uFillTx/>
              <a:latin typeface="Gotham book"/>
              <a:ea typeface="+mn-ea"/>
              <a:cs typeface="+mn-cs"/>
            </a:endParaRPr>
          </a:p>
        </p:txBody>
      </p:sp>
      <p:pic>
        <p:nvPicPr>
          <p:cNvPr id="8" name="Graphic 7">
            <a:extLst>
              <a:ext uri="{FF2B5EF4-FFF2-40B4-BE49-F238E27FC236}">
                <a16:creationId xmlns:a16="http://schemas.microsoft.com/office/drawing/2014/main" id="{0E462793-9191-8648-43C3-20CE88ECC8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4887" y="1620364"/>
            <a:ext cx="1336846" cy="1336846"/>
          </a:xfrm>
          <a:prstGeom prst="rect">
            <a:avLst/>
          </a:prstGeom>
        </p:spPr>
      </p:pic>
      <p:pic>
        <p:nvPicPr>
          <p:cNvPr id="11" name="Graphic 10">
            <a:extLst>
              <a:ext uri="{FF2B5EF4-FFF2-40B4-BE49-F238E27FC236}">
                <a16:creationId xmlns:a16="http://schemas.microsoft.com/office/drawing/2014/main" id="{97869A35-BF97-1905-2B13-B7E2236751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9903" y="4757471"/>
            <a:ext cx="1336846" cy="1336846"/>
          </a:xfrm>
          <a:prstGeom prst="rect">
            <a:avLst/>
          </a:prstGeom>
        </p:spPr>
      </p:pic>
    </p:spTree>
    <p:extLst>
      <p:ext uri="{BB962C8B-B14F-4D97-AF65-F5344CB8AC3E}">
        <p14:creationId xmlns:p14="http://schemas.microsoft.com/office/powerpoint/2010/main" val="362471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6B42A4E-4727-C868-B633-69B1B7D7E12C}"/>
              </a:ext>
            </a:extLst>
          </p:cNvPr>
          <p:cNvSpPr txBox="1">
            <a:spLocks noGrp="1"/>
          </p:cNvSpPr>
          <p:nvPr>
            <p:ph type="title" idx="4294967295"/>
          </p:nvPr>
        </p:nvSpPr>
        <p:spPr>
          <a:xfrm>
            <a:off x="1767522" y="13062"/>
            <a:ext cx="10249705" cy="1336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tx1"/>
                </a:solidFill>
                <a:effectLst/>
                <a:uLnTx/>
                <a:uFillTx/>
                <a:latin typeface="Gotham Medium"/>
                <a:ea typeface="+mj-ea"/>
                <a:cs typeface="+mj-cs"/>
              </a:rPr>
              <a:t>Warm-up: </a:t>
            </a:r>
            <a:br>
              <a:rPr kumimoji="0" lang="en-US" sz="4500" b="0" i="0" u="none" strike="noStrike" kern="1200" cap="none" spc="0" normalizeH="0" baseline="0" noProof="0" dirty="0">
                <a:ln>
                  <a:noFill/>
                </a:ln>
                <a:solidFill>
                  <a:schemeClr val="tx1"/>
                </a:solidFill>
                <a:effectLst/>
                <a:uLnTx/>
                <a:uFillTx/>
                <a:latin typeface="Gotham Medium"/>
                <a:ea typeface="+mj-ea"/>
                <a:cs typeface="+mj-cs"/>
              </a:rPr>
            </a:br>
            <a:r>
              <a:rPr lang="en-US" sz="3800" dirty="0">
                <a:latin typeface="Gotham Medium"/>
              </a:rPr>
              <a:t>Answer the questions about the image on </a:t>
            </a:r>
            <a:r>
              <a:rPr kumimoji="0" lang="en-US" sz="3800" b="0" i="0" u="none" strike="noStrike" kern="1200" cap="none" spc="0" normalizeH="0" baseline="0" noProof="0" dirty="0">
                <a:ln>
                  <a:noFill/>
                </a:ln>
                <a:solidFill>
                  <a:schemeClr val="tx1"/>
                </a:solidFill>
                <a:effectLst/>
                <a:uLnTx/>
                <a:uFillTx/>
                <a:latin typeface="Gotham Medium"/>
                <a:ea typeface="+mj-ea"/>
                <a:cs typeface="+mj-cs"/>
              </a:rPr>
              <a:t>your warm-up</a:t>
            </a:r>
          </a:p>
        </p:txBody>
      </p:sp>
      <p:sp>
        <p:nvSpPr>
          <p:cNvPr id="5" name="Rectangle 4">
            <a:extLst>
              <a:ext uri="{FF2B5EF4-FFF2-40B4-BE49-F238E27FC236}">
                <a16:creationId xmlns:a16="http://schemas.microsoft.com/office/drawing/2014/main" id="{2A5EEB88-D9AC-5221-0201-2FB33373CDA3}"/>
              </a:ext>
              <a:ext uri="{C183D7F6-B498-43B3-948B-1728B52AA6E4}">
                <adec:decorative xmlns:adec="http://schemas.microsoft.com/office/drawing/2017/decorative" val="1"/>
              </a:ext>
            </a:extLst>
          </p:cNvPr>
          <p:cNvSpPr/>
          <p:nvPr/>
        </p:nvSpPr>
        <p:spPr>
          <a:xfrm>
            <a:off x="8149590" y="2286000"/>
            <a:ext cx="4042410" cy="369189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ntemporary photograph of a woman standing outside near a wooden table and chair. She is dressed in traditional early 19th century clothing. She is leaning forward watching a young boy in modern clothes using a large mortar and pestle as a young girl in modern clothes looks on. There is a metal bucket near the mortar and pestle. Other people in modern clothes walk around cloth tents in the background. ">
            <a:extLst>
              <a:ext uri="{FF2B5EF4-FFF2-40B4-BE49-F238E27FC236}">
                <a16:creationId xmlns:a16="http://schemas.microsoft.com/office/drawing/2014/main" id="{C75A8EC0-C07B-CAF9-AD11-3F7449A267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3597" y="1478143"/>
            <a:ext cx="7686311" cy="4860127"/>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384067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4C55181-3134-E6B1-C1CF-DF870231187A}"/>
              </a:ext>
            </a:extLst>
          </p:cNvPr>
          <p:cNvSpPr txBox="1">
            <a:spLocks noGrp="1"/>
          </p:cNvSpPr>
          <p:nvPr>
            <p:ph type="title" idx="4294967295"/>
          </p:nvPr>
        </p:nvSpPr>
        <p:spPr>
          <a:xfrm>
            <a:off x="1717287" y="13062"/>
            <a:ext cx="10132674" cy="1042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otham Medium"/>
                <a:ea typeface="+mj-ea"/>
                <a:cs typeface="+mj-cs"/>
              </a:rPr>
              <a:t>Share with the class</a:t>
            </a:r>
            <a:endParaRPr kumimoji="0" lang="en-US" sz="54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09526335-7570-50B3-B09A-2D2C5481D8F9}"/>
              </a:ext>
            </a:extLst>
          </p:cNvPr>
          <p:cNvSpPr/>
          <p:nvPr/>
        </p:nvSpPr>
        <p:spPr>
          <a:xfrm>
            <a:off x="5049656" y="1349390"/>
            <a:ext cx="6063343" cy="1479628"/>
          </a:xfrm>
          <a:prstGeom prst="wedgeRoundRectCallout">
            <a:avLst>
              <a:gd name="adj1" fmla="val -70327"/>
              <a:gd name="adj2" fmla="val 31140"/>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Gotham book"/>
              </a:rPr>
              <a:t>One thing I observe about this image is ________</a:t>
            </a:r>
          </a:p>
        </p:txBody>
      </p:sp>
      <p:sp>
        <p:nvSpPr>
          <p:cNvPr id="4" name="Speech Bubble: Rectangle with Corners Rounded 3">
            <a:extLst>
              <a:ext uri="{FF2B5EF4-FFF2-40B4-BE49-F238E27FC236}">
                <a16:creationId xmlns:a16="http://schemas.microsoft.com/office/drawing/2014/main" id="{6290CB61-9758-BE90-AA3A-5D8C5A852377}"/>
              </a:ext>
            </a:extLst>
          </p:cNvPr>
          <p:cNvSpPr/>
          <p:nvPr/>
        </p:nvSpPr>
        <p:spPr>
          <a:xfrm>
            <a:off x="2263310" y="3288313"/>
            <a:ext cx="7218147" cy="2938316"/>
          </a:xfrm>
          <a:prstGeom prst="wedgeRoundRectCallout">
            <a:avLst>
              <a:gd name="adj1" fmla="val 67933"/>
              <a:gd name="adj2" fmla="val 31782"/>
              <a:gd name="adj3" fmla="val 16667"/>
            </a:avLst>
          </a:prstGeom>
          <a:solidFill>
            <a:srgbClr val="0073C2"/>
          </a:solidFill>
          <a:effectLst>
            <a:outerShdw blurRad="50800" dist="50800" dir="792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a:latin typeface="Gotham Book"/>
                <a:ea typeface="Times New Roman" panose="02020603050405020304" pitchFamily="18" charset="0"/>
                <a:cs typeface="Times New Roman" panose="02020603050405020304" pitchFamily="18" charset="0"/>
              </a:rPr>
              <a:t>One way that I</a:t>
            </a:r>
            <a:r>
              <a:rPr lang="en-US" sz="4000" kern="0" dirty="0">
                <a:effectLst/>
                <a:latin typeface="Gotham Book"/>
                <a:ea typeface="Times New Roman" panose="02020603050405020304" pitchFamily="18" charset="0"/>
                <a:cs typeface="Times New Roman" panose="02020603050405020304" pitchFamily="18" charset="0"/>
              </a:rPr>
              <a:t> think this image relates to the Texas Revolution and today’s lesson, “Texas Today” is ________ </a:t>
            </a:r>
            <a:endParaRPr kumimoji="0" lang="en-US" sz="7200" b="0" i="0" u="none" strike="noStrike" kern="1200" cap="none" spc="0" normalizeH="0" baseline="0" noProof="0" dirty="0">
              <a:ln>
                <a:noFill/>
              </a:ln>
              <a:solidFill>
                <a:prstClr val="white"/>
              </a:solidFill>
              <a:effectLst/>
              <a:uLnTx/>
              <a:uFillTx/>
              <a:latin typeface="Gotham book"/>
            </a:endParaRPr>
          </a:p>
        </p:txBody>
      </p:sp>
      <p:pic>
        <p:nvPicPr>
          <p:cNvPr id="8" name="Graphic 7">
            <a:extLst>
              <a:ext uri="{FF2B5EF4-FFF2-40B4-BE49-F238E27FC236}">
                <a16:creationId xmlns:a16="http://schemas.microsoft.com/office/drawing/2014/main" id="{4C44970E-E954-7DFD-C016-411E543D61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4446" y="1492172"/>
            <a:ext cx="1336846" cy="1336846"/>
          </a:xfrm>
          <a:prstGeom prst="rect">
            <a:avLst/>
          </a:prstGeom>
        </p:spPr>
      </p:pic>
      <p:pic>
        <p:nvPicPr>
          <p:cNvPr id="11" name="Graphic 10">
            <a:extLst>
              <a:ext uri="{FF2B5EF4-FFF2-40B4-BE49-F238E27FC236}">
                <a16:creationId xmlns:a16="http://schemas.microsoft.com/office/drawing/2014/main" id="{4EDAE485-62B4-230E-4B78-4D3208656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9903" y="4757471"/>
            <a:ext cx="1336846" cy="1336846"/>
          </a:xfrm>
          <a:prstGeom prst="rect">
            <a:avLst/>
          </a:prstGeom>
        </p:spPr>
      </p:pic>
    </p:spTree>
    <p:extLst>
      <p:ext uri="{BB962C8B-B14F-4D97-AF65-F5344CB8AC3E}">
        <p14:creationId xmlns:p14="http://schemas.microsoft.com/office/powerpoint/2010/main" val="248430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A3BEE04-4757-C2F5-C482-47D8F8A292CD}"/>
              </a:ext>
            </a:extLst>
          </p:cNvPr>
          <p:cNvSpPr txBox="1">
            <a:spLocks noGrp="1"/>
          </p:cNvSpPr>
          <p:nvPr>
            <p:ph type="title" idx="4294967295"/>
          </p:nvPr>
        </p:nvSpPr>
        <p:spPr>
          <a:xfrm>
            <a:off x="2069294" y="13062"/>
            <a:ext cx="8240486"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C6972DD2-9631-36AD-15F5-1E1A9FB07975}"/>
              </a:ext>
            </a:extLst>
          </p:cNvPr>
          <p:cNvSpPr txBox="1"/>
          <p:nvPr/>
        </p:nvSpPr>
        <p:spPr>
          <a:xfrm>
            <a:off x="1142470" y="2129883"/>
            <a:ext cx="10363200" cy="3307957"/>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lang="en-US" sz="4800" dirty="0">
                <a:solidFill>
                  <a:srgbClr val="0070C0"/>
                </a:solidFill>
                <a:latin typeface="Gotham Book"/>
                <a:ea typeface="Times New Roman" panose="02020603050405020304" pitchFamily="18" charset="0"/>
                <a:cs typeface="Times New Roman" panose="02020603050405020304" pitchFamily="18" charset="0"/>
              </a:rPr>
              <a:t>What are some of the ways that Texans today work to preserve Texas history and educate the public about significant Texas historic sites? </a:t>
            </a:r>
            <a:endParaRPr kumimoji="0" lang="en-US" sz="4800" b="0" i="0" u="none" strike="noStrike" kern="1200" cap="none" spc="0" normalizeH="0" baseline="0" noProof="0" dirty="0">
              <a:ln>
                <a:noFill/>
              </a:ln>
              <a:solidFill>
                <a:srgbClr val="0070C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1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6A6384D-8638-DF6D-AE9F-F5B475FA0ACB}"/>
              </a:ext>
            </a:extLst>
          </p:cNvPr>
          <p:cNvSpPr txBox="1">
            <a:spLocks noGrp="1"/>
          </p:cNvSpPr>
          <p:nvPr>
            <p:ph type="title" idx="4294967295"/>
          </p:nvPr>
        </p:nvSpPr>
        <p:spPr>
          <a:xfrm>
            <a:off x="1935478" y="13061"/>
            <a:ext cx="8493035"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546FC1A7-A711-E44B-2B9F-92E44778AF23}"/>
              </a:ext>
            </a:extLst>
          </p:cNvPr>
          <p:cNvSpPr txBox="1"/>
          <p:nvPr/>
        </p:nvSpPr>
        <p:spPr>
          <a:xfrm>
            <a:off x="553844" y="1884027"/>
            <a:ext cx="11300699" cy="4126258"/>
          </a:xfrm>
          <a:prstGeom prst="rect">
            <a:avLst/>
          </a:prstGeom>
          <a:noFill/>
        </p:spPr>
        <p:txBody>
          <a:bodyPr wrap="square" rtlCol="0">
            <a:spAutoFit/>
          </a:bodyPr>
          <a:lstStyle/>
          <a:p>
            <a:pPr marL="342900" marR="0" lvl="0" indent="-342900" algn="l" defTabSz="914400" rtl="0" eaLnBrk="1" fontAlgn="auto" latinLnBrk="0" hangingPunct="1">
              <a:lnSpc>
                <a:spcPct val="110000"/>
              </a:lnSpc>
              <a:spcBef>
                <a:spcPts val="0"/>
              </a:spcBef>
              <a:spcAft>
                <a:spcPts val="0"/>
              </a:spcAft>
              <a:buClrTx/>
              <a:buSzTx/>
              <a:buFont typeface="+mj-lt"/>
              <a:buAutoNum type="arabicPeriod"/>
              <a:tabLst>
                <a:tab pos="457200" algn="l"/>
              </a:tabLst>
              <a:defRPr/>
            </a:pPr>
            <a:r>
              <a:rPr kumimoji="0" lang="en-US" sz="4000" b="1" i="1" strike="noStrike" kern="1200" cap="none" spc="0" normalizeH="0" baseline="0" noProof="0" dirty="0">
                <a:ln>
                  <a:noFill/>
                </a:ln>
                <a:solidFill>
                  <a:srgbClr val="4EA72E">
                    <a:lumMod val="75000"/>
                  </a:srgbClr>
                </a:solidFill>
                <a:effectLst/>
                <a:uLnTx/>
                <a:uFillTx/>
                <a:latin typeface="Gotham Book"/>
                <a:ea typeface="Times New Roman" panose="02020603050405020304" pitchFamily="18" charset="0"/>
                <a:cs typeface="Times New Roman" panose="02020603050405020304" pitchFamily="18" charset="0"/>
              </a:rPr>
              <a:t> </a:t>
            </a:r>
            <a:r>
              <a:rPr kumimoji="0" lang="en-US" sz="4000" b="1" i="1" u="sng" strike="noStrike" kern="1200" cap="none" spc="0" normalizeH="0" baseline="0" noProof="0" dirty="0">
                <a:ln>
                  <a:noFill/>
                </a:ln>
                <a:solidFill>
                  <a:srgbClr val="4EA72E">
                    <a:lumMod val="75000"/>
                  </a:srgbClr>
                </a:solidFill>
                <a:effectLst/>
                <a:uLnTx/>
                <a:uFillTx/>
                <a:latin typeface="Gotham Book"/>
                <a:ea typeface="Times New Roman" panose="02020603050405020304" pitchFamily="18" charset="0"/>
                <a:cs typeface="Times New Roman" panose="02020603050405020304" pitchFamily="18" charset="0"/>
              </a:rPr>
              <a:t>We will</a:t>
            </a:r>
            <a:r>
              <a:rPr kumimoji="0" lang="en-US" sz="4000" strike="noStrike" kern="1200" cap="none" spc="0" normalizeH="0" baseline="0" noProof="0" dirty="0">
                <a:ln>
                  <a:noFill/>
                </a:ln>
                <a:solidFill>
                  <a:srgbClr val="4EA72E">
                    <a:lumMod val="75000"/>
                  </a:srgbClr>
                </a:solidFill>
                <a:effectLst/>
                <a:uLnTx/>
                <a:uFillTx/>
                <a:latin typeface="Gotham Book"/>
                <a:ea typeface="Times New Roman" panose="02020603050405020304" pitchFamily="18" charset="0"/>
                <a:cs typeface="Times New Roman" panose="02020603050405020304" pitchFamily="18" charset="0"/>
              </a:rPr>
              <a:t> conduct online research about one historic site of the Texas Revolution that is preserved by the Texas Historical Commission (THC).</a:t>
            </a:r>
            <a:endPar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10000"/>
              </a:lnSpc>
              <a:spcBef>
                <a:spcPts val="0"/>
              </a:spcBef>
              <a:spcAft>
                <a:spcPts val="0"/>
              </a:spcAft>
              <a:buClrTx/>
              <a:buSzTx/>
              <a:buFont typeface="+mj-lt"/>
              <a:buAutoNum type="arabicPeriod"/>
              <a:tabLst>
                <a:tab pos="457200" algn="l"/>
              </a:tabLst>
              <a:defRPr/>
            </a:pPr>
            <a:r>
              <a:rPr kumimoji="0" lang="en-US" sz="4000" b="1" i="1" strike="noStrike" kern="1200" cap="none" spc="0" normalizeH="0" baseline="0" noProof="0" dirty="0">
                <a:ln>
                  <a:noFill/>
                </a:ln>
                <a:solidFill>
                  <a:srgbClr val="7030A0"/>
                </a:solidFill>
                <a:effectLst/>
                <a:uLnTx/>
                <a:uFillTx/>
                <a:latin typeface="Gotham Book"/>
                <a:ea typeface="Times New Roman" panose="02020603050405020304" pitchFamily="18" charset="0"/>
                <a:cs typeface="Times New Roman" panose="02020603050405020304" pitchFamily="18" charset="0"/>
              </a:rPr>
              <a:t> </a:t>
            </a:r>
            <a:r>
              <a:rPr kumimoji="0" lang="en-US" sz="4000" b="1" i="1" u="sng" strike="noStrike" kern="1200" cap="none" spc="0" normalizeH="0" baseline="0" noProof="0" dirty="0">
                <a:ln>
                  <a:noFill/>
                </a:ln>
                <a:solidFill>
                  <a:srgbClr val="7030A0"/>
                </a:solidFill>
                <a:effectLst/>
                <a:uLnTx/>
                <a:uFillTx/>
                <a:latin typeface="Gotham Book"/>
                <a:ea typeface="Times New Roman" panose="02020603050405020304" pitchFamily="18" charset="0"/>
                <a:cs typeface="Times New Roman" panose="02020603050405020304" pitchFamily="18" charset="0"/>
              </a:rPr>
              <a:t>I will</a:t>
            </a:r>
            <a:r>
              <a:rPr kumimoji="0" lang="en-US" sz="4000" strike="noStrike" kern="1200" cap="none" spc="0" normalizeH="0" baseline="0" noProof="0" dirty="0">
                <a:ln>
                  <a:noFill/>
                </a:ln>
                <a:solidFill>
                  <a:srgbClr val="7030A0"/>
                </a:solidFill>
                <a:effectLst/>
                <a:uLnTx/>
                <a:uFillTx/>
                <a:latin typeface="Gotham Book"/>
                <a:ea typeface="Times New Roman" panose="02020603050405020304" pitchFamily="18" charset="0"/>
                <a:cs typeface="Times New Roman" panose="02020603050405020304" pitchFamily="18" charset="0"/>
              </a:rPr>
              <a:t> use the THC’s website to record significant information about my chosen historic site and create an agenda for a class field trip to the site. </a:t>
            </a:r>
            <a:endParaRPr kumimoji="0" lang="en-US" sz="4000" b="0" i="0" u="none" strike="noStrike" kern="1200" cap="none" spc="0" normalizeH="0" baseline="0" noProof="0" dirty="0">
              <a:ln>
                <a:noFill/>
              </a:ln>
              <a:solidFill>
                <a:srgbClr val="7030A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830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A2DDDE3-5B12-072C-1ACD-E8D75AE48075}"/>
              </a:ext>
            </a:extLst>
          </p:cNvPr>
          <p:cNvSpPr txBox="1">
            <a:spLocks noGrp="1"/>
          </p:cNvSpPr>
          <p:nvPr>
            <p:ph type="title" idx="4294967295"/>
          </p:nvPr>
        </p:nvSpPr>
        <p:spPr>
          <a:xfrm>
            <a:off x="1677410" y="13061"/>
            <a:ext cx="9001476" cy="1336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Gotham Medium"/>
                <a:ea typeface="+mj-ea"/>
                <a:cs typeface="+mj-cs"/>
              </a:rPr>
              <a:t>Preserving our History</a:t>
            </a:r>
            <a:endParaRPr kumimoji="0" lang="en-US" sz="66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Picture 3" descr="A demonstration at the Washington-on-the-Brazos State Historic Site. A presenter from the historic site is dressed in the traditional clothing of the period giving a demonstration to a room full of public visitors to the site. The room is a reproduction of an original log cabin type of building from the time. ">
            <a:extLst>
              <a:ext uri="{FF2B5EF4-FFF2-40B4-BE49-F238E27FC236}">
                <a16:creationId xmlns:a16="http://schemas.microsoft.com/office/drawing/2014/main" id="{A0E53007-8CA1-BDA9-55CD-68033834B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34" y="1763485"/>
            <a:ext cx="7493009" cy="4795055"/>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FB2027AD-D261-25D0-0E3E-AB4C7618CE71}"/>
              </a:ext>
            </a:extLst>
          </p:cNvPr>
          <p:cNvSpPr txBox="1"/>
          <p:nvPr/>
        </p:nvSpPr>
        <p:spPr>
          <a:xfrm>
            <a:off x="8055429" y="1763485"/>
            <a:ext cx="4016828" cy="3831818"/>
          </a:xfrm>
          <a:prstGeom prst="rect">
            <a:avLst/>
          </a:prstGeom>
          <a:noFill/>
        </p:spPr>
        <p:txBody>
          <a:bodyPr wrap="square" rtlCol="0">
            <a:spAutoFit/>
          </a:bodyPr>
          <a:lstStyle/>
          <a:p>
            <a:pPr algn="ctr"/>
            <a:r>
              <a:rPr lang="en-US" sz="3700" dirty="0">
                <a:latin typeface="Gotham book"/>
              </a:rPr>
              <a:t>A presentation to visitors at the Washington-on-the-Brazos State Historic Site</a:t>
            </a:r>
          </a:p>
          <a:p>
            <a:pPr algn="ctr"/>
            <a:endParaRPr lang="en-US" sz="3600" dirty="0">
              <a:latin typeface="Gotham book"/>
            </a:endParaRPr>
          </a:p>
          <a:p>
            <a:pPr algn="ctr"/>
            <a:r>
              <a:rPr lang="en-US" sz="2300" i="1" dirty="0">
                <a:latin typeface="Gotham book"/>
              </a:rPr>
              <a:t>The Texas Historical Commission </a:t>
            </a:r>
          </a:p>
        </p:txBody>
      </p:sp>
    </p:spTree>
    <p:extLst>
      <p:ext uri="{BB962C8B-B14F-4D97-AF65-F5344CB8AC3E}">
        <p14:creationId xmlns:p14="http://schemas.microsoft.com/office/powerpoint/2010/main" val="226608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4A57476-3815-DA66-0094-996358271614}"/>
              </a:ext>
            </a:extLst>
          </p:cNvPr>
          <p:cNvSpPr txBox="1">
            <a:spLocks noGrp="1"/>
          </p:cNvSpPr>
          <p:nvPr>
            <p:ph type="title" idx="4294967295"/>
          </p:nvPr>
        </p:nvSpPr>
        <p:spPr>
          <a:xfrm>
            <a:off x="2039984" y="1970314"/>
            <a:ext cx="8540929" cy="23948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t>Step 1:</a:t>
            </a:r>
            <a:br>
              <a:rPr kumimoji="0" lang="en-US" sz="4500" b="0" i="0" u="none" strike="noStrike" kern="1200" cap="none" spc="0" normalizeH="0" baseline="0" noProof="0" dirty="0">
                <a:ln>
                  <a:noFill/>
                </a:ln>
                <a:solidFill>
                  <a:schemeClr val="accent5">
                    <a:lumMod val="20000"/>
                    <a:lumOff val="80000"/>
                  </a:schemeClr>
                </a:solidFill>
                <a:effectLst/>
                <a:uLnTx/>
                <a:uFillTx/>
                <a:latin typeface="Gotham Medium"/>
                <a:ea typeface="+mj-ea"/>
                <a:cs typeface="+mj-cs"/>
              </a:rPr>
            </a:br>
            <a:r>
              <a:rPr kumimoji="0" lang="en-US" sz="4800" b="1" i="0" u="none" strike="noStrike" kern="1200" cap="none" spc="0" normalizeH="0" baseline="0" noProof="0" dirty="0">
                <a:ln>
                  <a:noFill/>
                </a:ln>
                <a:solidFill>
                  <a:schemeClr val="bg1"/>
                </a:solidFill>
                <a:effectLst/>
                <a:uLnTx/>
                <a:uFillTx/>
                <a:latin typeface="Gotham Medium"/>
                <a:ea typeface="+mj-ea"/>
                <a:cs typeface="+mj-cs"/>
              </a:rPr>
              <a:t>Choose one of the following historic sites</a:t>
            </a:r>
          </a:p>
        </p:txBody>
      </p:sp>
    </p:spTree>
    <p:extLst>
      <p:ext uri="{BB962C8B-B14F-4D97-AF65-F5344CB8AC3E}">
        <p14:creationId xmlns:p14="http://schemas.microsoft.com/office/powerpoint/2010/main" val="2254811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ntemporary photograph of a reproduction of a log cabin building from San Felipe de Austin. The log cabin has 2 entrances and a long front porch that runs the lengh of the front of the house. A family is standing on the porch dressed in modern clothing. ">
            <a:extLst>
              <a:ext uri="{FF2B5EF4-FFF2-40B4-BE49-F238E27FC236}">
                <a16:creationId xmlns:a16="http://schemas.microsoft.com/office/drawing/2014/main" id="{672ED30C-A525-D34D-9D36-456D61087409}"/>
              </a:ext>
            </a:extLst>
          </p:cNvPr>
          <p:cNvPicPr>
            <a:picLocks noChangeAspect="1"/>
          </p:cNvPicPr>
          <p:nvPr/>
        </p:nvPicPr>
        <p:blipFill>
          <a:blip r:embed="rId2"/>
          <a:srcRect t="1112" b="12451"/>
          <a:stretch/>
        </p:blipFill>
        <p:spPr>
          <a:xfrm>
            <a:off x="19" y="0"/>
            <a:ext cx="12348791" cy="6857999"/>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6D8CC900-979B-715E-1A0B-E4A6DF2ED126}"/>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kumimoji="0" lang="en-US" sz="4400" b="1" i="0" u="none" strike="noStrike" cap="none" spc="0" normalizeH="0" baseline="0" noProof="0" dirty="0">
                <a:ln>
                  <a:noFill/>
                </a:ln>
                <a:solidFill>
                  <a:schemeClr val="accent5">
                    <a:lumMod val="50000"/>
                  </a:schemeClr>
                </a:solidFill>
                <a:effectLst/>
                <a:uLnTx/>
                <a:uFillTx/>
                <a:latin typeface="Gotham book"/>
              </a:rPr>
              <a:t>San Felipe de Austin Historic Site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359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ntemporary photograh of the inside of a reproduction of the building in which the Convention of 1836 was held. The inside is fully made of wooden logs. There are wooden chairs around the walls of the room all facing a long wooden table in the middle of the room with pitchers and candles and ink wells on it.">
            <a:extLst>
              <a:ext uri="{FF2B5EF4-FFF2-40B4-BE49-F238E27FC236}">
                <a16:creationId xmlns:a16="http://schemas.microsoft.com/office/drawing/2014/main" id="{2DBB123F-6FF4-655F-4B9F-1F90072D2528}"/>
              </a:ext>
            </a:extLst>
          </p:cNvPr>
          <p:cNvPicPr>
            <a:picLocks noChangeAspect="1"/>
          </p:cNvPicPr>
          <p:nvPr/>
        </p:nvPicPr>
        <p:blipFill>
          <a:blip r:embed="rId3"/>
          <a:srcRect t="13127"/>
          <a:stretch/>
        </p:blipFill>
        <p:spPr>
          <a:xfrm>
            <a:off x="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33F4DF1A-8422-656A-9593-A4C896F77302}"/>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kumimoji="0" lang="en-US" sz="4000" b="1" i="0" u="none" strike="noStrike" cap="none" spc="0" normalizeH="0" baseline="0" noProof="0" dirty="0">
                <a:ln>
                  <a:noFill/>
                </a:ln>
                <a:solidFill>
                  <a:schemeClr val="accent5">
                    <a:lumMod val="50000"/>
                  </a:schemeClr>
                </a:solidFill>
                <a:effectLst/>
                <a:uLnTx/>
                <a:uFillTx/>
                <a:latin typeface="Gotham book"/>
              </a:rPr>
              <a:t>Washington-on-the-Brazos</a:t>
            </a:r>
            <a:r>
              <a:rPr kumimoji="0" lang="en-US" sz="4000" b="1" i="0" u="none" strike="noStrike" cap="none" spc="0" normalizeH="0" noProof="0" dirty="0">
                <a:ln>
                  <a:noFill/>
                </a:ln>
                <a:solidFill>
                  <a:schemeClr val="accent5">
                    <a:lumMod val="50000"/>
                  </a:schemeClr>
                </a:solidFill>
                <a:effectLst/>
                <a:uLnTx/>
                <a:uFillTx/>
                <a:latin typeface="Gotham book"/>
              </a:rPr>
              <a:t> Historic Site</a:t>
            </a:r>
            <a:endParaRPr kumimoji="0" lang="en-US" sz="4000" b="1" i="0" u="none" strike="noStrike" cap="none" spc="0" normalizeH="0" baseline="0" noProof="0" dirty="0">
              <a:ln>
                <a:noFill/>
              </a:ln>
              <a:solidFill>
                <a:schemeClr val="accent5">
                  <a:lumMod val="50000"/>
                </a:schemeClr>
              </a:solidFill>
              <a:effectLst/>
              <a:uLnTx/>
              <a:uFillTx/>
              <a:latin typeface="Gotham book"/>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0303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353</TotalTime>
  <Words>432</Words>
  <Application>Microsoft Office PowerPoint</Application>
  <PresentationFormat>Widescreen</PresentationFormat>
  <Paragraphs>44</Paragraphs>
  <Slides>15</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Aptos</vt:lpstr>
      <vt:lpstr>Aptos Display</vt:lpstr>
      <vt:lpstr>Arial</vt:lpstr>
      <vt:lpstr>Calibri</vt:lpstr>
      <vt:lpstr>Calibri Light</vt:lpstr>
      <vt:lpstr>Gotham book</vt:lpstr>
      <vt:lpstr>Gotham book</vt:lpstr>
      <vt:lpstr>Gotham Medium</vt:lpstr>
      <vt:lpstr>1_Office Theme</vt:lpstr>
      <vt:lpstr>Office Theme</vt:lpstr>
      <vt:lpstr>Unit 5:  The Texas Revolution</vt:lpstr>
      <vt:lpstr>Warm-up:  Answer the questions about the image on your warm-up</vt:lpstr>
      <vt:lpstr>Share with the class</vt:lpstr>
      <vt:lpstr>Essential Question</vt:lpstr>
      <vt:lpstr>In today’s lesson…</vt:lpstr>
      <vt:lpstr>Preserving our History</vt:lpstr>
      <vt:lpstr>Step 1: Choose one of the following historic sites</vt:lpstr>
      <vt:lpstr>San Felipe de Austin Historic Site</vt:lpstr>
      <vt:lpstr>Washington-on-the-Brazos Historic Site</vt:lpstr>
      <vt:lpstr>Fannin Battleground State Historic Site</vt:lpstr>
      <vt:lpstr>The San Jacinto State Historic Site</vt:lpstr>
      <vt:lpstr>Step 2:  Online Research</vt:lpstr>
      <vt:lpstr>Online Research</vt:lpstr>
      <vt:lpstr>Exit Ticket:  Answer the questions about the image on your exit ticket</vt:lpstr>
      <vt:lpstr>Share with the class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Belden, Dreanna</cp:lastModifiedBy>
  <cp:revision>3</cp:revision>
  <dcterms:created xsi:type="dcterms:W3CDTF">2025-03-28T17:15:19Z</dcterms:created>
  <dcterms:modified xsi:type="dcterms:W3CDTF">2025-04-09T15:03:09Z</dcterms:modified>
</cp:coreProperties>
</file>