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13" r:id="rId3"/>
    <p:sldId id="315" r:id="rId4"/>
    <p:sldId id="316" r:id="rId5"/>
    <p:sldId id="317" r:id="rId6"/>
    <p:sldId id="318" r:id="rId7"/>
    <p:sldId id="319" r:id="rId8"/>
    <p:sldId id="320" r:id="rId9"/>
    <p:sldId id="321" r:id="rId10"/>
    <p:sldId id="322" r:id="rId11"/>
    <p:sldId id="323" r:id="rId12"/>
    <p:sldId id="325" r:id="rId13"/>
    <p:sldId id="326" r:id="rId14"/>
    <p:sldId id="3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FFB3C-8A07-4103-B0E7-E19E86CF44DF}"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01E0-4A61-45F2-A8B1-892AE243EF64}" type="slidenum">
              <a:rPr lang="en-US" smtClean="0"/>
              <a:t>‹#›</a:t>
            </a:fld>
            <a:endParaRPr lang="en-US"/>
          </a:p>
        </p:txBody>
      </p:sp>
    </p:spTree>
    <p:extLst>
      <p:ext uri="{BB962C8B-B14F-4D97-AF65-F5344CB8AC3E}">
        <p14:creationId xmlns:p14="http://schemas.microsoft.com/office/powerpoint/2010/main" val="198841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5997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8027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493168/m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sl.texas.gov/treasures/giants/seguin/seguin-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66196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3115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Raba, Ernst Wilhelm, 1874-1951. [Alamo with Team of Oxen], photograph, Date Unknown; (</a:t>
            </a:r>
            <a:r>
              <a:rPr lang="en-US" sz="1800" b="0" i="0" u="none" strike="noStrike" dirty="0">
                <a:solidFill>
                  <a:srgbClr val="0277BD"/>
                </a:solidFill>
                <a:effectLst/>
                <a:latin typeface="Arial" panose="020B0604020202020204" pitchFamily="34" charset="0"/>
                <a:hlinkClick r:id="rId3"/>
              </a:rPr>
              <a:t>https://texashistory.unt.edu/ark:/67531/metapth459971/</a:t>
            </a:r>
            <a:r>
              <a:rPr lang="en-US" sz="1800" b="0" i="0" u="none" strike="noStrike" dirty="0">
                <a:solidFill>
                  <a:srgbClr val="757575"/>
                </a:solidFill>
                <a:effectLst/>
                <a:latin typeface="Arial" panose="020B0604020202020204" pitchFamily="34" charset="0"/>
              </a:rPr>
              <a:t>: accessed February 18,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San Antonio Conservation Society.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The Texas Republican. (Brazoria, Tex.), Vol. 1, No. 56, Ed. 1, Saturday, October 10, 1835, newspaper, October 10, 1835; Brazoria, Texas. (</a:t>
            </a:r>
            <a:r>
              <a:rPr lang="en-US" b="0" i="0" u="none" strike="noStrike" dirty="0">
                <a:solidFill>
                  <a:srgbClr val="0277BD"/>
                </a:solidFill>
                <a:effectLst/>
                <a:latin typeface="Josefin Sans" pitchFamily="2" charset="0"/>
                <a:hlinkClick r:id="rId3"/>
              </a:rPr>
              <a:t>https://texashistory.unt.edu/ark:/67531/metapth80274/</a:t>
            </a:r>
            <a:r>
              <a:rPr lang="en-US" b="0" i="0" dirty="0">
                <a:solidFill>
                  <a:srgbClr val="757575"/>
                </a:solidFill>
                <a:effectLst/>
                <a:latin typeface="Josefin Sans" pitchFamily="2" charset="0"/>
              </a:rPr>
              <a:t>: accessed February 19,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br>
              <a:rPr lang="en-US" dirty="0"/>
            </a:br>
            <a:endParaRPr lang="en-US" dirty="0"/>
          </a:p>
        </p:txBody>
      </p:sp>
      <p:sp>
        <p:nvSpPr>
          <p:cNvPr id="4" name="Slide Number Placeholder 3"/>
          <p:cNvSpPr>
            <a:spLocks noGrp="1"/>
          </p:cNvSpPr>
          <p:nvPr>
            <p:ph type="sldNum" sz="quarter" idx="5"/>
          </p:nvPr>
        </p:nvSpPr>
        <p:spPr/>
        <p:txBody>
          <a:bodyPr/>
          <a:lstStyle/>
          <a:p>
            <a:fld id="{A7AA01E0-4A61-45F2-A8B1-892AE243EF64}" type="slidenum">
              <a:rPr lang="en-US" smtClean="0"/>
              <a:t>6</a:t>
            </a:fld>
            <a:endParaRPr lang="en-US"/>
          </a:p>
        </p:txBody>
      </p:sp>
    </p:spTree>
    <p:extLst>
      <p:ext uri="{BB962C8B-B14F-4D97-AF65-F5344CB8AC3E}">
        <p14:creationId xmlns:p14="http://schemas.microsoft.com/office/powerpoint/2010/main" val="245164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Siege of the Alamo</a:t>
            </a:r>
            <a:r>
              <a:rPr lang="en-US" sz="1800" b="0" i="0" u="none" strike="noStrike" dirty="0">
                <a:solidFill>
                  <a:srgbClr val="000000"/>
                </a:solidFill>
                <a:effectLst/>
                <a:latin typeface="Times New Roman" panose="02020603050405020304" pitchFamily="18" charset="0"/>
              </a:rPr>
              <a:t>. ca. 1938. University of North Texas Libraries, The Portal to Texas History; crediting Hardin-Simmons University Library. Edited to highlight the location of the Alamo and Santa Anna’s troops and cannon placement during the siege.  </a:t>
            </a:r>
            <a:r>
              <a:rPr lang="en-US" sz="1800" b="0" i="0" u="sng" strike="noStrike" dirty="0">
                <a:solidFill>
                  <a:srgbClr val="1155CC"/>
                </a:solidFill>
                <a:effectLst/>
                <a:latin typeface="Times New Roman" panose="02020603050405020304" pitchFamily="18" charset="0"/>
                <a:hlinkClick r:id="rId3"/>
              </a:rPr>
              <a:t>https://texashistory.unt.edu/ark:/67531/metapth493168/m1/1</a:t>
            </a:r>
            <a:endParaRPr lang="en-US" dirty="0"/>
          </a:p>
        </p:txBody>
      </p:sp>
      <p:sp>
        <p:nvSpPr>
          <p:cNvPr id="4" name="Slide Number Placeholder 3"/>
          <p:cNvSpPr>
            <a:spLocks noGrp="1"/>
          </p:cNvSpPr>
          <p:nvPr>
            <p:ph type="sldNum" sz="quarter" idx="5"/>
          </p:nvPr>
        </p:nvSpPr>
        <p:spPr/>
        <p:txBody>
          <a:bodyPr/>
          <a:lstStyle/>
          <a:p>
            <a:fld id="{A7AA01E0-4A61-45F2-A8B1-892AE243EF64}" type="slidenum">
              <a:rPr lang="en-US" smtClean="0"/>
              <a:t>7</a:t>
            </a:fld>
            <a:endParaRPr lang="en-US"/>
          </a:p>
        </p:txBody>
      </p:sp>
    </p:spTree>
    <p:extLst>
      <p:ext uri="{BB962C8B-B14F-4D97-AF65-F5344CB8AC3E}">
        <p14:creationId xmlns:p14="http://schemas.microsoft.com/office/powerpoint/2010/main" val="186184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 Seguin. “Giants of Texas History” Texas State Library and Archives Commission. </a:t>
            </a:r>
            <a:r>
              <a:rPr lang="en-US" dirty="0">
                <a:hlinkClick r:id="rId3"/>
              </a:rPr>
              <a:t>Juan Seguin | Texas State Library</a:t>
            </a:r>
            <a:r>
              <a:rPr lang="en-US" dirty="0"/>
              <a:t> </a:t>
            </a:r>
          </a:p>
        </p:txBody>
      </p:sp>
      <p:sp>
        <p:nvSpPr>
          <p:cNvPr id="4" name="Slide Number Placeholder 3"/>
          <p:cNvSpPr>
            <a:spLocks noGrp="1"/>
          </p:cNvSpPr>
          <p:nvPr>
            <p:ph type="sldNum" sz="quarter" idx="5"/>
          </p:nvPr>
        </p:nvSpPr>
        <p:spPr/>
        <p:txBody>
          <a:bodyPr/>
          <a:lstStyle/>
          <a:p>
            <a:fld id="{A7AA01E0-4A61-45F2-A8B1-892AE243EF64}" type="slidenum">
              <a:rPr lang="en-US" smtClean="0"/>
              <a:t>8</a:t>
            </a:fld>
            <a:endParaRPr lang="en-US"/>
          </a:p>
        </p:txBody>
      </p:sp>
    </p:spTree>
    <p:extLst>
      <p:ext uri="{BB962C8B-B14F-4D97-AF65-F5344CB8AC3E}">
        <p14:creationId xmlns:p14="http://schemas.microsoft.com/office/powerpoint/2010/main" val="200625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Blank Map. Edited to include the approximate location and direction of Sam Houston’s retreat from Santa Anna’s army. https://commons.wikimedia.org/wiki/File:Texas_blank_map.svg </a:t>
            </a:r>
          </a:p>
        </p:txBody>
      </p:sp>
      <p:sp>
        <p:nvSpPr>
          <p:cNvPr id="4" name="Slide Number Placeholder 3"/>
          <p:cNvSpPr>
            <a:spLocks noGrp="1"/>
          </p:cNvSpPr>
          <p:nvPr>
            <p:ph type="sldNum" sz="quarter" idx="5"/>
          </p:nvPr>
        </p:nvSpPr>
        <p:spPr/>
        <p:txBody>
          <a:bodyPr/>
          <a:lstStyle/>
          <a:p>
            <a:fld id="{A7AA01E0-4A61-45F2-A8B1-892AE243EF64}" type="slidenum">
              <a:rPr lang="en-US" smtClean="0"/>
              <a:t>10</a:t>
            </a:fld>
            <a:endParaRPr lang="en-US"/>
          </a:p>
        </p:txBody>
      </p:sp>
    </p:spTree>
    <p:extLst>
      <p:ext uri="{BB962C8B-B14F-4D97-AF65-F5344CB8AC3E}">
        <p14:creationId xmlns:p14="http://schemas.microsoft.com/office/powerpoint/2010/main" val="156385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Parks and Wildlife Department. Interpretive Guide to: Washington-On-the-Brazos State Historic Site, pamphlet, 2013; Austin, TX. (</a:t>
            </a:r>
            <a:r>
              <a:rPr lang="en-US" sz="1800" b="0" i="0" u="none" strike="noStrike" dirty="0">
                <a:solidFill>
                  <a:srgbClr val="0277BD"/>
                </a:solidFill>
                <a:effectLst/>
                <a:latin typeface="Arial" panose="020B0604020202020204" pitchFamily="34" charset="0"/>
                <a:hlinkClick r:id="rId3"/>
              </a:rPr>
              <a:t>https://texashistory.unt.edu/ark:/67531/metapth661961/</a:t>
            </a:r>
            <a:r>
              <a:rPr lang="en-US" sz="1800" b="0" i="0" u="none" strike="noStrike" dirty="0">
                <a:solidFill>
                  <a:srgbClr val="757575"/>
                </a:solidFill>
                <a:effectLst/>
                <a:latin typeface="Arial" panose="020B0604020202020204" pitchFamily="34" charset="0"/>
              </a:rPr>
              <a:t>: accessed February 18,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A7AA01E0-4A61-45F2-A8B1-892AE243EF64}" type="slidenum">
              <a:rPr lang="en-US" smtClean="0"/>
              <a:t>11</a:t>
            </a:fld>
            <a:endParaRPr lang="en-US"/>
          </a:p>
        </p:txBody>
      </p:sp>
    </p:spTree>
    <p:extLst>
      <p:ext uri="{BB962C8B-B14F-4D97-AF65-F5344CB8AC3E}">
        <p14:creationId xmlns:p14="http://schemas.microsoft.com/office/powerpoint/2010/main" val="327897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Treaty of Velasco</a:t>
            </a:r>
            <a:r>
              <a:rPr lang="en-US" sz="1800" b="0" i="0" u="none" strike="noStrike" dirty="0">
                <a:solidFill>
                  <a:srgbClr val="000000"/>
                </a:solidFill>
                <a:effectLst/>
                <a:latin typeface="Times New Roman" panose="02020603050405020304" pitchFamily="18" charset="0"/>
              </a:rPr>
              <a:t>. 1836. Text. University of North Texas Libraries, The Portal to Texas History; crediting Star of the Republic Museum. </a:t>
            </a:r>
            <a:r>
              <a:rPr lang="en-US" sz="1800" b="0" i="0" u="sng" strike="noStrike" dirty="0">
                <a:solidFill>
                  <a:srgbClr val="1155CC"/>
                </a:solidFill>
                <a:effectLst/>
                <a:latin typeface="Times New Roman" panose="02020603050405020304" pitchFamily="18" charset="0"/>
                <a:hlinkClick r:id="rId3"/>
              </a:rPr>
              <a:t>https://texashistory.unt.edu/ark:/67531/metapth31159/</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A7AA01E0-4A61-45F2-A8B1-892AE243EF64}" type="slidenum">
              <a:rPr lang="en-US" smtClean="0"/>
              <a:t>12</a:t>
            </a:fld>
            <a:endParaRPr lang="en-US"/>
          </a:p>
        </p:txBody>
      </p:sp>
    </p:spTree>
    <p:extLst>
      <p:ext uri="{BB962C8B-B14F-4D97-AF65-F5344CB8AC3E}">
        <p14:creationId xmlns:p14="http://schemas.microsoft.com/office/powerpoint/2010/main" val="1650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61958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701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7868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66021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4299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3550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31821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8103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16801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95048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3/10/2025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1681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3/10/2025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1346541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4.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black and white photograph from the late 1800s showing the main building of the Alamo with the American flag flying over it. Two horse-drawn wagons are parked out front in a large, dirt field. ">
            <a:extLst>
              <a:ext uri="{FF2B5EF4-FFF2-40B4-BE49-F238E27FC236}">
                <a16:creationId xmlns:a16="http://schemas.microsoft.com/office/drawing/2014/main" id="{BFFAB62E-899E-320C-0B75-5E3A81C0A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1" r="19276"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a:bodyPr>
          <a:lstStyle/>
          <a:p>
            <a:pPr algn="l"/>
            <a:r>
              <a:rPr lang="en-US" b="1" i="1" dirty="0">
                <a:solidFill>
                  <a:schemeClr val="bg2">
                    <a:lumMod val="50000"/>
                  </a:schemeClr>
                </a:solidFill>
                <a:latin typeface="Gotham book"/>
              </a:rPr>
              <a:t>Unit 5 :</a:t>
            </a:r>
            <a:br>
              <a:rPr lang="en-US" b="1" i="1" dirty="0">
                <a:latin typeface="Gotham book"/>
              </a:rPr>
            </a:br>
            <a:r>
              <a:rPr lang="en-US" b="1" dirty="0">
                <a:latin typeface="Gotham book"/>
              </a:rPr>
              <a:t>The Texas Revolution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872922"/>
            <a:ext cx="4023359" cy="1208141"/>
          </a:xfrm>
        </p:spPr>
        <p:txBody>
          <a:bodyPr>
            <a:normAutofit/>
          </a:bodyPr>
          <a:lstStyle/>
          <a:p>
            <a:pPr algn="l"/>
            <a:r>
              <a:rPr lang="en-US" sz="3600" b="1" i="1" dirty="0">
                <a:solidFill>
                  <a:schemeClr val="bg2">
                    <a:lumMod val="50000"/>
                  </a:schemeClr>
                </a:solidFill>
                <a:latin typeface="Gotham book"/>
              </a:rPr>
              <a:t>Lesson 3: </a:t>
            </a:r>
          </a:p>
          <a:p>
            <a:pPr algn="l"/>
            <a:r>
              <a:rPr lang="en-US" sz="3600" b="1" i="1" dirty="0">
                <a:latin typeface="Gotham book"/>
              </a:rPr>
              <a:t>Vocabulary</a:t>
            </a:r>
          </a:p>
        </p:txBody>
      </p:sp>
      <p:sp>
        <p:nvSpPr>
          <p:cNvPr id="1040" name="Rectangle 10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2" name="Rectangle 10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45ED4E-2595-941B-FBD2-E29C2D9D252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CE2AA18-69B0-4D54-1255-7AF7EBF5D7E8}"/>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a:solidFill>
                  <a:schemeClr val="accent2">
                    <a:lumMod val="20000"/>
                    <a:lumOff val="80000"/>
                  </a:schemeClr>
                </a:solidFill>
                <a:latin typeface="Gotham Medium"/>
              </a:rPr>
              <a:t>To retreat</a:t>
            </a:r>
            <a:r>
              <a:rPr kumimoji="0" lang="en-US" sz="8000" b="0" i="0" u="none" strike="noStrike" kern="1200" cap="none" spc="0" normalizeH="0" baseline="0" noProof="0">
                <a:ln>
                  <a:noFill/>
                </a:ln>
                <a:solidFill>
                  <a:schemeClr val="accent2">
                    <a:lumMod val="20000"/>
                    <a:lumOff val="80000"/>
                  </a:schemeClr>
                </a:solidFill>
                <a:effectLst/>
                <a:uLnTx/>
                <a:uFillTx/>
                <a:latin typeface="Gotham Medium"/>
                <a:ea typeface="+mj-ea"/>
                <a:cs typeface="+mj-cs"/>
              </a:rPr>
              <a:t> </a:t>
            </a:r>
            <a:r>
              <a:rPr kumimoji="0" lang="en-US" sz="4800" b="0" i="1" u="none" strike="noStrike" kern="1200" cap="none" spc="0" normalizeH="0" baseline="0" noProof="0">
                <a:ln>
                  <a:noFill/>
                </a:ln>
                <a:solidFill>
                  <a:schemeClr val="accent2">
                    <a:lumMod val="20000"/>
                    <a:lumOff val="80000"/>
                  </a:schemeClr>
                </a:solidFill>
                <a:effectLst/>
                <a:uLnTx/>
                <a:uFillTx/>
                <a:latin typeface="Gotham Medium"/>
                <a:ea typeface="+mj-ea"/>
                <a:cs typeface="+mj-cs"/>
              </a:rPr>
              <a:t>(v)</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EFD90A5-9C02-2F6D-5F1C-B3B27B220E32}"/>
              </a:ext>
            </a:extLst>
          </p:cNvPr>
          <p:cNvSpPr txBox="1"/>
          <p:nvPr/>
        </p:nvSpPr>
        <p:spPr>
          <a:xfrm>
            <a:off x="200457" y="1545770"/>
            <a:ext cx="6701086" cy="531684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150" dirty="0">
                <a:solidFill>
                  <a:srgbClr val="002060"/>
                </a:solidFill>
                <a:latin typeface="Gotham book"/>
              </a:rPr>
              <a:t>During the Texas Revolution, there was a long period of time when the Texian army was not prepared to face Santa Anna’s army in a direct conflict.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206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50" dirty="0">
                <a:solidFill>
                  <a:srgbClr val="C00000"/>
                </a:solidFill>
                <a:latin typeface="Gotham book"/>
              </a:rPr>
              <a:t>Santa Anna and his army pursued the Anglo and Tejano forces under the command of Sam Houston across Texas. Houston and his men continually </a:t>
            </a:r>
            <a:r>
              <a:rPr lang="en-US" sz="2150" b="1" dirty="0">
                <a:solidFill>
                  <a:srgbClr val="C00000"/>
                </a:solidFill>
                <a:latin typeface="Gotham book"/>
              </a:rPr>
              <a:t>retreated, </a:t>
            </a:r>
            <a:r>
              <a:rPr lang="en-US" sz="2150" dirty="0">
                <a:solidFill>
                  <a:srgbClr val="C00000"/>
                </a:solidFill>
                <a:latin typeface="Gotham book"/>
              </a:rPr>
              <a:t>or moved away from the enemy, for hundreds of miles for months. </a:t>
            </a:r>
            <a:r>
              <a:rPr lang="en-US" sz="2150" dirty="0">
                <a:solidFill>
                  <a:srgbClr val="7030A0"/>
                </a:solidFill>
                <a:latin typeface="Gotham book"/>
              </a:rPr>
              <a:t>At the time, some people in Texas were unhappy about the </a:t>
            </a:r>
            <a:r>
              <a:rPr lang="en-US" sz="2150" b="1" dirty="0">
                <a:solidFill>
                  <a:srgbClr val="7030A0"/>
                </a:solidFill>
                <a:latin typeface="Gotham book"/>
              </a:rPr>
              <a:t>retreat</a:t>
            </a:r>
            <a:r>
              <a:rPr lang="en-US" sz="2150" dirty="0">
                <a:solidFill>
                  <a:srgbClr val="7030A0"/>
                </a:solidFill>
                <a:latin typeface="Gotham book"/>
              </a:rPr>
              <a:t>. They believed Houston should turn around and order his men to fight.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50" dirty="0">
                <a:solidFill>
                  <a:schemeClr val="accent6">
                    <a:lumMod val="75000"/>
                  </a:schemeClr>
                </a:solidFill>
                <a:latin typeface="Gotham book"/>
              </a:rPr>
              <a:t>Houston knew that his troops weren’t ready, so the </a:t>
            </a:r>
            <a:r>
              <a:rPr lang="en-US" sz="2150" b="1" dirty="0">
                <a:solidFill>
                  <a:schemeClr val="accent6">
                    <a:lumMod val="75000"/>
                  </a:schemeClr>
                </a:solidFill>
                <a:latin typeface="Gotham book"/>
              </a:rPr>
              <a:t>retreat</a:t>
            </a:r>
            <a:r>
              <a:rPr lang="en-US" sz="2150" dirty="0">
                <a:solidFill>
                  <a:schemeClr val="accent6">
                    <a:lumMod val="75000"/>
                  </a:schemeClr>
                </a:solidFill>
                <a:latin typeface="Gotham book"/>
              </a:rPr>
              <a:t> continued until an opportunity arrived to take on Santa Anna and his army on more favorable terms. This opportunity would occur on April 21, 1836, near the San Jacinto River.</a:t>
            </a:r>
            <a:endParaRPr kumimoji="0" lang="en-US" sz="2150" b="0" i="0" u="none" strike="noStrike" kern="1200" cap="none" spc="0" normalizeH="0" baseline="0" noProof="0" dirty="0">
              <a:ln>
                <a:noFill/>
              </a:ln>
              <a:solidFill>
                <a:schemeClr val="accent6">
                  <a:lumMod val="75000"/>
                </a:schemeClr>
              </a:solidFill>
              <a:effectLst/>
              <a:uLnTx/>
              <a:uFillTx/>
              <a:latin typeface="Gotham book"/>
            </a:endParaRPr>
          </a:p>
        </p:txBody>
      </p:sp>
      <p:pic>
        <p:nvPicPr>
          <p:cNvPr id="15" name="Picture 14" descr="A map showing the contemporary borders of Texas. There is a small black arrow beginning in the San Antonio area and heading east. Behind it there is a larger gray arrow following after it. The black arrow is labeled &quot;Sam Houston's Army&quot; and the black arrow is labeled &quot;Santa Anna's Army&quot;&#10;">
            <a:extLst>
              <a:ext uri="{FF2B5EF4-FFF2-40B4-BE49-F238E27FC236}">
                <a16:creationId xmlns:a16="http://schemas.microsoft.com/office/drawing/2014/main" id="{7D3DE670-E3E9-70D0-2F62-2ACF60FB0440}"/>
              </a:ext>
            </a:extLst>
          </p:cNvPr>
          <p:cNvPicPr>
            <a:picLocks noChangeAspect="1"/>
          </p:cNvPicPr>
          <p:nvPr/>
        </p:nvPicPr>
        <p:blipFill>
          <a:blip r:embed="rId4"/>
          <a:stretch>
            <a:fillRect/>
          </a:stretch>
        </p:blipFill>
        <p:spPr>
          <a:xfrm>
            <a:off x="7189721" y="1621972"/>
            <a:ext cx="4675707" cy="4654453"/>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35856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A7DD03-9938-77A6-98C7-C5782CA4412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FC4373D-05B3-08A5-A00F-4F3BE74A44B2}"/>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Delegate </a:t>
            </a:r>
            <a:r>
              <a:rPr kumimoji="0" lang="en-US" sz="48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AFDD218-85EF-C8B6-E2EB-C42AC6C33CBC}"/>
              </a:ext>
            </a:extLst>
          </p:cNvPr>
          <p:cNvSpPr txBox="1"/>
          <p:nvPr/>
        </p:nvSpPr>
        <p:spPr>
          <a:xfrm>
            <a:off x="124253" y="1621972"/>
            <a:ext cx="7169176" cy="526297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2060"/>
                </a:solidFill>
                <a:effectLst/>
                <a:uLnTx/>
                <a:uFillTx/>
                <a:latin typeface="Gotham book"/>
              </a:rPr>
              <a:t>During the Texas Revolution, many Texians (Anglo-American residents of Texas) held meetings to discuss how best to carry out the war effort. </a:t>
            </a:r>
            <a:r>
              <a:rPr kumimoji="0" lang="en-US" sz="2100" b="1" i="0" u="none" strike="noStrike" kern="1200" cap="none" spc="0" normalizeH="0" baseline="0" noProof="0" dirty="0">
                <a:ln>
                  <a:noFill/>
                </a:ln>
                <a:solidFill>
                  <a:srgbClr val="002060"/>
                </a:solidFill>
                <a:effectLst/>
                <a:uLnTx/>
                <a:uFillTx/>
                <a:latin typeface="Gotham book"/>
              </a:rPr>
              <a:t>Delegates</a:t>
            </a:r>
            <a:r>
              <a:rPr kumimoji="0" lang="en-US" sz="2100" b="0" i="0" u="none" strike="noStrike" kern="1200" cap="none" spc="0" normalizeH="0" baseline="0" noProof="0" dirty="0">
                <a:ln>
                  <a:noFill/>
                </a:ln>
                <a:solidFill>
                  <a:srgbClr val="002060"/>
                </a:solidFill>
                <a:effectLst/>
                <a:uLnTx/>
                <a:uFillTx/>
                <a:latin typeface="Gotham book"/>
              </a:rPr>
              <a:t> from around Texas gathered at several different meetings to discuss </a:t>
            </a:r>
            <a:r>
              <a:rPr lang="en-US" sz="2100" dirty="0">
                <a:solidFill>
                  <a:srgbClr val="002060"/>
                </a:solidFill>
                <a:latin typeface="Gotham book"/>
              </a:rPr>
              <a:t>important military and political issues. A </a:t>
            </a:r>
            <a:r>
              <a:rPr lang="en-US" sz="2100" b="1" dirty="0">
                <a:solidFill>
                  <a:srgbClr val="002060"/>
                </a:solidFill>
                <a:latin typeface="Gotham book"/>
              </a:rPr>
              <a:t>delegate</a:t>
            </a:r>
            <a:r>
              <a:rPr lang="en-US" sz="2100" dirty="0">
                <a:solidFill>
                  <a:srgbClr val="002060"/>
                </a:solidFill>
                <a:latin typeface="Gotham book"/>
              </a:rPr>
              <a:t> is an elected representative chosen to attend a special meeting to carry out specific tasks. </a:t>
            </a:r>
            <a:endParaRPr kumimoji="0" lang="en-US" sz="2100" b="0" i="0" u="none" strike="noStrike" kern="1200" cap="none" spc="0" normalizeH="0" baseline="0" noProof="0" dirty="0">
              <a:ln>
                <a:noFill/>
              </a:ln>
              <a:solidFill>
                <a:srgbClr val="00206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dirty="0">
              <a:solidFill>
                <a:srgbClr val="00206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rgbClr val="C00000"/>
                </a:solidFill>
                <a:latin typeface="Gotham book"/>
              </a:rPr>
              <a:t>One example of </a:t>
            </a:r>
            <a:r>
              <a:rPr lang="en-US" sz="2100" b="1" dirty="0">
                <a:solidFill>
                  <a:srgbClr val="C00000"/>
                </a:solidFill>
                <a:latin typeface="Gotham book"/>
              </a:rPr>
              <a:t>delegates</a:t>
            </a:r>
            <a:r>
              <a:rPr lang="en-US" sz="2100" dirty="0">
                <a:solidFill>
                  <a:srgbClr val="C00000"/>
                </a:solidFill>
                <a:latin typeface="Gotham book"/>
              </a:rPr>
              <a:t> gathering at an important meeting occurred at the Convention of 1836 at a place called Washington-on-the-Brazos. A </a:t>
            </a:r>
            <a:r>
              <a:rPr lang="en-US" sz="2100" b="1" dirty="0">
                <a:solidFill>
                  <a:srgbClr val="C00000"/>
                </a:solidFill>
                <a:latin typeface="Gotham book"/>
              </a:rPr>
              <a:t>delegate </a:t>
            </a:r>
            <a:r>
              <a:rPr lang="en-US" sz="2100" dirty="0">
                <a:solidFill>
                  <a:srgbClr val="C00000"/>
                </a:solidFill>
                <a:latin typeface="Gotham book"/>
              </a:rPr>
              <a:t>named George Childress oversaw the committee that wrote the Texas Declaration of Independence at the Convention of 1836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dirty="0">
              <a:solidFill>
                <a:srgbClr val="00206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rgbClr val="7030A0"/>
                </a:solidFill>
                <a:latin typeface="Gotham book"/>
              </a:rPr>
              <a:t>These </a:t>
            </a:r>
            <a:r>
              <a:rPr lang="en-US" sz="2100" b="1" dirty="0">
                <a:solidFill>
                  <a:srgbClr val="7030A0"/>
                </a:solidFill>
                <a:latin typeface="Gotham book"/>
              </a:rPr>
              <a:t>delegates</a:t>
            </a:r>
            <a:r>
              <a:rPr lang="en-US" sz="2100" dirty="0">
                <a:solidFill>
                  <a:srgbClr val="7030A0"/>
                </a:solidFill>
                <a:latin typeface="Gotham book"/>
              </a:rPr>
              <a:t> also wrote the Constitution of the Republic of Texas and named Sam Houston the Commander-in-Chief of the Texian army. Texian </a:t>
            </a:r>
            <a:r>
              <a:rPr lang="en-US" sz="2100" b="1" dirty="0">
                <a:solidFill>
                  <a:srgbClr val="7030A0"/>
                </a:solidFill>
                <a:latin typeface="Gotham book"/>
              </a:rPr>
              <a:t>delegates</a:t>
            </a:r>
            <a:r>
              <a:rPr lang="en-US" sz="2100" dirty="0">
                <a:solidFill>
                  <a:srgbClr val="7030A0"/>
                </a:solidFill>
                <a:latin typeface="Gotham book"/>
              </a:rPr>
              <a:t> helped organize and carry out important tasks during the Texas Revolution.</a:t>
            </a:r>
            <a:endParaRPr kumimoji="0" lang="en-US" sz="2100" b="0" i="0" u="none" strike="noStrike" kern="1200" cap="none" spc="0" normalizeH="0" baseline="0" noProof="0" dirty="0">
              <a:ln>
                <a:noFill/>
              </a:ln>
              <a:solidFill>
                <a:srgbClr val="7030A0"/>
              </a:solidFill>
              <a:effectLst/>
              <a:uLnTx/>
              <a:uFillTx/>
              <a:latin typeface="Gotham book"/>
            </a:endParaRPr>
          </a:p>
        </p:txBody>
      </p:sp>
      <p:pic>
        <p:nvPicPr>
          <p:cNvPr id="1026" name="Picture 2" descr="A painting depicting the delegates to the Convention of 1836 sitting in a log cabin listening to one delegate standing to read the Texas Declaration of Independence. ">
            <a:extLst>
              <a:ext uri="{FF2B5EF4-FFF2-40B4-BE49-F238E27FC236}">
                <a16:creationId xmlns:a16="http://schemas.microsoft.com/office/drawing/2014/main" id="{3BAE81F9-9031-6970-430B-6BA0C35E76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338" r="905" b="20306"/>
          <a:stretch/>
        </p:blipFill>
        <p:spPr bwMode="auto">
          <a:xfrm>
            <a:off x="7188043" y="1736202"/>
            <a:ext cx="4879704" cy="306964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0E718A-9892-8300-1C92-8EAA3446E975}"/>
              </a:ext>
            </a:extLst>
          </p:cNvPr>
          <p:cNvSpPr txBox="1"/>
          <p:nvPr/>
        </p:nvSpPr>
        <p:spPr>
          <a:xfrm>
            <a:off x="7293429" y="4805846"/>
            <a:ext cx="4698116" cy="1015663"/>
          </a:xfrm>
          <a:prstGeom prst="rect">
            <a:avLst/>
          </a:prstGeom>
          <a:noFill/>
        </p:spPr>
        <p:txBody>
          <a:bodyPr wrap="square" rtlCol="0">
            <a:spAutoFit/>
          </a:bodyPr>
          <a:lstStyle/>
          <a:p>
            <a:pPr algn="ctr"/>
            <a:r>
              <a:rPr lang="en-US" sz="2000" i="1" dirty="0">
                <a:latin typeface="Gotham book"/>
              </a:rPr>
              <a:t>Reading the Texas Declaration of Independence</a:t>
            </a:r>
          </a:p>
          <a:p>
            <a:pPr algn="ctr"/>
            <a:r>
              <a:rPr lang="en-US" sz="2000" i="1" dirty="0">
                <a:latin typeface="Gotham book"/>
              </a:rPr>
              <a:t>The Portal to Texas History</a:t>
            </a:r>
          </a:p>
        </p:txBody>
      </p:sp>
    </p:spTree>
    <p:extLst>
      <p:ext uri="{BB962C8B-B14F-4D97-AF65-F5344CB8AC3E}">
        <p14:creationId xmlns:p14="http://schemas.microsoft.com/office/powerpoint/2010/main" val="193340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2C93558-F771-3BD8-5B6A-1D671C11A6E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FB785EF-56B0-39B4-D5D9-55E6DEAB9AE8}"/>
              </a:ext>
            </a:extLst>
          </p:cNvPr>
          <p:cNvSpPr txBox="1">
            <a:spLocks noGrp="1"/>
          </p:cNvSpPr>
          <p:nvPr>
            <p:ph type="title" idx="4294967295"/>
          </p:nvPr>
        </p:nvSpPr>
        <p:spPr>
          <a:xfrm>
            <a:off x="1293927" y="13062"/>
            <a:ext cx="4935423"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Treaty </a:t>
            </a:r>
            <a:r>
              <a:rPr kumimoji="0" lang="en-US" sz="48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a:t>
            </a:r>
            <a:r>
              <a:rPr lang="en-US" sz="4800" i="1" dirty="0">
                <a:solidFill>
                  <a:schemeClr val="accent2">
                    <a:lumMod val="20000"/>
                    <a:lumOff val="80000"/>
                  </a:schemeClr>
                </a:solidFill>
                <a:latin typeface="Gotham Medium"/>
              </a:rPr>
              <a:t>n</a:t>
            </a:r>
            <a:r>
              <a:rPr kumimoji="0" lang="en-US" sz="48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D891C405-F4F4-E58B-94F3-194448C16C51}"/>
              </a:ext>
            </a:extLst>
          </p:cNvPr>
          <p:cNvSpPr txBox="1"/>
          <p:nvPr/>
        </p:nvSpPr>
        <p:spPr>
          <a:xfrm>
            <a:off x="108857" y="1523999"/>
            <a:ext cx="7402285" cy="523220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rgbClr val="7030A0"/>
                </a:solidFill>
                <a:latin typeface="Calibri" panose="020F0502020204030204"/>
              </a:rPr>
              <a:t>After months of hardships, challenges, and retreat from Santa Anna’s forces, Sam Houston’s troops encountered an opportunity at the San Jacinto River near present-day Houston, Texas. This opportunity would bring an end to the war.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rgbClr val="002060"/>
                </a:solidFill>
                <a:latin typeface="Calibri" panose="020F0502020204030204"/>
              </a:rPr>
              <a:t>The fighting that occurred between Houston’s troops and Santa Anna’s army at the Battle of San Jacinto forced Santa Anna to surrender.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chemeClr val="accent6">
                    <a:lumMod val="75000"/>
                  </a:schemeClr>
                </a:solidFill>
                <a:latin typeface="Calibri" panose="020F0502020204030204"/>
              </a:rPr>
              <a:t>This Texan victory at the Battle of San Jacinto ended the Texas Revolution and forced Santa Anna to sign the </a:t>
            </a:r>
            <a:r>
              <a:rPr lang="en-US" sz="2200" b="1" dirty="0">
                <a:solidFill>
                  <a:schemeClr val="accent6">
                    <a:lumMod val="75000"/>
                  </a:schemeClr>
                </a:solidFill>
                <a:latin typeface="Calibri" panose="020F0502020204030204"/>
              </a:rPr>
              <a:t>Treaties</a:t>
            </a:r>
            <a:r>
              <a:rPr lang="en-US" sz="2200" dirty="0">
                <a:solidFill>
                  <a:schemeClr val="accent6">
                    <a:lumMod val="75000"/>
                  </a:schemeClr>
                </a:solidFill>
                <a:latin typeface="Calibri" panose="020F0502020204030204"/>
              </a:rPr>
              <a:t> of Velasco. A </a:t>
            </a:r>
            <a:r>
              <a:rPr lang="en-US" sz="2200" b="1" dirty="0">
                <a:solidFill>
                  <a:schemeClr val="accent6">
                    <a:lumMod val="75000"/>
                  </a:schemeClr>
                </a:solidFill>
                <a:latin typeface="Calibri" panose="020F0502020204030204"/>
              </a:rPr>
              <a:t>treaty</a:t>
            </a:r>
            <a:r>
              <a:rPr lang="en-US" sz="2200" dirty="0">
                <a:solidFill>
                  <a:schemeClr val="accent6">
                    <a:lumMod val="75000"/>
                  </a:schemeClr>
                </a:solidFill>
                <a:latin typeface="Calibri" panose="020F0502020204030204"/>
              </a:rPr>
              <a:t> is a document that ends a war and sets the terms for peace. Sometimes, there will be more than one </a:t>
            </a:r>
            <a:r>
              <a:rPr lang="en-US" sz="2200" b="1" dirty="0">
                <a:solidFill>
                  <a:schemeClr val="accent6">
                    <a:lumMod val="75000"/>
                  </a:schemeClr>
                </a:solidFill>
                <a:latin typeface="Calibri" panose="020F0502020204030204"/>
              </a:rPr>
              <a:t>treaty</a:t>
            </a:r>
            <a:r>
              <a:rPr lang="en-US" sz="2200" dirty="0">
                <a:solidFill>
                  <a:schemeClr val="accent6">
                    <a:lumMod val="75000"/>
                  </a:schemeClr>
                </a:solidFill>
                <a:latin typeface="Calibri" panose="020F0502020204030204"/>
              </a:rPr>
              <a:t> involved in peace talks. The Texas Revolution ended with the </a:t>
            </a:r>
            <a:r>
              <a:rPr lang="en-US" sz="2200" b="1" dirty="0">
                <a:solidFill>
                  <a:schemeClr val="accent6">
                    <a:lumMod val="75000"/>
                  </a:schemeClr>
                </a:solidFill>
                <a:latin typeface="Calibri" panose="020F0502020204030204"/>
              </a:rPr>
              <a:t>Treaties of Velasco. </a:t>
            </a:r>
            <a:r>
              <a:rPr lang="en-US" sz="2200" dirty="0">
                <a:solidFill>
                  <a:schemeClr val="accent6">
                    <a:lumMod val="75000"/>
                  </a:schemeClr>
                </a:solidFill>
                <a:latin typeface="Calibri" panose="020F0502020204030204"/>
              </a:rPr>
              <a:t>One treaty was public, and one was a secret! But more on that later…</a:t>
            </a:r>
            <a:endParaRPr kumimoji="0" lang="en-US" sz="2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pic>
        <p:nvPicPr>
          <p:cNvPr id="2050" name="Picture 2" descr="A photograph of the Treaty of Velasco. The script is illegible in the photo. It is written on yellowed parchment paper.">
            <a:extLst>
              <a:ext uri="{FF2B5EF4-FFF2-40B4-BE49-F238E27FC236}">
                <a16:creationId xmlns:a16="http://schemas.microsoft.com/office/drawing/2014/main" id="{37FDC33E-392A-3CCD-2288-063233E2F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732" y="708371"/>
            <a:ext cx="3348341" cy="421197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57559E-DF21-A653-137F-7AE709FCB839}"/>
              </a:ext>
            </a:extLst>
          </p:cNvPr>
          <p:cNvSpPr txBox="1"/>
          <p:nvPr/>
        </p:nvSpPr>
        <p:spPr>
          <a:xfrm>
            <a:off x="7031627" y="4937632"/>
            <a:ext cx="4419600" cy="830997"/>
          </a:xfrm>
          <a:prstGeom prst="rect">
            <a:avLst/>
          </a:prstGeom>
          <a:noFill/>
        </p:spPr>
        <p:txBody>
          <a:bodyPr wrap="square" rtlCol="0">
            <a:spAutoFit/>
          </a:bodyPr>
          <a:lstStyle/>
          <a:p>
            <a:pPr algn="ctr"/>
            <a:r>
              <a:rPr lang="en-US" sz="2400" i="1" dirty="0">
                <a:latin typeface="Gotham book"/>
              </a:rPr>
              <a:t>The Treaty of Velasco</a:t>
            </a:r>
          </a:p>
          <a:p>
            <a:pPr algn="ctr"/>
            <a:r>
              <a:rPr lang="en-US" sz="2400" i="1" dirty="0">
                <a:latin typeface="Gotham book"/>
              </a:rPr>
              <a:t>The Portal to Texas History</a:t>
            </a:r>
          </a:p>
        </p:txBody>
      </p:sp>
    </p:spTree>
    <p:extLst>
      <p:ext uri="{BB962C8B-B14F-4D97-AF65-F5344CB8AC3E}">
        <p14:creationId xmlns:p14="http://schemas.microsoft.com/office/powerpoint/2010/main" val="249062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A7D60-446A-366B-3DFC-CA3B142A3C4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8E97CA1-AD44-70C2-9BEF-F2606D873FAA}"/>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1A5687C2-1617-FA01-BE66-56A7A24A2E75}"/>
              </a:ext>
            </a:extLst>
          </p:cNvPr>
          <p:cNvSpPr txBox="1"/>
          <p:nvPr/>
        </p:nvSpPr>
        <p:spPr>
          <a:xfrm>
            <a:off x="2838488" y="1810464"/>
            <a:ext cx="5957170" cy="4893647"/>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solidFill>
                  <a:srgbClr val="002060"/>
                </a:solidFill>
                <a:latin typeface="Gotham book"/>
              </a:rPr>
              <a:t> The chart shows 16 words </a:t>
            </a:r>
          </a:p>
          <a:p>
            <a:pPr marR="0" lvl="0" defTabSz="914400" rtl="0" eaLnBrk="1" fontAlgn="auto" latinLnBrk="0" hangingPunct="1">
              <a:lnSpc>
                <a:spcPct val="100000"/>
              </a:lnSpc>
              <a:spcBef>
                <a:spcPts val="0"/>
              </a:spcBef>
              <a:spcAft>
                <a:spcPts val="0"/>
              </a:spcAft>
              <a:buClrTx/>
              <a:buSzTx/>
              <a:tabLst/>
              <a:defRPr/>
            </a:pPr>
            <a:r>
              <a:rPr lang="en-US" sz="3400" dirty="0">
                <a:solidFill>
                  <a:srgbClr val="002060"/>
                </a:solidFill>
                <a:latin typeface="Gotham book"/>
              </a:rPr>
              <a:t>      related to social studies.</a:t>
            </a:r>
            <a:endParaRPr kumimoji="0" lang="en-US" sz="3400" b="0" i="0" u="none" strike="noStrike" kern="1200" cap="none" spc="0" normalizeH="0" baseline="0" noProof="0" dirty="0">
              <a:ln>
                <a:noFill/>
              </a:ln>
              <a:solidFill>
                <a:srgbClr val="C00000"/>
              </a:solidFill>
              <a:effectLst/>
              <a:uLnTx/>
              <a:uFillTx/>
              <a:latin typeface="Gotham book"/>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solidFill>
                  <a:srgbClr val="7030A0"/>
                </a:solidFill>
                <a:latin typeface="Gotham book"/>
              </a:rPr>
              <a:t>Based on what you know so far, which terms do you think are most closely related to this unit? </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C00000"/>
                </a:solidFill>
                <a:effectLst/>
                <a:uLnTx/>
                <a:uFillTx/>
                <a:latin typeface="Gotham book"/>
              </a:rPr>
              <a:t>Circle or highlight all that apply</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B050"/>
                </a:solidFill>
                <a:effectLst/>
                <a:uLnTx/>
                <a:uFillTx/>
                <a:latin typeface="Gotham book"/>
              </a:rPr>
              <a:t>Discuss with a partner  </a:t>
            </a:r>
          </a:p>
        </p:txBody>
      </p:sp>
      <p:pic>
        <p:nvPicPr>
          <p:cNvPr id="4" name="Graphic 3">
            <a:extLst>
              <a:ext uri="{FF2B5EF4-FFF2-40B4-BE49-F238E27FC236}">
                <a16:creationId xmlns:a16="http://schemas.microsoft.com/office/drawing/2014/main" id="{6D65DCF9-17B4-9003-5EAC-845AFFD822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162" y="1810464"/>
            <a:ext cx="1208326" cy="1208326"/>
          </a:xfrm>
          <a:prstGeom prst="rect">
            <a:avLst/>
          </a:prstGeom>
        </p:spPr>
      </p:pic>
      <p:pic>
        <p:nvPicPr>
          <p:cNvPr id="5" name="Graphic 4">
            <a:extLst>
              <a:ext uri="{FF2B5EF4-FFF2-40B4-BE49-F238E27FC236}">
                <a16:creationId xmlns:a16="http://schemas.microsoft.com/office/drawing/2014/main" id="{C4D8DECB-08B5-4D02-16E4-08A6A3B413F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0162" y="4788905"/>
            <a:ext cx="925793" cy="925793"/>
          </a:xfrm>
          <a:prstGeom prst="rect">
            <a:avLst/>
          </a:prstGeom>
        </p:spPr>
      </p:pic>
      <p:pic>
        <p:nvPicPr>
          <p:cNvPr id="6" name="Graphic 5">
            <a:extLst>
              <a:ext uri="{FF2B5EF4-FFF2-40B4-BE49-F238E27FC236}">
                <a16:creationId xmlns:a16="http://schemas.microsoft.com/office/drawing/2014/main" id="{820F6E1B-8E77-C53D-0649-6B06FF14C01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2993" y="5836268"/>
            <a:ext cx="842453" cy="842453"/>
          </a:xfrm>
          <a:prstGeom prst="rect">
            <a:avLst/>
          </a:prstGeom>
        </p:spPr>
      </p:pic>
      <p:pic>
        <p:nvPicPr>
          <p:cNvPr id="7" name="Graphic 6">
            <a:extLst>
              <a:ext uri="{FF2B5EF4-FFF2-40B4-BE49-F238E27FC236}">
                <a16:creationId xmlns:a16="http://schemas.microsoft.com/office/drawing/2014/main" id="{9A5F6084-403F-460C-1067-F0641CEF60E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26130" y="3186195"/>
            <a:ext cx="1071092" cy="1071092"/>
          </a:xfrm>
          <a:prstGeom prst="rect">
            <a:avLst/>
          </a:prstGeom>
        </p:spPr>
      </p:pic>
    </p:spTree>
    <p:extLst>
      <p:ext uri="{BB962C8B-B14F-4D97-AF65-F5344CB8AC3E}">
        <p14:creationId xmlns:p14="http://schemas.microsoft.com/office/powerpoint/2010/main" val="16183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DB149E0-A051-5C82-760C-70EB0EDFB69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68F0459-4731-AB7D-E423-99EB09621881}"/>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746AB0C3-BE38-85FC-B02B-AC522D9A6BED}"/>
              </a:ext>
            </a:extLst>
          </p:cNvPr>
          <p:cNvSpPr/>
          <p:nvPr/>
        </p:nvSpPr>
        <p:spPr>
          <a:xfrm>
            <a:off x="2710811" y="1878156"/>
            <a:ext cx="8980446" cy="183387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think _______ is related to the unit because __________</a:t>
            </a:r>
          </a:p>
        </p:txBody>
      </p:sp>
      <p:pic>
        <p:nvPicPr>
          <p:cNvPr id="4" name="Graphic 3">
            <a:extLst>
              <a:ext uri="{FF2B5EF4-FFF2-40B4-BE49-F238E27FC236}">
                <a16:creationId xmlns:a16="http://schemas.microsoft.com/office/drawing/2014/main" id="{93CB7E0B-5FA4-EBA3-70AA-8957B7E987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576" y="2305399"/>
            <a:ext cx="1208110" cy="1208110"/>
          </a:xfrm>
          <a:prstGeom prst="rect">
            <a:avLst/>
          </a:prstGeom>
        </p:spPr>
      </p:pic>
      <p:sp>
        <p:nvSpPr>
          <p:cNvPr id="5" name="Speech Bubble: Rectangle with Corners Rounded 4">
            <a:extLst>
              <a:ext uri="{FF2B5EF4-FFF2-40B4-BE49-F238E27FC236}">
                <a16:creationId xmlns:a16="http://schemas.microsoft.com/office/drawing/2014/main" id="{079075E8-4A49-C3A2-BDCC-4B490F939A52}"/>
              </a:ext>
            </a:extLst>
          </p:cNvPr>
          <p:cNvSpPr/>
          <p:nvPr/>
        </p:nvSpPr>
        <p:spPr>
          <a:xfrm>
            <a:off x="707839" y="4031717"/>
            <a:ext cx="8980446" cy="1586707"/>
          </a:xfrm>
          <a:prstGeom prst="wedgeRoundRectCallout">
            <a:avLst>
              <a:gd name="adj1" fmla="val 58298"/>
              <a:gd name="adj2" fmla="val 3660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0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I think _______ is NOT related to the unit because _______________</a:t>
            </a:r>
            <a:endPar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D839E94D-D53F-DD79-97A0-AB9B8CF06E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9347" y="4410314"/>
            <a:ext cx="1208110" cy="1208110"/>
          </a:xfrm>
          <a:prstGeom prst="rect">
            <a:avLst/>
          </a:prstGeom>
        </p:spPr>
      </p:pic>
    </p:spTree>
    <p:extLst>
      <p:ext uri="{BB962C8B-B14F-4D97-AF65-F5344CB8AC3E}">
        <p14:creationId xmlns:p14="http://schemas.microsoft.com/office/powerpoint/2010/main" val="294926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838488" y="1810464"/>
            <a:ext cx="5576168" cy="4893647"/>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solidFill>
                  <a:srgbClr val="002060"/>
                </a:solidFill>
                <a:latin typeface="Gotham book"/>
              </a:rPr>
              <a:t> The chart shows 4 of the </a:t>
            </a:r>
          </a:p>
          <a:p>
            <a:pPr marR="0" lvl="0" defTabSz="914400" rtl="0" eaLnBrk="1" fontAlgn="auto" latinLnBrk="0" hangingPunct="1">
              <a:lnSpc>
                <a:spcPct val="100000"/>
              </a:lnSpc>
              <a:spcBef>
                <a:spcPts val="0"/>
              </a:spcBef>
              <a:spcAft>
                <a:spcPts val="0"/>
              </a:spcAft>
              <a:buClrTx/>
              <a:buSzTx/>
              <a:tabLst/>
              <a:defRPr/>
            </a:pPr>
            <a:r>
              <a:rPr lang="en-US" sz="3400" dirty="0">
                <a:solidFill>
                  <a:srgbClr val="002060"/>
                </a:solidFill>
                <a:latin typeface="Gotham book"/>
              </a:rPr>
              <a:t>      new vocabulary terms we </a:t>
            </a:r>
          </a:p>
          <a:p>
            <a:pPr marR="0" lvl="0" defTabSz="914400" rtl="0" eaLnBrk="1" fontAlgn="auto" latinLnBrk="0" hangingPunct="1">
              <a:lnSpc>
                <a:spcPct val="100000"/>
              </a:lnSpc>
              <a:spcBef>
                <a:spcPts val="0"/>
              </a:spcBef>
              <a:spcAft>
                <a:spcPts val="0"/>
              </a:spcAft>
              <a:buClrTx/>
              <a:buSzTx/>
              <a:tabLst/>
              <a:defRPr/>
            </a:pPr>
            <a:r>
              <a:rPr lang="en-US" sz="3400" dirty="0">
                <a:solidFill>
                  <a:srgbClr val="002060"/>
                </a:solidFill>
                <a:latin typeface="Gotham book"/>
              </a:rPr>
              <a:t>      will learn in this unit.</a:t>
            </a:r>
            <a:endParaRPr kumimoji="0" lang="en-US" sz="3400" b="0" i="0" u="none" strike="noStrike" kern="1200" cap="none" spc="0" normalizeH="0" baseline="0" noProof="0" dirty="0">
              <a:ln>
                <a:noFill/>
              </a:ln>
              <a:solidFill>
                <a:srgbClr val="C00000"/>
              </a:solidFill>
              <a:effectLst/>
              <a:uLnTx/>
              <a:uFillTx/>
              <a:latin typeface="Gotham book"/>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solidFill>
                  <a:srgbClr val="C00000"/>
                </a:solidFill>
                <a:latin typeface="Gotham book"/>
              </a:rPr>
              <a:t>Complete the chart based on what you already know about these words. (if you don’t know a word yet that’s ok!)</a:t>
            </a:r>
            <a:endParaRPr kumimoji="0" lang="en-US" sz="3400" b="0" i="0" u="none" strike="noStrike" kern="1200" cap="none" spc="0" normalizeH="0" baseline="0" noProof="0" dirty="0">
              <a:ln>
                <a:noFill/>
              </a:ln>
              <a:solidFill>
                <a:srgbClr val="C00000"/>
              </a:solidFill>
              <a:effectLst/>
              <a:uLnTx/>
              <a:uFillTx/>
              <a:latin typeface="Gotham book"/>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B050"/>
                </a:solidFill>
                <a:effectLst/>
                <a:uLnTx/>
                <a:uFillTx/>
                <a:latin typeface="Gotham book"/>
              </a:rPr>
              <a:t>Discuss with a partner  </a:t>
            </a:r>
          </a:p>
        </p:txBody>
      </p:sp>
      <p:pic>
        <p:nvPicPr>
          <p:cNvPr id="4" name="Graphic 3">
            <a:extLst>
              <a:ext uri="{FF2B5EF4-FFF2-40B4-BE49-F238E27FC236}">
                <a16:creationId xmlns:a16="http://schemas.microsoft.com/office/drawing/2014/main" id="{1DF63D10-49B0-4EC9-2FD1-FB3358E622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162" y="1810464"/>
            <a:ext cx="1208326" cy="1208326"/>
          </a:xfrm>
          <a:prstGeom prst="rect">
            <a:avLst/>
          </a:prstGeom>
        </p:spPr>
      </p:pic>
      <p:pic>
        <p:nvPicPr>
          <p:cNvPr id="5" name="Graphic 4">
            <a:extLst>
              <a:ext uri="{FF2B5EF4-FFF2-40B4-BE49-F238E27FC236}">
                <a16:creationId xmlns:a16="http://schemas.microsoft.com/office/drawing/2014/main" id="{940766F9-8D89-03AF-435A-0E737259AE0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429" y="3662043"/>
            <a:ext cx="925793" cy="925793"/>
          </a:xfrm>
          <a:prstGeom prst="rect">
            <a:avLst/>
          </a:prstGeom>
        </p:spPr>
      </p:pic>
      <p:pic>
        <p:nvPicPr>
          <p:cNvPr id="6" name="Graphic 5">
            <a:extLst>
              <a:ext uri="{FF2B5EF4-FFF2-40B4-BE49-F238E27FC236}">
                <a16:creationId xmlns:a16="http://schemas.microsoft.com/office/drawing/2014/main" id="{2CB0415A-E5E7-F8FC-E502-7979C1CF8C2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3098" y="5714698"/>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878156"/>
            <a:ext cx="8980446" cy="995795"/>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don’t know the word _______ yet</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8" y="1771999"/>
            <a:ext cx="1208110" cy="1208110"/>
          </a:xfrm>
          <a:prstGeom prst="rect">
            <a:avLst/>
          </a:prstGeom>
        </p:spPr>
      </p:pic>
      <p:sp>
        <p:nvSpPr>
          <p:cNvPr id="5" name="Speech Bubble: Rectangle with Corners Rounded 4">
            <a:extLst>
              <a:ext uri="{FF2B5EF4-FFF2-40B4-BE49-F238E27FC236}">
                <a16:creationId xmlns:a16="http://schemas.microsoft.com/office/drawing/2014/main" id="{8D34917E-92EE-F765-FE8C-E9A241DC508A}"/>
              </a:ext>
            </a:extLst>
          </p:cNvPr>
          <p:cNvSpPr/>
          <p:nvPr/>
        </p:nvSpPr>
        <p:spPr>
          <a:xfrm>
            <a:off x="653411" y="3238364"/>
            <a:ext cx="8980446" cy="1586707"/>
          </a:xfrm>
          <a:prstGeom prst="wedgeRoundRectCallout">
            <a:avLst>
              <a:gd name="adj1" fmla="val 58298"/>
              <a:gd name="adj2" fmla="val 3660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I’ve heard of the word ______. </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0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I think it means _______________.</a:t>
            </a:r>
            <a:endPar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DD944E80-6569-81FC-6AF7-D11640892E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147" y="3616961"/>
            <a:ext cx="1208110" cy="1208110"/>
          </a:xfrm>
          <a:prstGeom prst="rect">
            <a:avLst/>
          </a:prstGeom>
        </p:spPr>
      </p:pic>
      <p:sp>
        <p:nvSpPr>
          <p:cNvPr id="7" name="Speech Bubble: Rectangle with Corners Rounded 6">
            <a:extLst>
              <a:ext uri="{FF2B5EF4-FFF2-40B4-BE49-F238E27FC236}">
                <a16:creationId xmlns:a16="http://schemas.microsoft.com/office/drawing/2014/main" id="{45768C08-8E5E-D3B9-AEDA-BBB2D63760E4}"/>
              </a:ext>
            </a:extLst>
          </p:cNvPr>
          <p:cNvSpPr/>
          <p:nvPr/>
        </p:nvSpPr>
        <p:spPr>
          <a:xfrm>
            <a:off x="2307771" y="5189484"/>
            <a:ext cx="9590315" cy="995795"/>
          </a:xfrm>
          <a:prstGeom prst="wedgeRoundRectCallout">
            <a:avLst>
              <a:gd name="adj1" fmla="val -56372"/>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know the word _____. It means _____.</a:t>
            </a:r>
          </a:p>
        </p:txBody>
      </p:sp>
      <p:pic>
        <p:nvPicPr>
          <p:cNvPr id="8" name="Graphic 7">
            <a:extLst>
              <a:ext uri="{FF2B5EF4-FFF2-40B4-BE49-F238E27FC236}">
                <a16:creationId xmlns:a16="http://schemas.microsoft.com/office/drawing/2014/main" id="{C353C043-BBFB-564C-97C5-568A64079B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9" y="5189484"/>
            <a:ext cx="1208110" cy="1208110"/>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key terms do we need to know to be successful in this unit?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587830" y="1785257"/>
            <a:ext cx="10797302" cy="4126258"/>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tabLst>
                <a:tab pos="457200" algn="l"/>
              </a:tabLst>
            </a:pPr>
            <a:r>
              <a:rPr lang="en-US" sz="4000" b="1" i="1" u="sng"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We will</a:t>
            </a:r>
            <a:r>
              <a:rPr lang="en-US" sz="4000"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 identify, define, and exemplify the key terms of Unit 5: The Texas Revolution.</a:t>
            </a:r>
            <a:endParaRPr lang="en-US" sz="2000" dirty="0">
              <a:solidFill>
                <a:schemeClr val="accent6">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Lst>
            </a:pPr>
            <a:r>
              <a:rPr lang="en-US" sz="4000" b="1" i="1" u="sng" dirty="0">
                <a:solidFill>
                  <a:srgbClr val="7030A0"/>
                </a:solidFill>
                <a:effectLst/>
                <a:latin typeface="Gotham Book"/>
                <a:ea typeface="Times New Roman" panose="02020603050405020304" pitchFamily="18" charset="0"/>
                <a:cs typeface="Times New Roman" panose="02020603050405020304" pitchFamily="18" charset="0"/>
              </a:rPr>
              <a:t>I will</a:t>
            </a:r>
            <a:r>
              <a:rPr lang="en-US" sz="4000" b="1" i="1" dirty="0">
                <a:solidFill>
                  <a:srgbClr val="7030A0"/>
                </a:solidFill>
                <a:effectLst/>
                <a:latin typeface="Gotham Book"/>
                <a:ea typeface="Times New Roman" panose="02020603050405020304" pitchFamily="18" charset="0"/>
                <a:cs typeface="Times New Roman" panose="02020603050405020304" pitchFamily="18" charset="0"/>
              </a:rPr>
              <a:t> </a:t>
            </a:r>
            <a:r>
              <a:rPr lang="en-US" sz="4000" dirty="0">
                <a:solidFill>
                  <a:srgbClr val="7030A0"/>
                </a:solidFill>
                <a:effectLst/>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4000"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Revolution </a:t>
            </a:r>
            <a:r>
              <a:rPr kumimoji="0" lang="en-US" sz="48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B6F5512-4672-385A-C669-616A4468A7C5}"/>
              </a:ext>
            </a:extLst>
          </p:cNvPr>
          <p:cNvSpPr txBox="1"/>
          <p:nvPr/>
        </p:nvSpPr>
        <p:spPr>
          <a:xfrm>
            <a:off x="119743" y="1611085"/>
            <a:ext cx="7064828" cy="51629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rPr>
              <a:t>When civil war broke out in Mexico between the federalists and the centralists, many in Texas had different opinions about what the people of Texas should do.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Some wanted to avoid war, while others wanted to join the war hoping to return to the Federal Constitution of 1824. Others wanted to join the war to separate from Mexico entirely; </a:t>
            </a:r>
            <a:r>
              <a:rPr lang="en-US" sz="2200" dirty="0">
                <a:solidFill>
                  <a:srgbClr val="7030A0"/>
                </a:solidFill>
                <a:latin typeface="Calibri" panose="020F0502020204030204"/>
              </a:rPr>
              <a:t>t</a:t>
            </a: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his group wanted independence for Texas.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As the war </a:t>
            </a:r>
            <a:r>
              <a:rPr lang="en-US" sz="2200" dirty="0">
                <a:solidFill>
                  <a:srgbClr val="C00000"/>
                </a:solidFill>
                <a:latin typeface="Calibri" panose="020F0502020204030204"/>
              </a:rPr>
              <a:t>against the centralist government progressed in Texas, more people in Texas leaned toward independence from Mexico. A war to change or overthrow your current government is called a </a:t>
            </a:r>
            <a:r>
              <a:rPr lang="en-US" sz="2200" b="1" dirty="0">
                <a:solidFill>
                  <a:srgbClr val="C00000"/>
                </a:solidFill>
                <a:latin typeface="Calibri" panose="020F0502020204030204"/>
              </a:rPr>
              <a:t>revolution</a:t>
            </a:r>
            <a:r>
              <a:rPr lang="en-US" sz="2200" dirty="0">
                <a:solidFill>
                  <a:srgbClr val="C00000"/>
                </a:solidFill>
                <a:latin typeface="Calibri" panose="020F0502020204030204"/>
              </a:rPr>
              <a:t>. </a:t>
            </a:r>
            <a:r>
              <a:rPr lang="en-US" sz="2200" dirty="0">
                <a:solidFill>
                  <a:srgbClr val="002060"/>
                </a:solidFill>
                <a:latin typeface="Calibri" panose="020F0502020204030204"/>
              </a:rPr>
              <a:t>In the Texas </a:t>
            </a:r>
            <a:r>
              <a:rPr lang="en-US" sz="2200" b="1" dirty="0">
                <a:solidFill>
                  <a:srgbClr val="002060"/>
                </a:solidFill>
                <a:latin typeface="Calibri" panose="020F0502020204030204"/>
              </a:rPr>
              <a:t>Revolution</a:t>
            </a:r>
            <a:r>
              <a:rPr lang="en-US" sz="2200" dirty="0">
                <a:solidFill>
                  <a:srgbClr val="002060"/>
                </a:solidFill>
                <a:latin typeface="Calibri" panose="020F0502020204030204"/>
              </a:rPr>
              <a:t>, some Anglos and Tejanos wanted to break from the centralist government of Mexico in order to create their own independent government for Texas. </a:t>
            </a:r>
            <a:endPar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050" name="Picture 2" descr="The front page of a newspaper announcing the beginning of the Texas Revolution. The headline reads: Freemen of Texas To arms!!! To arms!!! &quot;Now's the day, and now's the hour.&quot; ">
            <a:extLst>
              <a:ext uri="{FF2B5EF4-FFF2-40B4-BE49-F238E27FC236}">
                <a16:creationId xmlns:a16="http://schemas.microsoft.com/office/drawing/2014/main" id="{FCA916C7-9014-3886-F52F-1A1B61BB9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281" y="1613016"/>
            <a:ext cx="4752975" cy="36480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636668-1D9A-7FCF-BBF4-1854E6F3E896}"/>
              </a:ext>
            </a:extLst>
          </p:cNvPr>
          <p:cNvSpPr txBox="1"/>
          <p:nvPr/>
        </p:nvSpPr>
        <p:spPr>
          <a:xfrm>
            <a:off x="7319281" y="5261091"/>
            <a:ext cx="4735286" cy="1015663"/>
          </a:xfrm>
          <a:prstGeom prst="rect">
            <a:avLst/>
          </a:prstGeom>
          <a:noFill/>
        </p:spPr>
        <p:txBody>
          <a:bodyPr wrap="square" rtlCol="0">
            <a:spAutoFit/>
          </a:bodyPr>
          <a:lstStyle/>
          <a:p>
            <a:pPr algn="ctr"/>
            <a:r>
              <a:rPr lang="en-US" sz="2000" i="1" dirty="0">
                <a:latin typeface="Gotham book"/>
              </a:rPr>
              <a:t>The Texas Republican</a:t>
            </a:r>
          </a:p>
          <a:p>
            <a:pPr algn="ctr"/>
            <a:r>
              <a:rPr lang="en-US" sz="2000" i="1" dirty="0">
                <a:latin typeface="Gotham book"/>
              </a:rPr>
              <a:t>October 2, 1835</a:t>
            </a:r>
          </a:p>
          <a:p>
            <a:pPr algn="ctr"/>
            <a:r>
              <a:rPr lang="en-US" sz="2000" i="1" dirty="0">
                <a:latin typeface="Gotham book"/>
              </a:rPr>
              <a:t>The Portal to Texas History</a:t>
            </a:r>
          </a:p>
        </p:txBody>
      </p:sp>
    </p:spTree>
    <p:extLst>
      <p:ext uri="{BB962C8B-B14F-4D97-AF65-F5344CB8AC3E}">
        <p14:creationId xmlns:p14="http://schemas.microsoft.com/office/powerpoint/2010/main" val="119857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accent2">
                    <a:lumMod val="20000"/>
                    <a:lumOff val="80000"/>
                  </a:schemeClr>
                </a:solidFill>
                <a:latin typeface="Gotham Medium"/>
              </a:rPr>
              <a:t>Siege </a:t>
            </a:r>
            <a:r>
              <a:rPr lang="en-US" sz="4800" i="1" dirty="0">
                <a:solidFill>
                  <a:schemeClr val="accent2">
                    <a:lumMod val="20000"/>
                    <a:lumOff val="80000"/>
                  </a:schemeClr>
                </a:solidFill>
                <a:latin typeface="Gotham Medium"/>
              </a:rPr>
              <a:t>(n)</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B6F5512-4672-385A-C669-616A4468A7C5}"/>
              </a:ext>
            </a:extLst>
          </p:cNvPr>
          <p:cNvSpPr txBox="1"/>
          <p:nvPr/>
        </p:nvSpPr>
        <p:spPr>
          <a:xfrm>
            <a:off x="48060" y="1578428"/>
            <a:ext cx="6537798" cy="527836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2060"/>
                </a:solidFill>
                <a:effectLst/>
                <a:uLnTx/>
                <a:uFillTx/>
                <a:latin typeface="Calibri" panose="020F0502020204030204"/>
                <a:ea typeface="+mn-ea"/>
                <a:cs typeface="+mn-cs"/>
              </a:rPr>
              <a:t>When Santa Anna’s centralist army marched into San Antonio in 1836, the Anglo and Tejano troops there took shelter </a:t>
            </a:r>
            <a:r>
              <a:rPr lang="en-US" sz="2100" dirty="0">
                <a:solidFill>
                  <a:srgbClr val="002060"/>
                </a:solidFill>
                <a:latin typeface="Calibri" panose="020F0502020204030204"/>
              </a:rPr>
              <a:t>in</a:t>
            </a:r>
            <a:r>
              <a:rPr kumimoji="0" lang="en-US" sz="2100" b="0" i="0" u="none" strike="noStrike" kern="1200" cap="none" spc="0" normalizeH="0" baseline="0" noProof="0" dirty="0">
                <a:ln>
                  <a:noFill/>
                </a:ln>
                <a:solidFill>
                  <a:srgbClr val="002060"/>
                </a:solidFill>
                <a:effectLst/>
                <a:uLnTx/>
                <a:uFillTx/>
                <a:latin typeface="Calibri" panose="020F0502020204030204"/>
                <a:ea typeface="+mn-ea"/>
                <a:cs typeface="+mn-cs"/>
              </a:rPr>
              <a:t> an old Spanish mission known as the Alamo.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Santa Anna ordered his army to surround the Alamo. He didn’t want any people or supplies</a:t>
            </a:r>
            <a:r>
              <a:rPr lang="en-US" sz="2100" dirty="0">
                <a:solidFill>
                  <a:schemeClr val="accent6">
                    <a:lumMod val="50000"/>
                  </a:schemeClr>
                </a:solidFill>
                <a:latin typeface="Calibri" panose="020F0502020204030204"/>
              </a:rPr>
              <a:t> to enter or exit the Alamo. </a:t>
            </a:r>
            <a:r>
              <a:rPr lang="en-US" sz="2100" dirty="0">
                <a:solidFill>
                  <a:srgbClr val="7030A0"/>
                </a:solidFill>
                <a:latin typeface="Calibri" panose="020F0502020204030204"/>
              </a:rPr>
              <a:t>This strategy is called a </a:t>
            </a:r>
            <a:r>
              <a:rPr lang="en-US" sz="2100" b="1" dirty="0">
                <a:solidFill>
                  <a:srgbClr val="7030A0"/>
                </a:solidFill>
                <a:latin typeface="Calibri" panose="020F0502020204030204"/>
              </a:rPr>
              <a:t>siege. </a:t>
            </a:r>
            <a:r>
              <a:rPr lang="en-US" sz="2100" dirty="0">
                <a:solidFill>
                  <a:srgbClr val="7030A0"/>
                </a:solidFill>
                <a:latin typeface="Calibri" panose="020F0502020204030204"/>
              </a:rPr>
              <a:t>During a </a:t>
            </a:r>
            <a:r>
              <a:rPr lang="en-US" sz="2100" b="1" dirty="0">
                <a:solidFill>
                  <a:srgbClr val="7030A0"/>
                </a:solidFill>
                <a:latin typeface="Calibri" panose="020F0502020204030204"/>
              </a:rPr>
              <a:t>siege, </a:t>
            </a:r>
            <a:r>
              <a:rPr lang="en-US" sz="2100" dirty="0">
                <a:solidFill>
                  <a:srgbClr val="7030A0"/>
                </a:solidFill>
                <a:latin typeface="Calibri" panose="020F0502020204030204"/>
              </a:rPr>
              <a:t>one side of a war surrounds their enemy with the goal of waiting for them to run out of food and supplies and eventually surrender.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rgbClr val="C00000"/>
                </a:solidFill>
                <a:latin typeface="Calibri" panose="020F0502020204030204"/>
              </a:rPr>
              <a:t>During the thirteen-day </a:t>
            </a:r>
            <a:r>
              <a:rPr lang="en-US" sz="2100" b="1" dirty="0">
                <a:solidFill>
                  <a:srgbClr val="C00000"/>
                </a:solidFill>
                <a:latin typeface="Calibri" panose="020F0502020204030204"/>
              </a:rPr>
              <a:t>siege</a:t>
            </a:r>
            <a:r>
              <a:rPr lang="en-US" sz="2100" dirty="0">
                <a:solidFill>
                  <a:srgbClr val="C00000"/>
                </a:solidFill>
                <a:latin typeface="Calibri" panose="020F0502020204030204"/>
              </a:rPr>
              <a:t> of the Alamo</a:t>
            </a:r>
            <a:r>
              <a:rPr lang="en-US" sz="2100" b="1" dirty="0">
                <a:solidFill>
                  <a:srgbClr val="C00000"/>
                </a:solidFill>
                <a:latin typeface="Calibri" panose="020F0502020204030204"/>
              </a:rPr>
              <a:t>,</a:t>
            </a:r>
            <a:r>
              <a:rPr lang="en-US" sz="2100" dirty="0">
                <a:solidFill>
                  <a:srgbClr val="C00000"/>
                </a:solidFill>
                <a:latin typeface="Calibri" panose="020F0502020204030204"/>
              </a:rPr>
              <a:t> Santa Anna ordered his troops to regularly bombard the Alamo. He hoped this would weaken the Texas troops and speed up their surrender. The defenders of the Alamo didn’t surrender, however, so after a nearly two-week </a:t>
            </a:r>
            <a:r>
              <a:rPr lang="en-US" sz="2100" b="1" dirty="0">
                <a:solidFill>
                  <a:srgbClr val="C00000"/>
                </a:solidFill>
                <a:latin typeface="Calibri" panose="020F0502020204030204"/>
              </a:rPr>
              <a:t>siege</a:t>
            </a:r>
            <a:r>
              <a:rPr lang="en-US" sz="2100" dirty="0">
                <a:solidFill>
                  <a:srgbClr val="C00000"/>
                </a:solidFill>
                <a:latin typeface="Calibri" panose="020F0502020204030204"/>
              </a:rPr>
              <a:t>, Santa Anna’s army attacked. </a:t>
            </a:r>
            <a:endParaRPr kumimoji="0" lang="en-US" sz="21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8" name="Picture 17" descr="A map showing the location of the Alamo to the east of a snaking river. Surrounding the Alamo are 6 positions of Santa Anna's troops with cannons trained at the Alamo. This image demonstrates the siege of the Alamo. ">
            <a:extLst>
              <a:ext uri="{FF2B5EF4-FFF2-40B4-BE49-F238E27FC236}">
                <a16:creationId xmlns:a16="http://schemas.microsoft.com/office/drawing/2014/main" id="{56ADD566-2CF7-1ED9-EA58-2DC78E8E1851}"/>
              </a:ext>
            </a:extLst>
          </p:cNvPr>
          <p:cNvPicPr>
            <a:picLocks noChangeAspect="1"/>
          </p:cNvPicPr>
          <p:nvPr/>
        </p:nvPicPr>
        <p:blipFill>
          <a:blip r:embed="rId4"/>
          <a:srcRect r="844" b="2307"/>
          <a:stretch/>
        </p:blipFill>
        <p:spPr>
          <a:xfrm>
            <a:off x="6498771" y="1534884"/>
            <a:ext cx="5645169" cy="4953001"/>
          </a:xfrm>
          <a:prstGeom prst="rect">
            <a:avLst/>
          </a:prstGeom>
        </p:spPr>
      </p:pic>
    </p:spTree>
    <p:extLst>
      <p:ext uri="{BB962C8B-B14F-4D97-AF65-F5344CB8AC3E}">
        <p14:creationId xmlns:p14="http://schemas.microsoft.com/office/powerpoint/2010/main" val="300486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Courier </a:t>
            </a:r>
            <a:r>
              <a:rPr kumimoji="0" lang="en-US" sz="48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B6F5512-4672-385A-C669-616A4468A7C5}"/>
              </a:ext>
            </a:extLst>
          </p:cNvPr>
          <p:cNvSpPr txBox="1"/>
          <p:nvPr/>
        </p:nvSpPr>
        <p:spPr>
          <a:xfrm>
            <a:off x="91598" y="1491343"/>
            <a:ext cx="8240486" cy="540147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Gotham Book"/>
              </a:rPr>
              <a:t>When we want to send information or messages to people today, we can send them instantly through technology like a text message.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C00000"/>
                </a:solidFill>
                <a:effectLst/>
                <a:uLnTx/>
                <a:uFillTx/>
                <a:latin typeface="Gotham Book"/>
              </a:rPr>
              <a:t>The people fighting in the Texas Revolution didn’t have technology as advanced as ours. When they needed to send some important information, they wrote a letter by hand and sent it with a </a:t>
            </a:r>
            <a:r>
              <a:rPr kumimoji="0" lang="en-US" sz="2300" b="1" i="0" u="none" strike="noStrike" kern="1200" cap="none" spc="0" normalizeH="0" baseline="0" noProof="0" dirty="0">
                <a:ln>
                  <a:noFill/>
                </a:ln>
                <a:solidFill>
                  <a:srgbClr val="C00000"/>
                </a:solidFill>
                <a:effectLst/>
                <a:uLnTx/>
                <a:uFillTx/>
                <a:latin typeface="Gotham Book"/>
              </a:rPr>
              <a:t>courier</a:t>
            </a:r>
            <a:r>
              <a:rPr kumimoji="0" lang="en-US" sz="2300" b="0" i="0" u="none" strike="noStrike" kern="1200" cap="none" spc="0" normalizeH="0" baseline="0" noProof="0" dirty="0">
                <a:ln>
                  <a:noFill/>
                </a:ln>
                <a:solidFill>
                  <a:srgbClr val="C00000"/>
                </a:solidFill>
                <a:effectLst/>
                <a:uLnTx/>
                <a:uFillTx/>
                <a:latin typeface="Gotham Book"/>
              </a:rPr>
              <a:t>. A </a:t>
            </a:r>
            <a:r>
              <a:rPr kumimoji="0" lang="en-US" sz="2300" b="1" i="0" u="none" strike="noStrike" kern="1200" cap="none" spc="0" normalizeH="0" baseline="0" noProof="0" dirty="0">
                <a:ln>
                  <a:noFill/>
                </a:ln>
                <a:solidFill>
                  <a:srgbClr val="C00000"/>
                </a:solidFill>
                <a:effectLst/>
                <a:uLnTx/>
                <a:uFillTx/>
                <a:latin typeface="Gotham Book"/>
              </a:rPr>
              <a:t>courier</a:t>
            </a:r>
            <a:r>
              <a:rPr kumimoji="0" lang="en-US" sz="2300" b="0" i="0" u="none" strike="noStrike" kern="1200" cap="none" spc="0" normalizeH="0" baseline="0" noProof="0" dirty="0">
                <a:ln>
                  <a:noFill/>
                </a:ln>
                <a:solidFill>
                  <a:srgbClr val="C00000"/>
                </a:solidFill>
                <a:effectLst/>
                <a:uLnTx/>
                <a:uFillTx/>
                <a:latin typeface="Gotham Book"/>
              </a:rPr>
              <a:t> </a:t>
            </a:r>
            <a:r>
              <a:rPr lang="en-US" sz="2300" dirty="0">
                <a:solidFill>
                  <a:srgbClr val="C00000"/>
                </a:solidFill>
                <a:latin typeface="Gotham Book"/>
              </a:rPr>
              <a:t>was a person who delivered messages, typically traveling by horse.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300" dirty="0">
                <a:solidFill>
                  <a:srgbClr val="7030A0"/>
                </a:solidFill>
                <a:latin typeface="Gotham Book"/>
              </a:rPr>
              <a:t>During the siege of the Alamo, the Texas army leader William B. Travis sent a number of urgent messages asking for help. There were several different men who served as </a:t>
            </a:r>
            <a:r>
              <a:rPr lang="en-US" sz="2300" b="1" dirty="0">
                <a:solidFill>
                  <a:srgbClr val="7030A0"/>
                </a:solidFill>
                <a:latin typeface="Gotham Book"/>
              </a:rPr>
              <a:t>couriers</a:t>
            </a:r>
            <a:r>
              <a:rPr lang="en-US" sz="2300" dirty="0">
                <a:solidFill>
                  <a:srgbClr val="7030A0"/>
                </a:solidFill>
                <a:latin typeface="Gotham Book"/>
              </a:rPr>
              <a:t> for Travis’ letters. A Tejano soldier named Juan </a:t>
            </a:r>
            <a:r>
              <a:rPr lang="en-US" sz="2300" b="0" i="0" dirty="0">
                <a:solidFill>
                  <a:srgbClr val="7030A0"/>
                </a:solidFill>
                <a:effectLst/>
                <a:latin typeface="Gotham Book"/>
              </a:rPr>
              <a:t>Seguín was one of the men who acted as a </a:t>
            </a:r>
            <a:r>
              <a:rPr lang="en-US" sz="2300" b="1" i="0" dirty="0">
                <a:solidFill>
                  <a:srgbClr val="7030A0"/>
                </a:solidFill>
                <a:effectLst/>
                <a:latin typeface="Gotham Book"/>
              </a:rPr>
              <a:t>courier</a:t>
            </a:r>
            <a:r>
              <a:rPr lang="en-US" sz="2300" b="0" i="0" dirty="0">
                <a:solidFill>
                  <a:srgbClr val="7030A0"/>
                </a:solidFill>
                <a:effectLst/>
                <a:latin typeface="Gotham Book"/>
              </a:rPr>
              <a:t> for Travis. </a:t>
            </a:r>
            <a:r>
              <a:rPr lang="en-US" sz="2300" b="0" i="0" dirty="0">
                <a:solidFill>
                  <a:schemeClr val="accent6">
                    <a:lumMod val="75000"/>
                  </a:schemeClr>
                </a:solidFill>
                <a:effectLst/>
                <a:latin typeface="Gotham Book"/>
              </a:rPr>
              <a:t>Seguín</a:t>
            </a:r>
            <a:r>
              <a:rPr lang="en-US" sz="2300" dirty="0">
                <a:solidFill>
                  <a:srgbClr val="7030A0"/>
                </a:solidFill>
                <a:latin typeface="Gotham Book"/>
              </a:rPr>
              <a:t> </a:t>
            </a:r>
            <a:r>
              <a:rPr lang="en-US" sz="2300" dirty="0">
                <a:solidFill>
                  <a:schemeClr val="accent6">
                    <a:lumMod val="75000"/>
                  </a:schemeClr>
                </a:solidFill>
                <a:latin typeface="Gotham Book"/>
              </a:rPr>
              <a:t>delivered one of the letters Travis wrote during the siege of the Alamo requesting reinforcements.</a:t>
            </a:r>
            <a:endParaRPr kumimoji="0" lang="en-US" sz="2300" b="0" i="0" u="none" strike="noStrike" kern="1200" cap="none" spc="0" normalizeH="0" baseline="0" noProof="0" dirty="0">
              <a:ln>
                <a:noFill/>
              </a:ln>
              <a:solidFill>
                <a:schemeClr val="accent6">
                  <a:lumMod val="75000"/>
                </a:schemeClr>
              </a:solidFill>
              <a:effectLst/>
              <a:uLnTx/>
              <a:uFillTx/>
              <a:latin typeface="Gotham Book"/>
            </a:endParaRPr>
          </a:p>
        </p:txBody>
      </p:sp>
      <p:pic>
        <p:nvPicPr>
          <p:cNvPr id="5" name="Picture 4" descr="A painted portrait of Juan Seguin wearing military dress attire.">
            <a:extLst>
              <a:ext uri="{FF2B5EF4-FFF2-40B4-BE49-F238E27FC236}">
                <a16:creationId xmlns:a16="http://schemas.microsoft.com/office/drawing/2014/main" id="{A5CFECFD-7E59-EEE2-0C0D-5050524F00C6}"/>
              </a:ext>
            </a:extLst>
          </p:cNvPr>
          <p:cNvPicPr>
            <a:picLocks noChangeAspect="1"/>
          </p:cNvPicPr>
          <p:nvPr/>
        </p:nvPicPr>
        <p:blipFill>
          <a:blip r:embed="rId4">
            <a:extLst>
              <a:ext uri="{28A0092B-C50C-407E-A947-70E740481C1C}">
                <a14:useLocalDpi xmlns:a14="http://schemas.microsoft.com/office/drawing/2010/main" val="0"/>
              </a:ext>
            </a:extLst>
          </a:blip>
          <a:srcRect t="1528" r="1299"/>
          <a:stretch/>
        </p:blipFill>
        <p:spPr>
          <a:xfrm>
            <a:off x="8569225" y="1602133"/>
            <a:ext cx="3045834" cy="3916924"/>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FB8FBB5D-7880-061D-321F-E91AC81B8984}"/>
              </a:ext>
            </a:extLst>
          </p:cNvPr>
          <p:cNvSpPr txBox="1"/>
          <p:nvPr/>
        </p:nvSpPr>
        <p:spPr>
          <a:xfrm>
            <a:off x="8033657" y="5519057"/>
            <a:ext cx="4023200" cy="1046440"/>
          </a:xfrm>
          <a:prstGeom prst="rect">
            <a:avLst/>
          </a:prstGeom>
          <a:noFill/>
        </p:spPr>
        <p:txBody>
          <a:bodyPr wrap="square" rtlCol="0">
            <a:spAutoFit/>
          </a:bodyPr>
          <a:lstStyle/>
          <a:p>
            <a:pPr algn="ctr"/>
            <a:r>
              <a:rPr lang="en-US" sz="2200" dirty="0">
                <a:latin typeface="Gotham book"/>
              </a:rPr>
              <a:t>Juan </a:t>
            </a:r>
            <a:r>
              <a:rPr lang="en-US" sz="2200" b="0" i="0" dirty="0">
                <a:solidFill>
                  <a:srgbClr val="000000"/>
                </a:solidFill>
                <a:effectLst/>
                <a:latin typeface="Gotham book"/>
              </a:rPr>
              <a:t>Seguín</a:t>
            </a:r>
          </a:p>
          <a:p>
            <a:pPr algn="ctr"/>
            <a:r>
              <a:rPr lang="en-US" sz="2000" dirty="0">
                <a:solidFill>
                  <a:srgbClr val="000000"/>
                </a:solidFill>
                <a:latin typeface="Gotham book"/>
              </a:rPr>
              <a:t>Texas State Library and Archives Commission</a:t>
            </a:r>
            <a:endParaRPr lang="en-US" sz="2000" dirty="0">
              <a:latin typeface="Gotham book"/>
            </a:endParaRPr>
          </a:p>
        </p:txBody>
      </p:sp>
    </p:spTree>
    <p:extLst>
      <p:ext uri="{BB962C8B-B14F-4D97-AF65-F5344CB8AC3E}">
        <p14:creationId xmlns:p14="http://schemas.microsoft.com/office/powerpoint/2010/main" val="20597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6F2CB8-06D7-96A3-4249-CEB2258FE7F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3C021E7-45FD-C48E-F9FA-39CFAAE8A68E}"/>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Reinforcements </a:t>
            </a:r>
            <a:r>
              <a:rPr kumimoji="0" lang="en-US" sz="48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(n)</a:t>
            </a:r>
            <a:endParaRPr kumimoji="0" lang="en-US" sz="8000" b="0" i="1" u="none" strike="noStrike" kern="1200" cap="none" spc="0" normalizeH="0" baseline="0" noProof="0" dirty="0">
              <a:ln>
                <a:noFill/>
              </a:ln>
              <a:solidFill>
                <a:schemeClr val="accent2">
                  <a:lumMod val="20000"/>
                  <a:lumOff val="80000"/>
                </a:schemeClr>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FBB89DCD-0BED-2CF3-13FB-8B1CD599E536}"/>
              </a:ext>
            </a:extLst>
          </p:cNvPr>
          <p:cNvSpPr txBox="1"/>
          <p:nvPr/>
        </p:nvSpPr>
        <p:spPr>
          <a:xfrm>
            <a:off x="352851" y="1597532"/>
            <a:ext cx="6951458" cy="518603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Gotham book"/>
              </a:rPr>
              <a:t>When the civil war between the federalists and centralists broke out in several states in Mexico, Santa Anna was able to raise a large army of thousands of soldiers to subdue the rebellions. The people of Texas fighting his centralist</a:t>
            </a:r>
            <a:r>
              <a:rPr lang="en-US" sz="2200" dirty="0">
                <a:solidFill>
                  <a:srgbClr val="002060"/>
                </a:solidFill>
                <a:latin typeface="Gotham book"/>
              </a:rPr>
              <a:t> forces did not have the same large army at their disposal.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Gotham book"/>
              </a:rPr>
              <a:t>The Anglos and Tejanos fighting against centralism in Texas often had to ask for </a:t>
            </a:r>
            <a:r>
              <a:rPr kumimoji="0" lang="en-US" sz="2200" b="1" i="0" u="none" strike="noStrike" kern="1200" cap="none" spc="0" normalizeH="0" baseline="0" noProof="0" dirty="0">
                <a:ln>
                  <a:noFill/>
                </a:ln>
                <a:solidFill>
                  <a:srgbClr val="C00000"/>
                </a:solidFill>
                <a:effectLst/>
                <a:uLnTx/>
                <a:uFillTx/>
                <a:latin typeface="Gotham book"/>
              </a:rPr>
              <a:t>reinfor</a:t>
            </a:r>
            <a:r>
              <a:rPr lang="en-US" sz="2200" b="1" dirty="0">
                <a:solidFill>
                  <a:srgbClr val="C00000"/>
                </a:solidFill>
                <a:latin typeface="Gotham book"/>
              </a:rPr>
              <a:t>cements </a:t>
            </a:r>
            <a:r>
              <a:rPr lang="en-US" sz="2200" dirty="0">
                <a:solidFill>
                  <a:srgbClr val="C00000"/>
                </a:solidFill>
                <a:latin typeface="Gotham book"/>
              </a:rPr>
              <a:t>from around Texas to help them in their battles. </a:t>
            </a:r>
            <a:r>
              <a:rPr lang="en-US" sz="2200" b="1" dirty="0">
                <a:solidFill>
                  <a:srgbClr val="C00000"/>
                </a:solidFill>
                <a:latin typeface="Gotham book"/>
              </a:rPr>
              <a:t>Reinforcements</a:t>
            </a:r>
            <a:r>
              <a:rPr lang="en-US" sz="2200" dirty="0">
                <a:solidFill>
                  <a:srgbClr val="C00000"/>
                </a:solidFill>
                <a:latin typeface="Gotham book"/>
              </a:rPr>
              <a:t> are extra soldiers who can come to help fight.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chemeClr val="accent6">
                    <a:lumMod val="75000"/>
                  </a:schemeClr>
                </a:solidFill>
                <a:latin typeface="Gotham book"/>
              </a:rPr>
              <a:t>Two significant examples of times the Texas troops called for </a:t>
            </a:r>
            <a:r>
              <a:rPr lang="en-US" sz="2200" b="1" dirty="0">
                <a:solidFill>
                  <a:schemeClr val="accent6">
                    <a:lumMod val="75000"/>
                  </a:schemeClr>
                </a:solidFill>
                <a:latin typeface="Gotham book"/>
              </a:rPr>
              <a:t>reinforcements</a:t>
            </a:r>
            <a:r>
              <a:rPr lang="en-US" sz="2200" dirty="0">
                <a:solidFill>
                  <a:schemeClr val="accent6">
                    <a:lumMod val="75000"/>
                  </a:schemeClr>
                </a:solidFill>
                <a:latin typeface="Gotham book"/>
              </a:rPr>
              <a:t> were when the citizens of Gonzales discovered that a part of the centralist army was coming to retrieve their cannon and when the defenders of the Alamo were under siege by Santa Anna’s larger forces.</a:t>
            </a:r>
            <a:endParaRPr kumimoji="0" lang="en-US" sz="2200" b="0" i="0" u="none" strike="noStrike" kern="1200" cap="none" spc="0" normalizeH="0" baseline="0" noProof="0" dirty="0">
              <a:ln>
                <a:noFill/>
              </a:ln>
              <a:solidFill>
                <a:schemeClr val="accent6">
                  <a:lumMod val="75000"/>
                </a:schemeClr>
              </a:solidFill>
              <a:effectLst/>
              <a:uLnTx/>
              <a:uFillTx/>
              <a:latin typeface="Gotham book"/>
            </a:endParaRPr>
          </a:p>
        </p:txBody>
      </p:sp>
      <p:sp>
        <p:nvSpPr>
          <p:cNvPr id="6" name="TextBox 5">
            <a:extLst>
              <a:ext uri="{FF2B5EF4-FFF2-40B4-BE49-F238E27FC236}">
                <a16:creationId xmlns:a16="http://schemas.microsoft.com/office/drawing/2014/main" id="{78C52325-575E-A13B-CEA9-4D73DFEA382F}"/>
              </a:ext>
            </a:extLst>
          </p:cNvPr>
          <p:cNvSpPr txBox="1"/>
          <p:nvPr/>
        </p:nvSpPr>
        <p:spPr>
          <a:xfrm>
            <a:off x="8300222" y="2887486"/>
            <a:ext cx="2242457" cy="1938992"/>
          </a:xfrm>
          <a:prstGeom prst="rect">
            <a:avLst/>
          </a:prstGeom>
          <a:noFill/>
        </p:spPr>
        <p:txBody>
          <a:bodyPr wrap="square" rtlCol="0">
            <a:spAutoFit/>
          </a:bodyPr>
          <a:lstStyle/>
          <a:p>
            <a:pPr algn="ctr"/>
            <a:r>
              <a:rPr lang="en-US" sz="4000" dirty="0">
                <a:solidFill>
                  <a:schemeClr val="tx1">
                    <a:lumMod val="75000"/>
                    <a:lumOff val="25000"/>
                  </a:schemeClr>
                </a:solidFill>
                <a:latin typeface="Baguet Script" panose="020F0502020204030204" pitchFamily="2" charset="0"/>
              </a:rPr>
              <a:t>Send more troops!</a:t>
            </a:r>
          </a:p>
        </p:txBody>
      </p:sp>
      <p:pic>
        <p:nvPicPr>
          <p:cNvPr id="10" name="Graphic 9" descr="Paper outline">
            <a:extLst>
              <a:ext uri="{FF2B5EF4-FFF2-40B4-BE49-F238E27FC236}">
                <a16:creationId xmlns:a16="http://schemas.microsoft.com/office/drawing/2014/main" id="{F82BA466-8E36-1049-DC83-DA0CE28BE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8481" y="1642409"/>
            <a:ext cx="4005941" cy="4005941"/>
          </a:xfrm>
          <a:prstGeom prst="rect">
            <a:avLst/>
          </a:prstGeom>
        </p:spPr>
      </p:pic>
      <p:pic>
        <p:nvPicPr>
          <p:cNvPr id="12" name="Graphic 11" descr="Quill with solid fill">
            <a:extLst>
              <a:ext uri="{FF2B5EF4-FFF2-40B4-BE49-F238E27FC236}">
                <a16:creationId xmlns:a16="http://schemas.microsoft.com/office/drawing/2014/main" id="{FD18F2A7-C8CA-AF0D-158E-859A1A93D9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98219" y="4249084"/>
            <a:ext cx="2147937" cy="2147937"/>
          </a:xfrm>
          <a:prstGeom prst="rect">
            <a:avLst/>
          </a:prstGeom>
        </p:spPr>
      </p:pic>
    </p:spTree>
    <p:extLst>
      <p:ext uri="{BB962C8B-B14F-4D97-AF65-F5344CB8AC3E}">
        <p14:creationId xmlns:p14="http://schemas.microsoft.com/office/powerpoint/2010/main" val="10886319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603</TotalTime>
  <Words>1713</Words>
  <Application>Microsoft Office PowerPoint</Application>
  <PresentationFormat>Widescreen</PresentationFormat>
  <Paragraphs>94</Paragraphs>
  <Slides>14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Aptos</vt:lpstr>
      <vt:lpstr>Aptos Display</vt:lpstr>
      <vt:lpstr>Arial</vt:lpstr>
      <vt:lpstr>Baguet Script</vt:lpstr>
      <vt:lpstr>Calibri</vt:lpstr>
      <vt:lpstr>Gotham Book</vt:lpstr>
      <vt:lpstr>Gotham Book</vt:lpstr>
      <vt:lpstr>Gotham Medium</vt:lpstr>
      <vt:lpstr>Josefin Sans</vt:lpstr>
      <vt:lpstr>Times New Roman</vt:lpstr>
      <vt:lpstr>1_Office Theme</vt:lpstr>
      <vt:lpstr>Unit 5 : The Texas Revolution</vt:lpstr>
      <vt:lpstr>Warm-up Follow the directions to complete your warm-up</vt:lpstr>
      <vt:lpstr>Share with the class</vt:lpstr>
      <vt:lpstr>Essential Question</vt:lpstr>
      <vt:lpstr>In today’s lesson…</vt:lpstr>
      <vt:lpstr>Revolution (n)</vt:lpstr>
      <vt:lpstr>Siege (n)</vt:lpstr>
      <vt:lpstr>Courier (n)</vt:lpstr>
      <vt:lpstr>Reinforcements (n)</vt:lpstr>
      <vt:lpstr>To retreat (v)</vt:lpstr>
      <vt:lpstr>Delegate (n)</vt:lpstr>
      <vt:lpstr>Treaty (n)</vt:lpstr>
      <vt:lpstr>Exit Ticket Follow the directions to complete your exit ticket</vt:lpstr>
      <vt:lpstr>Share with the class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7</cp:revision>
  <dcterms:created xsi:type="dcterms:W3CDTF">2025-02-19T20:48:39Z</dcterms:created>
  <dcterms:modified xsi:type="dcterms:W3CDTF">2025-03-10T16:41:11Z</dcterms:modified>
</cp:coreProperties>
</file>