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326" r:id="rId3"/>
    <p:sldId id="330" r:id="rId4"/>
    <p:sldId id="331" r:id="rId5"/>
    <p:sldId id="332" r:id="rId6"/>
    <p:sldId id="348" r:id="rId7"/>
    <p:sldId id="333" r:id="rId8"/>
    <p:sldId id="334" r:id="rId9"/>
    <p:sldId id="339" r:id="rId10"/>
    <p:sldId id="292" r:id="rId11"/>
    <p:sldId id="340" r:id="rId12"/>
    <p:sldId id="341" r:id="rId13"/>
    <p:sldId id="342" r:id="rId14"/>
    <p:sldId id="343" r:id="rId15"/>
    <p:sldId id="344" r:id="rId16"/>
    <p:sldId id="345" r:id="rId17"/>
    <p:sldId id="346" r:id="rId18"/>
    <p:sldId id="347" r:id="rId19"/>
    <p:sldId id="349" r:id="rId20"/>
    <p:sldId id="350" r:id="rId21"/>
    <p:sldId id="35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80" y="52"/>
      </p:cViewPr>
      <p:guideLst/>
    </p:cSldViewPr>
  </p:slideViewPr>
  <p:notesTextViewPr>
    <p:cViewPr>
      <p:scale>
        <a:sx n="1" d="1"/>
        <a:sy n="1" d="1"/>
      </p:scale>
      <p:origin x="0" y="-3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73B2D-2E30-41E0-B6C3-9C677BA4085A}"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6F2E4-F9EC-4659-A60F-A81A970DC570}" type="slidenum">
              <a:rPr lang="en-US" smtClean="0"/>
              <a:t>‹#›</a:t>
            </a:fld>
            <a:endParaRPr lang="en-US"/>
          </a:p>
        </p:txBody>
      </p:sp>
    </p:spTree>
    <p:extLst>
      <p:ext uri="{BB962C8B-B14F-4D97-AF65-F5344CB8AC3E}">
        <p14:creationId xmlns:p14="http://schemas.microsoft.com/office/powerpoint/2010/main" val="89316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366423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4.0/deed.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ommons.wikimedia.org/wiki/File:Gonzales_cannon_2005.jp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an_Felipe_de_Austin_State_Historic_Sit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en:Creative_Commons" TargetMode="External"/><Relationship Id="rId4" Type="http://schemas.openxmlformats.org/officeDocument/2006/relationships/hyperlink" Target="https://creativecommons.org/licenses/by/4.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93830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66196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111524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149042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ndex.php?title=File:SantaAnnaSurrender.jpg&amp;oldid=82571535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xashistory.unt.edu/ark:/67531/metapth3115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G. &amp; W. Endicott , Daniel Powers Whiting, and Frederick J Swinton. </a:t>
            </a:r>
            <a:r>
              <a:rPr lang="en-US" sz="1800" b="0" i="1" u="none" strike="noStrike" dirty="0">
                <a:solidFill>
                  <a:srgbClr val="242424"/>
                </a:solidFill>
                <a:effectLst/>
                <a:latin typeface="Times New Roman" panose="02020603050405020304" pitchFamily="18" charset="0"/>
              </a:rPr>
              <a:t>Heights of Monterey sic, from the Saltillo road looking towards the city. from the west / D.P. Whiting Capt. 7th Inf. ; on stone by F. Swinton.</a:t>
            </a:r>
            <a:r>
              <a:rPr lang="en-US" sz="1800" b="0" i="0" u="none" strike="noStrike" dirty="0">
                <a:solidFill>
                  <a:srgbClr val="242424"/>
                </a:solidFill>
                <a:effectLst/>
                <a:latin typeface="Times New Roman" panose="02020603050405020304" pitchFamily="18" charset="0"/>
              </a:rPr>
              <a:t> 1847. Tinted lithograph on sheet 46.3 x 59.7 cm. Library of Congress Prints and Photographs Division.  </a:t>
            </a:r>
            <a:r>
              <a:rPr lang="en-US" sz="1800" b="0" i="0" u="sng" strike="noStrike" dirty="0">
                <a:solidFill>
                  <a:srgbClr val="1155CC"/>
                </a:solidFill>
                <a:effectLst/>
                <a:latin typeface="Times New Roman" panose="02020603050405020304" pitchFamily="18" charset="0"/>
                <a:hlinkClick r:id="rId3"/>
              </a:rPr>
              <a:t>https://www.loc.gov/item/2003664232/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The cannon and a reproduction of the “Come and Take It” flag from the Battle of Gonzales. Larry D. Moore.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Deed - Attribution 4.0 International - Creative Commons</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https://commons.wikimedia.org/wiki/File:Gonzales_cannon_2005.jpg</a:t>
            </a:r>
            <a:r>
              <a:rPr lang="en-US" sz="1800" dirty="0">
                <a:effectLst/>
                <a:latin typeface="Gotham Book"/>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10</a:t>
            </a:fld>
            <a:endParaRPr lang="en-US"/>
          </a:p>
        </p:txBody>
      </p:sp>
    </p:spTree>
    <p:extLst>
      <p:ext uri="{BB962C8B-B14F-4D97-AF65-F5344CB8AC3E}">
        <p14:creationId xmlns:p14="http://schemas.microsoft.com/office/powerpoint/2010/main" val="75225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 replica of a section of the San Felipe de Austin township being built at the </a:t>
            </a:r>
            <a:r>
              <a:rPr lang="en-US" b="0" i="0" u="none" strike="noStrike" dirty="0">
                <a:effectLst/>
                <a:latin typeface="Arial" panose="020B0604020202020204" pitchFamily="34" charset="0"/>
                <a:hlinkClick r:id="rId3" tooltip="w:San Felipe de Austin State Historic Site"/>
              </a:rPr>
              <a:t>San Felipe de Austin State Historic Site</a:t>
            </a:r>
            <a:r>
              <a:rPr lang="en-US" b="0" i="0" dirty="0">
                <a:solidFill>
                  <a:srgbClr val="202122"/>
                </a:solidFill>
                <a:effectLst/>
                <a:latin typeface="Arial" panose="020B0604020202020204" pitchFamily="34" charset="0"/>
              </a:rPr>
              <a:t> in San Felipe, Texas, United States. </a:t>
            </a:r>
            <a:r>
              <a:rPr lang="en-US" b="0" i="1" dirty="0">
                <a:solidFill>
                  <a:srgbClr val="202122"/>
                </a:solidFill>
                <a:effectLst/>
                <a:latin typeface="Arial" panose="020B0604020202020204" pitchFamily="34" charset="0"/>
              </a:rPr>
              <a:t>Larry D. Moore, </a:t>
            </a:r>
            <a:r>
              <a:rPr lang="en-US" b="0" i="1" u="none" strike="noStrike" dirty="0">
                <a:solidFill>
                  <a:srgbClr val="202122"/>
                </a:solidFill>
                <a:effectLst/>
                <a:latin typeface="Arial" panose="020B0604020202020204" pitchFamily="34" charset="0"/>
                <a:hlinkClick r:id="rId4"/>
              </a:rPr>
              <a:t>CC BY 4.0</a:t>
            </a:r>
            <a:r>
              <a:rPr lang="en-US" b="0" i="1" dirty="0">
                <a:solidFill>
                  <a:srgbClr val="202122"/>
                </a:solidFill>
                <a:effectLst/>
                <a:latin typeface="Arial" panose="020B0604020202020204" pitchFamily="34" charset="0"/>
              </a:rPr>
              <a:t>, Wikimedia Commons</a:t>
            </a:r>
            <a:r>
              <a:rPr lang="en-US" b="0" i="0" dirty="0">
                <a:solidFill>
                  <a:srgbClr val="202122"/>
                </a:solidFill>
                <a:effectLst/>
                <a:latin typeface="Arial" panose="020B0604020202020204" pitchFamily="34" charset="0"/>
              </a:rPr>
              <a:t>. This file is licensed under the </a:t>
            </a:r>
            <a:r>
              <a:rPr lang="en-US" b="0" i="0" u="none" strike="noStrike" dirty="0">
                <a:effectLst/>
                <a:latin typeface="Arial" panose="020B0604020202020204" pitchFamily="34" charset="0"/>
                <a:hlinkClick r:id="rId5" tooltip="w:en:Creative Commons"/>
              </a:rPr>
              <a:t>Creative Commons</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4" tooltip="creativecommons:by/4.0/deed.en"/>
              </a:rPr>
              <a:t>Attribution 4.0 International</a:t>
            </a:r>
            <a:r>
              <a:rPr lang="en-US" b="0" i="0" dirty="0">
                <a:solidFill>
                  <a:srgbClr val="202122"/>
                </a:solidFill>
                <a:effectLst/>
                <a:latin typeface="Arial" panose="020B0604020202020204" pitchFamily="34" charset="0"/>
              </a:rPr>
              <a:t> license. https://commons.wikimedia.org/wiki/File:Replica_Cabins_San_Felipe_de_Austin_SHS_2021.jpg</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11</a:t>
            </a:fld>
            <a:endParaRPr lang="en-US"/>
          </a:p>
        </p:txBody>
      </p:sp>
    </p:spTree>
    <p:extLst>
      <p:ext uri="{BB962C8B-B14F-4D97-AF65-F5344CB8AC3E}">
        <p14:creationId xmlns:p14="http://schemas.microsoft.com/office/powerpoint/2010/main" val="50125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Historical Commission. [The Alamo], photograph, Date Unknown; (</a:t>
            </a:r>
            <a:r>
              <a:rPr lang="en-US" sz="1800" b="0" i="0" u="none" strike="noStrike" dirty="0">
                <a:solidFill>
                  <a:srgbClr val="0277BD"/>
                </a:solidFill>
                <a:effectLst/>
                <a:latin typeface="Arial" panose="020B0604020202020204" pitchFamily="34" charset="0"/>
                <a:hlinkClick r:id="rId3"/>
              </a:rPr>
              <a:t>https://texashistory.unt.edu/ark:/67531/metapth938306/</a:t>
            </a:r>
            <a:r>
              <a:rPr lang="en-US" sz="1800" b="0" i="0" u="none" strike="noStrike" dirty="0">
                <a:solidFill>
                  <a:srgbClr val="757575"/>
                </a:solidFill>
                <a:effectLst/>
                <a:latin typeface="Arial" panose="020B0604020202020204" pitchFamily="34" charset="0"/>
              </a:rPr>
              <a:t>: accessed February 25,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Texas Historical Commission.</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12</a:t>
            </a:fld>
            <a:endParaRPr lang="en-US"/>
          </a:p>
        </p:txBody>
      </p:sp>
    </p:spTree>
    <p:extLst>
      <p:ext uri="{BB962C8B-B14F-4D97-AF65-F5344CB8AC3E}">
        <p14:creationId xmlns:p14="http://schemas.microsoft.com/office/powerpoint/2010/main" val="360725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Texas. Parks and Wildlife Department. Interpretive Guide to: Washington-On-the-Brazos State Historic Site, pamphlet, 2013; Austin, TX. (</a:t>
            </a:r>
            <a:r>
              <a:rPr lang="en-US" b="0" i="0" u="none" strike="noStrike" dirty="0">
                <a:solidFill>
                  <a:srgbClr val="0277BD"/>
                </a:solidFill>
                <a:effectLst/>
                <a:latin typeface="Josefin Sans" pitchFamily="2" charset="0"/>
                <a:hlinkClick r:id="rId3"/>
              </a:rPr>
              <a:t>https://texashistory.unt.edu/ark:/67531/metapth661961/</a:t>
            </a:r>
            <a:r>
              <a:rPr lang="en-US" b="0" i="0" dirty="0">
                <a:solidFill>
                  <a:srgbClr val="757575"/>
                </a:solidFill>
                <a:effectLst/>
                <a:latin typeface="Josefin Sans" pitchFamily="2" charset="0"/>
              </a:rPr>
              <a:t>: accessed February 25,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13</a:t>
            </a:fld>
            <a:endParaRPr lang="en-US"/>
          </a:p>
        </p:txBody>
      </p:sp>
    </p:spTree>
    <p:extLst>
      <p:ext uri="{BB962C8B-B14F-4D97-AF65-F5344CB8AC3E}">
        <p14:creationId xmlns:p14="http://schemas.microsoft.com/office/powerpoint/2010/main" val="2294938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Star of the Republic Museum (Washington, Tex.). Star of the Republic Museum Notes, Volume 43, Number 2, 2018, periodical, 2018; Washington, Texas. (</a:t>
            </a:r>
            <a:r>
              <a:rPr lang="en-US" b="0" i="0" u="none" strike="noStrike" dirty="0">
                <a:solidFill>
                  <a:srgbClr val="0277BD"/>
                </a:solidFill>
                <a:effectLst/>
                <a:latin typeface="Josefin Sans" pitchFamily="2" charset="0"/>
                <a:hlinkClick r:id="rId3"/>
              </a:rPr>
              <a:t>https://texashistory.unt.edu/ark:/67531/metapth1115241/</a:t>
            </a:r>
            <a:r>
              <a:rPr lang="en-US" b="0" i="0" dirty="0">
                <a:solidFill>
                  <a:srgbClr val="757575"/>
                </a:solidFill>
                <a:effectLst/>
                <a:latin typeface="Josefin Sans" pitchFamily="2" charset="0"/>
              </a:rPr>
              <a:t>: accessed February 25,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14</a:t>
            </a:fld>
            <a:endParaRPr lang="en-US"/>
          </a:p>
        </p:txBody>
      </p:sp>
    </p:spTree>
    <p:extLst>
      <p:ext uri="{BB962C8B-B14F-4D97-AF65-F5344CB8AC3E}">
        <p14:creationId xmlns:p14="http://schemas.microsoft.com/office/powerpoint/2010/main" val="224543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Hicks, William. </a:t>
            </a:r>
            <a:r>
              <a:rPr lang="en-US" sz="1800" b="0" i="1" u="none" strike="noStrike" dirty="0">
                <a:solidFill>
                  <a:srgbClr val="000000"/>
                </a:solidFill>
                <a:effectLst/>
                <a:latin typeface="Times New Roman" panose="02020603050405020304" pitchFamily="18" charset="0"/>
              </a:rPr>
              <a:t>Chapel Sanctuary: Presidio La Bahia</a:t>
            </a:r>
            <a:r>
              <a:rPr lang="en-US" sz="1800" b="0" i="0" u="none" strike="noStrike" dirty="0">
                <a:solidFill>
                  <a:srgbClr val="000000"/>
                </a:solidFill>
                <a:effectLst/>
                <a:latin typeface="Times New Roman" panose="02020603050405020304" pitchFamily="18" charset="0"/>
              </a:rPr>
              <a:t>. December 14, 2021. Photograph. University of North Texas Libraries, The Portal to Texas History, https://texashistory.unt.edu. </a:t>
            </a:r>
            <a:r>
              <a:rPr lang="en-US" sz="1800" b="0" i="0" u="sng" strike="noStrike" dirty="0">
                <a:solidFill>
                  <a:srgbClr val="1155CC"/>
                </a:solidFill>
                <a:effectLst/>
                <a:latin typeface="Times New Roman" panose="02020603050405020304" pitchFamily="18" charset="0"/>
                <a:hlinkClick r:id="rId3"/>
              </a:rPr>
              <a:t>https://texashistory.unt.edu/ark:/67531/metapth1490423/</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15</a:t>
            </a:fld>
            <a:endParaRPr lang="en-US"/>
          </a:p>
        </p:txBody>
      </p:sp>
    </p:spTree>
    <p:extLst>
      <p:ext uri="{BB962C8B-B14F-4D97-AF65-F5344CB8AC3E}">
        <p14:creationId xmlns:p14="http://schemas.microsoft.com/office/powerpoint/2010/main" val="82825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Roboto-Flex"/>
              </a:rPr>
              <a:t>Surrender of Santa Anna, William Henry Huddle, oil on canvas, 1886. </a:t>
            </a:r>
            <a:r>
              <a:rPr lang="en-US" b="0" i="1" dirty="0">
                <a:solidFill>
                  <a:srgbClr val="212529"/>
                </a:solidFill>
                <a:effectLst/>
                <a:latin typeface="Roboto-Flex"/>
              </a:rPr>
              <a:t>Capitol Historical Artifact Collection, State Preservation Board. </a:t>
            </a:r>
            <a:r>
              <a:rPr lang="en-US" b="0" i="0" dirty="0">
                <a:solidFill>
                  <a:srgbClr val="212529"/>
                </a:solidFill>
                <a:effectLst/>
                <a:latin typeface="Roboto-Flex"/>
              </a:rPr>
              <a:t>Available at </a:t>
            </a:r>
            <a:r>
              <a:rPr lang="en-US" b="0" i="0" u="sng" dirty="0">
                <a:effectLst/>
                <a:latin typeface="Arial" panose="020B0604020202020204" pitchFamily="34" charset="0"/>
                <a:hlinkClick r:id="rId3"/>
              </a:rPr>
              <a:t>https://commons.wikimedia.org/w/index.php?title=File:SantaAnnaSurrender.jpg&amp;oldid=825715357</a:t>
            </a:r>
            <a:r>
              <a:rPr lang="en-US" b="0" i="0" u="sng" dirty="0">
                <a:solidFill>
                  <a:srgbClr val="212529"/>
                </a:solidFill>
                <a:effectLst/>
                <a:latin typeface="Roboto-Flex"/>
              </a:rPr>
              <a:t> </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16</a:t>
            </a:fld>
            <a:endParaRPr lang="en-US"/>
          </a:p>
        </p:txBody>
      </p:sp>
    </p:spTree>
    <p:extLst>
      <p:ext uri="{BB962C8B-B14F-4D97-AF65-F5344CB8AC3E}">
        <p14:creationId xmlns:p14="http://schemas.microsoft.com/office/powerpoint/2010/main" val="63038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Treaty of Velasco</a:t>
            </a:r>
            <a:r>
              <a:rPr lang="en-US" sz="1800" b="0" i="0" u="none" strike="noStrike" dirty="0">
                <a:solidFill>
                  <a:srgbClr val="000000"/>
                </a:solidFill>
                <a:effectLst/>
                <a:latin typeface="Times New Roman" panose="02020603050405020304" pitchFamily="18" charset="0"/>
              </a:rPr>
              <a:t>. 1836. Text. University of North Texas Libraries, The Portal to Texas History; crediting Star of the Republic Museum. </a:t>
            </a:r>
            <a:r>
              <a:rPr lang="en-US" sz="1800" b="0" i="0" u="sng" strike="noStrike" dirty="0">
                <a:solidFill>
                  <a:srgbClr val="1155CC"/>
                </a:solidFill>
                <a:effectLst/>
                <a:latin typeface="Times New Roman" panose="02020603050405020304" pitchFamily="18" charset="0"/>
                <a:hlinkClick r:id="rId3"/>
              </a:rPr>
              <a:t>https://texashistory.unt.edu/ark:/67531/metapth31159/</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17</a:t>
            </a:fld>
            <a:endParaRPr lang="en-US"/>
          </a:p>
        </p:txBody>
      </p:sp>
    </p:spTree>
    <p:extLst>
      <p:ext uri="{BB962C8B-B14F-4D97-AF65-F5344CB8AC3E}">
        <p14:creationId xmlns:p14="http://schemas.microsoft.com/office/powerpoint/2010/main" val="377513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7041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1427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0899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977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5650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9395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3120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314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29922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4596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8724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7153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1010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2789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3/25/2025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5159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4546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344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0073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7214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3794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040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3/25/2025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810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3/25/2025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050192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3/25/2025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838116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14.emf"/><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17.svg"/><Relationship Id="rId2" Type="http://schemas.openxmlformats.org/officeDocument/2006/relationships/image" Target="../media/image18.jp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image" Target="../media/image13.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ainting depicting Mexican soldiers on the march from Saltillo. There are mountains the background and thatched roof houses lining the roads. There are some people on horseback riding on the road, while the majority of people on the road are Mexican soldiers marching in formation. There appears to be hundreds of them. ">
            <a:extLst>
              <a:ext uri="{FF2B5EF4-FFF2-40B4-BE49-F238E27FC236}">
                <a16:creationId xmlns:a16="http://schemas.microsoft.com/office/drawing/2014/main" id="{58113892-E038-01D7-8588-8E0D2F725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31" r="448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4027998" cy="3142340"/>
          </a:xfrm>
          <a:noFill/>
        </p:spPr>
        <p:txBody>
          <a:bodyPr>
            <a:normAutofit/>
          </a:bodyPr>
          <a:lstStyle/>
          <a:p>
            <a:pPr algn="l"/>
            <a:r>
              <a:rPr lang="en-US" sz="5200" b="1" i="1" dirty="0">
                <a:solidFill>
                  <a:schemeClr val="tx1">
                    <a:lumMod val="65000"/>
                    <a:lumOff val="35000"/>
                  </a:schemeClr>
                </a:solidFill>
                <a:latin typeface="Gotham book"/>
              </a:rPr>
              <a:t>Unit 5: </a:t>
            </a:r>
            <a:br>
              <a:rPr lang="en-US" sz="5200" b="1" i="1" dirty="0">
                <a:latin typeface="Gotham book"/>
              </a:rPr>
            </a:br>
            <a:r>
              <a:rPr lang="en-US" sz="6600" b="1" i="1" dirty="0">
                <a:solidFill>
                  <a:srgbClr val="0070C0"/>
                </a:solidFill>
                <a:latin typeface="Gotham book"/>
              </a:rPr>
              <a:t>The Texas Revolution</a:t>
            </a:r>
            <a:endParaRPr lang="en-US" sz="52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4125968" cy="1485319"/>
          </a:xfrm>
          <a:noFill/>
        </p:spPr>
        <p:txBody>
          <a:bodyPr>
            <a:normAutofit/>
          </a:bodyPr>
          <a:lstStyle/>
          <a:p>
            <a:pPr algn="l"/>
            <a:r>
              <a:rPr lang="en-US" sz="3600" b="1" i="1" dirty="0">
                <a:solidFill>
                  <a:schemeClr val="tx1">
                    <a:lumMod val="65000"/>
                    <a:lumOff val="35000"/>
                  </a:schemeClr>
                </a:solidFill>
                <a:latin typeface="Gotham book"/>
              </a:rPr>
              <a:t>Lesson 4: </a:t>
            </a:r>
          </a:p>
          <a:p>
            <a:pPr algn="l"/>
            <a:r>
              <a:rPr lang="en-US" sz="3600" b="1" i="1" dirty="0">
                <a:solidFill>
                  <a:srgbClr val="0070C0"/>
                </a:solidFill>
                <a:latin typeface="Gotham book"/>
              </a:rPr>
              <a:t>What’s the Story?</a:t>
            </a:r>
          </a:p>
        </p:txBody>
      </p:sp>
      <p:sp>
        <p:nvSpPr>
          <p:cNvPr id="5" name="TextBox 4">
            <a:extLst>
              <a:ext uri="{FF2B5EF4-FFF2-40B4-BE49-F238E27FC236}">
                <a16:creationId xmlns:a16="http://schemas.microsoft.com/office/drawing/2014/main" id="{F3D55C6A-F748-F986-2E46-35156EBD4AC7}"/>
              </a:ext>
            </a:extLst>
          </p:cNvPr>
          <p:cNvSpPr txBox="1"/>
          <p:nvPr/>
        </p:nvSpPr>
        <p:spPr>
          <a:xfrm>
            <a:off x="49437" y="35561"/>
            <a:ext cx="5366657" cy="707886"/>
          </a:xfrm>
          <a:prstGeom prst="rect">
            <a:avLst/>
          </a:prstGeom>
          <a:noFill/>
        </p:spPr>
        <p:txBody>
          <a:bodyPr wrap="square" rtlCol="0">
            <a:spAutoFit/>
          </a:bodyPr>
          <a:lstStyle/>
          <a:p>
            <a:r>
              <a:rPr lang="en-US" sz="2000" b="1" i="1" dirty="0">
                <a:highlight>
                  <a:srgbClr val="C0C0C0"/>
                </a:highlight>
                <a:latin typeface="Gotham book"/>
              </a:rPr>
              <a:t>The Mexican Army on the March from Saltillo</a:t>
            </a:r>
          </a:p>
          <a:p>
            <a:r>
              <a:rPr lang="en-US" sz="2000" b="1" i="1" dirty="0">
                <a:highlight>
                  <a:srgbClr val="C0C0C0"/>
                </a:highlight>
                <a:latin typeface="Gotham book"/>
              </a:rPr>
              <a:t>Library of Congress</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3F4DF1A-8422-656A-9593-A4C896F77302}"/>
              </a:ext>
            </a:extLst>
          </p:cNvPr>
          <p:cNvSpPr txBox="1">
            <a:spLocks noGrp="1"/>
          </p:cNvSpPr>
          <p:nvPr>
            <p:ph type="title" idx="4294967295"/>
          </p:nvPr>
        </p:nvSpPr>
        <p:spPr>
          <a:xfrm>
            <a:off x="1240972" y="13062"/>
            <a:ext cx="10951028"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a:effectLst/>
                <a:latin typeface="Gotham Book"/>
                <a:ea typeface="Aptos" panose="020B0004020202020204" pitchFamily="34" charset="0"/>
                <a:cs typeface="Times New Roman" panose="02020603050405020304" pitchFamily="18" charset="0"/>
              </a:rPr>
              <a:t>1. The Battle of Gonzales – </a:t>
            </a:r>
            <a:r>
              <a:rPr lang="en-US" sz="4400" b="1" dirty="0">
                <a:solidFill>
                  <a:schemeClr val="tx1">
                    <a:lumMod val="65000"/>
                    <a:lumOff val="35000"/>
                  </a:schemeClr>
                </a:solidFill>
                <a:effectLst/>
                <a:latin typeface="Gotham Book"/>
                <a:ea typeface="Aptos" panose="020B0004020202020204" pitchFamily="34" charset="0"/>
                <a:cs typeface="Times New Roman" panose="02020603050405020304" pitchFamily="18" charset="0"/>
              </a:rPr>
              <a:t>October 2, 1835</a:t>
            </a:r>
            <a:endParaRPr kumimoji="0" lang="en-US" sz="8800" b="0" i="0" u="none" strike="noStrike" kern="1200" cap="none" spc="0" normalizeH="0" baseline="0" noProof="0" dirty="0">
              <a:ln>
                <a:noFill/>
              </a:ln>
              <a:solidFill>
                <a:schemeClr val="tx1">
                  <a:lumMod val="65000"/>
                  <a:lumOff val="35000"/>
                </a:schemeClr>
              </a:solidFill>
              <a:effectLst/>
              <a:uLnTx/>
              <a:uFillTx/>
              <a:latin typeface="Gotham Medium"/>
              <a:ea typeface="+mj-ea"/>
              <a:cs typeface="+mj-cs"/>
            </a:endParaRPr>
          </a:p>
        </p:txBody>
      </p:sp>
      <p:pic>
        <p:nvPicPr>
          <p:cNvPr id="3" name="Picture 2" descr="A photograph of the Gonzales cannon on display in a museum. A reproduction of the &quot;Come and Take it&quot; flag is draped over the cannon. There is a stone with the year 1835 cardved into it. On a poster in the background are the 6 flags of Texas. ">
            <a:extLst>
              <a:ext uri="{FF2B5EF4-FFF2-40B4-BE49-F238E27FC236}">
                <a16:creationId xmlns:a16="http://schemas.microsoft.com/office/drawing/2014/main" id="{19769882-8216-9FFE-7306-1AF6C2E9AE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956" y="1053125"/>
            <a:ext cx="6809060" cy="4741037"/>
          </a:xfrm>
          <a:prstGeom prst="rect">
            <a:avLst/>
          </a:prstGeom>
          <a:noFill/>
          <a:ln>
            <a:noFill/>
          </a:ln>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5BEB129F-A6BE-3DAB-DA31-BFCECE7B5328}"/>
              </a:ext>
            </a:extLst>
          </p:cNvPr>
          <p:cNvSpPr txBox="1"/>
          <p:nvPr/>
        </p:nvSpPr>
        <p:spPr>
          <a:xfrm>
            <a:off x="3015351" y="5824027"/>
            <a:ext cx="7271657" cy="769441"/>
          </a:xfrm>
          <a:prstGeom prst="rect">
            <a:avLst/>
          </a:prstGeom>
          <a:noFill/>
        </p:spPr>
        <p:txBody>
          <a:bodyPr wrap="square" rtlCol="0">
            <a:spAutoFit/>
          </a:bodyPr>
          <a:lstStyle/>
          <a:p>
            <a:pPr algn="ctr"/>
            <a:r>
              <a:rPr lang="en-US" sz="2200" i="1" dirty="0">
                <a:latin typeface="Gotham book"/>
              </a:rPr>
              <a:t>The cannon and a reproduction of the “Come and Take it” flag</a:t>
            </a:r>
          </a:p>
          <a:p>
            <a:pPr algn="ctr"/>
            <a:r>
              <a:rPr lang="en-US" sz="2200" i="1" dirty="0">
                <a:latin typeface="Gotham book"/>
              </a:rPr>
              <a:t>From the Battle of Gonzales </a:t>
            </a:r>
          </a:p>
        </p:txBody>
      </p:sp>
    </p:spTree>
    <p:extLst>
      <p:ext uri="{BB962C8B-B14F-4D97-AF65-F5344CB8AC3E}">
        <p14:creationId xmlns:p14="http://schemas.microsoft.com/office/powerpoint/2010/main" val="342803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3F4DF1A-8422-656A-9593-A4C896F77302}"/>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a:latin typeface="Gotham Book"/>
                <a:ea typeface="Aptos" panose="020B0004020202020204" pitchFamily="34" charset="0"/>
                <a:cs typeface="Times New Roman" panose="02020603050405020304" pitchFamily="18" charset="0"/>
              </a:rPr>
              <a:t>2</a:t>
            </a:r>
            <a:r>
              <a:rPr lang="en-US" sz="4400" b="1" dirty="0">
                <a:effectLst/>
                <a:latin typeface="Gotham Book"/>
                <a:ea typeface="Aptos" panose="020B0004020202020204" pitchFamily="34" charset="0"/>
                <a:cs typeface="Times New Roman" panose="02020603050405020304" pitchFamily="18" charset="0"/>
              </a:rPr>
              <a:t>. The Consultation – </a:t>
            </a:r>
            <a:r>
              <a:rPr lang="en-US" sz="4400" b="1" dirty="0">
                <a:solidFill>
                  <a:schemeClr val="tx1">
                    <a:lumMod val="65000"/>
                    <a:lumOff val="35000"/>
                  </a:schemeClr>
                </a:solidFill>
                <a:effectLst/>
                <a:latin typeface="Gotham Book"/>
                <a:ea typeface="Aptos" panose="020B0004020202020204" pitchFamily="34" charset="0"/>
                <a:cs typeface="Times New Roman" panose="02020603050405020304" pitchFamily="18" charset="0"/>
              </a:rPr>
              <a:t>November 1835</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Reproductions of log cabins at the San Felipe de Austin historic site. There are several log cabins in a field with trees behind them.">
            <a:extLst>
              <a:ext uri="{FF2B5EF4-FFF2-40B4-BE49-F238E27FC236}">
                <a16:creationId xmlns:a16="http://schemas.microsoft.com/office/drawing/2014/main" id="{DADED034-DE1B-1E10-81EC-8B0A0EA402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8" t="13809" r="715" b="14021"/>
          <a:stretch/>
        </p:blipFill>
        <p:spPr bwMode="auto">
          <a:xfrm>
            <a:off x="2373086" y="1447799"/>
            <a:ext cx="8958944" cy="37120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8FE578-C4FC-78C7-EAA1-A449C1105C33}"/>
              </a:ext>
            </a:extLst>
          </p:cNvPr>
          <p:cNvSpPr txBox="1"/>
          <p:nvPr/>
        </p:nvSpPr>
        <p:spPr>
          <a:xfrm>
            <a:off x="2525486" y="5159828"/>
            <a:ext cx="8643257" cy="769441"/>
          </a:xfrm>
          <a:prstGeom prst="rect">
            <a:avLst/>
          </a:prstGeom>
          <a:noFill/>
        </p:spPr>
        <p:txBody>
          <a:bodyPr wrap="square" rtlCol="0">
            <a:spAutoFit/>
          </a:bodyPr>
          <a:lstStyle/>
          <a:p>
            <a:pPr algn="ctr"/>
            <a:r>
              <a:rPr lang="en-US" sz="2200" i="1" dirty="0">
                <a:latin typeface="Gotham book"/>
              </a:rPr>
              <a:t>Reproductions of log cabins at San Felipe de Austin</a:t>
            </a:r>
          </a:p>
          <a:p>
            <a:pPr algn="ctr"/>
            <a:r>
              <a:rPr lang="en-US" sz="2200" i="1" dirty="0">
                <a:latin typeface="Gotham book"/>
              </a:rPr>
              <a:t>The Texas Historical Commission</a:t>
            </a:r>
          </a:p>
        </p:txBody>
      </p:sp>
    </p:spTree>
    <p:extLst>
      <p:ext uri="{BB962C8B-B14F-4D97-AF65-F5344CB8AC3E}">
        <p14:creationId xmlns:p14="http://schemas.microsoft.com/office/powerpoint/2010/main" val="407807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CC957D3-7355-E6F9-BBD1-0DA3C1514B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DF23E57-12FE-A51C-ED33-55FD27172B5A}"/>
              </a:ext>
            </a:extLst>
          </p:cNvPr>
          <p:cNvSpPr txBox="1">
            <a:spLocks noGrp="1"/>
          </p:cNvSpPr>
          <p:nvPr>
            <p:ph type="title" idx="4294967295"/>
          </p:nvPr>
        </p:nvSpPr>
        <p:spPr>
          <a:xfrm>
            <a:off x="1360714" y="13062"/>
            <a:ext cx="10831285"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a:latin typeface="Gotham Book"/>
                <a:ea typeface="Aptos" panose="020B0004020202020204" pitchFamily="34" charset="0"/>
                <a:cs typeface="Times New Roman" panose="02020603050405020304" pitchFamily="18" charset="0"/>
              </a:rPr>
              <a:t>3</a:t>
            </a:r>
            <a:r>
              <a:rPr lang="en-US" sz="4400" b="1" dirty="0">
                <a:effectLst/>
                <a:latin typeface="Gotham Book"/>
                <a:ea typeface="Aptos" panose="020B0004020202020204" pitchFamily="34" charset="0"/>
                <a:cs typeface="Times New Roman" panose="02020603050405020304" pitchFamily="18" charset="0"/>
              </a:rPr>
              <a:t>. The Alamo – </a:t>
            </a:r>
            <a:r>
              <a:rPr lang="en-US" sz="4400" b="1" dirty="0">
                <a:solidFill>
                  <a:schemeClr val="tx1">
                    <a:lumMod val="65000"/>
                    <a:lumOff val="35000"/>
                  </a:schemeClr>
                </a:solidFill>
                <a:effectLst/>
                <a:latin typeface="Gotham Book"/>
                <a:ea typeface="Aptos" panose="020B0004020202020204" pitchFamily="34" charset="0"/>
                <a:cs typeface="Times New Roman" panose="02020603050405020304" pitchFamily="18" charset="0"/>
              </a:rPr>
              <a:t>February 23</a:t>
            </a:r>
            <a:r>
              <a:rPr lang="en-U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 – March 6,</a:t>
            </a:r>
            <a:r>
              <a:rPr lang="en-US" sz="4400" b="1" dirty="0">
                <a:solidFill>
                  <a:schemeClr val="tx1">
                    <a:lumMod val="65000"/>
                    <a:lumOff val="35000"/>
                  </a:schemeClr>
                </a:solidFill>
                <a:effectLst/>
                <a:latin typeface="Gotham Book"/>
                <a:ea typeface="Aptos" panose="020B0004020202020204" pitchFamily="34" charset="0"/>
                <a:cs typeface="Times New Roman" panose="02020603050405020304" pitchFamily="18" charset="0"/>
              </a:rPr>
              <a:t>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2050" name="Picture 2" descr="A contemporary photograph of the Alamo at night. ">
            <a:extLst>
              <a:ext uri="{FF2B5EF4-FFF2-40B4-BE49-F238E27FC236}">
                <a16:creationId xmlns:a16="http://schemas.microsoft.com/office/drawing/2014/main" id="{33A225D4-E625-866E-879A-CE8D85A12B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7" t="-2" r="6593" b="23712"/>
          <a:stretch/>
        </p:blipFill>
        <p:spPr bwMode="auto">
          <a:xfrm>
            <a:off x="2901041" y="1148647"/>
            <a:ext cx="7750629" cy="434299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464279-0B1A-FC5B-6845-5B3E2BFBD71D}"/>
              </a:ext>
            </a:extLst>
          </p:cNvPr>
          <p:cNvSpPr txBox="1"/>
          <p:nvPr/>
        </p:nvSpPr>
        <p:spPr>
          <a:xfrm>
            <a:off x="2754086" y="5551712"/>
            <a:ext cx="7979228" cy="769441"/>
          </a:xfrm>
          <a:prstGeom prst="rect">
            <a:avLst/>
          </a:prstGeom>
          <a:noFill/>
        </p:spPr>
        <p:txBody>
          <a:bodyPr wrap="square" rtlCol="0">
            <a:spAutoFit/>
          </a:bodyPr>
          <a:lstStyle/>
          <a:p>
            <a:pPr algn="ctr"/>
            <a:r>
              <a:rPr lang="en-US" sz="2200" i="1" dirty="0"/>
              <a:t>The Alamo Today</a:t>
            </a:r>
          </a:p>
          <a:p>
            <a:pPr algn="ctr"/>
            <a:r>
              <a:rPr lang="en-US" sz="2200" i="1" dirty="0"/>
              <a:t>The Portal to Texas History</a:t>
            </a:r>
          </a:p>
        </p:txBody>
      </p:sp>
    </p:spTree>
    <p:extLst>
      <p:ext uri="{BB962C8B-B14F-4D97-AF65-F5344CB8AC3E}">
        <p14:creationId xmlns:p14="http://schemas.microsoft.com/office/powerpoint/2010/main" val="158168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0A15AA-22C6-1687-2CCD-4556D93462D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2E1E79B-F3D4-A6A7-B9E0-236027FB9759}"/>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a:latin typeface="Gotham Book"/>
                <a:ea typeface="Aptos" panose="020B0004020202020204" pitchFamily="34" charset="0"/>
                <a:cs typeface="Times New Roman" panose="02020603050405020304" pitchFamily="18" charset="0"/>
              </a:rPr>
              <a:t>4</a:t>
            </a:r>
            <a:r>
              <a:rPr lang="en-US" sz="4400" b="1" dirty="0">
                <a:effectLst/>
                <a:latin typeface="Gotham Book"/>
                <a:ea typeface="Aptos" panose="020B0004020202020204" pitchFamily="34" charset="0"/>
                <a:cs typeface="Times New Roman" panose="02020603050405020304" pitchFamily="18" charset="0"/>
              </a:rPr>
              <a:t>. The Constitutional Convention of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painting of the Convention of 1836. There is a log cabin room full of delegates seated around a man reading from the Texas Declaration of Independence. One man is taking notes. ">
            <a:extLst>
              <a:ext uri="{FF2B5EF4-FFF2-40B4-BE49-F238E27FC236}">
                <a16:creationId xmlns:a16="http://schemas.microsoft.com/office/drawing/2014/main" id="{2334BD23-B40F-7968-43E5-823681C2A37E}"/>
              </a:ext>
            </a:extLst>
          </p:cNvPr>
          <p:cNvPicPr>
            <a:picLocks noChangeAspect="1"/>
          </p:cNvPicPr>
          <p:nvPr/>
        </p:nvPicPr>
        <p:blipFill rotWithShape="1">
          <a:blip r:embed="rId4">
            <a:extLst>
              <a:ext uri="{28A0092B-C50C-407E-A947-70E740481C1C}">
                <a14:useLocalDpi xmlns:a14="http://schemas.microsoft.com/office/drawing/2010/main" val="0"/>
              </a:ext>
            </a:extLst>
          </a:blip>
          <a:srcRect l="1116" t="2647" r="371" b="27295"/>
          <a:stretch/>
        </p:blipFill>
        <p:spPr bwMode="auto">
          <a:xfrm>
            <a:off x="2982685" y="968830"/>
            <a:ext cx="7815944" cy="4516753"/>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FB57251-CD36-4BCF-4D43-8D3732E68DBF}"/>
              </a:ext>
            </a:extLst>
          </p:cNvPr>
          <p:cNvSpPr txBox="1"/>
          <p:nvPr/>
        </p:nvSpPr>
        <p:spPr>
          <a:xfrm>
            <a:off x="2438400" y="5573486"/>
            <a:ext cx="8904514" cy="1015663"/>
          </a:xfrm>
          <a:prstGeom prst="rect">
            <a:avLst/>
          </a:prstGeom>
          <a:noFill/>
        </p:spPr>
        <p:txBody>
          <a:bodyPr wrap="square" rtlCol="0">
            <a:spAutoFit/>
          </a:bodyPr>
          <a:lstStyle/>
          <a:p>
            <a:pPr algn="ctr"/>
            <a:r>
              <a:rPr lang="en-US" sz="2000" i="1" dirty="0">
                <a:latin typeface="Gotham book"/>
              </a:rPr>
              <a:t>A painting depicting the Reading of the Texas Declaration of Independence</a:t>
            </a:r>
          </a:p>
          <a:p>
            <a:pPr algn="ctr"/>
            <a:r>
              <a:rPr lang="en-US" sz="2000" i="1" dirty="0">
                <a:latin typeface="Gotham book"/>
              </a:rPr>
              <a:t>The Constitutional Convention of 1836</a:t>
            </a:r>
          </a:p>
          <a:p>
            <a:pPr algn="ctr"/>
            <a:r>
              <a:rPr lang="en-US" sz="2000" i="1" dirty="0">
                <a:latin typeface="Gotham book"/>
              </a:rPr>
              <a:t>The Portal to Texas History</a:t>
            </a:r>
          </a:p>
        </p:txBody>
      </p:sp>
    </p:spTree>
    <p:extLst>
      <p:ext uri="{BB962C8B-B14F-4D97-AF65-F5344CB8AC3E}">
        <p14:creationId xmlns:p14="http://schemas.microsoft.com/office/powerpoint/2010/main" val="305766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523309-4660-7C32-1870-F81278E6EE9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0E062E5-5A97-A617-DC39-0EDD67204A5C}"/>
              </a:ext>
            </a:extLst>
          </p:cNvPr>
          <p:cNvSpPr txBox="1">
            <a:spLocks noGrp="1"/>
          </p:cNvSpPr>
          <p:nvPr>
            <p:ph type="title" idx="4294967295"/>
          </p:nvPr>
        </p:nvSpPr>
        <p:spPr>
          <a:xfrm>
            <a:off x="1284515" y="13062"/>
            <a:ext cx="10907486"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a:effectLst/>
                <a:latin typeface="Gotham Book"/>
                <a:ea typeface="Aptos" panose="020B0004020202020204" pitchFamily="34" charset="0"/>
                <a:cs typeface="Times New Roman" panose="02020603050405020304" pitchFamily="18" charset="0"/>
              </a:rPr>
              <a:t>5. The Runaway Scrape – </a:t>
            </a:r>
            <a:r>
              <a:rPr lang="en-US" sz="4400" b="1" dirty="0">
                <a:solidFill>
                  <a:schemeClr val="tx1">
                    <a:lumMod val="65000"/>
                    <a:lumOff val="35000"/>
                  </a:schemeClr>
                </a:solidFill>
                <a:effectLst/>
                <a:latin typeface="Gotham Book"/>
                <a:ea typeface="Aptos" panose="020B0004020202020204" pitchFamily="34" charset="0"/>
                <a:cs typeface="Times New Roman" panose="02020603050405020304" pitchFamily="18" charset="0"/>
              </a:rPr>
              <a:t>January to April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rtwork depicting the Runaway Scrape. There is a field of tall grass with a stand of low trees in the background. There are many families walking, riding horses, or in wagons heading in one direction. The people are bundled up in shawls and coats. The men are often holding rifles. There are women holding children, and dogs following allowing.">
            <a:extLst>
              <a:ext uri="{FF2B5EF4-FFF2-40B4-BE49-F238E27FC236}">
                <a16:creationId xmlns:a16="http://schemas.microsoft.com/office/drawing/2014/main" id="{30CC3778-917A-266D-D385-1C74DE0BE4FB}"/>
              </a:ext>
            </a:extLst>
          </p:cNvPr>
          <p:cNvPicPr>
            <a:picLocks noChangeAspect="1"/>
          </p:cNvPicPr>
          <p:nvPr/>
        </p:nvPicPr>
        <p:blipFill>
          <a:blip r:embed="rId4"/>
          <a:stretch>
            <a:fillRect/>
          </a:stretch>
        </p:blipFill>
        <p:spPr>
          <a:xfrm>
            <a:off x="1937656" y="996839"/>
            <a:ext cx="9718337" cy="4668374"/>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75CBDCED-B61D-62DF-CEA0-8820D92C2554}"/>
              </a:ext>
            </a:extLst>
          </p:cNvPr>
          <p:cNvSpPr txBox="1"/>
          <p:nvPr/>
        </p:nvSpPr>
        <p:spPr>
          <a:xfrm>
            <a:off x="1937656" y="5725882"/>
            <a:ext cx="9633858" cy="707886"/>
          </a:xfrm>
          <a:prstGeom prst="rect">
            <a:avLst/>
          </a:prstGeom>
          <a:noFill/>
        </p:spPr>
        <p:txBody>
          <a:bodyPr wrap="square" rtlCol="0">
            <a:spAutoFit/>
          </a:bodyPr>
          <a:lstStyle/>
          <a:p>
            <a:pPr algn="ctr"/>
            <a:r>
              <a:rPr lang="en-US" sz="2000" i="1" dirty="0">
                <a:latin typeface="Gotham book"/>
              </a:rPr>
              <a:t>The Runaway Scrape, by Charles Shaw</a:t>
            </a:r>
          </a:p>
          <a:p>
            <a:pPr algn="ctr"/>
            <a:r>
              <a:rPr lang="en-US" sz="2000" i="1" dirty="0">
                <a:latin typeface="Gotham book"/>
              </a:rPr>
              <a:t>The Star of the Republic Museum</a:t>
            </a:r>
          </a:p>
        </p:txBody>
      </p:sp>
    </p:spTree>
    <p:extLst>
      <p:ext uri="{BB962C8B-B14F-4D97-AF65-F5344CB8AC3E}">
        <p14:creationId xmlns:p14="http://schemas.microsoft.com/office/powerpoint/2010/main" val="157445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C5D86C7-6B17-F4DA-9DA1-B38A8D59C79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C84F4FF-0AF9-DC17-0A77-230657179D43}"/>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Gotham Medium"/>
                <a:ea typeface="+mj-ea"/>
                <a:cs typeface="+mj-cs"/>
              </a:rPr>
              <a:t>6. </a:t>
            </a:r>
            <a:r>
              <a:rPr kumimoji="0" lang="en-US" sz="4400" b="1" i="0" u="none" strike="noStrike" kern="1200" cap="none" spc="0" normalizeH="0" baseline="0" noProof="0" dirty="0">
                <a:ln>
                  <a:noFill/>
                </a:ln>
                <a:solidFill>
                  <a:schemeClr val="tx1"/>
                </a:solidFill>
                <a:effectLst/>
                <a:uLnTx/>
                <a:uFillTx/>
                <a:latin typeface="Gotham Medium"/>
                <a:ea typeface="+mj-ea"/>
                <a:cs typeface="+mj-cs"/>
              </a:rPr>
              <a:t>The Goliad Massacre </a:t>
            </a:r>
            <a:r>
              <a:rPr kumimoji="0" lang="en-US" sz="4400" b="0" i="0" u="none" strike="noStrike" kern="1200" cap="none" spc="0" normalizeH="0" baseline="0" noProof="0" dirty="0">
                <a:ln>
                  <a:noFill/>
                </a:ln>
                <a:solidFill>
                  <a:schemeClr val="tx1"/>
                </a:solidFill>
                <a:effectLst/>
                <a:uLnTx/>
                <a:uFillTx/>
                <a:latin typeface="Gotham Medium"/>
                <a:ea typeface="+mj-ea"/>
                <a:cs typeface="+mj-cs"/>
              </a:rPr>
              <a:t>– </a:t>
            </a:r>
            <a:r>
              <a:rPr kumimoji="0" lang="en-US" sz="4400" b="1" i="0" u="none" strike="noStrike" kern="1200" cap="none" spc="0" normalizeH="0" baseline="0" noProof="0" dirty="0">
                <a:ln>
                  <a:noFill/>
                </a:ln>
                <a:solidFill>
                  <a:schemeClr val="bg2">
                    <a:lumMod val="50000"/>
                  </a:schemeClr>
                </a:solidFill>
                <a:effectLst/>
                <a:uLnTx/>
                <a:uFillTx/>
                <a:latin typeface="Gotham Medium"/>
                <a:ea typeface="+mj-ea"/>
                <a:cs typeface="+mj-cs"/>
              </a:rPr>
              <a:t>March 27, 1836</a:t>
            </a:r>
          </a:p>
        </p:txBody>
      </p:sp>
      <p:pic>
        <p:nvPicPr>
          <p:cNvPr id="1026" name="Picture 2" descr="A photograph of the inside of the chapel at the presidio La Bahia. The walls are white and arch into a high ceiling. There are rows of short pews on either side of an aisle leading to the altar. Behind the altar are frescos of an angel appearing the Mary, in the Catholic faith. ">
            <a:extLst>
              <a:ext uri="{FF2B5EF4-FFF2-40B4-BE49-F238E27FC236}">
                <a16:creationId xmlns:a16="http://schemas.microsoft.com/office/drawing/2014/main" id="{E2898C22-41E9-8110-0E55-851FCDABF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086" y="968830"/>
            <a:ext cx="6803572" cy="452481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050EE1-E24B-76DA-E241-34A5C1BFEA86}"/>
              </a:ext>
            </a:extLst>
          </p:cNvPr>
          <p:cNvSpPr txBox="1"/>
          <p:nvPr/>
        </p:nvSpPr>
        <p:spPr>
          <a:xfrm>
            <a:off x="1709058" y="5529943"/>
            <a:ext cx="10189028" cy="769441"/>
          </a:xfrm>
          <a:prstGeom prst="rect">
            <a:avLst/>
          </a:prstGeom>
          <a:noFill/>
        </p:spPr>
        <p:txBody>
          <a:bodyPr wrap="square" rtlCol="0">
            <a:spAutoFit/>
          </a:bodyPr>
          <a:lstStyle/>
          <a:p>
            <a:pPr algn="ctr"/>
            <a:r>
              <a:rPr lang="en-US" sz="2200" i="1" dirty="0">
                <a:latin typeface="Gotham book"/>
              </a:rPr>
              <a:t>The chapel at la </a:t>
            </a:r>
            <a:r>
              <a:rPr lang="en-US" sz="2200" b="0" i="1" dirty="0">
                <a:solidFill>
                  <a:srgbClr val="000000"/>
                </a:solidFill>
                <a:effectLst/>
                <a:latin typeface="Gotham book"/>
              </a:rPr>
              <a:t>Bahía where Fannin’s men were temporarily held after their surrender. </a:t>
            </a:r>
          </a:p>
          <a:p>
            <a:pPr algn="ctr"/>
            <a:r>
              <a:rPr lang="en-US" sz="2200" i="1" dirty="0">
                <a:solidFill>
                  <a:srgbClr val="000000"/>
                </a:solidFill>
                <a:latin typeface="Gotham book"/>
              </a:rPr>
              <a:t>The Portal to Texas History</a:t>
            </a:r>
            <a:endParaRPr lang="en-US" sz="2200" i="1" dirty="0">
              <a:latin typeface="Gotham book"/>
            </a:endParaRPr>
          </a:p>
        </p:txBody>
      </p:sp>
    </p:spTree>
    <p:extLst>
      <p:ext uri="{BB962C8B-B14F-4D97-AF65-F5344CB8AC3E}">
        <p14:creationId xmlns:p14="http://schemas.microsoft.com/office/powerpoint/2010/main" val="413913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E634BD-8192-D4BC-9116-4DD2F27A481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650B144-B420-2D09-9B72-F8BE590D2249}"/>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a:effectLst/>
                <a:latin typeface="Gotham Book"/>
                <a:ea typeface="Aptos" panose="020B0004020202020204" pitchFamily="34" charset="0"/>
                <a:cs typeface="Times New Roman" panose="02020603050405020304" pitchFamily="18" charset="0"/>
              </a:rPr>
              <a:t>7. The Battle of San Jacinto – </a:t>
            </a:r>
            <a:r>
              <a:rPr lang="en-US" sz="4400" b="1" dirty="0">
                <a:solidFill>
                  <a:schemeClr val="tx1">
                    <a:lumMod val="65000"/>
                    <a:lumOff val="35000"/>
                  </a:schemeClr>
                </a:solidFill>
                <a:effectLst/>
                <a:latin typeface="Gotham Book"/>
                <a:ea typeface="Aptos" panose="020B0004020202020204" pitchFamily="34" charset="0"/>
                <a:cs typeface="Times New Roman" panose="02020603050405020304" pitchFamily="18" charset="0"/>
              </a:rPr>
              <a:t>April 21,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The most famous painting depicting the surrender of Santa Anna to Sam Houston following the Battle of San Jacinto. Santa Anna appears in a regular Mexican military uniform. Dozens of Anglo and Tejano soldiers stand around and behind him. Sam Houston is lying on a blanket on the ground under a large tree. His leg is injured and bandaged. ">
            <a:extLst>
              <a:ext uri="{FF2B5EF4-FFF2-40B4-BE49-F238E27FC236}">
                <a16:creationId xmlns:a16="http://schemas.microsoft.com/office/drawing/2014/main" id="{4A4ABD76-41DF-B53F-E5E7-FEA101E265D3}"/>
              </a:ext>
            </a:extLst>
          </p:cNvPr>
          <p:cNvPicPr>
            <a:picLocks noChangeAspect="1"/>
          </p:cNvPicPr>
          <p:nvPr/>
        </p:nvPicPr>
        <p:blipFill>
          <a:blip r:embed="rId4"/>
          <a:stretch>
            <a:fillRect/>
          </a:stretch>
        </p:blipFill>
        <p:spPr>
          <a:xfrm>
            <a:off x="2713309" y="968830"/>
            <a:ext cx="8360230" cy="4803499"/>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82903A7F-C32A-F832-23A6-012E07D19876}"/>
              </a:ext>
            </a:extLst>
          </p:cNvPr>
          <p:cNvSpPr txBox="1"/>
          <p:nvPr/>
        </p:nvSpPr>
        <p:spPr>
          <a:xfrm>
            <a:off x="2438400" y="5772329"/>
            <a:ext cx="8635139" cy="707886"/>
          </a:xfrm>
          <a:prstGeom prst="rect">
            <a:avLst/>
          </a:prstGeom>
          <a:noFill/>
        </p:spPr>
        <p:txBody>
          <a:bodyPr wrap="square" rtlCol="0">
            <a:spAutoFit/>
          </a:bodyPr>
          <a:lstStyle/>
          <a:p>
            <a:pPr algn="ctr"/>
            <a:r>
              <a:rPr lang="en-US" sz="2000" i="1" dirty="0">
                <a:latin typeface="Gotham book"/>
              </a:rPr>
              <a:t>The Surrender of Santa Anna after the Battle of San Jacinto</a:t>
            </a:r>
          </a:p>
          <a:p>
            <a:pPr algn="ctr"/>
            <a:r>
              <a:rPr lang="en-US" sz="2000" i="1" dirty="0">
                <a:latin typeface="Gotham book"/>
              </a:rPr>
              <a:t>The Texas State Preservation Board</a:t>
            </a:r>
          </a:p>
        </p:txBody>
      </p:sp>
    </p:spTree>
    <p:extLst>
      <p:ext uri="{BB962C8B-B14F-4D97-AF65-F5344CB8AC3E}">
        <p14:creationId xmlns:p14="http://schemas.microsoft.com/office/powerpoint/2010/main" val="18335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55DE11-853B-49F3-E820-8C60B84B9DE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8114B28-5018-77B0-9EC4-8090F0CC6954}"/>
              </a:ext>
            </a:extLst>
          </p:cNvPr>
          <p:cNvSpPr txBox="1">
            <a:spLocks noGrp="1"/>
          </p:cNvSpPr>
          <p:nvPr>
            <p:ph type="title" idx="4294967295"/>
          </p:nvPr>
        </p:nvSpPr>
        <p:spPr>
          <a:xfrm>
            <a:off x="7010399" y="0"/>
            <a:ext cx="5181601" cy="22729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a:latin typeface="Gotham Book"/>
                <a:ea typeface="Aptos" panose="020B0004020202020204" pitchFamily="34" charset="0"/>
                <a:cs typeface="Times New Roman" panose="02020603050405020304" pitchFamily="18" charset="0"/>
              </a:rPr>
              <a:t>8</a:t>
            </a:r>
            <a:r>
              <a:rPr lang="en-US" sz="4400" b="1" dirty="0">
                <a:effectLst/>
                <a:latin typeface="Gotham Book"/>
                <a:ea typeface="Aptos" panose="020B0004020202020204" pitchFamily="34" charset="0"/>
                <a:cs typeface="Times New Roman" panose="02020603050405020304" pitchFamily="18" charset="0"/>
              </a:rPr>
              <a:t>. The </a:t>
            </a:r>
            <a:r>
              <a:rPr lang="en-US" sz="4400" b="1" dirty="0">
                <a:latin typeface="Gotham Book"/>
                <a:ea typeface="Aptos" panose="020B0004020202020204" pitchFamily="34" charset="0"/>
                <a:cs typeface="Times New Roman" panose="02020603050405020304" pitchFamily="18" charset="0"/>
              </a:rPr>
              <a:t>Treaties of Velasco </a:t>
            </a:r>
            <a:r>
              <a:rPr lang="en-US" sz="4400" b="1" dirty="0">
                <a:effectLst/>
                <a:latin typeface="Gotham Book"/>
                <a:ea typeface="Aptos" panose="020B0004020202020204" pitchFamily="34" charset="0"/>
                <a:cs typeface="Times New Roman" panose="02020603050405020304" pitchFamily="18" charset="0"/>
              </a:rPr>
              <a:t>– </a:t>
            </a:r>
            <a:br>
              <a:rPr lang="en-US" sz="4400" b="1" dirty="0">
                <a:effectLst/>
                <a:latin typeface="Gotham Book"/>
                <a:ea typeface="Aptos" panose="020B0004020202020204" pitchFamily="34" charset="0"/>
                <a:cs typeface="Times New Roman" panose="02020603050405020304" pitchFamily="18" charset="0"/>
              </a:rPr>
            </a:br>
            <a:r>
              <a:rPr lang="en-U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May 14</a:t>
            </a:r>
            <a:r>
              <a:rPr lang="en-US" sz="4400" b="1" dirty="0">
                <a:solidFill>
                  <a:schemeClr val="tx1">
                    <a:lumMod val="65000"/>
                    <a:lumOff val="35000"/>
                  </a:schemeClr>
                </a:solidFill>
                <a:effectLst/>
                <a:latin typeface="Gotham Book"/>
                <a:ea typeface="Aptos" panose="020B0004020202020204" pitchFamily="34" charset="0"/>
                <a:cs typeface="Times New Roman" panose="02020603050405020304" pitchFamily="18" charset="0"/>
              </a:rPr>
              <a:t>,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2050" name="Picture 2" descr="A photograph of one of the Treaties of Velasco. The photograph shows a yellowed piece of parchment paper with slanted cursive writing on it. ">
            <a:extLst>
              <a:ext uri="{FF2B5EF4-FFF2-40B4-BE49-F238E27FC236}">
                <a16:creationId xmlns:a16="http://schemas.microsoft.com/office/drawing/2014/main" id="{2F506795-7E82-96E3-2584-8F549A1E5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461" y="159886"/>
            <a:ext cx="4641079" cy="583814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3AB002-AE03-411A-5955-ACE2466F6FBE}"/>
              </a:ext>
            </a:extLst>
          </p:cNvPr>
          <p:cNvSpPr txBox="1"/>
          <p:nvPr/>
        </p:nvSpPr>
        <p:spPr>
          <a:xfrm>
            <a:off x="1621972" y="5998029"/>
            <a:ext cx="5856514" cy="707886"/>
          </a:xfrm>
          <a:prstGeom prst="rect">
            <a:avLst/>
          </a:prstGeom>
          <a:noFill/>
        </p:spPr>
        <p:txBody>
          <a:bodyPr wrap="square" rtlCol="0">
            <a:spAutoFit/>
          </a:bodyPr>
          <a:lstStyle/>
          <a:p>
            <a:pPr algn="ctr"/>
            <a:r>
              <a:rPr lang="en-US" sz="2000" i="1" dirty="0">
                <a:latin typeface="Gotham book"/>
              </a:rPr>
              <a:t>The Treaty of Velasco</a:t>
            </a:r>
          </a:p>
          <a:p>
            <a:pPr algn="ctr"/>
            <a:r>
              <a:rPr lang="en-US" sz="2000" i="1" dirty="0">
                <a:latin typeface="Gotham book"/>
              </a:rPr>
              <a:t>The Portal to Texas History</a:t>
            </a:r>
          </a:p>
        </p:txBody>
      </p:sp>
    </p:spTree>
    <p:extLst>
      <p:ext uri="{BB962C8B-B14F-4D97-AF65-F5344CB8AC3E}">
        <p14:creationId xmlns:p14="http://schemas.microsoft.com/office/powerpoint/2010/main" val="1249035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D9DCD49-BA25-A61E-9174-87ABBA00C53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BD6A080-856F-8D97-C064-6070DC0776DF}"/>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What’s the Story?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11500" b="1" i="0" u="none" strike="noStrike" kern="1200" cap="none" spc="0" normalizeH="0" baseline="0" noProof="0" dirty="0">
                <a:ln>
                  <a:noFill/>
                </a:ln>
                <a:solidFill>
                  <a:schemeClr val="bg1"/>
                </a:solidFill>
                <a:effectLst/>
                <a:uLnTx/>
                <a:uFillTx/>
                <a:latin typeface="Gotham Medium"/>
                <a:ea typeface="+mj-ea"/>
                <a:cs typeface="+mj-cs"/>
              </a:rPr>
              <a:t>Exit Ticket</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44361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6F3674-A636-628E-F9E5-117126FD630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AAF0FBA-5505-0DC5-B0B1-F234B7A54726}"/>
              </a:ext>
            </a:extLst>
          </p:cNvPr>
          <p:cNvSpPr txBox="1">
            <a:spLocks noGrp="1"/>
          </p:cNvSpPr>
          <p:nvPr>
            <p:ph type="title" idx="4294967295"/>
          </p:nvPr>
        </p:nvSpPr>
        <p:spPr>
          <a:xfrm>
            <a:off x="1767522" y="13062"/>
            <a:ext cx="1053333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a:t>
            </a:r>
            <a:r>
              <a:rPr lang="en-US" sz="4000" dirty="0">
                <a:latin typeface="Gotham Medium"/>
              </a:rPr>
              <a:t>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F0C3DA77-2533-481F-236A-01CB53FC6465}"/>
              </a:ext>
            </a:extLst>
          </p:cNvPr>
          <p:cNvSpPr txBox="1"/>
          <p:nvPr/>
        </p:nvSpPr>
        <p:spPr>
          <a:xfrm>
            <a:off x="2660519" y="1480457"/>
            <a:ext cx="5819452" cy="5066002"/>
          </a:xfrm>
          <a:prstGeom prst="rect">
            <a:avLst/>
          </a:prstGeom>
          <a:noFill/>
        </p:spPr>
        <p:txBody>
          <a:bodyPr wrap="square" rtlCol="0">
            <a:spAutoFit/>
          </a:bodyPr>
          <a:lstStyle/>
          <a:p>
            <a:pPr marL="457200" marR="0" indent="-457200">
              <a:lnSpc>
                <a:spcPct val="110000"/>
              </a:lnSpc>
              <a:spcAft>
                <a:spcPts val="600"/>
              </a:spcAft>
              <a:buFont typeface="Arial" panose="020B0604020202020204" pitchFamily="34" charset="0"/>
              <a:buChar char="•"/>
            </a:pPr>
            <a:r>
              <a:rPr lang="en-US" sz="3600" dirty="0">
                <a:solidFill>
                  <a:schemeClr val="accent5"/>
                </a:solidFill>
                <a:effectLst/>
                <a:latin typeface="Gotham book"/>
                <a:ea typeface="Times New Roman" panose="02020603050405020304" pitchFamily="18" charset="0"/>
                <a:cs typeface="Times New Roman" panose="02020603050405020304" pitchFamily="18" charset="0"/>
              </a:rPr>
              <a:t>You will choose to write about </a:t>
            </a:r>
            <a:r>
              <a:rPr lang="en-US" sz="3600" b="1" dirty="0">
                <a:solidFill>
                  <a:schemeClr val="accent5"/>
                </a:solidFill>
                <a:effectLst/>
                <a:latin typeface="Gotham book"/>
                <a:ea typeface="Times New Roman" panose="02020603050405020304" pitchFamily="18" charset="0"/>
                <a:cs typeface="Times New Roman" panose="02020603050405020304" pitchFamily="18" charset="0"/>
              </a:rPr>
              <a:t>EITHER</a:t>
            </a:r>
            <a:r>
              <a:rPr lang="en-US" sz="3600" dirty="0">
                <a:solidFill>
                  <a:schemeClr val="accent5"/>
                </a:solidFill>
                <a:effectLst/>
                <a:latin typeface="Gotham book"/>
                <a:ea typeface="Times New Roman" panose="02020603050405020304" pitchFamily="18" charset="0"/>
                <a:cs typeface="Times New Roman" panose="02020603050405020304" pitchFamily="18" charset="0"/>
              </a:rPr>
              <a:t> Sam Houston’s army </a:t>
            </a:r>
            <a:r>
              <a:rPr lang="en-US" sz="3600" b="1" dirty="0">
                <a:solidFill>
                  <a:schemeClr val="accent5"/>
                </a:solidFill>
                <a:effectLst/>
                <a:latin typeface="Gotham book"/>
                <a:ea typeface="Times New Roman" panose="02020603050405020304" pitchFamily="18" charset="0"/>
                <a:cs typeface="Times New Roman" panose="02020603050405020304" pitchFamily="18" charset="0"/>
              </a:rPr>
              <a:t>OR</a:t>
            </a:r>
            <a:r>
              <a:rPr lang="en-US" sz="3600" dirty="0">
                <a:solidFill>
                  <a:schemeClr val="accent5"/>
                </a:solidFill>
                <a:effectLst/>
                <a:latin typeface="Gotham book"/>
                <a:ea typeface="Times New Roman" panose="02020603050405020304" pitchFamily="18" charset="0"/>
                <a:cs typeface="Times New Roman" panose="02020603050405020304" pitchFamily="18" charset="0"/>
              </a:rPr>
              <a:t> Santa Anna’s army.</a:t>
            </a:r>
          </a:p>
          <a:p>
            <a:pPr marL="457200" marR="0" indent="-457200">
              <a:lnSpc>
                <a:spcPct val="110000"/>
              </a:lnSpc>
              <a:spcAft>
                <a:spcPts val="600"/>
              </a:spcAft>
              <a:buFont typeface="Arial" panose="020B0604020202020204" pitchFamily="34" charset="0"/>
              <a:buChar char="•"/>
            </a:pPr>
            <a:r>
              <a:rPr lang="en-US" sz="3600" dirty="0">
                <a:solidFill>
                  <a:schemeClr val="accent6">
                    <a:lumMod val="75000"/>
                  </a:schemeClr>
                </a:solidFill>
                <a:latin typeface="Gotham book"/>
                <a:ea typeface="Times New Roman" panose="02020603050405020304" pitchFamily="18" charset="0"/>
                <a:cs typeface="Times New Roman" panose="02020603050405020304" pitchFamily="18" charset="0"/>
              </a:rPr>
              <a:t>You will write about one strength </a:t>
            </a:r>
            <a:r>
              <a:rPr lang="en-US" sz="3600" b="1" dirty="0">
                <a:solidFill>
                  <a:schemeClr val="accent6">
                    <a:lumMod val="75000"/>
                  </a:schemeClr>
                </a:solidFill>
                <a:latin typeface="Gotham book"/>
                <a:ea typeface="Times New Roman" panose="02020603050405020304" pitchFamily="18" charset="0"/>
                <a:cs typeface="Times New Roman" panose="02020603050405020304" pitchFamily="18" charset="0"/>
              </a:rPr>
              <a:t>OR</a:t>
            </a:r>
            <a:r>
              <a:rPr lang="en-US" sz="3600" dirty="0">
                <a:solidFill>
                  <a:schemeClr val="accent6">
                    <a:lumMod val="75000"/>
                  </a:schemeClr>
                </a:solidFill>
                <a:latin typeface="Gotham book"/>
                <a:ea typeface="Times New Roman" panose="02020603050405020304" pitchFamily="18" charset="0"/>
                <a:cs typeface="Times New Roman" panose="02020603050405020304" pitchFamily="18" charset="0"/>
              </a:rPr>
              <a:t> one weakness of the army you chose.</a:t>
            </a:r>
            <a:endParaRPr lang="en-US" sz="3600" dirty="0">
              <a:solidFill>
                <a:schemeClr val="accent6">
                  <a:lumMod val="75000"/>
                </a:schemeClr>
              </a:solidFill>
              <a:effectLst/>
              <a:latin typeface="Gotham book"/>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solidFill>
                  <a:srgbClr val="C00000"/>
                </a:solidFill>
                <a:latin typeface="Gotham book"/>
              </a:rPr>
              <a:t>Share with a partner.</a:t>
            </a:r>
          </a:p>
        </p:txBody>
      </p:sp>
      <p:pic>
        <p:nvPicPr>
          <p:cNvPr id="4" name="Graphic 3">
            <a:extLst>
              <a:ext uri="{FF2B5EF4-FFF2-40B4-BE49-F238E27FC236}">
                <a16:creationId xmlns:a16="http://schemas.microsoft.com/office/drawing/2014/main" id="{7B325A9A-8275-4C26-8978-348166298A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8659" y="1751206"/>
            <a:ext cx="1071092" cy="1071092"/>
          </a:xfrm>
          <a:prstGeom prst="rect">
            <a:avLst/>
          </a:prstGeom>
        </p:spPr>
      </p:pic>
      <p:pic>
        <p:nvPicPr>
          <p:cNvPr id="6" name="Graphic 5">
            <a:extLst>
              <a:ext uri="{FF2B5EF4-FFF2-40B4-BE49-F238E27FC236}">
                <a16:creationId xmlns:a16="http://schemas.microsoft.com/office/drawing/2014/main" id="{F895BB9D-9796-2796-23DA-DB6F56E8E1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8659" y="4221482"/>
            <a:ext cx="925793" cy="925793"/>
          </a:xfrm>
          <a:prstGeom prst="rect">
            <a:avLst/>
          </a:prstGeom>
        </p:spPr>
      </p:pic>
      <p:pic>
        <p:nvPicPr>
          <p:cNvPr id="7" name="Graphic 6">
            <a:extLst>
              <a:ext uri="{FF2B5EF4-FFF2-40B4-BE49-F238E27FC236}">
                <a16:creationId xmlns:a16="http://schemas.microsoft.com/office/drawing/2014/main" id="{D749510C-9BAB-F2E3-D05D-73158E6F91A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6606" y="5624716"/>
            <a:ext cx="957846" cy="957846"/>
          </a:xfrm>
          <a:prstGeom prst="rect">
            <a:avLst/>
          </a:prstGeom>
        </p:spPr>
      </p:pic>
    </p:spTree>
    <p:extLst>
      <p:ext uri="{BB962C8B-B14F-4D97-AF65-F5344CB8AC3E}">
        <p14:creationId xmlns:p14="http://schemas.microsoft.com/office/powerpoint/2010/main" val="121771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What’s the Story?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11500" b="1" i="0" u="none" strike="noStrike" kern="1200" cap="none" spc="0" normalizeH="0" baseline="0" noProof="0" dirty="0">
                <a:ln>
                  <a:noFill/>
                </a:ln>
                <a:solidFill>
                  <a:schemeClr val="bg1"/>
                </a:solidFill>
                <a:effectLst/>
                <a:uLnTx/>
                <a:uFillTx/>
                <a:latin typeface="Gotham Medium"/>
                <a:ea typeface="+mj-ea"/>
                <a:cs typeface="+mj-cs"/>
              </a:rPr>
              <a:t>Warm-up</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53236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907113-61FD-7D9C-AE24-3A2DE751CD3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99F4125-8FEE-9423-334D-8A2A0D21E11D}"/>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6F414E5D-17CC-8132-8489-2E24C89F3C27}"/>
              </a:ext>
            </a:extLst>
          </p:cNvPr>
          <p:cNvSpPr/>
          <p:nvPr/>
        </p:nvSpPr>
        <p:spPr>
          <a:xfrm>
            <a:off x="3788229" y="1328886"/>
            <a:ext cx="7598228" cy="2100114"/>
          </a:xfrm>
          <a:prstGeom prst="wedgeRoundRectCallout">
            <a:avLst>
              <a:gd name="adj1" fmla="val -60684"/>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a:t>
            </a:r>
            <a:r>
              <a:rPr kumimoji="0" lang="en-US" sz="4000" b="1" i="0" strike="noStrike" kern="1200" cap="none" spc="0" normalizeH="0" baseline="0" noProof="0" dirty="0">
                <a:ln>
                  <a:noFill/>
                </a:ln>
                <a:solidFill>
                  <a:srgbClr val="FFFF00"/>
                </a:solidFill>
                <a:effectLst/>
                <a:uLnTx/>
                <a:uFillTx/>
                <a:latin typeface="Gotham book"/>
              </a:rPr>
              <a:t>(strength) </a:t>
            </a:r>
            <a:r>
              <a:rPr kumimoji="0" lang="en-US" sz="4000" b="0" i="0" u="none" strike="noStrike" kern="1200" cap="none" spc="0" normalizeH="0" baseline="0" noProof="0" dirty="0">
                <a:ln>
                  <a:noFill/>
                </a:ln>
                <a:solidFill>
                  <a:prstClr val="white"/>
                </a:solidFill>
                <a:effectLst/>
                <a:uLnTx/>
                <a:uFillTx/>
                <a:latin typeface="Gotham book"/>
              </a:rPr>
              <a:t>/ </a:t>
            </a:r>
            <a:r>
              <a:rPr kumimoji="0" lang="en-US" sz="4000" b="1" i="0" u="none" strike="noStrike" kern="1200" cap="none" spc="0" normalizeH="0" baseline="0" noProof="0" dirty="0">
                <a:ln>
                  <a:noFill/>
                </a:ln>
                <a:solidFill>
                  <a:schemeClr val="accent6">
                    <a:lumMod val="20000"/>
                    <a:lumOff val="80000"/>
                  </a:schemeClr>
                </a:solidFill>
                <a:effectLst/>
                <a:uLnTx/>
                <a:uFillTx/>
                <a:latin typeface="Gotham book"/>
              </a:rPr>
              <a:t>(weakness)</a:t>
            </a:r>
            <a:r>
              <a:rPr kumimoji="0" lang="en-US" sz="4000" b="1" i="0" u="none" strike="noStrike" kern="1200" cap="none" spc="0" normalizeH="0" baseline="0" noProof="0" dirty="0">
                <a:ln>
                  <a:noFill/>
                </a:ln>
                <a:solidFill>
                  <a:prstClr val="white"/>
                </a:solidFill>
                <a:effectLst/>
                <a:uLnTx/>
                <a:uFillTx/>
                <a:latin typeface="Gotham book"/>
              </a:rPr>
              <a:t> </a:t>
            </a:r>
            <a:r>
              <a:rPr kumimoji="0" lang="en-US" sz="4000" b="0" i="0" u="none" strike="noStrike" kern="1200" cap="none" spc="0" normalizeH="0" baseline="0" noProof="0" dirty="0">
                <a:ln>
                  <a:noFill/>
                </a:ln>
                <a:solidFill>
                  <a:prstClr val="white"/>
                </a:solidFill>
                <a:effectLst/>
                <a:uLnTx/>
                <a:uFillTx/>
                <a:latin typeface="Gotham book"/>
              </a:rPr>
              <a:t>of </a:t>
            </a:r>
            <a:r>
              <a:rPr kumimoji="0" lang="en-US" sz="4000" b="1" i="0" u="none" strike="noStrike" kern="1200" cap="none" spc="0" normalizeH="0" baseline="0" noProof="0" dirty="0">
                <a:ln>
                  <a:noFill/>
                </a:ln>
                <a:solidFill>
                  <a:schemeClr val="tx2">
                    <a:lumMod val="10000"/>
                    <a:lumOff val="90000"/>
                  </a:schemeClr>
                </a:solidFill>
                <a:effectLst/>
                <a:uLnTx/>
                <a:uFillTx/>
                <a:latin typeface="Gotham book"/>
              </a:rPr>
              <a:t>(Sam Houston’s army) </a:t>
            </a:r>
            <a:r>
              <a:rPr kumimoji="0" lang="en-US" sz="4000" b="0" i="0" u="none" strike="noStrike" kern="1200" cap="none" spc="0" normalizeH="0" baseline="0" noProof="0" dirty="0">
                <a:ln>
                  <a:noFill/>
                </a:ln>
                <a:solidFill>
                  <a:prstClr val="white"/>
                </a:solidFill>
                <a:effectLst/>
                <a:uLnTx/>
                <a:uFillTx/>
                <a:latin typeface="Gotham book"/>
              </a:rPr>
              <a:t>/ </a:t>
            </a:r>
            <a:r>
              <a:rPr kumimoji="0" lang="en-US" sz="4000" b="1" i="0" u="none" strike="noStrike" kern="1200" cap="none" spc="0" normalizeH="0" baseline="0" noProof="0" dirty="0">
                <a:ln>
                  <a:noFill/>
                </a:ln>
                <a:solidFill>
                  <a:schemeClr val="accent2">
                    <a:lumMod val="20000"/>
                    <a:lumOff val="80000"/>
                  </a:schemeClr>
                </a:solidFill>
                <a:effectLst/>
                <a:uLnTx/>
                <a:uFillTx/>
                <a:latin typeface="Gotham book"/>
              </a:rPr>
              <a:t>(Santa Anna’s army)</a:t>
            </a:r>
            <a:r>
              <a:rPr kumimoji="0" lang="en-US" sz="4000" b="0" i="0" u="none" strike="noStrike" kern="1200" cap="none" spc="0" normalizeH="0" baseline="0" noProof="0" dirty="0">
                <a:ln>
                  <a:noFill/>
                </a:ln>
                <a:solidFill>
                  <a:prstClr val="white"/>
                </a:solidFill>
                <a:effectLst/>
                <a:uLnTx/>
                <a:uFillTx/>
                <a:latin typeface="Gotham book"/>
              </a:rPr>
              <a:t> was _______</a:t>
            </a:r>
          </a:p>
        </p:txBody>
      </p:sp>
      <p:sp>
        <p:nvSpPr>
          <p:cNvPr id="4" name="Speech Bubble: Rectangle with Corners Rounded 3">
            <a:extLst>
              <a:ext uri="{FF2B5EF4-FFF2-40B4-BE49-F238E27FC236}">
                <a16:creationId xmlns:a16="http://schemas.microsoft.com/office/drawing/2014/main" id="{1B1FAC1C-07A6-2422-5FDA-65ACB3229A86}"/>
              </a:ext>
            </a:extLst>
          </p:cNvPr>
          <p:cNvSpPr/>
          <p:nvPr/>
        </p:nvSpPr>
        <p:spPr>
          <a:xfrm>
            <a:off x="1861457" y="3810829"/>
            <a:ext cx="7598228" cy="2100114"/>
          </a:xfrm>
          <a:prstGeom prst="wedgeRoundRectCallout">
            <a:avLst>
              <a:gd name="adj1" fmla="val 60385"/>
              <a:gd name="adj2" fmla="val 3797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We saw evidence of this in today’s lesson when _________</a:t>
            </a:r>
          </a:p>
        </p:txBody>
      </p:sp>
      <p:pic>
        <p:nvPicPr>
          <p:cNvPr id="5" name="Graphic 4">
            <a:extLst>
              <a:ext uri="{FF2B5EF4-FFF2-40B4-BE49-F238E27FC236}">
                <a16:creationId xmlns:a16="http://schemas.microsoft.com/office/drawing/2014/main" id="{1C04989D-794D-5374-82F4-CE48E1D0C7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7732" y="4810423"/>
            <a:ext cx="1296696" cy="1296696"/>
          </a:xfrm>
          <a:prstGeom prst="rect">
            <a:avLst/>
          </a:prstGeom>
        </p:spPr>
      </p:pic>
      <p:pic>
        <p:nvPicPr>
          <p:cNvPr id="6" name="Graphic 5">
            <a:extLst>
              <a:ext uri="{FF2B5EF4-FFF2-40B4-BE49-F238E27FC236}">
                <a16:creationId xmlns:a16="http://schemas.microsoft.com/office/drawing/2014/main" id="{F2DCBFFB-7D28-4F41-7588-03CC5DB66D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1891990"/>
            <a:ext cx="1296696" cy="1296696"/>
          </a:xfrm>
          <a:prstGeom prst="rect">
            <a:avLst/>
          </a:prstGeom>
        </p:spPr>
      </p:pic>
    </p:spTree>
    <p:extLst>
      <p:ext uri="{BB962C8B-B14F-4D97-AF65-F5344CB8AC3E}">
        <p14:creationId xmlns:p14="http://schemas.microsoft.com/office/powerpoint/2010/main" val="48849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86B81DD-C36A-BA17-D4E8-76FC75552342}"/>
              </a:ext>
            </a:extLst>
          </p:cNvPr>
          <p:cNvSpPr txBox="1"/>
          <p:nvPr/>
        </p:nvSpPr>
        <p:spPr>
          <a:xfrm>
            <a:off x="2660519" y="1480457"/>
            <a:ext cx="5660571"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accent6">
                    <a:lumMod val="75000"/>
                  </a:schemeClr>
                </a:solidFill>
                <a:latin typeface="Gotham book"/>
              </a:rPr>
              <a:t>Think about the Texan and Mexican armies during the Texas Revolution. </a:t>
            </a:r>
          </a:p>
          <a:p>
            <a:pPr marL="285750" indent="-285750">
              <a:buFont typeface="Arial" panose="020B0604020202020204" pitchFamily="34" charset="0"/>
              <a:buChar char="•"/>
            </a:pPr>
            <a:r>
              <a:rPr lang="en-US" sz="3600" dirty="0">
                <a:solidFill>
                  <a:srgbClr val="0070C0"/>
                </a:solidFill>
                <a:latin typeface="Gotham book"/>
              </a:rPr>
              <a:t>What do you think was ONE strength and ONE weakness for each army.</a:t>
            </a:r>
          </a:p>
          <a:p>
            <a:pPr marL="285750" indent="-285750">
              <a:buFont typeface="Arial" panose="020B0604020202020204" pitchFamily="34" charset="0"/>
              <a:buChar char="•"/>
            </a:pPr>
            <a:r>
              <a:rPr lang="en-US" sz="3600" dirty="0">
                <a:solidFill>
                  <a:srgbClr val="7030A0"/>
                </a:solidFill>
                <a:latin typeface="Gotham book"/>
              </a:rPr>
              <a:t>Write your best guess in the boxes provided.</a:t>
            </a:r>
          </a:p>
          <a:p>
            <a:pPr marL="285750" indent="-285750">
              <a:buFont typeface="Arial" panose="020B0604020202020204" pitchFamily="34" charset="0"/>
              <a:buChar char="•"/>
            </a:pPr>
            <a:r>
              <a:rPr lang="en-US" sz="3600" dirty="0">
                <a:solidFill>
                  <a:srgbClr val="C00000"/>
                </a:solidFill>
                <a:latin typeface="Gotham book"/>
              </a:rPr>
              <a:t>Share with a partner.</a:t>
            </a:r>
          </a:p>
        </p:txBody>
      </p:sp>
      <p:pic>
        <p:nvPicPr>
          <p:cNvPr id="4" name="Graphic 3">
            <a:extLst>
              <a:ext uri="{FF2B5EF4-FFF2-40B4-BE49-F238E27FC236}">
                <a16:creationId xmlns:a16="http://schemas.microsoft.com/office/drawing/2014/main" id="{090453A2-BFE0-0E37-5CDF-B82D24CE15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8659" y="1751206"/>
            <a:ext cx="1071092" cy="1071092"/>
          </a:xfrm>
          <a:prstGeom prst="rect">
            <a:avLst/>
          </a:prstGeom>
        </p:spPr>
      </p:pic>
      <p:pic>
        <p:nvPicPr>
          <p:cNvPr id="5" name="Graphic 4">
            <a:extLst>
              <a:ext uri="{FF2B5EF4-FFF2-40B4-BE49-F238E27FC236}">
                <a16:creationId xmlns:a16="http://schemas.microsoft.com/office/drawing/2014/main" id="{09E4ED6C-DF01-1DFD-E84A-54A6186D7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6864" y="3276600"/>
            <a:ext cx="1071092" cy="1071092"/>
          </a:xfrm>
          <a:prstGeom prst="rect">
            <a:avLst/>
          </a:prstGeom>
        </p:spPr>
      </p:pic>
      <p:pic>
        <p:nvPicPr>
          <p:cNvPr id="6" name="Graphic 5">
            <a:extLst>
              <a:ext uri="{FF2B5EF4-FFF2-40B4-BE49-F238E27FC236}">
                <a16:creationId xmlns:a16="http://schemas.microsoft.com/office/drawing/2014/main" id="{8AC1B091-CCEB-81FF-E423-9CB3C3BD3D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795" y="4678396"/>
            <a:ext cx="925793" cy="925793"/>
          </a:xfrm>
          <a:prstGeom prst="rect">
            <a:avLst/>
          </a:prstGeom>
        </p:spPr>
      </p:pic>
      <p:pic>
        <p:nvPicPr>
          <p:cNvPr id="7" name="Graphic 6">
            <a:extLst>
              <a:ext uri="{FF2B5EF4-FFF2-40B4-BE49-F238E27FC236}">
                <a16:creationId xmlns:a16="http://schemas.microsoft.com/office/drawing/2014/main" id="{F56B6B22-CBF4-7F0B-1E1D-F1831E1D921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18647" y="5783809"/>
            <a:ext cx="957846" cy="957846"/>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3788229" y="1328886"/>
            <a:ext cx="7598228" cy="2100114"/>
          </a:xfrm>
          <a:prstGeom prst="wedgeRoundRectCallout">
            <a:avLst>
              <a:gd name="adj1" fmla="val -60684"/>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possible strength of </a:t>
            </a:r>
            <a:r>
              <a:rPr lang="en-US" sz="4000" dirty="0">
                <a:solidFill>
                  <a:prstClr val="white"/>
                </a:solidFill>
                <a:latin typeface="Gotham book"/>
              </a:rPr>
              <a:t>Santa Anna’s Centralist </a:t>
            </a:r>
            <a:r>
              <a:rPr kumimoji="0" lang="en-US" sz="4000" b="0" i="0" u="none" strike="noStrike" kern="1200" cap="none" spc="0" normalizeH="0" baseline="0" noProof="0" dirty="0">
                <a:ln>
                  <a:noFill/>
                </a:ln>
                <a:solidFill>
                  <a:prstClr val="white"/>
                </a:solidFill>
                <a:effectLst/>
                <a:uLnTx/>
                <a:uFillTx/>
                <a:latin typeface="Gotham book"/>
              </a:rPr>
              <a:t>army might have been _____________</a:t>
            </a:r>
          </a:p>
        </p:txBody>
      </p:sp>
      <p:sp>
        <p:nvSpPr>
          <p:cNvPr id="4" name="Speech Bubble: Rectangle with Corners Rounded 3">
            <a:extLst>
              <a:ext uri="{FF2B5EF4-FFF2-40B4-BE49-F238E27FC236}">
                <a16:creationId xmlns:a16="http://schemas.microsoft.com/office/drawing/2014/main" id="{AB7209FD-2F3C-5EAF-0906-F1DB1B0AAC26}"/>
              </a:ext>
            </a:extLst>
          </p:cNvPr>
          <p:cNvSpPr/>
          <p:nvPr/>
        </p:nvSpPr>
        <p:spPr>
          <a:xfrm>
            <a:off x="1861457" y="3810829"/>
            <a:ext cx="7598228" cy="2100114"/>
          </a:xfrm>
          <a:prstGeom prst="wedgeRoundRectCallout">
            <a:avLst>
              <a:gd name="adj1" fmla="val 60385"/>
              <a:gd name="adj2" fmla="val 3797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possible weakness of </a:t>
            </a:r>
            <a:r>
              <a:rPr lang="en-US" sz="4000" dirty="0">
                <a:solidFill>
                  <a:prstClr val="white"/>
                </a:solidFill>
                <a:latin typeface="Gotham book"/>
              </a:rPr>
              <a:t>Santa Anna’s Centralist </a:t>
            </a:r>
            <a:r>
              <a:rPr kumimoji="0" lang="en-US" sz="4000" b="0" i="0" u="none" strike="noStrike" kern="1200" cap="none" spc="0" normalizeH="0" baseline="0" noProof="0" dirty="0">
                <a:ln>
                  <a:noFill/>
                </a:ln>
                <a:solidFill>
                  <a:prstClr val="white"/>
                </a:solidFill>
                <a:effectLst/>
                <a:uLnTx/>
                <a:uFillTx/>
                <a:latin typeface="Gotham book"/>
              </a:rPr>
              <a:t>army might have been _____________</a:t>
            </a:r>
          </a:p>
        </p:txBody>
      </p:sp>
      <p:pic>
        <p:nvPicPr>
          <p:cNvPr id="5" name="Graphic 4">
            <a:extLst>
              <a:ext uri="{FF2B5EF4-FFF2-40B4-BE49-F238E27FC236}">
                <a16:creationId xmlns:a16="http://schemas.microsoft.com/office/drawing/2014/main" id="{A141540C-C61E-4A55-6CD2-67784F933C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7732" y="4810423"/>
            <a:ext cx="1296696" cy="1296696"/>
          </a:xfrm>
          <a:prstGeom prst="rect">
            <a:avLst/>
          </a:prstGeom>
        </p:spPr>
      </p:pic>
      <p:pic>
        <p:nvPicPr>
          <p:cNvPr id="6" name="Graphic 5">
            <a:extLst>
              <a:ext uri="{FF2B5EF4-FFF2-40B4-BE49-F238E27FC236}">
                <a16:creationId xmlns:a16="http://schemas.microsoft.com/office/drawing/2014/main" id="{49E104FE-DD2D-5BB2-BC97-D8B69864A8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1891990"/>
            <a:ext cx="1296696" cy="1296696"/>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5E3B5F-22F0-8023-BCA7-ADAF76B7922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FF33EB2-C0E5-B618-7D37-1182C0684869}"/>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4A5A028-60EF-59A4-2111-D32E4237C203}"/>
              </a:ext>
            </a:extLst>
          </p:cNvPr>
          <p:cNvSpPr/>
          <p:nvPr/>
        </p:nvSpPr>
        <p:spPr>
          <a:xfrm>
            <a:off x="3646714" y="1328886"/>
            <a:ext cx="7739743" cy="2100114"/>
          </a:xfrm>
          <a:prstGeom prst="wedgeRoundRectCallout">
            <a:avLst>
              <a:gd name="adj1" fmla="val -56684"/>
              <a:gd name="adj2" fmla="val 3330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possible strength of </a:t>
            </a:r>
            <a:r>
              <a:rPr lang="en-US" sz="4000" dirty="0">
                <a:solidFill>
                  <a:prstClr val="white"/>
                </a:solidFill>
                <a:latin typeface="Gotham book"/>
              </a:rPr>
              <a:t>Sam Houston's Texas </a:t>
            </a:r>
            <a:r>
              <a:rPr kumimoji="0" lang="en-US" sz="4000" b="0" i="0" u="none" strike="noStrike" kern="1200" cap="none" spc="0" normalizeH="0" baseline="0" noProof="0" dirty="0">
                <a:ln>
                  <a:noFill/>
                </a:ln>
                <a:solidFill>
                  <a:prstClr val="white"/>
                </a:solidFill>
                <a:effectLst/>
                <a:uLnTx/>
                <a:uFillTx/>
                <a:latin typeface="Gotham book"/>
              </a:rPr>
              <a:t>army might have been _____________</a:t>
            </a:r>
          </a:p>
        </p:txBody>
      </p:sp>
      <p:sp>
        <p:nvSpPr>
          <p:cNvPr id="4" name="Speech Bubble: Rectangle with Corners Rounded 3">
            <a:extLst>
              <a:ext uri="{FF2B5EF4-FFF2-40B4-BE49-F238E27FC236}">
                <a16:creationId xmlns:a16="http://schemas.microsoft.com/office/drawing/2014/main" id="{28325E95-0ACF-94C6-3585-6C9F1993362D}"/>
              </a:ext>
            </a:extLst>
          </p:cNvPr>
          <p:cNvSpPr/>
          <p:nvPr/>
        </p:nvSpPr>
        <p:spPr>
          <a:xfrm>
            <a:off x="1931296" y="3810829"/>
            <a:ext cx="7739742" cy="2100114"/>
          </a:xfrm>
          <a:prstGeom prst="wedgeRoundRectCallout">
            <a:avLst>
              <a:gd name="adj1" fmla="val 60482"/>
              <a:gd name="adj2" fmla="val 4574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possible weakness of </a:t>
            </a:r>
            <a:r>
              <a:rPr lang="en-US" sz="4000" dirty="0">
                <a:solidFill>
                  <a:prstClr val="white"/>
                </a:solidFill>
                <a:latin typeface="Gotham book"/>
              </a:rPr>
              <a:t>Sam Houston's Texas </a:t>
            </a:r>
            <a:r>
              <a:rPr kumimoji="0" lang="en-US" sz="4000" b="0" i="0" u="none" strike="noStrike" kern="1200" cap="none" spc="0" normalizeH="0" baseline="0" noProof="0" dirty="0">
                <a:ln>
                  <a:noFill/>
                </a:ln>
                <a:solidFill>
                  <a:prstClr val="white"/>
                </a:solidFill>
                <a:effectLst/>
                <a:uLnTx/>
                <a:uFillTx/>
                <a:latin typeface="Gotham book"/>
              </a:rPr>
              <a:t>army might have been _____________</a:t>
            </a:r>
          </a:p>
        </p:txBody>
      </p:sp>
      <p:pic>
        <p:nvPicPr>
          <p:cNvPr id="5" name="Graphic 4">
            <a:extLst>
              <a:ext uri="{FF2B5EF4-FFF2-40B4-BE49-F238E27FC236}">
                <a16:creationId xmlns:a16="http://schemas.microsoft.com/office/drawing/2014/main" id="{F5AE190B-B1FC-2E59-66F3-385F2C223A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7732" y="4810423"/>
            <a:ext cx="1296696" cy="1296696"/>
          </a:xfrm>
          <a:prstGeom prst="rect">
            <a:avLst/>
          </a:prstGeom>
        </p:spPr>
      </p:pic>
      <p:pic>
        <p:nvPicPr>
          <p:cNvPr id="6" name="Graphic 5">
            <a:extLst>
              <a:ext uri="{FF2B5EF4-FFF2-40B4-BE49-F238E27FC236}">
                <a16:creationId xmlns:a16="http://schemas.microsoft.com/office/drawing/2014/main" id="{45CF88C2-63A9-58A0-7886-05626FA366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7875" y="1902875"/>
            <a:ext cx="1296696" cy="1296696"/>
          </a:xfrm>
          <a:prstGeom prst="rect">
            <a:avLst/>
          </a:prstGeom>
        </p:spPr>
      </p:pic>
    </p:spTree>
    <p:extLst>
      <p:ext uri="{BB962C8B-B14F-4D97-AF65-F5344CB8AC3E}">
        <p14:creationId xmlns:p14="http://schemas.microsoft.com/office/powerpoint/2010/main" val="404224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120167" y="2286000"/>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defining characteristics and most significant events of the Texas Revolutionary Era?</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381000" y="1741714"/>
            <a:ext cx="11636829" cy="4803366"/>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examine </a:t>
            </a:r>
            <a:r>
              <a:rPr lang="en-US" sz="4000" dirty="0">
                <a:solidFill>
                  <a:srgbClr val="70AD47">
                    <a:lumMod val="75000"/>
                  </a:srgbClr>
                </a:solidFill>
                <a:latin typeface="Gotham Book"/>
                <a:ea typeface="Times New Roman" panose="02020603050405020304" pitchFamily="18" charset="0"/>
                <a:cs typeface="Times New Roman" panose="02020603050405020304" pitchFamily="18" charset="0"/>
              </a:rPr>
              <a:t>a chronology of the significant </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events that </a:t>
            </a:r>
            <a:r>
              <a:rPr lang="en-US" sz="4000" dirty="0">
                <a:solidFill>
                  <a:srgbClr val="70AD47">
                    <a:lumMod val="75000"/>
                  </a:srgbClr>
                </a:solidFill>
                <a:latin typeface="Gotham Book"/>
                <a:ea typeface="Times New Roman" panose="02020603050405020304" pitchFamily="18" charset="0"/>
                <a:cs typeface="Times New Roman" panose="02020603050405020304" pitchFamily="18" charset="0"/>
              </a:rPr>
              <a:t>took</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place during the Texas Revolution and identify their significance to Texas history.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short passages about each event, identify key information, explain cause and effect relationships, and determine how the event is significant</a:t>
            </a:r>
            <a:r>
              <a:rPr lang="en-US" sz="4000" dirty="0">
                <a:solidFill>
                  <a:srgbClr val="7030A0"/>
                </a:solidFill>
                <a:latin typeface="Gotham Book"/>
                <a:ea typeface="Times New Roman" panose="02020603050405020304" pitchFamily="18" charset="0"/>
                <a:cs typeface="Times New Roman" panose="02020603050405020304" pitchFamily="18" charset="0"/>
              </a:rPr>
              <a:t> to Texas history.</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 </a:t>
            </a:r>
            <a:br>
              <a:rPr lang="en-US" dirty="0">
                <a:latin typeface="Gotham Medium"/>
              </a:rPr>
            </a:br>
            <a:r>
              <a:rPr lang="en-US" sz="11500" b="1" dirty="0">
                <a:solidFill>
                  <a:schemeClr val="bg1"/>
                </a:solidFill>
                <a:latin typeface="Gotham Medium"/>
              </a:rPr>
              <a:t>Lesson</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9203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45919" y="-95796"/>
            <a:ext cx="890016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latin typeface="Gotham Medium"/>
              </a:rPr>
              <a:t>Directions for the Lesson</a:t>
            </a:r>
          </a:p>
        </p:txBody>
      </p:sp>
      <p:sp>
        <p:nvSpPr>
          <p:cNvPr id="11" name="TextBox 10">
            <a:extLst>
              <a:ext uri="{C183D7F6-B498-43B3-948B-1728B52AA6E4}">
                <adec:decorative xmlns:adec="http://schemas.microsoft.com/office/drawing/2017/decorative" val="1"/>
              </a:ext>
            </a:extLst>
          </p:cNvPr>
          <p:cNvSpPr txBox="1"/>
          <p:nvPr/>
        </p:nvSpPr>
        <p:spPr>
          <a:xfrm>
            <a:off x="82795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D7649-8C73-D98C-EA32-0CD9D47B3FE7}"/>
              </a:ext>
            </a:extLst>
          </p:cNvPr>
          <p:cNvSpPr txBox="1"/>
          <p:nvPr/>
        </p:nvSpPr>
        <p:spPr>
          <a:xfrm>
            <a:off x="3200400" y="1025459"/>
            <a:ext cx="8752112" cy="3785652"/>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Read each short passage for information about an event or events from the </a:t>
            </a:r>
            <a:r>
              <a:rPr lang="en-US" sz="4000" i="1" dirty="0">
                <a:solidFill>
                  <a:srgbClr val="C00000"/>
                </a:solidFill>
                <a:latin typeface="Calibri" panose="020F0502020204030204"/>
              </a:rPr>
              <a:t>Texas Revolutionary Era</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Record information about each reading in the correct place on your timeline assignment. </a:t>
            </a:r>
          </a:p>
        </p:txBody>
      </p:sp>
      <p:pic>
        <p:nvPicPr>
          <p:cNvPr id="3" name="Graphic 2">
            <a:extLst>
              <a:ext uri="{FF2B5EF4-FFF2-40B4-BE49-F238E27FC236}">
                <a16:creationId xmlns:a16="http://schemas.microsoft.com/office/drawing/2014/main" id="{50A63A52-FECC-3AAA-C078-D1A5D5934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686" y="899322"/>
            <a:ext cx="1299752" cy="1299752"/>
          </a:xfrm>
          <a:prstGeom prst="rect">
            <a:avLst/>
          </a:prstGeom>
        </p:spPr>
      </p:pic>
      <p:pic>
        <p:nvPicPr>
          <p:cNvPr id="4" name="Graphic 3">
            <a:extLst>
              <a:ext uri="{FF2B5EF4-FFF2-40B4-BE49-F238E27FC236}">
                <a16:creationId xmlns:a16="http://schemas.microsoft.com/office/drawing/2014/main" id="{038DFD16-79AC-B6E7-8E6C-A7208D5A25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0212" y="2961318"/>
            <a:ext cx="1111362" cy="1111362"/>
          </a:xfrm>
          <a:prstGeom prst="rect">
            <a:avLst/>
          </a:prstGeom>
        </p:spPr>
      </p:pic>
      <p:sp>
        <p:nvSpPr>
          <p:cNvPr id="9" name="TextBox 8">
            <a:extLst>
              <a:ext uri="{FF2B5EF4-FFF2-40B4-BE49-F238E27FC236}">
                <a16:creationId xmlns:a16="http://schemas.microsoft.com/office/drawing/2014/main" id="{54AD3A8D-4D17-1C2E-3619-D321960003BE}"/>
              </a:ext>
            </a:extLst>
          </p:cNvPr>
          <p:cNvSpPr txBox="1"/>
          <p:nvPr/>
        </p:nvSpPr>
        <p:spPr>
          <a:xfrm>
            <a:off x="1671627" y="4901706"/>
            <a:ext cx="10280885"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Read the specific, step-by-step directions for Part I on your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5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528</TotalTime>
  <Words>1161</Words>
  <Application>Microsoft Office PowerPoint</Application>
  <PresentationFormat>Widescreen</PresentationFormat>
  <Paragraphs>80</Paragraphs>
  <Slides>20</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Aptos</vt:lpstr>
      <vt:lpstr>Aptos Display</vt:lpstr>
      <vt:lpstr>Arial</vt:lpstr>
      <vt:lpstr>Calibri</vt:lpstr>
      <vt:lpstr>Calibri Light</vt:lpstr>
      <vt:lpstr>Gotham book</vt:lpstr>
      <vt:lpstr>Gotham book</vt:lpstr>
      <vt:lpstr>Gotham Medium</vt:lpstr>
      <vt:lpstr>Josefin Sans</vt:lpstr>
      <vt:lpstr>Roboto-Flex</vt:lpstr>
      <vt:lpstr>Times New Roman</vt:lpstr>
      <vt:lpstr>1_Office Theme</vt:lpstr>
      <vt:lpstr>2_Office Theme</vt:lpstr>
      <vt:lpstr>Unit 5:  The Texas Revolution</vt:lpstr>
      <vt:lpstr>What’s the Story?  Warm-up</vt:lpstr>
      <vt:lpstr>Warm-up:  Follow the directions to complete your warm-up</vt:lpstr>
      <vt:lpstr>Share with the class</vt:lpstr>
      <vt:lpstr>Share with the class 2</vt:lpstr>
      <vt:lpstr>Essential Question</vt:lpstr>
      <vt:lpstr>In today’s lesson…</vt:lpstr>
      <vt:lpstr>What’s the Story?  Lesson</vt:lpstr>
      <vt:lpstr>Directions for the Lesson</vt:lpstr>
      <vt:lpstr>1. The Battle of Gonzales – October 2, 1835</vt:lpstr>
      <vt:lpstr>2. The Consultation – November 1835</vt:lpstr>
      <vt:lpstr>3. The Alamo – February 23 – March 6, 1836</vt:lpstr>
      <vt:lpstr>4. The Constitutional Convention of 1836</vt:lpstr>
      <vt:lpstr>5. The Runaway Scrape – January to April 1836</vt:lpstr>
      <vt:lpstr>6. The Goliad Massacre – March 27, 1836</vt:lpstr>
      <vt:lpstr>7. The Battle of San Jacinto – April 21, 1836</vt:lpstr>
      <vt:lpstr>8. The Treaties of Velasco –  May 14, 1836</vt:lpstr>
      <vt:lpstr>What’s the Story?  Exit Ticket</vt:lpstr>
      <vt:lpstr>Exit Ticket:  Follow the directions to complete your Exit Ticket</vt:lpstr>
      <vt:lpstr>Share with the class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Abubakar, Courtney</cp:lastModifiedBy>
  <cp:revision>4</cp:revision>
  <dcterms:created xsi:type="dcterms:W3CDTF">2025-02-25T15:39:06Z</dcterms:created>
  <dcterms:modified xsi:type="dcterms:W3CDTF">2025-03-25T16:40:44Z</dcterms:modified>
</cp:coreProperties>
</file>