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7" r:id="rId2"/>
    <p:sldId id="339" r:id="rId3"/>
    <p:sldId id="340" r:id="rId4"/>
    <p:sldId id="338" r:id="rId5"/>
    <p:sldId id="341" r:id="rId6"/>
    <p:sldId id="348" r:id="rId7"/>
    <p:sldId id="349" r:id="rId8"/>
    <p:sldId id="351" r:id="rId9"/>
    <p:sldId id="352" r:id="rId10"/>
    <p:sldId id="353" r:id="rId11"/>
    <p:sldId id="354" r:id="rId12"/>
    <p:sldId id="355" r:id="rId13"/>
    <p:sldId id="356" r:id="rId14"/>
    <p:sldId id="357" r:id="rId15"/>
    <p:sldId id="358" r:id="rId16"/>
    <p:sldId id="360" r:id="rId17"/>
    <p:sldId id="359" r:id="rId18"/>
    <p:sldId id="361" r:id="rId19"/>
    <p:sldId id="362" r:id="rId20"/>
    <p:sldId id="363" r:id="rId21"/>
    <p:sldId id="364" r:id="rId22"/>
    <p:sldId id="365" r:id="rId23"/>
    <p:sldId id="366" r:id="rId24"/>
    <p:sldId id="367" r:id="rId25"/>
    <p:sldId id="36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709754-6F6A-41AA-8F4E-788838BC5209}"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308C-9D4F-4D83-B327-0C0DA5927070}" type="slidenum">
              <a:rPr lang="en-US" smtClean="0"/>
              <a:t>‹#›</a:t>
            </a:fld>
            <a:endParaRPr lang="en-US"/>
          </a:p>
        </p:txBody>
      </p:sp>
    </p:spTree>
    <p:extLst>
      <p:ext uri="{BB962C8B-B14F-4D97-AF65-F5344CB8AC3E}">
        <p14:creationId xmlns:p14="http://schemas.microsoft.com/office/powerpoint/2010/main" val="1513785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public_domain"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texashistory.unt.edu/" TargetMode="External"/><Relationship Id="rId5" Type="http://schemas.openxmlformats.org/officeDocument/2006/relationships/hyperlink" Target="https://texashistory.unt.edu/ark:/67531/metapth1490445/" TargetMode="External"/><Relationship Id="rId4" Type="http://schemas.openxmlformats.org/officeDocument/2006/relationships/hyperlink" Target="https://en.wikipedia.org/wiki/List_of_countries%27_copyright_lengths"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texashistory.unt.edu/ark:/67531/metapth6024/"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texashistory.unt.edu/ark:/67531/metapth3002/" TargetMode="External"/><Relationship Id="rId4" Type="http://schemas.openxmlformats.org/officeDocument/2006/relationships/hyperlink" Target="https://texashistory.unt.edu/"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texashistory.unt.edu/ark:/67531/metapth5852/"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texashistory.unt.edu/ark:/67531/metapth5851/" TargetMode="External"/><Relationship Id="rId4" Type="http://schemas.openxmlformats.org/officeDocument/2006/relationships/hyperlink" Target="https://texashistory.unt.edu/"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texashistory.unt.edu/ark:/67531/metapth31619/"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texashistory.unt.edu/ark:/67531/metapth47875/" TargetMode="External"/><Relationship Id="rId4" Type="http://schemas.openxmlformats.org/officeDocument/2006/relationships/hyperlink" Target="https://texashistory.unt.edu/" TargetMode="Externa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commons.wikimedia.org/wiki/Commons:Hirtle_chart" TargetMode="External"/><Relationship Id="rId3" Type="http://schemas.openxmlformats.org/officeDocument/2006/relationships/hyperlink" Target="https://texashistory.unt.edu/ark:/67531/metapth5844/" TargetMode="External"/><Relationship Id="rId7" Type="http://schemas.openxmlformats.org/officeDocument/2006/relationships/hyperlink" Target="https://en.wikipedia.org/wiki/publication"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commons.wikimedia.org/wiki/United_States" TargetMode="External"/><Relationship Id="rId5" Type="http://schemas.openxmlformats.org/officeDocument/2006/relationships/hyperlink" Target="https://en.wikipedia.org/wiki/public_domain" TargetMode="External"/><Relationship Id="rId4" Type="http://schemas.openxmlformats.org/officeDocument/2006/relationships/hyperlink" Target="https://texashistory.unt.edu/"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n.wikipedia.org/wiki/Raoul_Josset"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texashistory.unt.edu/" TargetMode="External"/><Relationship Id="rId5" Type="http://schemas.openxmlformats.org/officeDocument/2006/relationships/hyperlink" Target="https://texashistory.unt.edu/ark:/67531/metapth6708/" TargetMode="External"/><Relationship Id="rId4" Type="http://schemas.openxmlformats.org/officeDocument/2006/relationships/hyperlink" Target="https://creativecommons.org/licenses/by/4.0/deed.en"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texashistory.unt.edu/ark:/67531/metapth31159/"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texashistory.unt.edu/ark:/67531/metapth39132/" TargetMode="External"/><Relationship Id="rId4" Type="http://schemas.openxmlformats.org/officeDocument/2006/relationships/hyperlink" Target="https://texashistory.unt.edu/"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texashistory.unt.edu/ark:/67531/metapth101018/"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texashistory.unt.edu/ark:/67531/metapth296851/" TargetMode="External"/><Relationship Id="rId4" Type="http://schemas.openxmlformats.org/officeDocument/2006/relationships/hyperlink" Target="https://texashistory.unt.edu/"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texashistory.unt.edu/ark:/67531/metapth460098/"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texashistory.unt.edu/ark:/67531/metapth674635/" TargetMode="External"/><Relationship Id="rId4" Type="http://schemas.openxmlformats.org/officeDocument/2006/relationships/hyperlink" Target="https://texashistory.unt.edu/"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texashistory.unt.edu/ark:/67531/metapth5928/m1/1"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texashistory.unt.edu/ark:/67531/metapth5828/"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loc.gov/item/2014632129/"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loc.gov/item/2003656937/"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exashistory.unt.edu/ark:/67531/metapth492941/"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texashistory.unt.edu/ark:/67531/metapth55639/" TargetMode="External"/><Relationship Id="rId4" Type="http://schemas.openxmlformats.org/officeDocument/2006/relationships/hyperlink" Target="https://texashistory.unt.edu/"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thealamo.org/remember/battle-and-revolution/travis-letter"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tsl.texas.gov/mcardle/alamo/alamo74.html"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tsl.texas.gov/treasures/giants/seguin/seguin-01"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tsl.texas.gov/treasures/giants/seguin/seguin-pratt-1.html"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texashistory.unt.edu/ark:/67531/metapth29780/"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texashistory.unt.edu/ark:/67531/metapth47891/"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texashistory.unt.edu/ark:/67531/metapth296851/" TargetMode="External"/><Relationship Id="rId4" Type="http://schemas.openxmlformats.org/officeDocument/2006/relationships/hyperlink" Target="https://texashistory.unt.edu/"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texashistory.unt.edu/ark:/67531/metapth47941/"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1" dirty="0">
                <a:solidFill>
                  <a:srgbClr val="242424"/>
                </a:solidFill>
                <a:effectLst/>
                <a:latin typeface="Open Sans" panose="020B0606030504020204" pitchFamily="34" charset="0"/>
              </a:rPr>
              <a:t>Sam Houston</a:t>
            </a:r>
            <a:r>
              <a:rPr lang="en-US" b="0" i="0" dirty="0">
                <a:solidFill>
                  <a:srgbClr val="242424"/>
                </a:solidFill>
                <a:effectLst/>
                <a:latin typeface="Open Sans" panose="020B0606030504020204" pitchFamily="34" charset="0"/>
              </a:rPr>
              <a:t>. , ca. 1848. Apr. 27. Photograph. https://www.loc.gov/item/2003656937/.</a:t>
            </a:r>
          </a:p>
          <a:p>
            <a:pPr>
              <a:buNone/>
            </a:pPr>
            <a:br>
              <a:rPr lang="en-US" b="0" i="0" dirty="0">
                <a:solidFill>
                  <a:srgbClr val="242424"/>
                </a:solidFill>
                <a:effectLst/>
                <a:latin typeface="Open Sans" panose="020B0606030504020204" pitchFamily="34" charset="0"/>
              </a:rPr>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680DF-FBC2-44B2-B7B0-5E8793897D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1918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69A54-AA46-897D-306C-F65D9ED2E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912703-813C-F6E4-3639-C737CF01EA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3BA952-31F1-E580-0951-6816FC00C1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202122"/>
                </a:solidFill>
                <a:effectLst/>
                <a:latin typeface="Arial" panose="020B0604020202020204" pitchFamily="34" charset="0"/>
              </a:rPr>
              <a:t>Portrait of James W. Fannin. </a:t>
            </a:r>
            <a:r>
              <a:rPr lang="en-US" sz="2800" b="0" i="1" dirty="0">
                <a:solidFill>
                  <a:srgbClr val="202122"/>
                </a:solidFill>
                <a:effectLst/>
                <a:latin typeface="Arial" panose="020B0604020202020204" pitchFamily="34" charset="0"/>
              </a:rPr>
              <a:t>Exploring the Alamo Legends</a:t>
            </a:r>
            <a:r>
              <a:rPr lang="en-US" sz="2800" b="0" i="0" dirty="0">
                <a:solidFill>
                  <a:srgbClr val="202122"/>
                </a:solidFill>
                <a:effectLst/>
                <a:latin typeface="Arial" panose="020B0604020202020204" pitchFamily="34" charset="0"/>
              </a:rPr>
              <a:t> by Wallace O. Chariton (Republic of Texas Press, 1990), Dallas Historical Society. This work is in the </a:t>
            </a:r>
            <a:r>
              <a:rPr lang="en-US" sz="2800" b="1" i="0" u="none" strike="noStrike" dirty="0">
                <a:solidFill>
                  <a:srgbClr val="202122"/>
                </a:solidFill>
                <a:effectLst/>
                <a:latin typeface="Arial" panose="020B0604020202020204" pitchFamily="34" charset="0"/>
                <a:hlinkClick r:id="rId3" tooltip="en:public domain"/>
              </a:rPr>
              <a:t>public domain</a:t>
            </a:r>
            <a:r>
              <a:rPr lang="en-US" sz="2800" b="0" i="0" dirty="0">
                <a:solidFill>
                  <a:srgbClr val="202122"/>
                </a:solidFill>
                <a:effectLst/>
                <a:latin typeface="Arial" panose="020B0604020202020204" pitchFamily="34" charset="0"/>
              </a:rPr>
              <a:t> in its country of origin and other countries and areas where the </a:t>
            </a:r>
            <a:r>
              <a:rPr lang="en-US" sz="2800" b="0" i="0" u="none" strike="noStrike" dirty="0">
                <a:effectLst/>
                <a:latin typeface="Arial" panose="020B0604020202020204" pitchFamily="34" charset="0"/>
                <a:hlinkClick r:id="rId4" tooltip="w:List of countries' copyright lengths"/>
              </a:rPr>
              <a:t>copyright term</a:t>
            </a:r>
            <a:r>
              <a:rPr lang="en-US" sz="2800" b="0" i="0" dirty="0">
                <a:solidFill>
                  <a:srgbClr val="202122"/>
                </a:solidFill>
                <a:effectLst/>
                <a:latin typeface="Arial" panose="020B0604020202020204" pitchFamily="34" charset="0"/>
              </a:rPr>
              <a:t> is the author's </a:t>
            </a:r>
            <a:r>
              <a:rPr lang="en-US" sz="2800" b="1" i="0" dirty="0">
                <a:solidFill>
                  <a:srgbClr val="202122"/>
                </a:solidFill>
                <a:effectLst/>
                <a:latin typeface="Arial" panose="020B0604020202020204" pitchFamily="34" charset="0"/>
              </a:rPr>
              <a:t>life plus 70 years or fewer</a:t>
            </a:r>
            <a:r>
              <a:rPr lang="en-US" sz="2800" b="0" i="0" dirty="0">
                <a:solidFill>
                  <a:srgbClr val="202122"/>
                </a:solidFill>
                <a:effectLst/>
                <a:latin typeface="Arial" panose="020B0604020202020204" pitchFamily="34" charset="0"/>
              </a:rPr>
              <a:t>. https://commons.wikimedia.org/wiki/File:JamesWFannin.jpg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757575"/>
                </a:solidFill>
                <a:effectLst/>
                <a:latin typeface="Josefin Sans" pitchFamily="2" charset="0"/>
              </a:rPr>
              <a:t>Hicks, William. [Fannin Battleground State Historic Site: Aerial View], photograph, December 15, 2021; (</a:t>
            </a:r>
            <a:r>
              <a:rPr lang="en-US" sz="2800" b="0" i="0" u="none" strike="noStrike" dirty="0">
                <a:solidFill>
                  <a:srgbClr val="0277BD"/>
                </a:solidFill>
                <a:effectLst/>
                <a:latin typeface="Josefin Sans" pitchFamily="2" charset="0"/>
                <a:hlinkClick r:id="rId5"/>
              </a:rPr>
              <a:t>https://texashistory.unt.edu/ark:/67531/metapth1490445/</a:t>
            </a:r>
            <a:r>
              <a:rPr lang="en-US" sz="2800" b="0" i="0" dirty="0">
                <a:solidFill>
                  <a:srgbClr val="757575"/>
                </a:solidFill>
                <a:effectLst/>
                <a:latin typeface="Josefin Sans" pitchFamily="2" charset="0"/>
              </a:rPr>
              <a:t>: accessed March 7, 2025), University of North Texas Libraries, The Portal to Texas History, </a:t>
            </a:r>
            <a:r>
              <a:rPr lang="en-US" sz="2800" b="0" i="0" u="none" strike="noStrike" dirty="0">
                <a:solidFill>
                  <a:srgbClr val="0277BD"/>
                </a:solidFill>
                <a:effectLst/>
                <a:latin typeface="Josefin Sans" pitchFamily="2" charset="0"/>
                <a:hlinkClick r:id="rId6"/>
              </a:rPr>
              <a:t>https://texashistory.unt.edu</a:t>
            </a:r>
            <a:r>
              <a:rPr lang="en-US" sz="2800" b="0" i="0" dirty="0">
                <a:solidFill>
                  <a:srgbClr val="757575"/>
                </a:solidFill>
                <a:effectLst/>
                <a:latin typeface="Josefin Sans" pitchFamily="2" charset="0"/>
              </a:rPr>
              <a:t>; .</a:t>
            </a:r>
            <a:endParaRPr lang="en-US" sz="1800" b="0" i="1" u="none" strike="noStrike" dirty="0">
              <a:solidFill>
                <a:srgbClr val="242424"/>
              </a:solidFill>
              <a:effectLst/>
              <a:latin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1AB8FC51-EACA-C66F-82C6-A8C927A5C0E9}"/>
              </a:ext>
            </a:extLst>
          </p:cNvPr>
          <p:cNvSpPr>
            <a:spLocks noGrp="1"/>
          </p:cNvSpPr>
          <p:nvPr>
            <p:ph type="sldNum" sz="quarter" idx="5"/>
          </p:nvPr>
        </p:nvSpPr>
        <p:spPr/>
        <p:txBody>
          <a:bodyPr/>
          <a:lstStyle/>
          <a:p>
            <a:fld id="{2E57308C-9D4F-4D83-B327-0C0DA5927070}" type="slidenum">
              <a:rPr lang="en-US" smtClean="0"/>
              <a:t>14</a:t>
            </a:fld>
            <a:endParaRPr lang="en-US"/>
          </a:p>
        </p:txBody>
      </p:sp>
    </p:spTree>
    <p:extLst>
      <p:ext uri="{BB962C8B-B14F-4D97-AF65-F5344CB8AC3E}">
        <p14:creationId xmlns:p14="http://schemas.microsoft.com/office/powerpoint/2010/main" val="1582067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A49E6-4378-A63D-E1BA-418072E4D5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A5A20C-00AF-EEFC-80D4-AFD71920C1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EBB17F-3C90-392D-C188-A6735C9532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757575"/>
                </a:solidFill>
                <a:effectLst/>
                <a:latin typeface="Josefin Sans" pitchFamily="2" charset="0"/>
              </a:rPr>
              <a:t>Santa Anna, Antonio Lopez de. Antonio Lopez de Santa Anna to Lorenzo de Zavala, February 26, 1829, letter, February 26, 1829; (</a:t>
            </a:r>
            <a:r>
              <a:rPr lang="en-US" sz="2800" b="0" i="0" u="none" strike="noStrike" dirty="0">
                <a:solidFill>
                  <a:srgbClr val="0277BD"/>
                </a:solidFill>
                <a:effectLst/>
                <a:latin typeface="Josefin Sans" pitchFamily="2" charset="0"/>
                <a:hlinkClick r:id="rId3"/>
              </a:rPr>
              <a:t>https://texashistory.unt.edu/ark:/67531/metapth6024/</a:t>
            </a:r>
            <a:r>
              <a:rPr lang="en-US" sz="2800" b="0" i="0" dirty="0">
                <a:solidFill>
                  <a:srgbClr val="757575"/>
                </a:solidFill>
                <a:effectLst/>
                <a:latin typeface="Josefin Sans" pitchFamily="2" charset="0"/>
              </a:rPr>
              <a:t>: accessed March 7, 2025), University of North Texas Libraries, The Portal to Texas History, </a:t>
            </a:r>
            <a:r>
              <a:rPr lang="en-US" sz="2800" b="0" i="0" u="none" strike="noStrike" dirty="0">
                <a:solidFill>
                  <a:srgbClr val="0277BD"/>
                </a:solidFill>
                <a:effectLst/>
                <a:latin typeface="Josefin Sans" pitchFamily="2" charset="0"/>
                <a:hlinkClick r:id="rId4"/>
              </a:rPr>
              <a:t>https://texashistory.unt.edu</a:t>
            </a:r>
            <a:r>
              <a:rPr lang="en-US" sz="2800" b="0" i="0" dirty="0">
                <a:solidFill>
                  <a:srgbClr val="757575"/>
                </a:solidFill>
                <a:effectLst/>
                <a:latin typeface="Josefin Sans" pitchFamily="2" charset="0"/>
              </a:rPr>
              <a:t>; crediting The Dolph Briscoe Center for American History.</a:t>
            </a:r>
            <a:endParaRPr lang="en-US" sz="2800" b="1" i="0" dirty="0">
              <a:solidFill>
                <a:srgbClr val="757575"/>
              </a:solidFill>
              <a:effectLst/>
              <a:latin typeface="Josefi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1" i="0" u="none" strike="noStrike" dirty="0">
              <a:solidFill>
                <a:srgbClr val="757575"/>
              </a:solidFill>
              <a:effectLst/>
              <a:latin typeface="Josefi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757575"/>
                </a:solidFill>
                <a:effectLst/>
                <a:latin typeface="Josefin Sans" pitchFamily="2" charset="0"/>
              </a:rPr>
              <a:t>Wheeler, Larry. Portrait of Lorenzo de Zavala, artwork, 1980; (</a:t>
            </a:r>
            <a:r>
              <a:rPr lang="en-US" sz="2800" b="0" i="0" u="none" strike="noStrike" dirty="0">
                <a:solidFill>
                  <a:srgbClr val="0277BD"/>
                </a:solidFill>
                <a:effectLst/>
                <a:latin typeface="Josefin Sans" pitchFamily="2" charset="0"/>
                <a:hlinkClick r:id="rId5"/>
              </a:rPr>
              <a:t>https://texashistory.unt.edu/ark:/67531/metapth3002/</a:t>
            </a:r>
            <a:r>
              <a:rPr lang="en-US" sz="2800" b="0" i="0" dirty="0">
                <a:solidFill>
                  <a:srgbClr val="757575"/>
                </a:solidFill>
                <a:effectLst/>
                <a:latin typeface="Josefin Sans" pitchFamily="2" charset="0"/>
              </a:rPr>
              <a:t>: accessed March 7, 2025), University of North Texas Libraries, The Portal to Texas History, </a:t>
            </a:r>
            <a:r>
              <a:rPr lang="en-US" sz="2800" b="0" i="0" u="none" strike="noStrike" dirty="0">
                <a:solidFill>
                  <a:srgbClr val="0277BD"/>
                </a:solidFill>
                <a:effectLst/>
                <a:latin typeface="Josefin Sans" pitchFamily="2" charset="0"/>
                <a:hlinkClick r:id="rId4"/>
              </a:rPr>
              <a:t>https://texashistory.unt.edu</a:t>
            </a:r>
            <a:r>
              <a:rPr lang="en-US" sz="2800" b="0" i="0" dirty="0">
                <a:solidFill>
                  <a:srgbClr val="757575"/>
                </a:solidFill>
                <a:effectLst/>
                <a:latin typeface="Josefin Sans" pitchFamily="2" charset="0"/>
              </a:rPr>
              <a:t>; crediting San Jacinto Museum of History.</a:t>
            </a:r>
            <a:endParaRPr lang="en-US" sz="1800" b="1" i="1" u="none" strike="noStrike" dirty="0">
              <a:solidFill>
                <a:srgbClr val="242424"/>
              </a:solidFill>
              <a:effectLst/>
              <a:latin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B278FB97-117E-B556-2412-0B072B3D1BE9}"/>
              </a:ext>
            </a:extLst>
          </p:cNvPr>
          <p:cNvSpPr>
            <a:spLocks noGrp="1"/>
          </p:cNvSpPr>
          <p:nvPr>
            <p:ph type="sldNum" sz="quarter" idx="5"/>
          </p:nvPr>
        </p:nvSpPr>
        <p:spPr/>
        <p:txBody>
          <a:bodyPr/>
          <a:lstStyle/>
          <a:p>
            <a:fld id="{2E57308C-9D4F-4D83-B327-0C0DA5927070}" type="slidenum">
              <a:rPr lang="en-US" smtClean="0"/>
              <a:t>15</a:t>
            </a:fld>
            <a:endParaRPr lang="en-US"/>
          </a:p>
        </p:txBody>
      </p:sp>
    </p:spTree>
    <p:extLst>
      <p:ext uri="{BB962C8B-B14F-4D97-AF65-F5344CB8AC3E}">
        <p14:creationId xmlns:p14="http://schemas.microsoft.com/office/powerpoint/2010/main" val="3972945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9B48F-0D79-1278-57FA-949417EA88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DDE6B-A6A4-3488-32AD-1AFAD86AD5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4CAAB2-534F-2579-6283-1C7857E64B5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err="1">
                <a:solidFill>
                  <a:srgbClr val="757575"/>
                </a:solidFill>
                <a:effectLst/>
                <a:latin typeface="Josefin Sans" pitchFamily="2" charset="0"/>
              </a:rPr>
              <a:t>Ugartechea</a:t>
            </a:r>
            <a:r>
              <a:rPr lang="en-US" sz="2800" b="0" i="0" dirty="0">
                <a:solidFill>
                  <a:srgbClr val="757575"/>
                </a:solidFill>
                <a:effectLst/>
                <a:latin typeface="Josefin Sans" pitchFamily="2" charset="0"/>
              </a:rPr>
              <a:t>, José Domingo. José Domingo </a:t>
            </a:r>
            <a:r>
              <a:rPr lang="en-US" sz="2800" b="0" i="0" dirty="0" err="1">
                <a:solidFill>
                  <a:srgbClr val="757575"/>
                </a:solidFill>
                <a:effectLst/>
                <a:latin typeface="Josefin Sans" pitchFamily="2" charset="0"/>
              </a:rPr>
              <a:t>Ugartechea</a:t>
            </a:r>
            <a:r>
              <a:rPr lang="en-US" sz="2800" b="0" i="0" dirty="0">
                <a:solidFill>
                  <a:srgbClr val="757575"/>
                </a:solidFill>
                <a:effectLst/>
                <a:latin typeface="Josefin Sans" pitchFamily="2" charset="0"/>
              </a:rPr>
              <a:t>, Principal Commandant of Texas to Ayuntamiento of Gonzales], letter, July 31, 1835; (</a:t>
            </a:r>
            <a:r>
              <a:rPr lang="en-US" sz="2800" b="0" i="0" u="none" strike="noStrike" dirty="0">
                <a:solidFill>
                  <a:srgbClr val="0277BD"/>
                </a:solidFill>
                <a:effectLst/>
                <a:latin typeface="Josefin Sans" pitchFamily="2" charset="0"/>
                <a:hlinkClick r:id="rId3"/>
              </a:rPr>
              <a:t>https://texashistory.unt.edu/ark:/67531/metapth5852/</a:t>
            </a:r>
            <a:r>
              <a:rPr lang="en-US" sz="2800" b="0" i="0" dirty="0">
                <a:solidFill>
                  <a:srgbClr val="757575"/>
                </a:solidFill>
                <a:effectLst/>
                <a:latin typeface="Josefin Sans" pitchFamily="2" charset="0"/>
              </a:rPr>
              <a:t>: accessed March 7, 2025), University of North Texas Libraries, The Portal to Texas History, </a:t>
            </a:r>
            <a:r>
              <a:rPr lang="en-US" sz="2800" b="0" i="0" u="none" strike="noStrike" dirty="0">
                <a:solidFill>
                  <a:srgbClr val="0277BD"/>
                </a:solidFill>
                <a:effectLst/>
                <a:latin typeface="Josefin Sans" pitchFamily="2" charset="0"/>
                <a:hlinkClick r:id="rId4"/>
              </a:rPr>
              <a:t>https://texashistory.unt.edu</a:t>
            </a:r>
            <a:r>
              <a:rPr lang="en-US" sz="2800" b="0" i="0" dirty="0">
                <a:solidFill>
                  <a:srgbClr val="757575"/>
                </a:solidFill>
                <a:effectLst/>
                <a:latin typeface="Josefin Sans" pitchFamily="2" charset="0"/>
              </a:rPr>
              <a:t>; crediting Texas General Land Office.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1" u="none" strike="noStrike" dirty="0">
              <a:solidFill>
                <a:srgbClr val="242424"/>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err="1">
                <a:solidFill>
                  <a:srgbClr val="757575"/>
                </a:solidFill>
                <a:effectLst/>
                <a:latin typeface="Josefin Sans" pitchFamily="2" charset="0"/>
              </a:rPr>
              <a:t>Ugartechea</a:t>
            </a:r>
            <a:r>
              <a:rPr lang="en-US" sz="2800" b="0" i="0" dirty="0">
                <a:solidFill>
                  <a:srgbClr val="757575"/>
                </a:solidFill>
                <a:effectLst/>
                <a:latin typeface="Josefin Sans" pitchFamily="2" charset="0"/>
              </a:rPr>
              <a:t>, José Domingo. José Domingo </a:t>
            </a:r>
            <a:r>
              <a:rPr lang="en-US" sz="2800" b="0" i="0" dirty="0" err="1">
                <a:solidFill>
                  <a:srgbClr val="757575"/>
                </a:solidFill>
                <a:effectLst/>
                <a:latin typeface="Josefin Sans" pitchFamily="2" charset="0"/>
              </a:rPr>
              <a:t>Ugartechea</a:t>
            </a:r>
            <a:r>
              <a:rPr lang="en-US" sz="2800" b="0" i="0" dirty="0">
                <a:solidFill>
                  <a:srgbClr val="757575"/>
                </a:solidFill>
                <a:effectLst/>
                <a:latin typeface="Josefin Sans" pitchFamily="2" charset="0"/>
              </a:rPr>
              <a:t>, Principal Commandant of Texas to Political Chief at San Felipe de Austin], letter, September 20, 1835; (</a:t>
            </a:r>
            <a:r>
              <a:rPr lang="en-US" sz="2800" b="0" i="0" u="none" strike="noStrike" dirty="0">
                <a:solidFill>
                  <a:srgbClr val="0277BD"/>
                </a:solidFill>
                <a:effectLst/>
                <a:latin typeface="Josefin Sans" pitchFamily="2" charset="0"/>
                <a:hlinkClick r:id="rId5"/>
              </a:rPr>
              <a:t>https://texashistory.unt.edu/ark:/67531/metapth5851/</a:t>
            </a:r>
            <a:r>
              <a:rPr lang="en-US" sz="2800" b="0" i="0" dirty="0">
                <a:solidFill>
                  <a:srgbClr val="757575"/>
                </a:solidFill>
                <a:effectLst/>
                <a:latin typeface="Josefin Sans" pitchFamily="2" charset="0"/>
              </a:rPr>
              <a:t>: accessed March 7, 2025), University of North Texas Libraries, The Portal to Texas History, </a:t>
            </a:r>
            <a:r>
              <a:rPr lang="en-US" sz="2800" b="0" i="0" u="none" strike="noStrike" dirty="0">
                <a:solidFill>
                  <a:srgbClr val="0277BD"/>
                </a:solidFill>
                <a:effectLst/>
                <a:latin typeface="Josefin Sans" pitchFamily="2" charset="0"/>
                <a:hlinkClick r:id="rId4"/>
              </a:rPr>
              <a:t>https://texashistory.unt.edu</a:t>
            </a:r>
            <a:r>
              <a:rPr lang="en-US" sz="2800" b="0" i="0" dirty="0">
                <a:solidFill>
                  <a:srgbClr val="757575"/>
                </a:solidFill>
                <a:effectLst/>
                <a:latin typeface="Josefin Sans" pitchFamily="2" charset="0"/>
              </a:rPr>
              <a:t>; crediting Texas General Land Office.</a:t>
            </a:r>
            <a:endParaRPr lang="en-US" sz="1800" b="0" i="1" u="none" strike="noStrike" dirty="0">
              <a:solidFill>
                <a:srgbClr val="242424"/>
              </a:solidFill>
              <a:effectLst/>
              <a:latin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76332FD1-BDBE-C209-D40E-11A67ADD13D8}"/>
              </a:ext>
            </a:extLst>
          </p:cNvPr>
          <p:cNvSpPr>
            <a:spLocks noGrp="1"/>
          </p:cNvSpPr>
          <p:nvPr>
            <p:ph type="sldNum" sz="quarter" idx="5"/>
          </p:nvPr>
        </p:nvSpPr>
        <p:spPr/>
        <p:txBody>
          <a:bodyPr/>
          <a:lstStyle/>
          <a:p>
            <a:fld id="{2E57308C-9D4F-4D83-B327-0C0DA5927070}" type="slidenum">
              <a:rPr lang="en-US" smtClean="0"/>
              <a:t>16</a:t>
            </a:fld>
            <a:endParaRPr lang="en-US"/>
          </a:p>
        </p:txBody>
      </p:sp>
    </p:spTree>
    <p:extLst>
      <p:ext uri="{BB962C8B-B14F-4D97-AF65-F5344CB8AC3E}">
        <p14:creationId xmlns:p14="http://schemas.microsoft.com/office/powerpoint/2010/main" val="3743347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36A4A-DA75-3C1E-5F21-798251E62F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9102CB-3228-D6C7-1ADC-3486135698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EBC95A-8967-3FA6-7EB6-016375B4B22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757575"/>
                </a:solidFill>
                <a:effectLst/>
                <a:latin typeface="Josefin Sans" pitchFamily="2" charset="0"/>
              </a:rPr>
              <a:t>[Following Stephen F. Austin, Father of Texas], artwork, 1936; (</a:t>
            </a:r>
            <a:r>
              <a:rPr lang="en-US" sz="2800" b="0" i="0" u="none" strike="noStrike" dirty="0">
                <a:solidFill>
                  <a:srgbClr val="0277BD"/>
                </a:solidFill>
                <a:effectLst/>
                <a:latin typeface="Josefin Sans" pitchFamily="2" charset="0"/>
                <a:hlinkClick r:id="rId3"/>
              </a:rPr>
              <a:t>https://texashistory.unt.edu/ark:/67531/metapth31619/</a:t>
            </a:r>
            <a:r>
              <a:rPr lang="en-US" sz="2800" b="0" i="0" dirty="0">
                <a:solidFill>
                  <a:srgbClr val="757575"/>
                </a:solidFill>
                <a:effectLst/>
                <a:latin typeface="Josefin Sans" pitchFamily="2" charset="0"/>
              </a:rPr>
              <a:t>: accessed March 10, 2025), University of North Texas Libraries, The Portal to Texas History, </a:t>
            </a:r>
            <a:r>
              <a:rPr lang="en-US" sz="2800" b="0" i="0" u="none" strike="noStrike" dirty="0">
                <a:solidFill>
                  <a:srgbClr val="0277BD"/>
                </a:solidFill>
                <a:effectLst/>
                <a:latin typeface="Josefin Sans" pitchFamily="2" charset="0"/>
                <a:hlinkClick r:id="rId4"/>
              </a:rPr>
              <a:t>https://texashistory.unt.edu</a:t>
            </a:r>
            <a:r>
              <a:rPr lang="en-US" sz="2800" b="0" i="0" dirty="0">
                <a:solidFill>
                  <a:srgbClr val="757575"/>
                </a:solidFill>
                <a:effectLst/>
                <a:latin typeface="Josefin Sans" pitchFamily="2" charset="0"/>
              </a:rPr>
              <a:t>; crediting Star of the Republic Museum.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1" u="none" strike="noStrike" dirty="0">
              <a:solidFill>
                <a:srgbClr val="242424"/>
              </a:solidFill>
              <a:effectLst/>
              <a:latin typeface="Times New Roman" panose="02020603050405020304" pitchFamily="18" charset="0"/>
            </a:endParaRPr>
          </a:p>
          <a:p>
            <a:r>
              <a:rPr lang="en-US" b="0" i="0" dirty="0">
                <a:solidFill>
                  <a:srgbClr val="757575"/>
                </a:solidFill>
                <a:effectLst/>
                <a:latin typeface="Josefin Sans" pitchFamily="2" charset="0"/>
              </a:rPr>
              <a:t>Baker &amp; </a:t>
            </a:r>
            <a:r>
              <a:rPr lang="en-US" b="0" i="0" dirty="0" err="1">
                <a:solidFill>
                  <a:srgbClr val="757575"/>
                </a:solidFill>
                <a:effectLst/>
                <a:latin typeface="Josefin Sans" pitchFamily="2" charset="0"/>
              </a:rPr>
              <a:t>Bordens</a:t>
            </a:r>
            <a:r>
              <a:rPr lang="en-US" b="0" i="0" dirty="0">
                <a:solidFill>
                  <a:srgbClr val="757575"/>
                </a:solidFill>
                <a:effectLst/>
                <a:latin typeface="Josefin Sans" pitchFamily="2" charset="0"/>
              </a:rPr>
              <a:t>. Telegraph and Texas Register (San Felipe de Austin [i.e. San Felipe], Tex.), Vol. 1, No. 2, Ed. 1, Saturday, October 17, 1835, newspaper, October 17, 1835; San Felipe de Austin, Texas. (</a:t>
            </a:r>
            <a:r>
              <a:rPr lang="en-US" b="0" i="0" u="none" strike="noStrike" dirty="0">
                <a:solidFill>
                  <a:srgbClr val="0277BD"/>
                </a:solidFill>
                <a:effectLst/>
                <a:latin typeface="Josefin Sans" pitchFamily="2" charset="0"/>
                <a:hlinkClick r:id="rId5"/>
              </a:rPr>
              <a:t>https://texashistory.unt.edu/ark:/67531/metapth47875/</a:t>
            </a:r>
            <a:r>
              <a:rPr lang="en-US" b="0" i="0" dirty="0">
                <a:solidFill>
                  <a:srgbClr val="757575"/>
                </a:solidFill>
                <a:effectLst/>
                <a:latin typeface="Josefin Sans" pitchFamily="2" charset="0"/>
              </a:rPr>
              <a:t>: accessed March 10, 2025), University of North Texas Libraries, The Portal to Texas History, </a:t>
            </a:r>
            <a:r>
              <a:rPr lang="en-US" b="0" i="0" u="none" strike="noStrike" dirty="0">
                <a:solidFill>
                  <a:srgbClr val="0277BD"/>
                </a:solidFill>
                <a:effectLst/>
                <a:latin typeface="Josefin Sans" pitchFamily="2" charset="0"/>
                <a:hlinkClick r:id="rId4"/>
              </a:rPr>
              <a:t>https://texashistory.unt.edu</a:t>
            </a:r>
            <a:r>
              <a:rPr lang="en-US" b="0" i="0" dirty="0">
                <a:solidFill>
                  <a:srgbClr val="757575"/>
                </a:solidFill>
                <a:effectLst/>
                <a:latin typeface="Josefin Sans" pitchFamily="2" charset="0"/>
              </a:rPr>
              <a:t>; crediting The Dolph Briscoe Center for American History.</a:t>
            </a:r>
            <a:endParaRPr lang="en-US" dirty="0"/>
          </a:p>
        </p:txBody>
      </p:sp>
      <p:sp>
        <p:nvSpPr>
          <p:cNvPr id="4" name="Slide Number Placeholder 3">
            <a:extLst>
              <a:ext uri="{FF2B5EF4-FFF2-40B4-BE49-F238E27FC236}">
                <a16:creationId xmlns:a16="http://schemas.microsoft.com/office/drawing/2014/main" id="{85B61451-ED0E-482E-B914-6BB05CEEBA9D}"/>
              </a:ext>
            </a:extLst>
          </p:cNvPr>
          <p:cNvSpPr>
            <a:spLocks noGrp="1"/>
          </p:cNvSpPr>
          <p:nvPr>
            <p:ph type="sldNum" sz="quarter" idx="5"/>
          </p:nvPr>
        </p:nvSpPr>
        <p:spPr/>
        <p:txBody>
          <a:bodyPr/>
          <a:lstStyle/>
          <a:p>
            <a:fld id="{2E57308C-9D4F-4D83-B327-0C0DA5927070}" type="slidenum">
              <a:rPr lang="en-US" smtClean="0"/>
              <a:t>17</a:t>
            </a:fld>
            <a:endParaRPr lang="en-US"/>
          </a:p>
        </p:txBody>
      </p:sp>
    </p:spTree>
    <p:extLst>
      <p:ext uri="{BB962C8B-B14F-4D97-AF65-F5344CB8AC3E}">
        <p14:creationId xmlns:p14="http://schemas.microsoft.com/office/powerpoint/2010/main" val="3007834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314AB-3CAF-CEAD-BC86-6CB8D801D0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A3DF30-23D5-C9A0-D8B4-935E9EAFA7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A603E4-73C9-3836-8903-E54DBB5F37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757575"/>
                </a:solidFill>
                <a:effectLst/>
                <a:latin typeface="Josefin Sans" pitchFamily="2" charset="0"/>
              </a:rPr>
              <a:t>de Cos, Martin Perfecto. Letter from Martín Perfecto de Cos to Commandant General June 17th 1835, letter, June 17, 1835; (</a:t>
            </a:r>
            <a:r>
              <a:rPr lang="en-US" sz="2800" b="0" i="0" u="none" strike="noStrike" dirty="0">
                <a:solidFill>
                  <a:srgbClr val="0277BD"/>
                </a:solidFill>
                <a:effectLst/>
                <a:latin typeface="Josefin Sans" pitchFamily="2" charset="0"/>
                <a:hlinkClick r:id="rId3"/>
              </a:rPr>
              <a:t>https://texashistory.unt.edu/ark:/67531/metapth5844/</a:t>
            </a:r>
            <a:r>
              <a:rPr lang="en-US" sz="2800" b="0" i="0" dirty="0">
                <a:solidFill>
                  <a:srgbClr val="757575"/>
                </a:solidFill>
                <a:effectLst/>
                <a:latin typeface="Josefin Sans" pitchFamily="2" charset="0"/>
              </a:rPr>
              <a:t>: accessed March 10, 2025), University of North Texas Libraries, The Portal to Texas History, </a:t>
            </a:r>
            <a:r>
              <a:rPr lang="en-US" sz="2800" b="0" i="0" u="none" strike="noStrike" dirty="0">
                <a:solidFill>
                  <a:srgbClr val="0277BD"/>
                </a:solidFill>
                <a:effectLst/>
                <a:latin typeface="Josefin Sans" pitchFamily="2" charset="0"/>
                <a:hlinkClick r:id="rId4"/>
              </a:rPr>
              <a:t>https://texashistory.unt.edu</a:t>
            </a:r>
            <a:r>
              <a:rPr lang="en-US" sz="2800" b="0" i="0" dirty="0">
                <a:solidFill>
                  <a:srgbClr val="757575"/>
                </a:solidFill>
                <a:effectLst/>
                <a:latin typeface="Josefin Sans" pitchFamily="2" charset="0"/>
              </a:rPr>
              <a:t>; crediting Texas General Land Office.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0" u="none" strike="noStrike" dirty="0">
              <a:solidFill>
                <a:srgbClr val="757575"/>
              </a:solidFill>
              <a:effectLst/>
              <a:latin typeface="Josefi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2800" b="1" i="0" dirty="0">
                <a:solidFill>
                  <a:srgbClr val="202122"/>
                </a:solidFill>
                <a:effectLst/>
                <a:latin typeface="Arial" panose="020B0604020202020204" pitchFamily="34" charset="0"/>
              </a:rPr>
              <a:t> </a:t>
            </a:r>
            <a:r>
              <a:rPr lang="es-ES" sz="2800" b="0" i="0" dirty="0" err="1">
                <a:solidFill>
                  <a:srgbClr val="202122"/>
                </a:solidFill>
                <a:effectLst/>
                <a:latin typeface="Arial" panose="020B0604020202020204" pitchFamily="34" charset="0"/>
              </a:rPr>
              <a:t>Mexican</a:t>
            </a:r>
            <a:r>
              <a:rPr lang="es-ES" sz="2800" b="0" i="0" dirty="0">
                <a:solidFill>
                  <a:srgbClr val="202122"/>
                </a:solidFill>
                <a:effectLst/>
                <a:latin typeface="Arial" panose="020B0604020202020204" pitchFamily="34" charset="0"/>
              </a:rPr>
              <a:t> General Martín Perfecto de Cos</a:t>
            </a:r>
            <a:r>
              <a:rPr lang="en-US" sz="2800" b="0" i="0" u="none" strike="noStrike" dirty="0">
                <a:solidFill>
                  <a:srgbClr val="757575"/>
                </a:solidFill>
                <a:effectLst/>
                <a:latin typeface="Josefin Sans" pitchFamily="2" charset="0"/>
              </a:rPr>
              <a:t>. </a:t>
            </a:r>
            <a:r>
              <a:rPr lang="en-US" sz="2800" b="0" i="0" dirty="0">
                <a:solidFill>
                  <a:srgbClr val="202122"/>
                </a:solidFill>
                <a:effectLst/>
                <a:latin typeface="Arial" panose="020B0604020202020204" pitchFamily="34" charset="0"/>
              </a:rPr>
              <a:t>Pioneer Heroes and Daring Deeds, published by Scammell and Company in 1882; reprinted in Frank Thompson's 2002 book The Alamo, published by the University of North Texas Press</a:t>
            </a:r>
            <a:r>
              <a:rPr lang="en-US" sz="2800" b="0" i="0" u="none" strike="noStrike" dirty="0">
                <a:solidFill>
                  <a:srgbClr val="757575"/>
                </a:solidFill>
                <a:effectLst/>
                <a:latin typeface="Josefin Sans" pitchFamily="2" charset="0"/>
              </a:rPr>
              <a:t>. </a:t>
            </a:r>
            <a:r>
              <a:rPr lang="en-US" sz="2800" b="0" i="1" dirty="0">
                <a:solidFill>
                  <a:srgbClr val="202122"/>
                </a:solidFill>
                <a:effectLst/>
                <a:latin typeface="Arial" panose="020B0604020202020204" pitchFamily="34" charset="0"/>
              </a:rPr>
              <a:t>This media file is in the </a:t>
            </a:r>
            <a:r>
              <a:rPr lang="en-US" sz="2800" b="1" i="1" u="none" strike="noStrike" dirty="0">
                <a:solidFill>
                  <a:srgbClr val="202122"/>
                </a:solidFill>
                <a:effectLst/>
                <a:latin typeface="Arial" panose="020B0604020202020204" pitchFamily="34" charset="0"/>
                <a:hlinkClick r:id="rId5" tooltip="w:public domain"/>
              </a:rPr>
              <a:t>public domain</a:t>
            </a:r>
            <a:r>
              <a:rPr lang="en-US" sz="2800" b="0" i="1" dirty="0">
                <a:solidFill>
                  <a:srgbClr val="202122"/>
                </a:solidFill>
                <a:effectLst/>
                <a:latin typeface="Arial" panose="020B0604020202020204" pitchFamily="34" charset="0"/>
              </a:rPr>
              <a:t> in the </a:t>
            </a:r>
            <a:r>
              <a:rPr lang="en-US" sz="2800" b="0" i="1" u="none" strike="noStrike" dirty="0">
                <a:solidFill>
                  <a:srgbClr val="202122"/>
                </a:solidFill>
                <a:effectLst/>
                <a:latin typeface="Arial" panose="020B0604020202020204" pitchFamily="34" charset="0"/>
                <a:hlinkClick r:id="rId6" tooltip="United States"/>
              </a:rPr>
              <a:t>United States</a:t>
            </a:r>
            <a:r>
              <a:rPr lang="en-US" sz="2800" b="0" i="1" dirty="0">
                <a:solidFill>
                  <a:srgbClr val="202122"/>
                </a:solidFill>
                <a:effectLst/>
                <a:latin typeface="Arial" panose="020B0604020202020204" pitchFamily="34" charset="0"/>
              </a:rPr>
              <a:t>. This applies to U.S. works where the copyright has expired, often because its first </a:t>
            </a:r>
            <a:r>
              <a:rPr lang="en-US" sz="2800" b="0" i="1" u="none" strike="noStrike" dirty="0">
                <a:solidFill>
                  <a:srgbClr val="202122"/>
                </a:solidFill>
                <a:effectLst/>
                <a:latin typeface="Arial" panose="020B0604020202020204" pitchFamily="34" charset="0"/>
                <a:hlinkClick r:id="rId7" tooltip="w:publication"/>
              </a:rPr>
              <a:t>publication</a:t>
            </a:r>
            <a:r>
              <a:rPr lang="en-US" sz="2800" b="0" i="1" dirty="0">
                <a:solidFill>
                  <a:srgbClr val="202122"/>
                </a:solidFill>
                <a:effectLst/>
                <a:latin typeface="Arial" panose="020B0604020202020204" pitchFamily="34" charset="0"/>
              </a:rPr>
              <a:t> occurred prior to January 1, 1930, and if not then due to lack of notice or renewal. See </a:t>
            </a:r>
            <a:r>
              <a:rPr lang="en-US" sz="2800" b="0" i="1" u="none" strike="noStrike" dirty="0">
                <a:solidFill>
                  <a:srgbClr val="202122"/>
                </a:solidFill>
                <a:effectLst/>
                <a:latin typeface="Arial" panose="020B0604020202020204" pitchFamily="34" charset="0"/>
                <a:hlinkClick r:id="rId8" tooltip="Commons:Hirtle chart"/>
              </a:rPr>
              <a:t>this page</a:t>
            </a:r>
            <a:r>
              <a:rPr lang="en-US" sz="2800" b="0" i="1" dirty="0">
                <a:solidFill>
                  <a:srgbClr val="202122"/>
                </a:solidFill>
                <a:effectLst/>
                <a:latin typeface="Arial" panose="020B0604020202020204" pitchFamily="34" charset="0"/>
              </a:rPr>
              <a:t> for further explanation. https://commons.wikimedia.org/wiki/File:Martin_perfecto_de_cos.jpg </a:t>
            </a:r>
            <a:endParaRPr lang="en-US" sz="1800" b="0" i="1" u="none" strike="noStrike" dirty="0">
              <a:solidFill>
                <a:srgbClr val="242424"/>
              </a:solidFill>
              <a:effectLst/>
              <a:latin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DE853AB4-B73B-A2AE-8785-B9C5A9BB96E2}"/>
              </a:ext>
            </a:extLst>
          </p:cNvPr>
          <p:cNvSpPr>
            <a:spLocks noGrp="1"/>
          </p:cNvSpPr>
          <p:nvPr>
            <p:ph type="sldNum" sz="quarter" idx="5"/>
          </p:nvPr>
        </p:nvSpPr>
        <p:spPr/>
        <p:txBody>
          <a:bodyPr/>
          <a:lstStyle/>
          <a:p>
            <a:fld id="{2E57308C-9D4F-4D83-B327-0C0DA5927070}" type="slidenum">
              <a:rPr lang="en-US" smtClean="0"/>
              <a:t>18</a:t>
            </a:fld>
            <a:endParaRPr lang="en-US"/>
          </a:p>
        </p:txBody>
      </p:sp>
    </p:spTree>
    <p:extLst>
      <p:ext uri="{BB962C8B-B14F-4D97-AF65-F5344CB8AC3E}">
        <p14:creationId xmlns:p14="http://schemas.microsoft.com/office/powerpoint/2010/main" val="3264609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BD02B-E262-1601-B7DC-D0400FBBC2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13C4F7-5E00-B3EB-A629-5C3700694D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FA6D39-FEE8-FD42-E9D2-4D766F7150D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202122"/>
                </a:solidFill>
                <a:effectLst/>
                <a:latin typeface="Arial" panose="020B0604020202020204" pitchFamily="34" charset="0"/>
              </a:rPr>
              <a:t>The George C. Childress Centennial Statue at Washington-on-the-Brazos State Historic Site. </a:t>
            </a:r>
            <a:r>
              <a:rPr lang="en-US" sz="2800" b="0" i="0" u="none" strike="noStrike" dirty="0">
                <a:effectLst/>
                <a:latin typeface="Arial" panose="020B0604020202020204" pitchFamily="34" charset="0"/>
                <a:hlinkClick r:id="rId3" tooltip="w:Raoul Josset"/>
              </a:rPr>
              <a:t>Raoul </a:t>
            </a:r>
            <a:r>
              <a:rPr lang="en-US" sz="2800" b="0" i="0" u="none" strike="noStrike" dirty="0" err="1">
                <a:effectLst/>
                <a:latin typeface="Arial" panose="020B0604020202020204" pitchFamily="34" charset="0"/>
                <a:hlinkClick r:id="rId3" tooltip="w:Raoul Josset"/>
              </a:rPr>
              <a:t>Josset</a:t>
            </a:r>
            <a:r>
              <a:rPr lang="en-US" sz="2800" b="0" i="0" dirty="0">
                <a:solidFill>
                  <a:srgbClr val="202122"/>
                </a:solidFill>
                <a:effectLst/>
                <a:latin typeface="Arial" panose="020B0604020202020204" pitchFamily="34" charset="0"/>
              </a:rPr>
              <a:t> sculpted the statue for the 1936 Texas Centennial. The statue was dedicated on March 2, 1939. Larry D. Moore © 2016 Larry D. Moore. Licensed under </a:t>
            </a:r>
            <a:r>
              <a:rPr lang="en-US" sz="2800" b="0" i="0" u="none" strike="noStrike" dirty="0">
                <a:effectLst/>
                <a:latin typeface="Arial" panose="020B0604020202020204" pitchFamily="34" charset="0"/>
                <a:hlinkClick r:id="rId4"/>
              </a:rPr>
              <a:t>CC BY 4.0</a:t>
            </a:r>
            <a:r>
              <a:rPr lang="en-US" sz="2800" b="0" i="0" dirty="0">
                <a:solidFill>
                  <a:srgbClr val="202122"/>
                </a:solidFill>
                <a:effectLst/>
                <a:latin typeface="Arial" panose="020B0604020202020204" pitchFamily="34" charset="0"/>
              </a:rPr>
              <a:t>.</a:t>
            </a:r>
            <a:br>
              <a:rPr lang="en-US" sz="2800" dirty="0"/>
            </a:br>
            <a:r>
              <a:rPr lang="en-US" sz="2800" b="1" i="0" dirty="0">
                <a:solidFill>
                  <a:srgbClr val="202122"/>
                </a:solidFill>
                <a:effectLst/>
                <a:latin typeface="Arial" panose="020B0604020202020204" pitchFamily="34" charset="0"/>
              </a:rPr>
              <a:t>Attribution Specification:</a:t>
            </a:r>
            <a:r>
              <a:rPr lang="en-US" sz="2800" b="0" i="0" dirty="0">
                <a:solidFill>
                  <a:srgbClr val="202122"/>
                </a:solidFill>
                <a:effectLst/>
                <a:latin typeface="Arial" panose="020B0604020202020204" pitchFamily="34" charset="0"/>
              </a:rPr>
              <a:t> Reuse without attribution is a violation of the license. The photographer's name and the link to the license are required. A link back to this source is requested. Example: </a:t>
            </a:r>
            <a:r>
              <a:rPr lang="en-US" sz="2800" b="0" i="1" dirty="0">
                <a:solidFill>
                  <a:srgbClr val="202122"/>
                </a:solidFill>
                <a:effectLst/>
                <a:latin typeface="Arial" panose="020B0604020202020204" pitchFamily="34" charset="0"/>
              </a:rPr>
              <a:t>Larry D. Moore, </a:t>
            </a:r>
            <a:r>
              <a:rPr lang="en-US" sz="2800" b="0" i="1" u="none" strike="noStrike" dirty="0">
                <a:solidFill>
                  <a:srgbClr val="202122"/>
                </a:solidFill>
                <a:effectLst/>
                <a:latin typeface="Arial" panose="020B0604020202020204" pitchFamily="34" charset="0"/>
                <a:hlinkClick r:id="rId4"/>
              </a:rPr>
              <a:t>CC BY 4.0</a:t>
            </a:r>
            <a:r>
              <a:rPr lang="en-US" sz="2800" b="0" i="1" dirty="0">
                <a:solidFill>
                  <a:srgbClr val="202122"/>
                </a:solidFill>
                <a:effectLst/>
                <a:latin typeface="Arial" panose="020B0604020202020204" pitchFamily="34" charset="0"/>
              </a:rPr>
              <a:t>, Wikimedia Commons</a:t>
            </a:r>
            <a:r>
              <a:rPr lang="en-US" sz="2800" b="0" i="0" dirty="0">
                <a:solidFill>
                  <a:srgbClr val="202122"/>
                </a:solidFill>
                <a:effectLst/>
                <a:latin typeface="Arial" panose="020B0604020202020204" pitchFamily="34" charset="0"/>
              </a:rPr>
              <a:t>. https://commons.wikimedia.org/wiki/File:George_Childress_Centennial_Statue.jpg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0" u="none" strike="noStrike"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757575"/>
                </a:solidFill>
                <a:effectLst/>
                <a:latin typeface="Josefin Sans" pitchFamily="2" charset="0"/>
              </a:rPr>
              <a:t>Kimble, H. S. [Copy of the Constitution of the Republic of Texas, March 17, 1836], text, March 17, 1836; (</a:t>
            </a:r>
            <a:r>
              <a:rPr lang="en-US" sz="4000" b="0" i="0" u="none" strike="noStrike" dirty="0">
                <a:solidFill>
                  <a:srgbClr val="0277BD"/>
                </a:solidFill>
                <a:effectLst/>
                <a:latin typeface="Josefin Sans" pitchFamily="2" charset="0"/>
                <a:hlinkClick r:id="rId5"/>
              </a:rPr>
              <a:t>https://texashistory.unt.edu/ark:/67531/metapth6708/</a:t>
            </a:r>
            <a:r>
              <a:rPr lang="en-US" sz="4000" b="0" i="0" dirty="0">
                <a:solidFill>
                  <a:srgbClr val="757575"/>
                </a:solidFill>
                <a:effectLst/>
                <a:latin typeface="Josefin Sans" pitchFamily="2" charset="0"/>
              </a:rPr>
              <a:t>: accessed March 10, 2025), University of North Texas Libraries, The Portal to Texas History, </a:t>
            </a:r>
            <a:r>
              <a:rPr lang="en-US" sz="4000" b="0" i="0" u="none" strike="noStrike" dirty="0">
                <a:solidFill>
                  <a:srgbClr val="0277BD"/>
                </a:solidFill>
                <a:effectLst/>
                <a:latin typeface="Josefin Sans" pitchFamily="2" charset="0"/>
                <a:hlinkClick r:id="rId6"/>
              </a:rPr>
              <a:t>https://texashistory.unt.edu</a:t>
            </a:r>
            <a:r>
              <a:rPr lang="en-US" sz="4000" b="0" i="0" dirty="0">
                <a:solidFill>
                  <a:srgbClr val="757575"/>
                </a:solidFill>
                <a:effectLst/>
                <a:latin typeface="Josefin Sans" pitchFamily="2" charset="0"/>
              </a:rPr>
              <a:t>; crediting The Dolph Briscoe Center for American History.</a:t>
            </a:r>
            <a:endParaRPr lang="en-US" sz="2800" b="0" i="0" u="none" strike="noStrike"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1" u="none" strike="noStrike" dirty="0">
              <a:solidFill>
                <a:srgbClr val="242424"/>
              </a:solidFill>
              <a:effectLst/>
              <a:latin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6ED36117-A8A1-680F-3504-223792708E14}"/>
              </a:ext>
            </a:extLst>
          </p:cNvPr>
          <p:cNvSpPr>
            <a:spLocks noGrp="1"/>
          </p:cNvSpPr>
          <p:nvPr>
            <p:ph type="sldNum" sz="quarter" idx="5"/>
          </p:nvPr>
        </p:nvSpPr>
        <p:spPr/>
        <p:txBody>
          <a:bodyPr/>
          <a:lstStyle/>
          <a:p>
            <a:fld id="{2E57308C-9D4F-4D83-B327-0C0DA5927070}" type="slidenum">
              <a:rPr lang="en-US" smtClean="0"/>
              <a:t>19</a:t>
            </a:fld>
            <a:endParaRPr lang="en-US"/>
          </a:p>
        </p:txBody>
      </p:sp>
    </p:spTree>
    <p:extLst>
      <p:ext uri="{BB962C8B-B14F-4D97-AF65-F5344CB8AC3E}">
        <p14:creationId xmlns:p14="http://schemas.microsoft.com/office/powerpoint/2010/main" val="1844096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C6836-3742-5D3B-F53C-777EA1CAAE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173E8B-B4F6-177C-7107-85E0FCA506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E07A36-09AD-887F-F5EC-DEC49E51BAC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757575"/>
                </a:solidFill>
                <a:effectLst/>
                <a:latin typeface="Josefin Sans" pitchFamily="2" charset="0"/>
              </a:rPr>
              <a:t>Treaty of Velasco, text, 1836; (</a:t>
            </a:r>
            <a:r>
              <a:rPr lang="en-US" sz="2800" b="0" i="0" u="none" strike="noStrike" dirty="0">
                <a:solidFill>
                  <a:srgbClr val="0277BD"/>
                </a:solidFill>
                <a:effectLst/>
                <a:latin typeface="Josefin Sans" pitchFamily="2" charset="0"/>
                <a:hlinkClick r:id="rId3"/>
              </a:rPr>
              <a:t>https://texashistory.unt.edu/ark:/67531/metapth31159/</a:t>
            </a:r>
            <a:r>
              <a:rPr lang="en-US" sz="2800" b="0" i="0" dirty="0">
                <a:solidFill>
                  <a:srgbClr val="757575"/>
                </a:solidFill>
                <a:effectLst/>
                <a:latin typeface="Josefin Sans" pitchFamily="2" charset="0"/>
              </a:rPr>
              <a:t>: accessed March 10, 2025), University of North Texas Libraries, The Portal to Texas History, </a:t>
            </a:r>
            <a:r>
              <a:rPr lang="en-US" sz="2800" b="0" i="0" u="none" strike="noStrike" dirty="0">
                <a:solidFill>
                  <a:srgbClr val="0277BD"/>
                </a:solidFill>
                <a:effectLst/>
                <a:latin typeface="Josefin Sans" pitchFamily="2" charset="0"/>
                <a:hlinkClick r:id="rId4"/>
              </a:rPr>
              <a:t>https://texashistory.unt.edu</a:t>
            </a:r>
            <a:r>
              <a:rPr lang="en-US" sz="2800" b="0" i="0" dirty="0">
                <a:solidFill>
                  <a:srgbClr val="757575"/>
                </a:solidFill>
                <a:effectLst/>
                <a:latin typeface="Josefin Sans" pitchFamily="2" charset="0"/>
              </a:rPr>
              <a:t>; crediting Star of the Republic Museum.</a:t>
            </a:r>
          </a:p>
          <a:p>
            <a:endParaRPr lang="en-US" dirty="0"/>
          </a:p>
          <a:p>
            <a:r>
              <a:rPr lang="en-US" b="0" i="0" dirty="0">
                <a:solidFill>
                  <a:srgbClr val="757575"/>
                </a:solidFill>
                <a:effectLst/>
                <a:latin typeface="Josefin Sans" pitchFamily="2" charset="0"/>
              </a:rPr>
              <a:t>Baker, D. W. C. (De Witt Clinton), 1832-1881. A Texas Scrap-Book: Made Up of the History, Biography, and Miscellany of Texas and Its People, book, 1875; New York. (</a:t>
            </a:r>
            <a:r>
              <a:rPr lang="en-US" b="0" i="0" u="none" strike="noStrike" dirty="0">
                <a:solidFill>
                  <a:srgbClr val="0277BD"/>
                </a:solidFill>
                <a:effectLst/>
                <a:latin typeface="Josefin Sans" pitchFamily="2" charset="0"/>
                <a:hlinkClick r:id="rId5"/>
              </a:rPr>
              <a:t>https://texashistory.unt.edu/ark:/67531/metapth39132/</a:t>
            </a:r>
            <a:r>
              <a:rPr lang="en-US" b="0" i="0" dirty="0">
                <a:solidFill>
                  <a:srgbClr val="757575"/>
                </a:solidFill>
                <a:effectLst/>
                <a:latin typeface="Josefin Sans" pitchFamily="2" charset="0"/>
              </a:rPr>
              <a:t>: accessed March 10, 2025), University of North Texas Libraries, The Portal to Texas History, </a:t>
            </a:r>
            <a:r>
              <a:rPr lang="en-US" b="0" i="0" u="none" strike="noStrike" dirty="0">
                <a:solidFill>
                  <a:srgbClr val="0277BD"/>
                </a:solidFill>
                <a:effectLst/>
                <a:latin typeface="Josefin Sans" pitchFamily="2" charset="0"/>
                <a:hlinkClick r:id="rId4"/>
              </a:rPr>
              <a:t>https://texashistory.unt.edu</a:t>
            </a:r>
            <a:r>
              <a:rPr lang="en-US" b="0" i="0" dirty="0">
                <a:solidFill>
                  <a:srgbClr val="757575"/>
                </a:solidFill>
                <a:effectLst/>
                <a:latin typeface="Josefin Sans" pitchFamily="2" charset="0"/>
              </a:rPr>
              <a:t>; crediting Austin History Center, Austin Public Library.</a:t>
            </a:r>
            <a:endParaRPr lang="en-US" dirty="0"/>
          </a:p>
        </p:txBody>
      </p:sp>
      <p:sp>
        <p:nvSpPr>
          <p:cNvPr id="4" name="Slide Number Placeholder 3">
            <a:extLst>
              <a:ext uri="{FF2B5EF4-FFF2-40B4-BE49-F238E27FC236}">
                <a16:creationId xmlns:a16="http://schemas.microsoft.com/office/drawing/2014/main" id="{8653CA90-4E14-3644-3C5E-DDF6092FCB1E}"/>
              </a:ext>
            </a:extLst>
          </p:cNvPr>
          <p:cNvSpPr>
            <a:spLocks noGrp="1"/>
          </p:cNvSpPr>
          <p:nvPr>
            <p:ph type="sldNum" sz="quarter" idx="5"/>
          </p:nvPr>
        </p:nvSpPr>
        <p:spPr/>
        <p:txBody>
          <a:bodyPr/>
          <a:lstStyle/>
          <a:p>
            <a:fld id="{2E57308C-9D4F-4D83-B327-0C0DA5927070}" type="slidenum">
              <a:rPr lang="en-US" smtClean="0"/>
              <a:t>20</a:t>
            </a:fld>
            <a:endParaRPr lang="en-US"/>
          </a:p>
        </p:txBody>
      </p:sp>
    </p:spTree>
    <p:extLst>
      <p:ext uri="{BB962C8B-B14F-4D97-AF65-F5344CB8AC3E}">
        <p14:creationId xmlns:p14="http://schemas.microsoft.com/office/powerpoint/2010/main" val="2438280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44B3C-A1AE-0D09-2620-A5C5267B7C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04268C-D4B9-F01A-A646-FE64D37247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69D2F4-D6D1-77EA-ED8D-543E17C64E2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757575"/>
                </a:solidFill>
                <a:effectLst/>
                <a:latin typeface="Josefin Sans" pitchFamily="2" charset="0"/>
              </a:rPr>
              <a:t>Texas State Historical Association. The Quarterly of the Texas State Historical Association, Volume 4, July 1900 - April, 1901, periodical, 1901; Austin, Texas. (</a:t>
            </a:r>
            <a:r>
              <a:rPr lang="en-US" sz="2800" b="0" i="0" u="none" strike="noStrike" dirty="0">
                <a:solidFill>
                  <a:srgbClr val="0277BD"/>
                </a:solidFill>
                <a:effectLst/>
                <a:latin typeface="Josefin Sans" pitchFamily="2" charset="0"/>
                <a:hlinkClick r:id="rId3"/>
              </a:rPr>
              <a:t>https://texashistory.unt.edu/ark:/67531/metapth101018/</a:t>
            </a:r>
            <a:r>
              <a:rPr lang="en-US" sz="2800" b="0" i="0" dirty="0">
                <a:solidFill>
                  <a:srgbClr val="757575"/>
                </a:solidFill>
                <a:effectLst/>
                <a:latin typeface="Josefin Sans" pitchFamily="2" charset="0"/>
              </a:rPr>
              <a:t>: accessed March 10, 2025), University of North Texas Libraries, The Portal to Texas History, </a:t>
            </a:r>
            <a:r>
              <a:rPr lang="en-US" sz="2800" b="0" i="0" u="none" strike="noStrike" dirty="0">
                <a:solidFill>
                  <a:srgbClr val="0277BD"/>
                </a:solidFill>
                <a:effectLst/>
                <a:latin typeface="Josefin Sans" pitchFamily="2" charset="0"/>
                <a:hlinkClick r:id="rId4"/>
              </a:rPr>
              <a:t>https://texashistory.unt.edu</a:t>
            </a:r>
            <a:r>
              <a:rPr lang="en-US" sz="2800" b="0" i="0" dirty="0">
                <a:solidFill>
                  <a:srgbClr val="757575"/>
                </a:solidFill>
                <a:effectLst/>
                <a:latin typeface="Josefin Sans" pitchFamily="2" charset="0"/>
              </a:rPr>
              <a:t>; crediting Texas State Historical Association.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0" u="none" strike="noStrike" dirty="0">
              <a:solidFill>
                <a:srgbClr val="757575"/>
              </a:solidFill>
              <a:effectLst/>
              <a:latin typeface="Josefi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757575"/>
                </a:solidFill>
                <a:effectLst/>
                <a:latin typeface="Arial" panose="020B0604020202020204" pitchFamily="34" charset="0"/>
              </a:rPr>
              <a:t>Carrington, Evelyn M. Women in Early Texas, book, 1993; Austin, Texas. (</a:t>
            </a:r>
            <a:r>
              <a:rPr lang="en-US" sz="1800" b="0" i="0" u="none" strike="noStrike" dirty="0">
                <a:solidFill>
                  <a:srgbClr val="0277BD"/>
                </a:solidFill>
                <a:effectLst/>
                <a:latin typeface="Arial" panose="020B0604020202020204" pitchFamily="34" charset="0"/>
                <a:hlinkClick r:id="rId5"/>
              </a:rPr>
              <a:t>https://texashistory.unt.edu/ark:/67531/metapth296851/</a:t>
            </a:r>
            <a:r>
              <a:rPr lang="en-US" sz="1800" b="0" i="0" u="none" strike="noStrike" dirty="0">
                <a:solidFill>
                  <a:srgbClr val="757575"/>
                </a:solidFill>
                <a:effectLst/>
                <a:latin typeface="Arial" panose="020B0604020202020204" pitchFamily="34" charset="0"/>
              </a:rPr>
              <a:t>: accessed February 19, 2025), University of North Texas Libraries, The Portal to Texas History, </a:t>
            </a:r>
            <a:r>
              <a:rPr lang="en-US" sz="1800" b="0" i="0" u="none" strike="noStrike" dirty="0">
                <a:solidFill>
                  <a:srgbClr val="0277BD"/>
                </a:solidFill>
                <a:effectLst/>
                <a:latin typeface="Arial" panose="020B0604020202020204" pitchFamily="34" charset="0"/>
                <a:hlinkClick r:id="rId4"/>
              </a:rPr>
              <a:t>https://texashistory.unt.edu</a:t>
            </a:r>
            <a:r>
              <a:rPr lang="en-US" sz="1800" b="0" i="0" u="none" strike="noStrike" dirty="0">
                <a:solidFill>
                  <a:srgbClr val="757575"/>
                </a:solidFill>
                <a:effectLst/>
                <a:latin typeface="Arial" panose="020B0604020202020204" pitchFamily="34" charset="0"/>
              </a:rPr>
              <a:t>; crediting Texas State Historical Association.</a:t>
            </a:r>
            <a:endParaRPr lang="en-US" sz="1800" b="0" i="1" u="none" strike="noStrike" dirty="0">
              <a:solidFill>
                <a:srgbClr val="242424"/>
              </a:solidFill>
              <a:effectLst/>
              <a:latin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0BD92410-FFB4-AA6E-19F8-808064EFF59C}"/>
              </a:ext>
            </a:extLst>
          </p:cNvPr>
          <p:cNvSpPr>
            <a:spLocks noGrp="1"/>
          </p:cNvSpPr>
          <p:nvPr>
            <p:ph type="sldNum" sz="quarter" idx="5"/>
          </p:nvPr>
        </p:nvSpPr>
        <p:spPr/>
        <p:txBody>
          <a:bodyPr/>
          <a:lstStyle/>
          <a:p>
            <a:fld id="{2E57308C-9D4F-4D83-B327-0C0DA5927070}" type="slidenum">
              <a:rPr lang="en-US" smtClean="0"/>
              <a:t>21</a:t>
            </a:fld>
            <a:endParaRPr lang="en-US"/>
          </a:p>
        </p:txBody>
      </p:sp>
    </p:spTree>
    <p:extLst>
      <p:ext uri="{BB962C8B-B14F-4D97-AF65-F5344CB8AC3E}">
        <p14:creationId xmlns:p14="http://schemas.microsoft.com/office/powerpoint/2010/main" val="1537776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1046C-178F-40C8-9290-B75FA97A5C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680D28-B992-1630-DF93-A79FCDA563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187A30-168A-E2F0-EE62-035AE3DC9AD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757575"/>
                </a:solidFill>
                <a:effectLst/>
                <a:latin typeface="Josefin Sans" pitchFamily="2" charset="0"/>
              </a:rPr>
              <a:t>Raba, Ernst Wilhelm, 1874-1951. [Jose Antonio Navarro Portrait], photograph, Date Unknown; (</a:t>
            </a:r>
            <a:r>
              <a:rPr lang="en-US" sz="2800" b="0" i="0" u="none" strike="noStrike" dirty="0">
                <a:solidFill>
                  <a:srgbClr val="0277BD"/>
                </a:solidFill>
                <a:effectLst/>
                <a:latin typeface="Josefin Sans" pitchFamily="2" charset="0"/>
                <a:hlinkClick r:id="rId3"/>
              </a:rPr>
              <a:t>https://texashistory.unt.edu/ark:/67531/metapth460098/</a:t>
            </a:r>
            <a:r>
              <a:rPr lang="en-US" sz="2800" b="0" i="0" dirty="0">
                <a:solidFill>
                  <a:srgbClr val="757575"/>
                </a:solidFill>
                <a:effectLst/>
                <a:latin typeface="Josefin Sans" pitchFamily="2" charset="0"/>
              </a:rPr>
              <a:t>: accessed March 10, 2025), University of North Texas Libraries, The Portal to Texas History, </a:t>
            </a:r>
            <a:r>
              <a:rPr lang="en-US" sz="2800" b="0" i="0" u="none" strike="noStrike" dirty="0">
                <a:solidFill>
                  <a:srgbClr val="0277BD"/>
                </a:solidFill>
                <a:effectLst/>
                <a:latin typeface="Josefin Sans" pitchFamily="2" charset="0"/>
                <a:hlinkClick r:id="rId4"/>
              </a:rPr>
              <a:t>https://texashistory.unt.edu</a:t>
            </a:r>
            <a:r>
              <a:rPr lang="en-US" sz="2800" b="0" i="0" dirty="0">
                <a:solidFill>
                  <a:srgbClr val="757575"/>
                </a:solidFill>
                <a:effectLst/>
                <a:latin typeface="Josefin Sans" pitchFamily="2" charset="0"/>
              </a:rPr>
              <a:t>; crediting San Antonio Conservation Society.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0" u="none" strike="noStrike" dirty="0">
              <a:solidFill>
                <a:srgbClr val="757575"/>
              </a:solidFill>
              <a:effectLst/>
              <a:latin typeface="Josefi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757575"/>
                </a:solidFill>
                <a:effectLst/>
                <a:latin typeface="Josefin Sans" pitchFamily="2" charset="0"/>
              </a:rPr>
              <a:t>Texas Historical Commission. [Jose Antonio Navarro House], photograph, Date Unknown; (</a:t>
            </a:r>
            <a:r>
              <a:rPr lang="en-US" sz="2800" b="0" i="0" u="none" strike="noStrike" dirty="0">
                <a:solidFill>
                  <a:srgbClr val="0277BD"/>
                </a:solidFill>
                <a:effectLst/>
                <a:latin typeface="Josefin Sans" pitchFamily="2" charset="0"/>
                <a:hlinkClick r:id="rId5"/>
              </a:rPr>
              <a:t>https://texashistory.unt.edu/ark:/67531/metapth674635/</a:t>
            </a:r>
            <a:r>
              <a:rPr lang="en-US" sz="2800" b="0" i="0" dirty="0">
                <a:solidFill>
                  <a:srgbClr val="757575"/>
                </a:solidFill>
                <a:effectLst/>
                <a:latin typeface="Josefin Sans" pitchFamily="2" charset="0"/>
              </a:rPr>
              <a:t>: accessed March 10, 2025), University of North Texas Libraries, The Portal to Texas History, </a:t>
            </a:r>
            <a:r>
              <a:rPr lang="en-US" sz="2800" b="0" i="0" u="none" strike="noStrike" dirty="0">
                <a:solidFill>
                  <a:srgbClr val="0277BD"/>
                </a:solidFill>
                <a:effectLst/>
                <a:latin typeface="Josefin Sans" pitchFamily="2" charset="0"/>
                <a:hlinkClick r:id="rId4"/>
              </a:rPr>
              <a:t>https://texashistory.unt.edu</a:t>
            </a:r>
            <a:r>
              <a:rPr lang="en-US" sz="2800" b="0" i="0" dirty="0">
                <a:solidFill>
                  <a:srgbClr val="757575"/>
                </a:solidFill>
                <a:effectLst/>
                <a:latin typeface="Josefin Sans" pitchFamily="2" charset="0"/>
              </a:rPr>
              <a:t>; crediting Texas Historical Commission.</a:t>
            </a:r>
            <a:endParaRPr lang="en-US" sz="1800" b="0" i="1" u="none" strike="noStrike" dirty="0">
              <a:solidFill>
                <a:srgbClr val="242424"/>
              </a:solidFill>
              <a:effectLst/>
              <a:latin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FC7F8F6D-752F-6CE8-47FF-FE4C0F1D1F88}"/>
              </a:ext>
            </a:extLst>
          </p:cNvPr>
          <p:cNvSpPr>
            <a:spLocks noGrp="1"/>
          </p:cNvSpPr>
          <p:nvPr>
            <p:ph type="sldNum" sz="quarter" idx="5"/>
          </p:nvPr>
        </p:nvSpPr>
        <p:spPr/>
        <p:txBody>
          <a:bodyPr/>
          <a:lstStyle/>
          <a:p>
            <a:fld id="{2E57308C-9D4F-4D83-B327-0C0DA5927070}" type="slidenum">
              <a:rPr lang="en-US" smtClean="0"/>
              <a:t>22</a:t>
            </a:fld>
            <a:endParaRPr lang="en-US"/>
          </a:p>
        </p:txBody>
      </p:sp>
    </p:spTree>
    <p:extLst>
      <p:ext uri="{BB962C8B-B14F-4D97-AF65-F5344CB8AC3E}">
        <p14:creationId xmlns:p14="http://schemas.microsoft.com/office/powerpoint/2010/main" val="680814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7DC57-B56E-8DA5-F4ED-14A94A6897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83EE32-0D5C-4725-A057-A5AE0F967D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721ED9-932E-F60F-6C4D-355EF6B28C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2B3545"/>
                </a:solidFill>
                <a:effectLst/>
                <a:latin typeface="Inter"/>
              </a:rPr>
              <a:t>With Santa Anna in Texas : a personal narrative of the revolution A personal Narrative of the Revolution by Jose Enrique de la Pena. Translated and edited by Carmen Perry.  Texas A &amp; M University Press, College Station, [1975]</a:t>
            </a:r>
            <a:endParaRPr lang="en-US" sz="1800" b="0" i="1" u="none" strike="noStrike" dirty="0">
              <a:solidFill>
                <a:srgbClr val="242424"/>
              </a:solidFill>
              <a:effectLst/>
              <a:latin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453BA827-7DD6-9A9E-5318-A7A3B5E463D6}"/>
              </a:ext>
            </a:extLst>
          </p:cNvPr>
          <p:cNvSpPr>
            <a:spLocks noGrp="1"/>
          </p:cNvSpPr>
          <p:nvPr>
            <p:ph type="sldNum" sz="quarter" idx="5"/>
          </p:nvPr>
        </p:nvSpPr>
        <p:spPr/>
        <p:txBody>
          <a:bodyPr/>
          <a:lstStyle/>
          <a:p>
            <a:fld id="{2E57308C-9D4F-4D83-B327-0C0DA5927070}" type="slidenum">
              <a:rPr lang="en-US" smtClean="0"/>
              <a:t>23</a:t>
            </a:fld>
            <a:endParaRPr lang="en-US"/>
          </a:p>
        </p:txBody>
      </p:sp>
    </p:spTree>
    <p:extLst>
      <p:ext uri="{BB962C8B-B14F-4D97-AF65-F5344CB8AC3E}">
        <p14:creationId xmlns:p14="http://schemas.microsoft.com/office/powerpoint/2010/main" val="2644831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Times New Roman" panose="02020603050405020304" pitchFamily="18" charset="0"/>
              </a:rPr>
              <a:t>Santa Anna, Antonio Lopez de. </a:t>
            </a:r>
            <a:r>
              <a:rPr lang="en-US" sz="1800" b="0" i="1" u="none" strike="noStrike" dirty="0">
                <a:solidFill>
                  <a:srgbClr val="000000"/>
                </a:solidFill>
                <a:effectLst/>
                <a:latin typeface="Times New Roman" panose="02020603050405020304" pitchFamily="18" charset="0"/>
              </a:rPr>
              <a:t>[Letter from Santa Anna Ordering Retreat of the Mexican Army, April 22, 1836].</a:t>
            </a:r>
            <a:r>
              <a:rPr lang="en-US" sz="1800" b="0" i="0" u="none" strike="noStrike" dirty="0">
                <a:solidFill>
                  <a:srgbClr val="000000"/>
                </a:solidFill>
                <a:effectLst/>
                <a:latin typeface="Times New Roman" panose="02020603050405020304" pitchFamily="18" charset="0"/>
              </a:rPr>
              <a:t> Humanities Texas Grant. University of North Texas Libraries, The Portal to Texas History, https://texashistory.unt.edu; crediting The Dolph Briscoe Center for American History. </a:t>
            </a:r>
            <a:r>
              <a:rPr lang="en-US" sz="1800" b="0" i="0" u="sng" strike="noStrike" dirty="0">
                <a:solidFill>
                  <a:srgbClr val="1155CC"/>
                </a:solidFill>
                <a:effectLst/>
                <a:latin typeface="Times New Roman" panose="02020603050405020304" pitchFamily="18" charset="0"/>
                <a:hlinkClick r:id="rId3"/>
              </a:rPr>
              <a:t>https://texashistory.unt.edu/ark:/67531/metapth5928/m1/1</a:t>
            </a:r>
            <a:r>
              <a:rPr lang="en-US" sz="1800" b="0" i="0" u="none" strike="noStrike" dirty="0">
                <a:solidFill>
                  <a:srgbClr val="000000"/>
                </a:solidFill>
                <a:effectLst/>
                <a:latin typeface="Times New Roman" panose="02020603050405020304" pitchFamily="18" charset="0"/>
              </a:rPr>
              <a:t>. April 22, 1836.</a:t>
            </a:r>
            <a:endParaRPr lang="en-US" sz="1800" b="0" i="1" u="none" strike="noStrike" dirty="0">
              <a:solidFill>
                <a:srgbClr val="000000"/>
              </a:solidFill>
              <a:effectLst/>
              <a:latin typeface="Times New Roman" panose="02020603050405020304" pitchFamily="18" charset="0"/>
            </a:endParaRPr>
          </a:p>
          <a:p>
            <a:r>
              <a:rPr lang="en-US" sz="1800" b="0" i="1" u="none" strike="noStrike" dirty="0">
                <a:solidFill>
                  <a:srgbClr val="000000"/>
                </a:solidFill>
                <a:effectLst/>
                <a:latin typeface="Times New Roman" panose="02020603050405020304" pitchFamily="18" charset="0"/>
              </a:rPr>
              <a:t>Santa Anna</a:t>
            </a:r>
            <a:r>
              <a:rPr lang="en-US" sz="1800" b="0" i="0" u="none" strike="noStrike" dirty="0">
                <a:solidFill>
                  <a:srgbClr val="000000"/>
                </a:solidFill>
                <a:effectLst/>
                <a:latin typeface="Times New Roman" panose="02020603050405020304" pitchFamily="18" charset="0"/>
              </a:rPr>
              <a:t>. 1879.</a:t>
            </a:r>
            <a:r>
              <a:rPr lang="en-US" sz="1800" b="0" i="1" u="none" strike="noStrike" dirty="0">
                <a:solidFill>
                  <a:srgbClr val="000000"/>
                </a:solidFill>
                <a:effectLst/>
                <a:latin typeface="Times New Roman" panose="02020603050405020304" pitchFamily="18" charset="0"/>
              </a:rPr>
              <a:t> A Pictorial History of Texas, From the Earliest Visits of European Adventurers, to A.D. 1879</a:t>
            </a:r>
            <a:r>
              <a:rPr lang="en-US" sz="1800" b="0" i="0" u="none" strike="noStrike" dirty="0">
                <a:solidFill>
                  <a:srgbClr val="000000"/>
                </a:solidFill>
                <a:effectLst/>
                <a:latin typeface="Times New Roman" panose="02020603050405020304" pitchFamily="18" charset="0"/>
              </a:rPr>
              <a:t>. by Homer S. Thrall, 147. St. Louis, MO: N. D. </a:t>
            </a:r>
            <a:r>
              <a:rPr lang="en-US" sz="1800" b="0" i="0" u="none" strike="noStrike" dirty="0" err="1">
                <a:solidFill>
                  <a:srgbClr val="000000"/>
                </a:solidFill>
                <a:effectLst/>
                <a:latin typeface="Times New Roman" panose="02020603050405020304" pitchFamily="18" charset="0"/>
              </a:rPr>
              <a:t>Thomspon</a:t>
            </a:r>
            <a:r>
              <a:rPr lang="en-US" sz="1800" b="0" i="0" u="none" strike="noStrike" dirty="0">
                <a:solidFill>
                  <a:srgbClr val="000000"/>
                </a:solidFill>
                <a:effectLst/>
                <a:latin typeface="Times New Roman" panose="02020603050405020304" pitchFamily="18" charset="0"/>
              </a:rPr>
              <a:t> &amp; Co., 1879. University of North Texas Libraries, The Portal to Texas History, </a:t>
            </a:r>
            <a:r>
              <a:rPr lang="en-US" sz="1800" b="0" i="0" u="none" strike="noStrike" dirty="0">
                <a:solidFill>
                  <a:srgbClr val="1155CC"/>
                </a:solidFill>
                <a:effectLst/>
                <a:latin typeface="Times New Roman" panose="02020603050405020304" pitchFamily="18" charset="0"/>
                <a:hlinkClick r:id="rId4"/>
              </a:rPr>
              <a:t>https://texashistory.unt.edu/ark:/67531/metapth5828/</a:t>
            </a:r>
            <a:r>
              <a:rPr lang="en-US" sz="1800" b="0" i="0" u="none" strike="noStrike" dirty="0">
                <a:solidFill>
                  <a:srgbClr val="000000"/>
                </a:solidFill>
                <a:effectLst/>
                <a:latin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2E57308C-9D4F-4D83-B327-0C0DA5927070}" type="slidenum">
              <a:rPr lang="en-US" smtClean="0"/>
              <a:t>6</a:t>
            </a:fld>
            <a:endParaRPr lang="en-US"/>
          </a:p>
        </p:txBody>
      </p:sp>
    </p:spTree>
    <p:extLst>
      <p:ext uri="{BB962C8B-B14F-4D97-AF65-F5344CB8AC3E}">
        <p14:creationId xmlns:p14="http://schemas.microsoft.com/office/powerpoint/2010/main" val="3246721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242424"/>
                </a:solidFill>
                <a:effectLst/>
                <a:latin typeface="Times New Roman" panose="02020603050405020304" pitchFamily="18" charset="0"/>
              </a:rPr>
              <a:t>Highsmith, Carol M, photographer. </a:t>
            </a:r>
            <a:r>
              <a:rPr lang="en-US" sz="1800" b="0" i="1" u="none" strike="noStrike" dirty="0">
                <a:solidFill>
                  <a:srgbClr val="242424"/>
                </a:solidFill>
                <a:effectLst/>
                <a:latin typeface="Times New Roman" panose="02020603050405020304" pitchFamily="18" charset="0"/>
              </a:rPr>
              <a:t>Painting, "Surrender of Santa Anna," by William Henry Huddle, in the South Foyer of the Texas Capitol, Austin, Texas</a:t>
            </a:r>
            <a:r>
              <a:rPr lang="en-US" sz="1800" b="0" i="0" u="none" strike="noStrike" dirty="0">
                <a:solidFill>
                  <a:srgbClr val="242424"/>
                </a:solidFill>
                <a:effectLst/>
                <a:latin typeface="Times New Roman" panose="02020603050405020304" pitchFamily="18" charset="0"/>
              </a:rPr>
              <a:t>. April 17, 2014. Photograph. Library of Congress Prints and Photographs Division. </a:t>
            </a:r>
            <a:r>
              <a:rPr lang="en-US" sz="1800" b="0" i="0" u="sng" strike="noStrike" dirty="0">
                <a:solidFill>
                  <a:srgbClr val="1155CC"/>
                </a:solidFill>
                <a:effectLst/>
                <a:latin typeface="Times New Roman" panose="02020603050405020304" pitchFamily="18" charset="0"/>
                <a:hlinkClick r:id="rId3"/>
              </a:rPr>
              <a:t>https://www.loc.gov/item/2014632129/</a:t>
            </a:r>
            <a:r>
              <a:rPr lang="en-US" sz="1800" b="0" i="0" u="none" strike="noStrike" dirty="0">
                <a:solidFill>
                  <a:srgbClr val="242424"/>
                </a:solidFill>
                <a:effectLst/>
                <a:latin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1" u="none" strike="noStrike" dirty="0">
              <a:solidFill>
                <a:srgbClr val="242424"/>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u="none" strike="noStrike" dirty="0">
                <a:solidFill>
                  <a:srgbClr val="242424"/>
                </a:solidFill>
                <a:effectLst/>
                <a:latin typeface="Times New Roman" panose="02020603050405020304" pitchFamily="18" charset="0"/>
              </a:rPr>
              <a:t>Sam Houston</a:t>
            </a:r>
            <a:r>
              <a:rPr lang="en-US" sz="1800" b="0" i="0" u="none" strike="noStrike" dirty="0">
                <a:solidFill>
                  <a:srgbClr val="242424"/>
                </a:solidFill>
                <a:effectLst/>
                <a:latin typeface="Times New Roman" panose="02020603050405020304" pitchFamily="18" charset="0"/>
              </a:rPr>
              <a:t>. April 27, 1848. Photograph. Library of Congress Prints and Photographs Division. </a:t>
            </a:r>
            <a:r>
              <a:rPr lang="en-US" sz="1800" b="0" i="0" u="sng" strike="noStrike" dirty="0">
                <a:solidFill>
                  <a:srgbClr val="1155CC"/>
                </a:solidFill>
                <a:effectLst/>
                <a:latin typeface="Times New Roman" panose="02020603050405020304" pitchFamily="18" charset="0"/>
                <a:hlinkClick r:id="rId4"/>
              </a:rPr>
              <a:t>https://www.loc.gov/item/2003656937/</a:t>
            </a:r>
            <a:endParaRPr lang="en-US" sz="1800" b="0" i="0" u="none" strike="noStrike" dirty="0">
              <a:solidFill>
                <a:srgbClr val="242424"/>
              </a:solidFill>
              <a:effectLst/>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E57308C-9D4F-4D83-B327-0C0DA5927070}" type="slidenum">
              <a:rPr lang="en-US" smtClean="0"/>
              <a:t>7</a:t>
            </a:fld>
            <a:endParaRPr lang="en-US"/>
          </a:p>
        </p:txBody>
      </p:sp>
    </p:spTree>
    <p:extLst>
      <p:ext uri="{BB962C8B-B14F-4D97-AF65-F5344CB8AC3E}">
        <p14:creationId xmlns:p14="http://schemas.microsoft.com/office/powerpoint/2010/main" val="1774779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B4B6D-31BB-4FDB-0842-6E9A16E895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FD086A-DF54-BEAD-EAB1-EAAC2AB789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D107B0-02A5-419E-E813-0A74EC0F1332}"/>
              </a:ext>
            </a:extLst>
          </p:cNvPr>
          <p:cNvSpPr>
            <a:spLocks noGrp="1"/>
          </p:cNvSpPr>
          <p:nvPr>
            <p:ph type="body" idx="1"/>
          </p:nvPr>
        </p:nvSpPr>
        <p:spPr/>
        <p:txBody>
          <a:bodyPr/>
          <a:lstStyle/>
          <a:p>
            <a:r>
              <a:rPr lang="en-US" sz="1800" b="0" i="0" dirty="0">
                <a:solidFill>
                  <a:srgbClr val="757575"/>
                </a:solidFill>
                <a:effectLst/>
                <a:latin typeface="Josefin Sans" pitchFamily="2" charset="0"/>
              </a:rPr>
              <a:t>Combat near the "Mission Concepcion," by Colonel James Bowie's Battalion, October 28, 1835., map, 1938?; (</a:t>
            </a:r>
            <a:r>
              <a:rPr lang="en-US" sz="1800" b="0" i="0" u="none" strike="noStrike" dirty="0">
                <a:solidFill>
                  <a:srgbClr val="0277BD"/>
                </a:solidFill>
                <a:effectLst/>
                <a:latin typeface="Josefin Sans" pitchFamily="2" charset="0"/>
                <a:hlinkClick r:id="rId3"/>
              </a:rPr>
              <a:t>https://texashistory.unt.edu/ark:/67531/metapth492941/</a:t>
            </a:r>
            <a:r>
              <a:rPr lang="en-US" sz="1800" b="0" i="0" dirty="0">
                <a:solidFill>
                  <a:srgbClr val="757575"/>
                </a:solidFill>
                <a:effectLst/>
                <a:latin typeface="Josefin Sans" pitchFamily="2" charset="0"/>
              </a:rPr>
              <a:t>: accessed March 7, 2025), University of North Texas Libraries, The Portal to Texas History, </a:t>
            </a:r>
            <a:r>
              <a:rPr lang="en-US" sz="1800" b="0" i="0" u="none" strike="noStrike" dirty="0">
                <a:solidFill>
                  <a:srgbClr val="0277BD"/>
                </a:solidFill>
                <a:effectLst/>
                <a:latin typeface="Josefin Sans" pitchFamily="2" charset="0"/>
                <a:hlinkClick r:id="rId4"/>
              </a:rPr>
              <a:t>https://texashistory.unt.edu</a:t>
            </a:r>
            <a:r>
              <a:rPr lang="en-US" sz="1800" b="0" i="0" dirty="0">
                <a:solidFill>
                  <a:srgbClr val="757575"/>
                </a:solidFill>
                <a:effectLst/>
                <a:latin typeface="Josefin Sans" pitchFamily="2" charset="0"/>
              </a:rPr>
              <a:t>; crediting Hardin-Simmons University Library.</a:t>
            </a:r>
            <a:endParaRPr lang="en-US" sz="1200" b="0" i="0" dirty="0">
              <a:solidFill>
                <a:srgbClr val="757575"/>
              </a:solidFill>
              <a:effectLst/>
              <a:latin typeface="Josefin Sans" pitchFamily="2" charset="0"/>
            </a:endParaRPr>
          </a:p>
          <a:p>
            <a:endParaRPr lang="en-US" sz="1200" b="0" i="0" dirty="0">
              <a:solidFill>
                <a:srgbClr val="757575"/>
              </a:solidFill>
              <a:effectLst/>
              <a:latin typeface="Josefin Sans" pitchFamily="2" charset="0"/>
            </a:endParaRPr>
          </a:p>
          <a:p>
            <a:r>
              <a:rPr lang="en-US" sz="1200" b="0" i="0" dirty="0">
                <a:solidFill>
                  <a:srgbClr val="757575"/>
                </a:solidFill>
                <a:effectLst/>
                <a:latin typeface="Josefin Sans" pitchFamily="2" charset="0"/>
              </a:rPr>
              <a:t>Portrait of a Man, photograph, Date Unknown; (</a:t>
            </a:r>
            <a:r>
              <a:rPr lang="en-US" sz="1200" b="0" i="0" u="none" strike="noStrike" dirty="0">
                <a:solidFill>
                  <a:srgbClr val="0277BD"/>
                </a:solidFill>
                <a:effectLst/>
                <a:latin typeface="Josefin Sans" pitchFamily="2" charset="0"/>
                <a:hlinkClick r:id="rId5"/>
              </a:rPr>
              <a:t>https://texashistory.unt.edu/ark:/67531/metapth55639/</a:t>
            </a:r>
            <a:r>
              <a:rPr lang="en-US" sz="1200" b="0" i="0" dirty="0">
                <a:solidFill>
                  <a:srgbClr val="757575"/>
                </a:solidFill>
                <a:effectLst/>
                <a:latin typeface="Josefin Sans" pitchFamily="2" charset="0"/>
              </a:rPr>
              <a:t>: accessed March 7, 2025), University of North Texas Libraries, The Portal to Texas History, </a:t>
            </a:r>
            <a:r>
              <a:rPr lang="en-US" sz="1200" b="0" i="0" u="none" strike="noStrike" dirty="0">
                <a:solidFill>
                  <a:srgbClr val="0277BD"/>
                </a:solidFill>
                <a:effectLst/>
                <a:latin typeface="Josefin Sans" pitchFamily="2" charset="0"/>
                <a:hlinkClick r:id="rId4"/>
              </a:rPr>
              <a:t>https://texashistory.unt.edu</a:t>
            </a:r>
            <a:r>
              <a:rPr lang="en-US" sz="1200" b="0" i="0" dirty="0">
                <a:solidFill>
                  <a:srgbClr val="757575"/>
                </a:solidFill>
                <a:effectLst/>
                <a:latin typeface="Josefin Sans" pitchFamily="2" charset="0"/>
              </a:rPr>
              <a:t>; crediting Hardin-Simmons University Library.</a:t>
            </a:r>
            <a:br>
              <a:rPr lang="en-US" sz="1000" b="0" i="0" dirty="0">
                <a:solidFill>
                  <a:srgbClr val="242424"/>
                </a:solidFill>
                <a:effectLst/>
                <a:latin typeface="Open Sans" panose="020B0606030504020204" pitchFamily="34" charset="0"/>
              </a:rPr>
            </a:br>
            <a:endParaRPr lang="en-US" sz="800" b="0" i="1" u="none" strike="noStrike" dirty="0">
              <a:solidFill>
                <a:srgbClr val="242424"/>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1" u="none" strike="noStrike" dirty="0">
              <a:solidFill>
                <a:srgbClr val="242424"/>
              </a:solidFill>
              <a:effectLst/>
              <a:latin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043C67E0-F06D-DA27-FFD9-B633D8380E8B}"/>
              </a:ext>
            </a:extLst>
          </p:cNvPr>
          <p:cNvSpPr>
            <a:spLocks noGrp="1"/>
          </p:cNvSpPr>
          <p:nvPr>
            <p:ph type="sldNum" sz="quarter" idx="5"/>
          </p:nvPr>
        </p:nvSpPr>
        <p:spPr/>
        <p:txBody>
          <a:bodyPr/>
          <a:lstStyle/>
          <a:p>
            <a:fld id="{2E57308C-9D4F-4D83-B327-0C0DA5927070}" type="slidenum">
              <a:rPr lang="en-US" smtClean="0"/>
              <a:t>8</a:t>
            </a:fld>
            <a:endParaRPr lang="en-US"/>
          </a:p>
        </p:txBody>
      </p:sp>
    </p:spTree>
    <p:extLst>
      <p:ext uri="{BB962C8B-B14F-4D97-AF65-F5344CB8AC3E}">
        <p14:creationId xmlns:p14="http://schemas.microsoft.com/office/powerpoint/2010/main" val="729621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92F5F-675F-9F74-504F-CF1B3D6FFF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661847-E844-561A-AF57-7056B99D03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A9476A-325F-DB8B-DB72-C2EF55389B9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u="none" strike="noStrike" dirty="0">
                <a:solidFill>
                  <a:srgbClr val="242424"/>
                </a:solidFill>
                <a:effectLst/>
                <a:latin typeface="Times New Roman" panose="02020603050405020304" pitchFamily="18" charset="0"/>
              </a:rPr>
              <a:t>William B. Travis’ “Victory or Death” letter. </a:t>
            </a:r>
            <a:r>
              <a:rPr lang="en-US" sz="1800" b="0" i="0" u="none" strike="noStrike" dirty="0">
                <a:solidFill>
                  <a:srgbClr val="242424"/>
                </a:solidFill>
                <a:effectLst/>
                <a:latin typeface="Times New Roman" panose="02020603050405020304" pitchFamily="18" charset="0"/>
              </a:rPr>
              <a:t>Texas State Library and Archives. </a:t>
            </a:r>
            <a:r>
              <a:rPr lang="en-US" sz="2800" dirty="0">
                <a:hlinkClick r:id="rId3"/>
              </a:rPr>
              <a:t>The Travis Letter | The Alamo</a:t>
            </a: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1" u="none" strike="noStrike" dirty="0">
              <a:solidFill>
                <a:srgbClr val="242424"/>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1" u="none" strike="noStrike" dirty="0">
                <a:solidFill>
                  <a:srgbClr val="242424"/>
                </a:solidFill>
                <a:effectLst/>
                <a:latin typeface="Times New Roman" panose="02020603050405020304" pitchFamily="18" charset="0"/>
              </a:rPr>
              <a:t>Portrait of William B. Travis </a:t>
            </a:r>
            <a:r>
              <a:rPr lang="en-US" sz="2800" b="0" i="0" u="none" strike="noStrike" dirty="0">
                <a:solidFill>
                  <a:srgbClr val="242424"/>
                </a:solidFill>
                <a:effectLst/>
                <a:latin typeface="Times New Roman" panose="02020603050405020304" pitchFamily="18" charset="0"/>
              </a:rPr>
              <a:t>by McArdle. The McArdle Scrapbooks Dawn at the Alamo. Texas State Library and Archives. </a:t>
            </a:r>
            <a:r>
              <a:rPr lang="en-US" sz="2800" dirty="0">
                <a:hlinkClick r:id="rId4"/>
              </a:rPr>
              <a:t>Portrait of William B. Travis by McArdle | Texas State Library</a:t>
            </a:r>
            <a:r>
              <a:rPr lang="en-US" sz="2800" dirty="0"/>
              <a:t> </a:t>
            </a:r>
            <a:endParaRPr lang="en-US" sz="1800" b="0" i="1" u="none" strike="noStrike" dirty="0">
              <a:solidFill>
                <a:srgbClr val="242424"/>
              </a:solidFill>
              <a:effectLst/>
              <a:latin typeface="Times New Roman" panose="02020603050405020304" pitchFamily="18" charset="0"/>
            </a:endParaRPr>
          </a:p>
        </p:txBody>
      </p:sp>
      <p:sp>
        <p:nvSpPr>
          <p:cNvPr id="4" name="Slide Number Placeholder 3">
            <a:extLst>
              <a:ext uri="{FF2B5EF4-FFF2-40B4-BE49-F238E27FC236}">
                <a16:creationId xmlns:a16="http://schemas.microsoft.com/office/drawing/2014/main" id="{F18DD357-9943-30B7-9572-0FE5E759BF76}"/>
              </a:ext>
            </a:extLst>
          </p:cNvPr>
          <p:cNvSpPr>
            <a:spLocks noGrp="1"/>
          </p:cNvSpPr>
          <p:nvPr>
            <p:ph type="sldNum" sz="quarter" idx="5"/>
          </p:nvPr>
        </p:nvSpPr>
        <p:spPr/>
        <p:txBody>
          <a:bodyPr/>
          <a:lstStyle/>
          <a:p>
            <a:fld id="{2E57308C-9D4F-4D83-B327-0C0DA5927070}" type="slidenum">
              <a:rPr lang="en-US" smtClean="0"/>
              <a:t>9</a:t>
            </a:fld>
            <a:endParaRPr lang="en-US"/>
          </a:p>
        </p:txBody>
      </p:sp>
    </p:spTree>
    <p:extLst>
      <p:ext uri="{BB962C8B-B14F-4D97-AF65-F5344CB8AC3E}">
        <p14:creationId xmlns:p14="http://schemas.microsoft.com/office/powerpoint/2010/main" val="3278442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3422D-45E8-A7C2-12F0-483920C30D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B1FED2-C777-71FE-8529-AE9AB6092D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05024A-0C1F-0CCE-97E1-5D02C1CFE5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u="none" strike="noStrike" dirty="0">
                <a:solidFill>
                  <a:srgbClr val="242424"/>
                </a:solidFill>
                <a:effectLst/>
                <a:latin typeface="Times New Roman" panose="02020603050405020304" pitchFamily="18" charset="0"/>
              </a:rPr>
              <a:t>Juan Seguin.</a:t>
            </a:r>
            <a:r>
              <a:rPr lang="en-US" sz="1800" b="0" i="0" u="none" strike="noStrike" dirty="0">
                <a:solidFill>
                  <a:srgbClr val="242424"/>
                </a:solidFill>
                <a:effectLst/>
                <a:latin typeface="Times New Roman" panose="02020603050405020304" pitchFamily="18" charset="0"/>
              </a:rPr>
              <a:t> Giants of Texas History. Texas State Library and Archives. </a:t>
            </a:r>
            <a:r>
              <a:rPr lang="en-US" sz="2800" dirty="0">
                <a:hlinkClick r:id="rId3"/>
              </a:rPr>
              <a:t>Juan Seguin | Texas State Library</a:t>
            </a:r>
            <a:endParaRPr lang="en-US" sz="1800" b="0" i="0" u="none" strike="noStrike" dirty="0">
              <a:solidFill>
                <a:srgbClr val="242424"/>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242424"/>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1B1B1B"/>
                </a:solidFill>
                <a:effectLst/>
                <a:latin typeface="Noto Sans" panose="020B0502040504020204" pitchFamily="34" charset="0"/>
              </a:rPr>
              <a:t>Juan Seguín to Captain Pratt, March 26, 1837. Giants of Texas History. Juan Seguin.  </a:t>
            </a:r>
            <a:r>
              <a:rPr lang="en-US" sz="4000" dirty="0">
                <a:hlinkClick r:id="rId4"/>
              </a:rPr>
              <a:t>Juan Seguín to Captain Pratt, March 26, 1837 | Texas State Library</a:t>
            </a:r>
            <a:endParaRPr lang="en-US" sz="2800" b="0" i="0" dirty="0">
              <a:solidFill>
                <a:srgbClr val="1B1B1B"/>
              </a:solidFill>
              <a:effectLst/>
              <a:latin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1" u="none" strike="noStrike" dirty="0">
              <a:solidFill>
                <a:srgbClr val="242424"/>
              </a:solidFill>
              <a:effectLst/>
              <a:latin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56B91232-C8D0-D0D0-FCA4-8D5BF7D3BF18}"/>
              </a:ext>
            </a:extLst>
          </p:cNvPr>
          <p:cNvSpPr>
            <a:spLocks noGrp="1"/>
          </p:cNvSpPr>
          <p:nvPr>
            <p:ph type="sldNum" sz="quarter" idx="5"/>
          </p:nvPr>
        </p:nvSpPr>
        <p:spPr/>
        <p:txBody>
          <a:bodyPr/>
          <a:lstStyle/>
          <a:p>
            <a:fld id="{2E57308C-9D4F-4D83-B327-0C0DA5927070}" type="slidenum">
              <a:rPr lang="en-US" smtClean="0"/>
              <a:t>10</a:t>
            </a:fld>
            <a:endParaRPr lang="en-US"/>
          </a:p>
        </p:txBody>
      </p:sp>
    </p:spTree>
    <p:extLst>
      <p:ext uri="{BB962C8B-B14F-4D97-AF65-F5344CB8AC3E}">
        <p14:creationId xmlns:p14="http://schemas.microsoft.com/office/powerpoint/2010/main" val="1305213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D49A4-E8A0-828E-D7CA-5833677B91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7C4B44-A07B-5C8B-B699-F8D611BC61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8CA736-0604-7215-9C7E-F54A0C7C2601}"/>
              </a:ext>
            </a:extLst>
          </p:cNvPr>
          <p:cNvSpPr>
            <a:spLocks noGrp="1"/>
          </p:cNvSpPr>
          <p:nvPr>
            <p:ph type="body" idx="1"/>
          </p:nvPr>
        </p:nvSpPr>
        <p:spPr/>
        <p:txBody>
          <a:bodyPr/>
          <a:lstStyle/>
          <a:p>
            <a:pPr algn="l"/>
            <a:r>
              <a:rPr lang="en-US" sz="2800" b="0" i="0" dirty="0">
                <a:solidFill>
                  <a:srgbClr val="242424"/>
                </a:solidFill>
                <a:effectLst/>
                <a:latin typeface="Open Sans" panose="020B0606030504020204" pitchFamily="34" charset="0"/>
              </a:rPr>
              <a:t>Stuart, C., Artist. </a:t>
            </a:r>
            <a:r>
              <a:rPr lang="en-US" sz="2800" b="0" i="1" dirty="0">
                <a:solidFill>
                  <a:srgbClr val="242424"/>
                </a:solidFill>
                <a:effectLst/>
                <a:latin typeface="Open Sans" panose="020B0606030504020204" pitchFamily="34" charset="0"/>
              </a:rPr>
              <a:t>Colonel Crockett / engraved by C. Stuart from the original portrait by J.G. Chapman</a:t>
            </a:r>
            <a:r>
              <a:rPr lang="en-US" sz="2800" b="0" i="0" dirty="0">
                <a:solidFill>
                  <a:srgbClr val="242424"/>
                </a:solidFill>
                <a:effectLst/>
                <a:latin typeface="Open Sans" panose="020B0606030504020204" pitchFamily="34" charset="0"/>
              </a:rPr>
              <a:t>. , ca. 1839. Photograph. https://www.loc.gov/item/93511184/.</a:t>
            </a:r>
          </a:p>
          <a:p>
            <a:pPr algn="l"/>
            <a:r>
              <a:rPr lang="en-US" sz="4000" b="0" i="0" dirty="0">
                <a:solidFill>
                  <a:srgbClr val="757575"/>
                </a:solidFill>
                <a:effectLst/>
                <a:latin typeface="Josefin Sans" pitchFamily="2" charset="0"/>
              </a:rPr>
              <a:t>Crockett, Davy. Life of Col. David Crockett, book, 1860; Philadelphia, Pennsylvania. (</a:t>
            </a:r>
            <a:r>
              <a:rPr lang="en-US" sz="4000" b="0" i="0" u="none" strike="noStrike" dirty="0">
                <a:solidFill>
                  <a:srgbClr val="0277BD"/>
                </a:solidFill>
                <a:effectLst/>
                <a:latin typeface="Josefin Sans" pitchFamily="2" charset="0"/>
                <a:hlinkClick r:id="rId3"/>
              </a:rPr>
              <a:t>https://texashistory.unt.edu/ark:/67531/metapth29780/</a:t>
            </a:r>
            <a:r>
              <a:rPr lang="en-US" sz="4000" b="0" i="0" dirty="0">
                <a:solidFill>
                  <a:srgbClr val="757575"/>
                </a:solidFill>
                <a:effectLst/>
                <a:latin typeface="Josefin Sans" pitchFamily="2" charset="0"/>
              </a:rPr>
              <a:t>: accessed March 7, 2025), University of North Texas Libraries, The Portal to Texas History, </a:t>
            </a:r>
            <a:r>
              <a:rPr lang="en-US" sz="4000" b="0" i="0" u="none" strike="noStrike" dirty="0">
                <a:solidFill>
                  <a:srgbClr val="0277BD"/>
                </a:solidFill>
                <a:effectLst/>
                <a:latin typeface="Josefin Sans" pitchFamily="2" charset="0"/>
                <a:hlinkClick r:id="rId4"/>
              </a:rPr>
              <a:t>https://texashistory.unt.edu</a:t>
            </a:r>
            <a:r>
              <a:rPr lang="en-US" sz="4000" b="0" i="0" dirty="0">
                <a:solidFill>
                  <a:srgbClr val="757575"/>
                </a:solidFill>
                <a:effectLst/>
                <a:latin typeface="Josefin Sans" pitchFamily="2" charset="0"/>
              </a:rPr>
              <a:t>; crediting Star of the Republic Museum.</a:t>
            </a:r>
            <a:endParaRPr lang="en-US" sz="2800" b="0" i="0" dirty="0">
              <a:solidFill>
                <a:srgbClr val="242424"/>
              </a:solidFill>
              <a:effectLst/>
              <a:latin typeface="Open Sans" panose="020B0606030504020204" pitchFamily="34" charset="0"/>
            </a:endParaRPr>
          </a:p>
          <a:p>
            <a:endParaRPr lang="en-US" dirty="0"/>
          </a:p>
        </p:txBody>
      </p:sp>
      <p:sp>
        <p:nvSpPr>
          <p:cNvPr id="4" name="Slide Number Placeholder 3">
            <a:extLst>
              <a:ext uri="{FF2B5EF4-FFF2-40B4-BE49-F238E27FC236}">
                <a16:creationId xmlns:a16="http://schemas.microsoft.com/office/drawing/2014/main" id="{37C98B2A-CD03-C1D5-734D-97C7F346D0F0}"/>
              </a:ext>
            </a:extLst>
          </p:cNvPr>
          <p:cNvSpPr>
            <a:spLocks noGrp="1"/>
          </p:cNvSpPr>
          <p:nvPr>
            <p:ph type="sldNum" sz="quarter" idx="5"/>
          </p:nvPr>
        </p:nvSpPr>
        <p:spPr/>
        <p:txBody>
          <a:bodyPr/>
          <a:lstStyle/>
          <a:p>
            <a:fld id="{2E57308C-9D4F-4D83-B327-0C0DA5927070}" type="slidenum">
              <a:rPr lang="en-US" smtClean="0"/>
              <a:t>11</a:t>
            </a:fld>
            <a:endParaRPr lang="en-US"/>
          </a:p>
        </p:txBody>
      </p:sp>
    </p:spTree>
    <p:extLst>
      <p:ext uri="{BB962C8B-B14F-4D97-AF65-F5344CB8AC3E}">
        <p14:creationId xmlns:p14="http://schemas.microsoft.com/office/powerpoint/2010/main" val="2438646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EA82A-CC85-CA1E-B4B1-1439FD62D7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DB500E-610A-1841-7548-1BCE9D055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FC2AA9-4F49-A17B-6FB3-36B3290CC8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757575"/>
                </a:solidFill>
                <a:effectLst/>
                <a:latin typeface="Josefin Sans" pitchFamily="2" charset="0"/>
              </a:rPr>
              <a:t>Baker &amp; </a:t>
            </a:r>
            <a:r>
              <a:rPr lang="en-US" sz="2800" b="0" i="0" dirty="0" err="1">
                <a:solidFill>
                  <a:srgbClr val="757575"/>
                </a:solidFill>
                <a:effectLst/>
                <a:latin typeface="Josefin Sans" pitchFamily="2" charset="0"/>
              </a:rPr>
              <a:t>Bordens</a:t>
            </a:r>
            <a:r>
              <a:rPr lang="en-US" sz="2800" b="0" i="0" dirty="0">
                <a:solidFill>
                  <a:srgbClr val="757575"/>
                </a:solidFill>
                <a:effectLst/>
                <a:latin typeface="Josefin Sans" pitchFamily="2" charset="0"/>
              </a:rPr>
              <a:t>. Telegraph and Texas Register (San Felipe de Austin [i.e. San Felipe], Tex.), Vol. 1, No. 21, Ed. 1, Thursday, March 24, 1836, newspaper, March 24, 1836; San Felipe de Austin, Texas. (</a:t>
            </a:r>
            <a:r>
              <a:rPr lang="en-US" sz="2800" b="0" i="0" u="none" strike="noStrike" dirty="0">
                <a:solidFill>
                  <a:srgbClr val="0277BD"/>
                </a:solidFill>
                <a:effectLst/>
                <a:latin typeface="Josefin Sans" pitchFamily="2" charset="0"/>
                <a:hlinkClick r:id="rId3"/>
              </a:rPr>
              <a:t>https://texashistory.unt.edu/ark:/67531/metapth47891/</a:t>
            </a:r>
            <a:r>
              <a:rPr lang="en-US" sz="2800" b="0" i="0" dirty="0">
                <a:solidFill>
                  <a:srgbClr val="757575"/>
                </a:solidFill>
                <a:effectLst/>
                <a:latin typeface="Josefin Sans" pitchFamily="2" charset="0"/>
              </a:rPr>
              <a:t>: accessed March 7, 2025), University of North Texas Libraries, The Portal to Texas History, </a:t>
            </a:r>
            <a:r>
              <a:rPr lang="en-US" sz="2800" b="0" i="0" u="none" strike="noStrike" dirty="0">
                <a:solidFill>
                  <a:srgbClr val="0277BD"/>
                </a:solidFill>
                <a:effectLst/>
                <a:latin typeface="Josefin Sans" pitchFamily="2" charset="0"/>
                <a:hlinkClick r:id="rId4"/>
              </a:rPr>
              <a:t>https://texashistory.unt.edu</a:t>
            </a:r>
            <a:r>
              <a:rPr lang="en-US" sz="2800" b="0" i="0" dirty="0">
                <a:solidFill>
                  <a:srgbClr val="757575"/>
                </a:solidFill>
                <a:effectLst/>
                <a:latin typeface="Josefin Sans" pitchFamily="2" charset="0"/>
              </a:rPr>
              <a:t>; crediting The Dolph Briscoe Center for American History.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757575"/>
                </a:solidFill>
                <a:effectLst/>
                <a:latin typeface="Arial" panose="020B0604020202020204" pitchFamily="34" charset="0"/>
              </a:rPr>
              <a:t>Carrington, Evelyn M. Women in Early Texas, book, 1993; Austin, Texas. (</a:t>
            </a:r>
            <a:r>
              <a:rPr lang="en-US" sz="1800" b="0" i="0" u="none" strike="noStrike" dirty="0">
                <a:solidFill>
                  <a:srgbClr val="0277BD"/>
                </a:solidFill>
                <a:effectLst/>
                <a:latin typeface="Arial" panose="020B0604020202020204" pitchFamily="34" charset="0"/>
                <a:hlinkClick r:id="rId5"/>
              </a:rPr>
              <a:t>https://texashistory.unt.edu/ark:/67531/metapth296851/</a:t>
            </a:r>
            <a:r>
              <a:rPr lang="en-US" sz="1800" b="0" i="0" u="none" strike="noStrike" dirty="0">
                <a:solidFill>
                  <a:srgbClr val="757575"/>
                </a:solidFill>
                <a:effectLst/>
                <a:latin typeface="Arial" panose="020B0604020202020204" pitchFamily="34" charset="0"/>
              </a:rPr>
              <a:t>: accessed February 19, 2025), University of North Texas Libraries, The Portal to Texas History, </a:t>
            </a:r>
            <a:r>
              <a:rPr lang="en-US" sz="1800" b="0" i="0" u="none" strike="noStrike" dirty="0">
                <a:solidFill>
                  <a:srgbClr val="0277BD"/>
                </a:solidFill>
                <a:effectLst/>
                <a:latin typeface="Arial" panose="020B0604020202020204" pitchFamily="34" charset="0"/>
                <a:hlinkClick r:id="rId4"/>
              </a:rPr>
              <a:t>https://texashistory.unt.edu</a:t>
            </a:r>
            <a:r>
              <a:rPr lang="en-US" sz="1800" b="0" i="0" u="none" strike="noStrike" dirty="0">
                <a:solidFill>
                  <a:srgbClr val="757575"/>
                </a:solidFill>
                <a:effectLst/>
                <a:latin typeface="Arial" panose="020B0604020202020204" pitchFamily="34" charset="0"/>
              </a:rPr>
              <a:t>; crediting Texas State Historical Association.</a:t>
            </a:r>
            <a:endParaRPr lang="en-US" sz="1800" b="0" i="1" u="none" strike="noStrike" dirty="0">
              <a:solidFill>
                <a:srgbClr val="242424"/>
              </a:solidFill>
              <a:effectLst/>
              <a:latin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92F362EF-C440-57FA-7EEB-F127C02180E0}"/>
              </a:ext>
            </a:extLst>
          </p:cNvPr>
          <p:cNvSpPr>
            <a:spLocks noGrp="1"/>
          </p:cNvSpPr>
          <p:nvPr>
            <p:ph type="sldNum" sz="quarter" idx="5"/>
          </p:nvPr>
        </p:nvSpPr>
        <p:spPr/>
        <p:txBody>
          <a:bodyPr/>
          <a:lstStyle/>
          <a:p>
            <a:fld id="{2E57308C-9D4F-4D83-B327-0C0DA5927070}" type="slidenum">
              <a:rPr lang="en-US" smtClean="0"/>
              <a:t>12</a:t>
            </a:fld>
            <a:endParaRPr lang="en-US"/>
          </a:p>
        </p:txBody>
      </p:sp>
    </p:spTree>
    <p:extLst>
      <p:ext uri="{BB962C8B-B14F-4D97-AF65-F5344CB8AC3E}">
        <p14:creationId xmlns:p14="http://schemas.microsoft.com/office/powerpoint/2010/main" val="895372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0D963-8BFA-1013-0A89-1998D754C7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71497B-23F0-9900-3CA5-9B89B36F0F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1449D0-C397-A1E4-51B1-E1D4D4F1A29F}"/>
              </a:ext>
            </a:extLst>
          </p:cNvPr>
          <p:cNvSpPr>
            <a:spLocks noGrp="1"/>
          </p:cNvSpPr>
          <p:nvPr>
            <p:ph type="body" idx="1"/>
          </p:nvPr>
        </p:nvSpPr>
        <p:spPr/>
        <p:txBody>
          <a:bodyPr/>
          <a:lstStyle/>
          <a:p>
            <a:r>
              <a:rPr lang="en-US" b="0" i="0" dirty="0">
                <a:solidFill>
                  <a:srgbClr val="757575"/>
                </a:solidFill>
                <a:effectLst/>
                <a:latin typeface="Josefin Sans" pitchFamily="2" charset="0"/>
              </a:rPr>
              <a:t>Cruger &amp; Moore. Telegraph and Texas Register (Houston, Tex.), Vol. 2, No. 28, Ed. 1, Saturday, July 29, 1837, newspaper, July 29, 1837; Houston, Texas. (</a:t>
            </a:r>
            <a:r>
              <a:rPr lang="en-US" b="0" i="0" u="none" strike="noStrike" dirty="0">
                <a:solidFill>
                  <a:srgbClr val="0277BD"/>
                </a:solidFill>
                <a:effectLst/>
                <a:latin typeface="Josefin Sans" pitchFamily="2" charset="0"/>
                <a:hlinkClick r:id="rId3"/>
              </a:rPr>
              <a:t>https://texashistory.unt.edu/ark:/67531/metapth47941/</a:t>
            </a:r>
            <a:r>
              <a:rPr lang="en-US" b="0" i="0" dirty="0">
                <a:solidFill>
                  <a:srgbClr val="757575"/>
                </a:solidFill>
                <a:effectLst/>
                <a:latin typeface="Josefin Sans" pitchFamily="2" charset="0"/>
              </a:rPr>
              <a:t>: accessed March 7, 2025), University of North Texas Libraries, The Portal to Texas History, </a:t>
            </a:r>
            <a:r>
              <a:rPr lang="en-US" b="0" i="0" u="none" strike="noStrike" dirty="0">
                <a:solidFill>
                  <a:srgbClr val="0277BD"/>
                </a:solidFill>
                <a:effectLst/>
                <a:latin typeface="Josefin Sans" pitchFamily="2" charset="0"/>
                <a:hlinkClick r:id="rId4"/>
              </a:rPr>
              <a:t>https://texashistory.unt.edu</a:t>
            </a:r>
            <a:r>
              <a:rPr lang="en-US" b="0" i="0" dirty="0">
                <a:solidFill>
                  <a:srgbClr val="757575"/>
                </a:solidFill>
                <a:effectLst/>
                <a:latin typeface="Josefin Sans" pitchFamily="2" charset="0"/>
              </a:rPr>
              <a:t>; crediting The Dolph Briscoe Center for American History.</a:t>
            </a:r>
            <a:endParaRPr lang="en-US" dirty="0"/>
          </a:p>
        </p:txBody>
      </p:sp>
      <p:sp>
        <p:nvSpPr>
          <p:cNvPr id="4" name="Slide Number Placeholder 3">
            <a:extLst>
              <a:ext uri="{FF2B5EF4-FFF2-40B4-BE49-F238E27FC236}">
                <a16:creationId xmlns:a16="http://schemas.microsoft.com/office/drawing/2014/main" id="{C981B64A-8F57-6E6D-64BA-E9581BBA934B}"/>
              </a:ext>
            </a:extLst>
          </p:cNvPr>
          <p:cNvSpPr>
            <a:spLocks noGrp="1"/>
          </p:cNvSpPr>
          <p:nvPr>
            <p:ph type="sldNum" sz="quarter" idx="5"/>
          </p:nvPr>
        </p:nvSpPr>
        <p:spPr/>
        <p:txBody>
          <a:bodyPr/>
          <a:lstStyle/>
          <a:p>
            <a:fld id="{2E57308C-9D4F-4D83-B327-0C0DA5927070}" type="slidenum">
              <a:rPr lang="en-US" smtClean="0"/>
              <a:t>13</a:t>
            </a:fld>
            <a:endParaRPr lang="en-US"/>
          </a:p>
        </p:txBody>
      </p:sp>
    </p:spTree>
    <p:extLst>
      <p:ext uri="{BB962C8B-B14F-4D97-AF65-F5344CB8AC3E}">
        <p14:creationId xmlns:p14="http://schemas.microsoft.com/office/powerpoint/2010/main" val="1216720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029F6-0A65-33B2-F9D5-CA8B7A0DD6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E49221-C863-27F8-F975-A2DAB07EEC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F023AA-1E1A-37B4-CF6F-7310B74771FF}"/>
              </a:ext>
            </a:extLst>
          </p:cNvPr>
          <p:cNvSpPr>
            <a:spLocks noGrp="1"/>
          </p:cNvSpPr>
          <p:nvPr>
            <p:ph type="dt" sz="half" idx="10"/>
          </p:nvPr>
        </p:nvSpPr>
        <p:spPr/>
        <p:txBody>
          <a:bodyPr/>
          <a:lstStyle/>
          <a:p>
            <a:fld id="{52CDF7A6-26CA-4441-9B58-D6E64878D247}" type="datetimeFigureOut">
              <a:rPr lang="en-US" smtClean="0"/>
              <a:t>4/4/2025</a:t>
            </a:fld>
            <a:endParaRPr lang="en-US"/>
          </a:p>
        </p:txBody>
      </p:sp>
      <p:sp>
        <p:nvSpPr>
          <p:cNvPr id="5" name="Footer Placeholder 4">
            <a:extLst>
              <a:ext uri="{FF2B5EF4-FFF2-40B4-BE49-F238E27FC236}">
                <a16:creationId xmlns:a16="http://schemas.microsoft.com/office/drawing/2014/main" id="{AA072CD9-061D-25A6-E262-8DE889B0DE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51F834-B621-B375-40A7-A9C94CF99D56}"/>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3775577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5005F-8ECE-8094-31F3-B562087A7C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F895E2-87DC-85B7-AB05-DE26A9D1E3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F0CE32-52B5-158F-7307-C5BDED6781FD}"/>
              </a:ext>
            </a:extLst>
          </p:cNvPr>
          <p:cNvSpPr>
            <a:spLocks noGrp="1"/>
          </p:cNvSpPr>
          <p:nvPr>
            <p:ph type="dt" sz="half" idx="10"/>
          </p:nvPr>
        </p:nvSpPr>
        <p:spPr/>
        <p:txBody>
          <a:bodyPr/>
          <a:lstStyle/>
          <a:p>
            <a:fld id="{52CDF7A6-26CA-4441-9B58-D6E64878D247}" type="datetimeFigureOut">
              <a:rPr lang="en-US" smtClean="0"/>
              <a:t>4/4/2025</a:t>
            </a:fld>
            <a:endParaRPr lang="en-US"/>
          </a:p>
        </p:txBody>
      </p:sp>
      <p:sp>
        <p:nvSpPr>
          <p:cNvPr id="5" name="Footer Placeholder 4">
            <a:extLst>
              <a:ext uri="{FF2B5EF4-FFF2-40B4-BE49-F238E27FC236}">
                <a16:creationId xmlns:a16="http://schemas.microsoft.com/office/drawing/2014/main" id="{62AACCA5-C055-44F9-02D7-93AC7B5F53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464514-312A-D22B-949E-B120AEB5F502}"/>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607031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A7D760-5864-4C87-984E-1D05E30434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89F5E0-DA14-1785-877A-3AC2DA74E7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86BE8-E631-2DA8-05F6-E19BAEA34EBE}"/>
              </a:ext>
            </a:extLst>
          </p:cNvPr>
          <p:cNvSpPr>
            <a:spLocks noGrp="1"/>
          </p:cNvSpPr>
          <p:nvPr>
            <p:ph type="dt" sz="half" idx="10"/>
          </p:nvPr>
        </p:nvSpPr>
        <p:spPr/>
        <p:txBody>
          <a:bodyPr/>
          <a:lstStyle/>
          <a:p>
            <a:fld id="{52CDF7A6-26CA-4441-9B58-D6E64878D247}" type="datetimeFigureOut">
              <a:rPr lang="en-US" smtClean="0"/>
              <a:t>4/4/2025</a:t>
            </a:fld>
            <a:endParaRPr lang="en-US"/>
          </a:p>
        </p:txBody>
      </p:sp>
      <p:sp>
        <p:nvSpPr>
          <p:cNvPr id="5" name="Footer Placeholder 4">
            <a:extLst>
              <a:ext uri="{FF2B5EF4-FFF2-40B4-BE49-F238E27FC236}">
                <a16:creationId xmlns:a16="http://schemas.microsoft.com/office/drawing/2014/main" id="{F8C4A731-CAE7-0693-F768-0EE6833A9A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A7AE2-AAA9-9E8D-855E-7DA5B8A8450C}"/>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3134093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2147A-68AA-767B-47BF-87B292CCF5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3B4C68-B503-57A1-A717-D42D4A39AF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2AE3A-0086-570E-CAC8-86F60D4431C4}"/>
              </a:ext>
            </a:extLst>
          </p:cNvPr>
          <p:cNvSpPr>
            <a:spLocks noGrp="1"/>
          </p:cNvSpPr>
          <p:nvPr>
            <p:ph type="dt" sz="half" idx="10"/>
          </p:nvPr>
        </p:nvSpPr>
        <p:spPr/>
        <p:txBody>
          <a:bodyPr/>
          <a:lstStyle/>
          <a:p>
            <a:fld id="{52CDF7A6-26CA-4441-9B58-D6E64878D247}" type="datetimeFigureOut">
              <a:rPr lang="en-US" smtClean="0"/>
              <a:t>4/4/2025</a:t>
            </a:fld>
            <a:endParaRPr lang="en-US"/>
          </a:p>
        </p:txBody>
      </p:sp>
      <p:sp>
        <p:nvSpPr>
          <p:cNvPr id="5" name="Footer Placeholder 4">
            <a:extLst>
              <a:ext uri="{FF2B5EF4-FFF2-40B4-BE49-F238E27FC236}">
                <a16:creationId xmlns:a16="http://schemas.microsoft.com/office/drawing/2014/main" id="{E73F4EBE-A49C-385B-BD85-06180DC47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A5AECF-83D1-C9D9-82F5-0415B03AED02}"/>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4071504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E47CD-5786-6CBB-356B-4870A9AC0C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BAFC19-DA61-3D8A-216B-985C7421DFA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E17181-B7E2-5C21-E515-A62D98383FF8}"/>
              </a:ext>
            </a:extLst>
          </p:cNvPr>
          <p:cNvSpPr>
            <a:spLocks noGrp="1"/>
          </p:cNvSpPr>
          <p:nvPr>
            <p:ph type="dt" sz="half" idx="10"/>
          </p:nvPr>
        </p:nvSpPr>
        <p:spPr/>
        <p:txBody>
          <a:bodyPr/>
          <a:lstStyle/>
          <a:p>
            <a:fld id="{52CDF7A6-26CA-4441-9B58-D6E64878D247}" type="datetimeFigureOut">
              <a:rPr lang="en-US" smtClean="0"/>
              <a:t>4/4/2025</a:t>
            </a:fld>
            <a:endParaRPr lang="en-US"/>
          </a:p>
        </p:txBody>
      </p:sp>
      <p:sp>
        <p:nvSpPr>
          <p:cNvPr id="5" name="Footer Placeholder 4">
            <a:extLst>
              <a:ext uri="{FF2B5EF4-FFF2-40B4-BE49-F238E27FC236}">
                <a16:creationId xmlns:a16="http://schemas.microsoft.com/office/drawing/2014/main" id="{CD930E2C-79DC-13F5-4738-80D9385C7F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9C618-EA05-E57A-5A34-2F91527B1284}"/>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141089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FA4E6-B46C-4009-481B-DD87C49430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A535D8-0B60-97D4-DA7C-636931D17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AE291B-03EF-E27D-97BD-613B5D2C9B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E66B4A-AD47-AB6B-8A90-240C1599C47E}"/>
              </a:ext>
            </a:extLst>
          </p:cNvPr>
          <p:cNvSpPr>
            <a:spLocks noGrp="1"/>
          </p:cNvSpPr>
          <p:nvPr>
            <p:ph type="dt" sz="half" idx="10"/>
          </p:nvPr>
        </p:nvSpPr>
        <p:spPr/>
        <p:txBody>
          <a:bodyPr/>
          <a:lstStyle/>
          <a:p>
            <a:fld id="{52CDF7A6-26CA-4441-9B58-D6E64878D247}" type="datetimeFigureOut">
              <a:rPr lang="en-US" smtClean="0"/>
              <a:t>4/4/2025</a:t>
            </a:fld>
            <a:endParaRPr lang="en-US"/>
          </a:p>
        </p:txBody>
      </p:sp>
      <p:sp>
        <p:nvSpPr>
          <p:cNvPr id="6" name="Footer Placeholder 5">
            <a:extLst>
              <a:ext uri="{FF2B5EF4-FFF2-40B4-BE49-F238E27FC236}">
                <a16:creationId xmlns:a16="http://schemas.microsoft.com/office/drawing/2014/main" id="{F734C3FF-1795-DADD-9108-1E9982237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0CF02E-D8C9-558D-EDAC-303CC0B12472}"/>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2797088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647E0-B645-EB48-C212-B8285F0A16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B625E1-D17B-8303-C559-3B3B6A807B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AFE2A-5063-3BDF-3EFF-9E8EF134B6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31193B-7FE7-DC74-F0B9-A89FB16B89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EE0452-43CB-FC71-31AF-50DDA8B375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BB2339-51B0-7DA3-3318-09E66123CB6D}"/>
              </a:ext>
            </a:extLst>
          </p:cNvPr>
          <p:cNvSpPr>
            <a:spLocks noGrp="1"/>
          </p:cNvSpPr>
          <p:nvPr>
            <p:ph type="dt" sz="half" idx="10"/>
          </p:nvPr>
        </p:nvSpPr>
        <p:spPr/>
        <p:txBody>
          <a:bodyPr/>
          <a:lstStyle/>
          <a:p>
            <a:fld id="{52CDF7A6-26CA-4441-9B58-D6E64878D247}" type="datetimeFigureOut">
              <a:rPr lang="en-US" smtClean="0"/>
              <a:t>4/4/2025</a:t>
            </a:fld>
            <a:endParaRPr lang="en-US"/>
          </a:p>
        </p:txBody>
      </p:sp>
      <p:sp>
        <p:nvSpPr>
          <p:cNvPr id="8" name="Footer Placeholder 7">
            <a:extLst>
              <a:ext uri="{FF2B5EF4-FFF2-40B4-BE49-F238E27FC236}">
                <a16:creationId xmlns:a16="http://schemas.microsoft.com/office/drawing/2014/main" id="{12EB1EED-E945-FB7A-2751-9F7BAFE93A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D35AA1-BFF3-360F-9F3C-018264FE79A8}"/>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1163445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A0961-B900-B0DF-4295-1E9F279173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C794AF-89FC-FFB9-888E-5AC4E52F05EA}"/>
              </a:ext>
            </a:extLst>
          </p:cNvPr>
          <p:cNvSpPr>
            <a:spLocks noGrp="1"/>
          </p:cNvSpPr>
          <p:nvPr>
            <p:ph type="dt" sz="half" idx="10"/>
          </p:nvPr>
        </p:nvSpPr>
        <p:spPr/>
        <p:txBody>
          <a:bodyPr/>
          <a:lstStyle/>
          <a:p>
            <a:fld id="{52CDF7A6-26CA-4441-9B58-D6E64878D247}" type="datetimeFigureOut">
              <a:rPr lang="en-US" smtClean="0"/>
              <a:t>4/4/2025</a:t>
            </a:fld>
            <a:endParaRPr lang="en-US"/>
          </a:p>
        </p:txBody>
      </p:sp>
      <p:sp>
        <p:nvSpPr>
          <p:cNvPr id="4" name="Footer Placeholder 3">
            <a:extLst>
              <a:ext uri="{FF2B5EF4-FFF2-40B4-BE49-F238E27FC236}">
                <a16:creationId xmlns:a16="http://schemas.microsoft.com/office/drawing/2014/main" id="{0F321961-0C61-8C11-02E1-0DEB9936AB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97A14B-3C68-6618-9C38-D34B7EBF6583}"/>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3769984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B0F70B-BFEA-CB7C-0582-7C7D508A053A}"/>
              </a:ext>
            </a:extLst>
          </p:cNvPr>
          <p:cNvSpPr>
            <a:spLocks noGrp="1"/>
          </p:cNvSpPr>
          <p:nvPr>
            <p:ph type="dt" sz="half" idx="10"/>
          </p:nvPr>
        </p:nvSpPr>
        <p:spPr/>
        <p:txBody>
          <a:bodyPr/>
          <a:lstStyle/>
          <a:p>
            <a:fld id="{52CDF7A6-26CA-4441-9B58-D6E64878D247}" type="datetimeFigureOut">
              <a:rPr lang="en-US" smtClean="0"/>
              <a:t>4/4/2025</a:t>
            </a:fld>
            <a:endParaRPr lang="en-US"/>
          </a:p>
        </p:txBody>
      </p:sp>
      <p:sp>
        <p:nvSpPr>
          <p:cNvPr id="3" name="Footer Placeholder 2">
            <a:extLst>
              <a:ext uri="{FF2B5EF4-FFF2-40B4-BE49-F238E27FC236}">
                <a16:creationId xmlns:a16="http://schemas.microsoft.com/office/drawing/2014/main" id="{EA05C4CC-948C-5228-40F3-E77774043F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9C2827-21AE-8EC7-5A18-37FD051240AE}"/>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3174122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E711C-F82B-422E-F6ED-3935E3BDFF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17CB31-818B-CFEB-6B5E-35F7AFA2C4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94373C-5776-64B4-0287-304095D650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74D56E-5C53-5CD4-2CDB-7EFFA82F14B7}"/>
              </a:ext>
            </a:extLst>
          </p:cNvPr>
          <p:cNvSpPr>
            <a:spLocks noGrp="1"/>
          </p:cNvSpPr>
          <p:nvPr>
            <p:ph type="dt" sz="half" idx="10"/>
          </p:nvPr>
        </p:nvSpPr>
        <p:spPr/>
        <p:txBody>
          <a:bodyPr/>
          <a:lstStyle/>
          <a:p>
            <a:fld id="{52CDF7A6-26CA-4441-9B58-D6E64878D247}" type="datetimeFigureOut">
              <a:rPr lang="en-US" smtClean="0"/>
              <a:t>4/4/2025</a:t>
            </a:fld>
            <a:endParaRPr lang="en-US"/>
          </a:p>
        </p:txBody>
      </p:sp>
      <p:sp>
        <p:nvSpPr>
          <p:cNvPr id="6" name="Footer Placeholder 5">
            <a:extLst>
              <a:ext uri="{FF2B5EF4-FFF2-40B4-BE49-F238E27FC236}">
                <a16:creationId xmlns:a16="http://schemas.microsoft.com/office/drawing/2014/main" id="{98D9DE75-3FF1-CF47-A287-7C3DCF536D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B4C7BE-FFA2-B9BD-E90E-40E06E6FDEB9}"/>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1993570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9B7A7-FB98-ADCA-A33C-4C0FE3ACD9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153111-3441-D0D5-B94E-DFE8146DC6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A1CEF0-4F10-93C9-43CF-7D190CC4EA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2FC29-8A20-F5A0-189E-2B7F4D958AB4}"/>
              </a:ext>
            </a:extLst>
          </p:cNvPr>
          <p:cNvSpPr>
            <a:spLocks noGrp="1"/>
          </p:cNvSpPr>
          <p:nvPr>
            <p:ph type="dt" sz="half" idx="10"/>
          </p:nvPr>
        </p:nvSpPr>
        <p:spPr/>
        <p:txBody>
          <a:bodyPr/>
          <a:lstStyle/>
          <a:p>
            <a:fld id="{52CDF7A6-26CA-4441-9B58-D6E64878D247}" type="datetimeFigureOut">
              <a:rPr lang="en-US" smtClean="0"/>
              <a:t>4/4/2025</a:t>
            </a:fld>
            <a:endParaRPr lang="en-US"/>
          </a:p>
        </p:txBody>
      </p:sp>
      <p:sp>
        <p:nvSpPr>
          <p:cNvPr id="6" name="Footer Placeholder 5">
            <a:extLst>
              <a:ext uri="{FF2B5EF4-FFF2-40B4-BE49-F238E27FC236}">
                <a16:creationId xmlns:a16="http://schemas.microsoft.com/office/drawing/2014/main" id="{F3641BF7-1FD0-4B80-E2E0-E2512CF922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9546EA-8C77-F1FB-C36A-1A0EF2E69469}"/>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2013903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2E5BF8-8CEA-E905-3D3A-06A60F58E3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A2CB9B-E73D-B1BB-E87E-0F7FD1156C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A5083-BDCB-CF50-6DB5-D68349EEB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2CDF7A6-26CA-4441-9B58-D6E64878D247}" type="datetimeFigureOut">
              <a:rPr lang="en-US" smtClean="0"/>
              <a:t>4/4/2025</a:t>
            </a:fld>
            <a:endParaRPr lang="en-US"/>
          </a:p>
        </p:txBody>
      </p:sp>
      <p:sp>
        <p:nvSpPr>
          <p:cNvPr id="5" name="Footer Placeholder 4">
            <a:extLst>
              <a:ext uri="{FF2B5EF4-FFF2-40B4-BE49-F238E27FC236}">
                <a16:creationId xmlns:a16="http://schemas.microsoft.com/office/drawing/2014/main" id="{19FE8719-4643-492A-464E-CEC0CA065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A72AC13-FAC7-6E3B-B240-983CDEEBD3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93B39B8-71E5-4DA2-97B3-4BBBCD943DEA}" type="slidenum">
              <a:rPr lang="en-US" smtClean="0"/>
              <a:t>‹#›</a:t>
            </a:fld>
            <a:endParaRPr lang="en-US"/>
          </a:p>
        </p:txBody>
      </p:sp>
    </p:spTree>
    <p:extLst>
      <p:ext uri="{BB962C8B-B14F-4D97-AF65-F5344CB8AC3E}">
        <p14:creationId xmlns:p14="http://schemas.microsoft.com/office/powerpoint/2010/main" val="41423770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8.jpg"/><Relationship Id="rId4" Type="http://schemas.openxmlformats.org/officeDocument/2006/relationships/image" Target="../media/image47.jpg"/></Relationships>
</file>

<file path=ppt/slides/_rels/slide2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7" name="Rectangle 105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7C0AF97-B1C7-ACDC-AA84-18DD3E14F324}"/>
              </a:ext>
            </a:extLst>
          </p:cNvPr>
          <p:cNvSpPr>
            <a:spLocks noGrp="1"/>
          </p:cNvSpPr>
          <p:nvPr>
            <p:ph type="ctrTitle"/>
          </p:nvPr>
        </p:nvSpPr>
        <p:spPr>
          <a:xfrm>
            <a:off x="7055892" y="1521725"/>
            <a:ext cx="4631011" cy="2736766"/>
          </a:xfrm>
          <a:noFill/>
        </p:spPr>
        <p:txBody>
          <a:bodyPr>
            <a:normAutofit/>
          </a:bodyPr>
          <a:lstStyle/>
          <a:p>
            <a:pPr algn="l"/>
            <a:r>
              <a:rPr lang="en-US" b="1" i="1">
                <a:solidFill>
                  <a:schemeClr val="bg2">
                    <a:lumMod val="50000"/>
                  </a:schemeClr>
                </a:solidFill>
              </a:rPr>
              <a:t>Unit 5: </a:t>
            </a:r>
            <a:br>
              <a:rPr lang="en-US" b="1" i="1"/>
            </a:br>
            <a:r>
              <a:rPr lang="en-US" b="1">
                <a:solidFill>
                  <a:srgbClr val="C00000"/>
                </a:solidFill>
              </a:rPr>
              <a:t>The Texas Revolution</a:t>
            </a:r>
            <a:endParaRPr lang="en-US" b="1" dirty="0">
              <a:solidFill>
                <a:srgbClr val="C00000"/>
              </a:solidFill>
            </a:endParaRPr>
          </a:p>
        </p:txBody>
      </p:sp>
      <p:sp>
        <p:nvSpPr>
          <p:cNvPr id="3" name="Subtitle 2">
            <a:extLst>
              <a:ext uri="{FF2B5EF4-FFF2-40B4-BE49-F238E27FC236}">
                <a16:creationId xmlns:a16="http://schemas.microsoft.com/office/drawing/2014/main" id="{DE5E7D88-B411-0667-9CA2-7DAF8B9F01D0}"/>
              </a:ext>
            </a:extLst>
          </p:cNvPr>
          <p:cNvSpPr>
            <a:spLocks noGrp="1"/>
          </p:cNvSpPr>
          <p:nvPr>
            <p:ph type="subTitle" idx="1"/>
          </p:nvPr>
        </p:nvSpPr>
        <p:spPr>
          <a:xfrm>
            <a:off x="7055892" y="4359488"/>
            <a:ext cx="4428699" cy="1655762"/>
          </a:xfrm>
          <a:noFill/>
        </p:spPr>
        <p:txBody>
          <a:bodyPr>
            <a:normAutofit lnSpcReduction="10000"/>
          </a:bodyPr>
          <a:lstStyle/>
          <a:p>
            <a:pPr algn="l"/>
            <a:r>
              <a:rPr lang="en-US" sz="3600" b="1" i="1">
                <a:solidFill>
                  <a:schemeClr val="bg2">
                    <a:lumMod val="50000"/>
                  </a:schemeClr>
                </a:solidFill>
              </a:rPr>
              <a:t>Lesson 5: </a:t>
            </a:r>
          </a:p>
          <a:p>
            <a:pPr algn="l"/>
            <a:r>
              <a:rPr lang="en-US" sz="3600" b="1" i="1">
                <a:solidFill>
                  <a:srgbClr val="C00000"/>
                </a:solidFill>
              </a:rPr>
              <a:t>Who’s Who of the Texas Revolution</a:t>
            </a:r>
            <a:endParaRPr lang="en-US" sz="3600" b="1" i="1" dirty="0">
              <a:solidFill>
                <a:srgbClr val="C00000"/>
              </a:solidFill>
            </a:endParaRPr>
          </a:p>
        </p:txBody>
      </p:sp>
      <p:pic>
        <p:nvPicPr>
          <p:cNvPr id="1032" name="Picture 8" descr="A portrait of Sam Houston siting with his hands folded in his lap">
            <a:extLst>
              <a:ext uri="{FF2B5EF4-FFF2-40B4-BE49-F238E27FC236}">
                <a16:creationId xmlns:a16="http://schemas.microsoft.com/office/drawing/2014/main" id="{FD0E585B-C039-75F3-417B-08173C6452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106" b="15106"/>
          <a:stretch/>
        </p:blipFill>
        <p:spPr bwMode="auto">
          <a:xfrm>
            <a:off x="-7" y="0"/>
            <a:ext cx="6832682" cy="6857999"/>
          </a:xfrm>
          <a:custGeom>
            <a:avLst/>
            <a:gdLst/>
            <a:ahLst/>
            <a:cxnLst/>
            <a:rect l="l" t="t" r="r" b="b"/>
            <a:pathLst>
              <a:path w="6832674" h="6858000">
                <a:moveTo>
                  <a:pt x="0" y="0"/>
                </a:moveTo>
                <a:lnTo>
                  <a:pt x="6832674" y="0"/>
                </a:lnTo>
                <a:lnTo>
                  <a:pt x="6749707" y="183520"/>
                </a:lnTo>
                <a:cubicBezTo>
                  <a:pt x="6327787" y="1181050"/>
                  <a:pt x="6094475" y="2277779"/>
                  <a:pt x="6094475" y="3429000"/>
                </a:cubicBezTo>
                <a:cubicBezTo>
                  <a:pt x="6094475" y="4580222"/>
                  <a:pt x="6327787" y="5676950"/>
                  <a:pt x="6749707" y="6674481"/>
                </a:cubicBezTo>
                <a:lnTo>
                  <a:pt x="683267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110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6950295-72AC-1E39-5124-085498B924F0}"/>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C188975B-9F3A-D7E3-1CA7-4E1C6BD2BE9B}"/>
              </a:ext>
            </a:extLst>
          </p:cNvPr>
          <p:cNvSpPr txBox="1">
            <a:spLocks noGrp="1"/>
          </p:cNvSpPr>
          <p:nvPr>
            <p:ph type="title" idx="4294967295"/>
          </p:nvPr>
        </p:nvSpPr>
        <p:spPr>
          <a:xfrm>
            <a:off x="1627707" y="88640"/>
            <a:ext cx="5785464" cy="988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dirty="0">
                <a:latin typeface="Gotham book"/>
              </a:rPr>
              <a:t>Juan </a:t>
            </a:r>
            <a:r>
              <a:rPr lang="en-US" i="0" dirty="0">
                <a:solidFill>
                  <a:srgbClr val="1B1B1B"/>
                </a:solidFill>
                <a:effectLst/>
                <a:latin typeface="Gotham book"/>
              </a:rPr>
              <a:t>Seguín</a:t>
            </a:r>
            <a:endParaRPr kumimoji="0" lang="en-US" i="0" u="none" strike="noStrike" kern="1200" cap="none" spc="0" normalizeH="0" baseline="0" noProof="0" dirty="0">
              <a:ln>
                <a:noFill/>
              </a:ln>
              <a:solidFill>
                <a:schemeClr val="tx1"/>
              </a:solidFill>
              <a:effectLst/>
              <a:uLnTx/>
              <a:uFillTx/>
              <a:latin typeface="Gotham book"/>
            </a:endParaRPr>
          </a:p>
        </p:txBody>
      </p:sp>
      <p:pic>
        <p:nvPicPr>
          <p:cNvPr id="6" name="Picture 5" descr="A photograph of a letter that Juan Seguin wrote after the Texas Revolution.">
            <a:extLst>
              <a:ext uri="{FF2B5EF4-FFF2-40B4-BE49-F238E27FC236}">
                <a16:creationId xmlns:a16="http://schemas.microsoft.com/office/drawing/2014/main" id="{3128F27E-D12D-F0CA-61AD-8FFBEF7864D6}"/>
              </a:ext>
            </a:extLst>
          </p:cNvPr>
          <p:cNvPicPr>
            <a:picLocks noChangeAspect="1"/>
          </p:cNvPicPr>
          <p:nvPr/>
        </p:nvPicPr>
        <p:blipFill>
          <a:blip r:embed="rId4"/>
          <a:stretch>
            <a:fillRect/>
          </a:stretch>
        </p:blipFill>
        <p:spPr>
          <a:xfrm>
            <a:off x="2801537" y="1077064"/>
            <a:ext cx="3437803" cy="4398140"/>
          </a:xfrm>
          <a:prstGeom prst="rect">
            <a:avLst/>
          </a:prstGeom>
          <a:effectLst>
            <a:outerShdw blurRad="50800" dist="50800" dir="7920000" algn="ctr" rotWithShape="0">
              <a:srgbClr val="000000">
                <a:alpha val="43137"/>
              </a:srgbClr>
            </a:outerShdw>
          </a:effectLst>
        </p:spPr>
      </p:pic>
      <p:sp>
        <p:nvSpPr>
          <p:cNvPr id="7" name="TextBox 6">
            <a:extLst>
              <a:ext uri="{FF2B5EF4-FFF2-40B4-BE49-F238E27FC236}">
                <a16:creationId xmlns:a16="http://schemas.microsoft.com/office/drawing/2014/main" id="{EB7F7D0D-7355-AFD5-474E-9054AD53C55F}"/>
              </a:ext>
            </a:extLst>
          </p:cNvPr>
          <p:cNvSpPr txBox="1"/>
          <p:nvPr/>
        </p:nvSpPr>
        <p:spPr>
          <a:xfrm>
            <a:off x="2166257" y="5551714"/>
            <a:ext cx="4778829" cy="707886"/>
          </a:xfrm>
          <a:prstGeom prst="rect">
            <a:avLst/>
          </a:prstGeom>
          <a:noFill/>
        </p:spPr>
        <p:txBody>
          <a:bodyPr wrap="square" rtlCol="0">
            <a:spAutoFit/>
          </a:bodyPr>
          <a:lstStyle/>
          <a:p>
            <a:pPr algn="ctr"/>
            <a:r>
              <a:rPr lang="en-US" sz="2000" i="1" dirty="0">
                <a:latin typeface="Gotham book"/>
              </a:rPr>
              <a:t>A letter written by Segu</a:t>
            </a:r>
            <a:r>
              <a:rPr lang="en-US" sz="2000" b="0" i="1" dirty="0">
                <a:solidFill>
                  <a:srgbClr val="000000"/>
                </a:solidFill>
                <a:effectLst/>
                <a:latin typeface="Gotham book"/>
              </a:rPr>
              <a:t>ín after the war</a:t>
            </a:r>
          </a:p>
          <a:p>
            <a:pPr algn="ctr"/>
            <a:r>
              <a:rPr lang="en-US" sz="2000" i="1" dirty="0">
                <a:solidFill>
                  <a:srgbClr val="000000"/>
                </a:solidFill>
                <a:latin typeface="Gotham book"/>
              </a:rPr>
              <a:t>Texas State Library and Archives</a:t>
            </a:r>
            <a:endParaRPr lang="en-US" sz="2000" i="1" dirty="0">
              <a:latin typeface="Gotham book"/>
            </a:endParaRPr>
          </a:p>
        </p:txBody>
      </p:sp>
      <p:pic>
        <p:nvPicPr>
          <p:cNvPr id="4" name="Picture 3" descr="A painted portrait of Juan Seguin. He is wearing his military dress uniform of black and gold. ">
            <a:extLst>
              <a:ext uri="{FF2B5EF4-FFF2-40B4-BE49-F238E27FC236}">
                <a16:creationId xmlns:a16="http://schemas.microsoft.com/office/drawing/2014/main" id="{0D99E9FF-9C96-3FFD-6A7D-F90444B564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3170" y="202939"/>
            <a:ext cx="4183054" cy="5441303"/>
          </a:xfrm>
          <a:prstGeom prst="rect">
            <a:avLst/>
          </a:prstGeom>
          <a:effectLst>
            <a:outerShdw blurRad="50800" dist="50800" dir="7920000" algn="ctr" rotWithShape="0">
              <a:srgbClr val="000000">
                <a:alpha val="43137"/>
              </a:srgbClr>
            </a:outerShdw>
          </a:effectLst>
        </p:spPr>
      </p:pic>
      <p:sp>
        <p:nvSpPr>
          <p:cNvPr id="8" name="TextBox 7">
            <a:extLst>
              <a:ext uri="{FF2B5EF4-FFF2-40B4-BE49-F238E27FC236}">
                <a16:creationId xmlns:a16="http://schemas.microsoft.com/office/drawing/2014/main" id="{0AB83CE0-B2C3-EE8A-852A-5E5326CE65C3}"/>
              </a:ext>
            </a:extLst>
          </p:cNvPr>
          <p:cNvSpPr txBox="1"/>
          <p:nvPr/>
        </p:nvSpPr>
        <p:spPr>
          <a:xfrm>
            <a:off x="6945086" y="5606140"/>
            <a:ext cx="4778829" cy="707886"/>
          </a:xfrm>
          <a:prstGeom prst="rect">
            <a:avLst/>
          </a:prstGeom>
          <a:noFill/>
        </p:spPr>
        <p:txBody>
          <a:bodyPr wrap="square" rtlCol="0">
            <a:spAutoFit/>
          </a:bodyPr>
          <a:lstStyle/>
          <a:p>
            <a:pPr algn="ctr"/>
            <a:r>
              <a:rPr lang="en-US" sz="2000" i="1" dirty="0">
                <a:latin typeface="Gotham book"/>
              </a:rPr>
              <a:t>Juan Segu</a:t>
            </a:r>
            <a:r>
              <a:rPr lang="en-US" sz="2000" b="0" i="1" dirty="0">
                <a:solidFill>
                  <a:srgbClr val="000000"/>
                </a:solidFill>
                <a:effectLst/>
                <a:latin typeface="Gotham book"/>
              </a:rPr>
              <a:t>ín</a:t>
            </a:r>
            <a:r>
              <a:rPr lang="en-US" sz="2000" i="1" dirty="0">
                <a:solidFill>
                  <a:srgbClr val="000000"/>
                </a:solidFill>
                <a:latin typeface="Gotham book"/>
              </a:rPr>
              <a:t> </a:t>
            </a:r>
          </a:p>
          <a:p>
            <a:pPr algn="ctr"/>
            <a:r>
              <a:rPr lang="en-US" sz="2000" i="1" dirty="0">
                <a:solidFill>
                  <a:srgbClr val="000000"/>
                </a:solidFill>
                <a:latin typeface="Gotham book"/>
              </a:rPr>
              <a:t>Texas State Library and Archives</a:t>
            </a:r>
            <a:endParaRPr lang="en-US" sz="2000" i="1" dirty="0">
              <a:latin typeface="Gotham book"/>
            </a:endParaRPr>
          </a:p>
        </p:txBody>
      </p:sp>
    </p:spTree>
    <p:extLst>
      <p:ext uri="{BB962C8B-B14F-4D97-AF65-F5344CB8AC3E}">
        <p14:creationId xmlns:p14="http://schemas.microsoft.com/office/powerpoint/2010/main" val="428549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A5D5693-59D3-723F-3C46-85CA2E4F6EFA}"/>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36DFD357-1E43-F02E-DBD7-C9FACA82FA5D}"/>
              </a:ext>
            </a:extLst>
          </p:cNvPr>
          <p:cNvSpPr txBox="1">
            <a:spLocks noGrp="1"/>
          </p:cNvSpPr>
          <p:nvPr>
            <p:ph type="title" idx="4294967295"/>
          </p:nvPr>
        </p:nvSpPr>
        <p:spPr>
          <a:xfrm>
            <a:off x="1507963" y="0"/>
            <a:ext cx="6210007" cy="988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5400" dirty="0">
                <a:latin typeface="Gotham book"/>
              </a:rPr>
              <a:t>David “Davy” Crockett</a:t>
            </a:r>
            <a:endParaRPr kumimoji="0" lang="en-US" sz="5400" b="0" i="0" u="none" strike="noStrike" kern="1200" cap="none" spc="0" normalizeH="0" baseline="0" noProof="0" dirty="0">
              <a:ln>
                <a:noFill/>
              </a:ln>
              <a:solidFill>
                <a:schemeClr val="tx1"/>
              </a:solidFill>
              <a:effectLst/>
              <a:uLnTx/>
              <a:uFillTx/>
              <a:latin typeface="Gotham book"/>
            </a:endParaRPr>
          </a:p>
        </p:txBody>
      </p:sp>
      <p:pic>
        <p:nvPicPr>
          <p:cNvPr id="9" name="Picture 8" descr="The view of the front cover of the book &quot;The life of Colonel David Crockett&quot; written by himself. There is a drawing of a sword fight between men and one is lying dead on the ground. ">
            <a:extLst>
              <a:ext uri="{FF2B5EF4-FFF2-40B4-BE49-F238E27FC236}">
                <a16:creationId xmlns:a16="http://schemas.microsoft.com/office/drawing/2014/main" id="{8C7C6424-97BE-0F42-5910-455FEFBC6F37}"/>
              </a:ext>
            </a:extLst>
          </p:cNvPr>
          <p:cNvPicPr>
            <a:picLocks noChangeAspect="1"/>
          </p:cNvPicPr>
          <p:nvPr/>
        </p:nvPicPr>
        <p:blipFill>
          <a:blip r:embed="rId4">
            <a:extLst>
              <a:ext uri="{28A0092B-C50C-407E-A947-70E740481C1C}">
                <a14:useLocalDpi xmlns:a14="http://schemas.microsoft.com/office/drawing/2010/main" val="0"/>
              </a:ext>
            </a:extLst>
          </a:blip>
          <a:srcRect l="10863" t="8461" r="9606" b="8298"/>
          <a:stretch/>
        </p:blipFill>
        <p:spPr>
          <a:xfrm>
            <a:off x="2937510" y="988424"/>
            <a:ext cx="3191595" cy="5096690"/>
          </a:xfrm>
          <a:prstGeom prst="rect">
            <a:avLst/>
          </a:prstGeom>
          <a:effectLst>
            <a:outerShdw blurRad="50800" dist="50800" dir="7920000" algn="ctr" rotWithShape="0">
              <a:srgbClr val="000000">
                <a:alpha val="43137"/>
              </a:srgbClr>
            </a:outerShdw>
          </a:effectLst>
        </p:spPr>
      </p:pic>
      <p:sp>
        <p:nvSpPr>
          <p:cNvPr id="10" name="TextBox 9">
            <a:extLst>
              <a:ext uri="{FF2B5EF4-FFF2-40B4-BE49-F238E27FC236}">
                <a16:creationId xmlns:a16="http://schemas.microsoft.com/office/drawing/2014/main" id="{1D2F657F-6526-DC8B-4341-25484F09C4E6}"/>
              </a:ext>
            </a:extLst>
          </p:cNvPr>
          <p:cNvSpPr txBox="1"/>
          <p:nvPr/>
        </p:nvSpPr>
        <p:spPr>
          <a:xfrm>
            <a:off x="1828800" y="6128657"/>
            <a:ext cx="5638800" cy="707886"/>
          </a:xfrm>
          <a:prstGeom prst="rect">
            <a:avLst/>
          </a:prstGeom>
          <a:noFill/>
        </p:spPr>
        <p:txBody>
          <a:bodyPr wrap="square" rtlCol="0">
            <a:spAutoFit/>
          </a:bodyPr>
          <a:lstStyle/>
          <a:p>
            <a:pPr algn="ctr"/>
            <a:r>
              <a:rPr lang="en-US" sz="2000" i="1" dirty="0">
                <a:latin typeface="Gotham book"/>
              </a:rPr>
              <a:t>Crockett’s autobiography</a:t>
            </a:r>
          </a:p>
          <a:p>
            <a:pPr algn="ctr"/>
            <a:r>
              <a:rPr lang="en-US" sz="2000" i="1" dirty="0">
                <a:latin typeface="Gotham book"/>
              </a:rPr>
              <a:t>The Portal to Texas History</a:t>
            </a:r>
          </a:p>
        </p:txBody>
      </p:sp>
      <p:pic>
        <p:nvPicPr>
          <p:cNvPr id="4" name="Picture 3" descr="A painting of Davy Crockett, standing in the wilderness. He is wearing what appears to be deer-skin clothing. He is holding a long rifle and surrounded by hunting dogs. ">
            <a:extLst>
              <a:ext uri="{FF2B5EF4-FFF2-40B4-BE49-F238E27FC236}">
                <a16:creationId xmlns:a16="http://schemas.microsoft.com/office/drawing/2014/main" id="{0CF6DFC3-9FB8-15E4-3114-51DF56B951AC}"/>
              </a:ext>
            </a:extLst>
          </p:cNvPr>
          <p:cNvPicPr>
            <a:picLocks noChangeAspect="1"/>
          </p:cNvPicPr>
          <p:nvPr/>
        </p:nvPicPr>
        <p:blipFill>
          <a:blip r:embed="rId5"/>
          <a:srcRect t="2381" r="498"/>
          <a:stretch/>
        </p:blipFill>
        <p:spPr>
          <a:xfrm>
            <a:off x="7919085" y="244929"/>
            <a:ext cx="3828193" cy="5252357"/>
          </a:xfrm>
          <a:prstGeom prst="rect">
            <a:avLst/>
          </a:prstGeom>
          <a:effectLst>
            <a:outerShdw blurRad="50800" dist="50800" dir="7920000" algn="ctr" rotWithShape="0">
              <a:srgbClr val="000000">
                <a:alpha val="43137"/>
              </a:srgbClr>
            </a:outerShdw>
          </a:effectLst>
        </p:spPr>
      </p:pic>
      <p:sp>
        <p:nvSpPr>
          <p:cNvPr id="11" name="TextBox 10">
            <a:extLst>
              <a:ext uri="{FF2B5EF4-FFF2-40B4-BE49-F238E27FC236}">
                <a16:creationId xmlns:a16="http://schemas.microsoft.com/office/drawing/2014/main" id="{7F548B63-303E-76E4-BCB7-ABAD6734A06D}"/>
              </a:ext>
            </a:extLst>
          </p:cNvPr>
          <p:cNvSpPr txBox="1"/>
          <p:nvPr/>
        </p:nvSpPr>
        <p:spPr>
          <a:xfrm>
            <a:off x="7815941" y="5559230"/>
            <a:ext cx="3931337" cy="707886"/>
          </a:xfrm>
          <a:prstGeom prst="rect">
            <a:avLst/>
          </a:prstGeom>
          <a:noFill/>
        </p:spPr>
        <p:txBody>
          <a:bodyPr wrap="square" rtlCol="0">
            <a:spAutoFit/>
          </a:bodyPr>
          <a:lstStyle/>
          <a:p>
            <a:pPr algn="ctr"/>
            <a:r>
              <a:rPr lang="en-US" sz="2000" i="1" dirty="0">
                <a:latin typeface="Gotham book"/>
              </a:rPr>
              <a:t>Colonel Crockett</a:t>
            </a:r>
          </a:p>
          <a:p>
            <a:pPr algn="ctr"/>
            <a:r>
              <a:rPr lang="en-US" sz="2000" i="1" dirty="0">
                <a:latin typeface="Gotham book"/>
              </a:rPr>
              <a:t>The Library of Congress</a:t>
            </a:r>
          </a:p>
        </p:txBody>
      </p:sp>
    </p:spTree>
    <p:extLst>
      <p:ext uri="{BB962C8B-B14F-4D97-AF65-F5344CB8AC3E}">
        <p14:creationId xmlns:p14="http://schemas.microsoft.com/office/powerpoint/2010/main" val="1453735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11511EC-5700-19D2-4E15-3FEDD873CA6F}"/>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9F46FEF2-7F39-1D77-412E-1BA047F4D362}"/>
              </a:ext>
            </a:extLst>
          </p:cNvPr>
          <p:cNvSpPr txBox="1">
            <a:spLocks noGrp="1"/>
          </p:cNvSpPr>
          <p:nvPr>
            <p:ph type="title" idx="4294967295"/>
          </p:nvPr>
        </p:nvSpPr>
        <p:spPr>
          <a:xfrm>
            <a:off x="1469572" y="0"/>
            <a:ext cx="5562600" cy="1023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5400" dirty="0">
                <a:latin typeface="Gotham book"/>
              </a:rPr>
              <a:t>Susanna Dickinson</a:t>
            </a:r>
            <a:endParaRPr kumimoji="0" lang="en-US" sz="5400" b="0" i="0" u="none" strike="noStrike" kern="1200" cap="none" spc="0" normalizeH="0" baseline="0" noProof="0" dirty="0">
              <a:ln>
                <a:noFill/>
              </a:ln>
              <a:solidFill>
                <a:schemeClr val="tx1"/>
              </a:solidFill>
              <a:effectLst/>
              <a:uLnTx/>
              <a:uFillTx/>
              <a:latin typeface="Gotham book"/>
            </a:endParaRPr>
          </a:p>
        </p:txBody>
      </p:sp>
      <p:pic>
        <p:nvPicPr>
          <p:cNvPr id="4" name="Picture 3" descr="A photocopy of a newspaper page with an article about what happened at the Alamo. The entire center column of the article is a list of the names of those who died, including Susanna's husband. The article mentions her as a survivor. ">
            <a:extLst>
              <a:ext uri="{FF2B5EF4-FFF2-40B4-BE49-F238E27FC236}">
                <a16:creationId xmlns:a16="http://schemas.microsoft.com/office/drawing/2014/main" id="{9C820636-1143-861E-6791-BAB6091F03A9}"/>
              </a:ext>
            </a:extLst>
          </p:cNvPr>
          <p:cNvPicPr>
            <a:picLocks noChangeAspect="1"/>
          </p:cNvPicPr>
          <p:nvPr/>
        </p:nvPicPr>
        <p:blipFill>
          <a:blip r:embed="rId4"/>
          <a:stretch>
            <a:fillRect/>
          </a:stretch>
        </p:blipFill>
        <p:spPr>
          <a:xfrm>
            <a:off x="2879764" y="1402701"/>
            <a:ext cx="2861120" cy="4236097"/>
          </a:xfrm>
          <a:prstGeom prst="rect">
            <a:avLst/>
          </a:prstGeom>
          <a:effectLst>
            <a:outerShdw blurRad="50800" dist="50800" dir="7920000" algn="ctr" rotWithShape="0">
              <a:srgbClr val="000000">
                <a:alpha val="43137"/>
              </a:srgbClr>
            </a:outerShdw>
          </a:effectLst>
        </p:spPr>
      </p:pic>
      <p:sp>
        <p:nvSpPr>
          <p:cNvPr id="5" name="TextBox 4">
            <a:extLst>
              <a:ext uri="{FF2B5EF4-FFF2-40B4-BE49-F238E27FC236}">
                <a16:creationId xmlns:a16="http://schemas.microsoft.com/office/drawing/2014/main" id="{3D5971A9-F73F-982B-3645-A69C10240850}"/>
              </a:ext>
            </a:extLst>
          </p:cNvPr>
          <p:cNvSpPr txBox="1"/>
          <p:nvPr/>
        </p:nvSpPr>
        <p:spPr>
          <a:xfrm>
            <a:off x="1773502" y="5747657"/>
            <a:ext cx="5377543" cy="1015663"/>
          </a:xfrm>
          <a:prstGeom prst="rect">
            <a:avLst/>
          </a:prstGeom>
          <a:noFill/>
        </p:spPr>
        <p:txBody>
          <a:bodyPr wrap="square" rtlCol="0">
            <a:spAutoFit/>
          </a:bodyPr>
          <a:lstStyle/>
          <a:p>
            <a:pPr algn="ctr"/>
            <a:r>
              <a:rPr lang="en-US" sz="2000" i="1" dirty="0">
                <a:latin typeface="Gotham book"/>
              </a:rPr>
              <a:t>A newspaper article about the Alamo, including survivors like Susanna. March 24, 1836.</a:t>
            </a:r>
          </a:p>
          <a:p>
            <a:pPr algn="ctr"/>
            <a:r>
              <a:rPr lang="en-US" sz="2000" i="1" dirty="0">
                <a:latin typeface="Gotham book"/>
              </a:rPr>
              <a:t>The Portal to Texas History</a:t>
            </a:r>
          </a:p>
        </p:txBody>
      </p:sp>
      <p:pic>
        <p:nvPicPr>
          <p:cNvPr id="6146" name="Picture 2" descr="A portrait of Susanna Wilkerson Dickinson years after the war. The portrait is surrounded by an ornate frame. ">
            <a:extLst>
              <a:ext uri="{FF2B5EF4-FFF2-40B4-BE49-F238E27FC236}">
                <a16:creationId xmlns:a16="http://schemas.microsoft.com/office/drawing/2014/main" id="{60670A31-F9F7-E193-212B-CC3C747CD3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2196" y="180974"/>
            <a:ext cx="4614860" cy="5468711"/>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5DDDB7E-BE40-AFE1-0D56-B0C0316F94EB}"/>
              </a:ext>
            </a:extLst>
          </p:cNvPr>
          <p:cNvSpPr txBox="1"/>
          <p:nvPr/>
        </p:nvSpPr>
        <p:spPr>
          <a:xfrm>
            <a:off x="7232196" y="5649685"/>
            <a:ext cx="4709433" cy="707886"/>
          </a:xfrm>
          <a:prstGeom prst="rect">
            <a:avLst/>
          </a:prstGeom>
          <a:noFill/>
        </p:spPr>
        <p:txBody>
          <a:bodyPr wrap="square" rtlCol="0">
            <a:spAutoFit/>
          </a:bodyPr>
          <a:lstStyle/>
          <a:p>
            <a:pPr algn="ctr"/>
            <a:r>
              <a:rPr lang="en-US" sz="2000" i="1" dirty="0">
                <a:latin typeface="Gotham book"/>
              </a:rPr>
              <a:t>Susanna, years after the war.</a:t>
            </a:r>
          </a:p>
          <a:p>
            <a:pPr algn="ctr"/>
            <a:r>
              <a:rPr lang="en-US" sz="2000" i="1" dirty="0">
                <a:latin typeface="Gotham book"/>
              </a:rPr>
              <a:t>The Portal to Texas History</a:t>
            </a:r>
          </a:p>
        </p:txBody>
      </p:sp>
    </p:spTree>
    <p:extLst>
      <p:ext uri="{BB962C8B-B14F-4D97-AF65-F5344CB8AC3E}">
        <p14:creationId xmlns:p14="http://schemas.microsoft.com/office/powerpoint/2010/main" val="360412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F1164BE-98F1-26AB-8BD8-072AC1B2A6F9}"/>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579BC5F7-F8E8-2639-7368-96D41D452590}"/>
              </a:ext>
            </a:extLst>
          </p:cNvPr>
          <p:cNvSpPr txBox="1">
            <a:spLocks noGrp="1"/>
          </p:cNvSpPr>
          <p:nvPr>
            <p:ph type="title" idx="4294967295"/>
          </p:nvPr>
        </p:nvSpPr>
        <p:spPr>
          <a:xfrm>
            <a:off x="1638593" y="-57049"/>
            <a:ext cx="10357464" cy="988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5400" dirty="0">
                <a:latin typeface="Gotham book"/>
              </a:rPr>
              <a:t>Joe</a:t>
            </a:r>
            <a:endParaRPr kumimoji="0" lang="en-US" sz="5400" b="0" i="0" u="none" strike="noStrike" kern="1200" cap="none" spc="0" normalizeH="0" baseline="0" noProof="0" dirty="0">
              <a:ln>
                <a:noFill/>
              </a:ln>
              <a:solidFill>
                <a:schemeClr val="tx1"/>
              </a:solidFill>
              <a:effectLst/>
              <a:uLnTx/>
              <a:uFillTx/>
              <a:latin typeface="Gotham book"/>
            </a:endParaRPr>
          </a:p>
        </p:txBody>
      </p:sp>
      <p:pic>
        <p:nvPicPr>
          <p:cNvPr id="4" name="Picture 3" descr="A newspaper article titled &quot;Fifty Dollars&quot;&#10;offering a reward for Joe, the escaped enslaved person belonging to the estate of the late William Barret Travis. It describes how Joe ran away with some horses and a Mexican man. ">
            <a:extLst>
              <a:ext uri="{FF2B5EF4-FFF2-40B4-BE49-F238E27FC236}">
                <a16:creationId xmlns:a16="http://schemas.microsoft.com/office/drawing/2014/main" id="{52ADC252-64A7-130A-E531-D506443206F4}"/>
              </a:ext>
            </a:extLst>
          </p:cNvPr>
          <p:cNvPicPr>
            <a:picLocks noChangeAspect="1"/>
          </p:cNvPicPr>
          <p:nvPr/>
        </p:nvPicPr>
        <p:blipFill>
          <a:blip r:embed="rId4"/>
          <a:stretch>
            <a:fillRect/>
          </a:stretch>
        </p:blipFill>
        <p:spPr>
          <a:xfrm>
            <a:off x="2207225" y="931375"/>
            <a:ext cx="9220200" cy="4870403"/>
          </a:xfrm>
          <a:prstGeom prst="rect">
            <a:avLst/>
          </a:prstGeom>
          <a:effectLst>
            <a:outerShdw blurRad="50800" dist="50800" dir="7920000" algn="ctr" rotWithShape="0">
              <a:srgbClr val="000000">
                <a:alpha val="43137"/>
              </a:srgbClr>
            </a:outerShdw>
          </a:effectLst>
        </p:spPr>
      </p:pic>
      <p:sp>
        <p:nvSpPr>
          <p:cNvPr id="5" name="TextBox 4">
            <a:extLst>
              <a:ext uri="{FF2B5EF4-FFF2-40B4-BE49-F238E27FC236}">
                <a16:creationId xmlns:a16="http://schemas.microsoft.com/office/drawing/2014/main" id="{3A9822C3-567E-1313-2626-A5EB56059F33}"/>
              </a:ext>
            </a:extLst>
          </p:cNvPr>
          <p:cNvSpPr txBox="1"/>
          <p:nvPr/>
        </p:nvSpPr>
        <p:spPr>
          <a:xfrm>
            <a:off x="1769221" y="5806574"/>
            <a:ext cx="9954693" cy="707886"/>
          </a:xfrm>
          <a:prstGeom prst="rect">
            <a:avLst/>
          </a:prstGeom>
          <a:noFill/>
        </p:spPr>
        <p:txBody>
          <a:bodyPr wrap="square" rtlCol="0">
            <a:spAutoFit/>
          </a:bodyPr>
          <a:lstStyle/>
          <a:p>
            <a:pPr algn="ctr"/>
            <a:r>
              <a:rPr lang="en-US" sz="2000" i="1" dirty="0">
                <a:latin typeface="Gotham book"/>
              </a:rPr>
              <a:t>An ad that was placed after Joe escaped slavery in Texas offering a reward for his return.</a:t>
            </a:r>
          </a:p>
          <a:p>
            <a:pPr algn="ctr"/>
            <a:r>
              <a:rPr lang="en-US" sz="2000" i="1" dirty="0">
                <a:latin typeface="Gotham book"/>
              </a:rPr>
              <a:t>The Portal to Texas History</a:t>
            </a:r>
          </a:p>
        </p:txBody>
      </p:sp>
    </p:spTree>
    <p:extLst>
      <p:ext uri="{BB962C8B-B14F-4D97-AF65-F5344CB8AC3E}">
        <p14:creationId xmlns:p14="http://schemas.microsoft.com/office/powerpoint/2010/main" val="3101471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52757FB-EC42-3C1A-F0B4-63F941A32AAB}"/>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24025560-C0A9-26FA-48C8-3499954BAB97}"/>
              </a:ext>
            </a:extLst>
          </p:cNvPr>
          <p:cNvSpPr txBox="1">
            <a:spLocks noGrp="1"/>
          </p:cNvSpPr>
          <p:nvPr>
            <p:ph type="title" idx="4294967295"/>
          </p:nvPr>
        </p:nvSpPr>
        <p:spPr>
          <a:xfrm>
            <a:off x="1627708" y="88640"/>
            <a:ext cx="4947264" cy="988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5400" dirty="0">
                <a:latin typeface="Gotham book"/>
              </a:rPr>
              <a:t>James Fannin</a:t>
            </a:r>
            <a:endParaRPr kumimoji="0" lang="en-US" sz="5400" b="0" i="0" u="none" strike="noStrike" kern="1200" cap="none" spc="0" normalizeH="0" baseline="0" noProof="0" dirty="0">
              <a:ln>
                <a:noFill/>
              </a:ln>
              <a:solidFill>
                <a:schemeClr val="tx1"/>
              </a:solidFill>
              <a:effectLst/>
              <a:uLnTx/>
              <a:uFillTx/>
              <a:latin typeface="Gotham book"/>
            </a:endParaRPr>
          </a:p>
        </p:txBody>
      </p:sp>
      <p:pic>
        <p:nvPicPr>
          <p:cNvPr id="7172" name="Picture 4" descr="Primary view of object titled '[Fannin Battleground State Historic Site: Aerial View]'.">
            <a:extLst>
              <a:ext uri="{FF2B5EF4-FFF2-40B4-BE49-F238E27FC236}">
                <a16:creationId xmlns:a16="http://schemas.microsoft.com/office/drawing/2014/main" id="{07F24F00-B89E-5833-B40C-BA18567639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2753" y="1320981"/>
            <a:ext cx="5468167" cy="4101125"/>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28BE82E-5D56-7EBF-09DF-F5A1A46E7825}"/>
              </a:ext>
            </a:extLst>
          </p:cNvPr>
          <p:cNvSpPr txBox="1"/>
          <p:nvPr/>
        </p:nvSpPr>
        <p:spPr>
          <a:xfrm>
            <a:off x="1872343" y="5529941"/>
            <a:ext cx="5475514" cy="1015663"/>
          </a:xfrm>
          <a:prstGeom prst="rect">
            <a:avLst/>
          </a:prstGeom>
          <a:noFill/>
        </p:spPr>
        <p:txBody>
          <a:bodyPr wrap="square" rtlCol="0">
            <a:spAutoFit/>
          </a:bodyPr>
          <a:lstStyle/>
          <a:p>
            <a:pPr algn="ctr"/>
            <a:r>
              <a:rPr lang="en-US" sz="2000" dirty="0">
                <a:latin typeface="Gotham book"/>
              </a:rPr>
              <a:t>The Fannin Battleground State Historic Site</a:t>
            </a:r>
          </a:p>
          <a:p>
            <a:pPr algn="ctr"/>
            <a:r>
              <a:rPr lang="en-US" sz="2000" dirty="0">
                <a:latin typeface="Gotham book"/>
              </a:rPr>
              <a:t>Marking the location of the Battle of Coleto Creek</a:t>
            </a:r>
          </a:p>
          <a:p>
            <a:pPr algn="ctr"/>
            <a:r>
              <a:rPr lang="en-US" sz="2000" dirty="0">
                <a:latin typeface="Gotham book"/>
              </a:rPr>
              <a:t>The Portal to Texas History</a:t>
            </a:r>
          </a:p>
        </p:txBody>
      </p:sp>
      <p:pic>
        <p:nvPicPr>
          <p:cNvPr id="7170" name="Picture 2" descr="A portrait of James W. Fannin in his military uniform. His arms are crossed and he is staring off into the distance. ">
            <a:extLst>
              <a:ext uri="{FF2B5EF4-FFF2-40B4-BE49-F238E27FC236}">
                <a16:creationId xmlns:a16="http://schemas.microsoft.com/office/drawing/2014/main" id="{4A0FC394-1F57-B71F-42DC-B154F45270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0436" y="274185"/>
            <a:ext cx="4118744" cy="5097371"/>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8CBDE2A-5482-03EC-F1B7-1A1D03A1411E}"/>
              </a:ext>
            </a:extLst>
          </p:cNvPr>
          <p:cNvSpPr txBox="1"/>
          <p:nvPr/>
        </p:nvSpPr>
        <p:spPr>
          <a:xfrm>
            <a:off x="6988629" y="5371556"/>
            <a:ext cx="5475514" cy="707886"/>
          </a:xfrm>
          <a:prstGeom prst="rect">
            <a:avLst/>
          </a:prstGeom>
          <a:noFill/>
        </p:spPr>
        <p:txBody>
          <a:bodyPr wrap="square" rtlCol="0">
            <a:spAutoFit/>
          </a:bodyPr>
          <a:lstStyle/>
          <a:p>
            <a:pPr algn="ctr"/>
            <a:r>
              <a:rPr lang="en-US" sz="2000" i="1" dirty="0">
                <a:latin typeface="Gotham book"/>
              </a:rPr>
              <a:t>James W. Fannin</a:t>
            </a:r>
          </a:p>
          <a:p>
            <a:pPr algn="ctr"/>
            <a:r>
              <a:rPr lang="en-US" sz="2000" i="1" dirty="0">
                <a:latin typeface="Gotham book"/>
              </a:rPr>
              <a:t>Dallas Historical Society</a:t>
            </a:r>
          </a:p>
        </p:txBody>
      </p:sp>
    </p:spTree>
    <p:extLst>
      <p:ext uri="{BB962C8B-B14F-4D97-AF65-F5344CB8AC3E}">
        <p14:creationId xmlns:p14="http://schemas.microsoft.com/office/powerpoint/2010/main" val="1308752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C1C1EA3-DEDB-9898-60C6-018B49E7DA6F}"/>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CA567D59-3D8A-773F-44CE-F412DA3D8AFD}"/>
              </a:ext>
            </a:extLst>
          </p:cNvPr>
          <p:cNvSpPr txBox="1">
            <a:spLocks noGrp="1"/>
          </p:cNvSpPr>
          <p:nvPr>
            <p:ph type="title" idx="4294967295"/>
          </p:nvPr>
        </p:nvSpPr>
        <p:spPr>
          <a:xfrm>
            <a:off x="1627707" y="88640"/>
            <a:ext cx="5926980" cy="988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5400" dirty="0">
                <a:latin typeface="Gotham book"/>
              </a:rPr>
              <a:t>Lorenzo de Zavala</a:t>
            </a:r>
            <a:endParaRPr kumimoji="0" lang="en-US" sz="5400" b="0" i="0" u="none" strike="noStrike" kern="1200" cap="none" spc="0" normalizeH="0" baseline="0" noProof="0" dirty="0">
              <a:ln>
                <a:noFill/>
              </a:ln>
              <a:solidFill>
                <a:schemeClr val="tx1"/>
              </a:solidFill>
              <a:effectLst/>
              <a:uLnTx/>
              <a:uFillTx/>
              <a:latin typeface="Gotham book"/>
            </a:endParaRPr>
          </a:p>
        </p:txBody>
      </p:sp>
      <p:pic>
        <p:nvPicPr>
          <p:cNvPr id="6" name="Picture 5" descr="A photocopy of a letter from Santa Anna to Lorenzo de Zavala written in 1829 while the 2 men were still on friendly terms. The letter is discolored and torn at the edges. The writing is illegible. ">
            <a:extLst>
              <a:ext uri="{FF2B5EF4-FFF2-40B4-BE49-F238E27FC236}">
                <a16:creationId xmlns:a16="http://schemas.microsoft.com/office/drawing/2014/main" id="{42488DAB-995D-B4C8-323E-B92D5E7602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4666" y="1077064"/>
            <a:ext cx="3521962" cy="4844765"/>
          </a:xfrm>
          <a:prstGeom prst="rect">
            <a:avLst/>
          </a:prstGeom>
        </p:spPr>
      </p:pic>
      <p:sp>
        <p:nvSpPr>
          <p:cNvPr id="7" name="TextBox 6">
            <a:extLst>
              <a:ext uri="{FF2B5EF4-FFF2-40B4-BE49-F238E27FC236}">
                <a16:creationId xmlns:a16="http://schemas.microsoft.com/office/drawing/2014/main" id="{BB59F12E-3B4A-4747-001D-82C8727B87E3}"/>
              </a:ext>
            </a:extLst>
          </p:cNvPr>
          <p:cNvSpPr txBox="1"/>
          <p:nvPr/>
        </p:nvSpPr>
        <p:spPr>
          <a:xfrm>
            <a:off x="1817914" y="5943600"/>
            <a:ext cx="5736773" cy="707886"/>
          </a:xfrm>
          <a:prstGeom prst="rect">
            <a:avLst/>
          </a:prstGeom>
          <a:noFill/>
        </p:spPr>
        <p:txBody>
          <a:bodyPr wrap="square" rtlCol="0">
            <a:spAutoFit/>
          </a:bodyPr>
          <a:lstStyle/>
          <a:p>
            <a:pPr algn="ctr"/>
            <a:r>
              <a:rPr lang="en-US" sz="2000" i="1" dirty="0">
                <a:latin typeface="Gotham book"/>
              </a:rPr>
              <a:t>A letter from Santa Anna to Zavala when the 2 men were still friends in 1829. The Portal to Texas History</a:t>
            </a:r>
          </a:p>
        </p:txBody>
      </p:sp>
      <p:pic>
        <p:nvPicPr>
          <p:cNvPr id="8194" name="Picture 2" descr="A portrait of Lorenzo de Zavala wearing a very dark suit in a sitting position.">
            <a:extLst>
              <a:ext uri="{FF2B5EF4-FFF2-40B4-BE49-F238E27FC236}">
                <a16:creationId xmlns:a16="http://schemas.microsoft.com/office/drawing/2014/main" id="{15B24F2F-E136-0266-F3C4-CB9179AF340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534" t="10893" r="13514" b="9537"/>
          <a:stretch/>
        </p:blipFill>
        <p:spPr bwMode="auto">
          <a:xfrm>
            <a:off x="7837715" y="352601"/>
            <a:ext cx="3521961" cy="5039715"/>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73CF102-4628-4119-C439-EC4B80A0FBD7}"/>
              </a:ext>
            </a:extLst>
          </p:cNvPr>
          <p:cNvSpPr txBox="1"/>
          <p:nvPr/>
        </p:nvSpPr>
        <p:spPr>
          <a:xfrm>
            <a:off x="7870370" y="5392316"/>
            <a:ext cx="3521961" cy="707886"/>
          </a:xfrm>
          <a:prstGeom prst="rect">
            <a:avLst/>
          </a:prstGeom>
          <a:noFill/>
        </p:spPr>
        <p:txBody>
          <a:bodyPr wrap="square" rtlCol="0">
            <a:spAutoFit/>
          </a:bodyPr>
          <a:lstStyle/>
          <a:p>
            <a:pPr algn="ctr"/>
            <a:r>
              <a:rPr lang="en-US" sz="2000" i="1" dirty="0">
                <a:latin typeface="Gotham book"/>
              </a:rPr>
              <a:t>Lorenzo de Zavala</a:t>
            </a:r>
          </a:p>
          <a:p>
            <a:pPr algn="ctr"/>
            <a:r>
              <a:rPr lang="en-US" sz="2000" i="1" dirty="0">
                <a:latin typeface="Gotham book"/>
              </a:rPr>
              <a:t>The Portal to Texas History</a:t>
            </a:r>
          </a:p>
        </p:txBody>
      </p:sp>
    </p:spTree>
    <p:extLst>
      <p:ext uri="{BB962C8B-B14F-4D97-AF65-F5344CB8AC3E}">
        <p14:creationId xmlns:p14="http://schemas.microsoft.com/office/powerpoint/2010/main" val="532237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7F955CA-AC12-2061-06E0-69CBF7D9FAD5}"/>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6C772138-9052-C13D-D44A-A2D39AAA1313}"/>
              </a:ext>
            </a:extLst>
          </p:cNvPr>
          <p:cNvSpPr txBox="1">
            <a:spLocks noGrp="1"/>
          </p:cNvSpPr>
          <p:nvPr>
            <p:ph type="title" idx="4294967295"/>
          </p:nvPr>
        </p:nvSpPr>
        <p:spPr>
          <a:xfrm>
            <a:off x="1627707" y="88640"/>
            <a:ext cx="10433664" cy="7822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5400" b="0" i="0" dirty="0">
                <a:solidFill>
                  <a:srgbClr val="000000"/>
                </a:solidFill>
                <a:effectLst/>
                <a:latin typeface="Gotham book"/>
              </a:rPr>
              <a:t>José</a:t>
            </a:r>
            <a:r>
              <a:rPr lang="en-US" sz="1600" b="0" i="0" dirty="0">
                <a:solidFill>
                  <a:srgbClr val="000000"/>
                </a:solidFill>
                <a:effectLst/>
                <a:latin typeface="Arial" panose="020B0604020202020204" pitchFamily="34" charset="0"/>
              </a:rPr>
              <a:t> </a:t>
            </a:r>
            <a:r>
              <a:rPr lang="en-US" sz="5400" dirty="0">
                <a:latin typeface="Gotham book"/>
              </a:rPr>
              <a:t>Domingo de Ugartechea</a:t>
            </a:r>
            <a:endParaRPr kumimoji="0" lang="en-US" sz="5400" b="0" i="0" u="none" strike="noStrike" kern="1200" cap="none" spc="0" normalizeH="0" baseline="0" noProof="0" dirty="0">
              <a:ln>
                <a:noFill/>
              </a:ln>
              <a:solidFill>
                <a:schemeClr val="tx1"/>
              </a:solidFill>
              <a:effectLst/>
              <a:uLnTx/>
              <a:uFillTx/>
              <a:latin typeface="Gotham book"/>
            </a:endParaRPr>
          </a:p>
        </p:txBody>
      </p:sp>
      <p:pic>
        <p:nvPicPr>
          <p:cNvPr id="4" name="Picture 3" descr="A photocopy of the original arrest order of Lorenzo de Zavala written by Domingo de Ugartechea. ">
            <a:extLst>
              <a:ext uri="{FF2B5EF4-FFF2-40B4-BE49-F238E27FC236}">
                <a16:creationId xmlns:a16="http://schemas.microsoft.com/office/drawing/2014/main" id="{0F762E55-40AF-B87C-61A7-8E173C87E4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1558" y="870857"/>
            <a:ext cx="3004972" cy="4713514"/>
          </a:xfrm>
          <a:prstGeom prst="rect">
            <a:avLst/>
          </a:prstGeom>
          <a:effectLst>
            <a:outerShdw blurRad="50800" dist="50800" dir="7920000" algn="ctr" rotWithShape="0">
              <a:srgbClr val="000000">
                <a:alpha val="43137"/>
              </a:srgbClr>
            </a:outerShdw>
          </a:effectLst>
        </p:spPr>
      </p:pic>
      <p:pic>
        <p:nvPicPr>
          <p:cNvPr id="6" name="Picture 5" descr="A photocopy of the letter that Ugartechea wrote to the officials in San Felipe de Austin expressing is displeasure at their refusal to arrest Zavala">
            <a:extLst>
              <a:ext uri="{FF2B5EF4-FFF2-40B4-BE49-F238E27FC236}">
                <a16:creationId xmlns:a16="http://schemas.microsoft.com/office/drawing/2014/main" id="{F83B40F3-FD5C-A6D5-EBB4-B9FC8880C6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1914" y="979715"/>
            <a:ext cx="3282043" cy="3990027"/>
          </a:xfrm>
          <a:prstGeom prst="rect">
            <a:avLst/>
          </a:prstGeom>
          <a:effectLst>
            <a:outerShdw blurRad="50800" dist="50800" dir="7920000" algn="ctr" rotWithShape="0">
              <a:srgbClr val="000000">
                <a:alpha val="43137"/>
              </a:srgbClr>
            </a:outerShdw>
          </a:effectLst>
        </p:spPr>
      </p:pic>
      <p:sp>
        <p:nvSpPr>
          <p:cNvPr id="7" name="TextBox 6">
            <a:extLst>
              <a:ext uri="{FF2B5EF4-FFF2-40B4-BE49-F238E27FC236}">
                <a16:creationId xmlns:a16="http://schemas.microsoft.com/office/drawing/2014/main" id="{C05AB357-AB9A-A7D8-7649-FF93DF22BB26}"/>
              </a:ext>
            </a:extLst>
          </p:cNvPr>
          <p:cNvSpPr txBox="1"/>
          <p:nvPr/>
        </p:nvSpPr>
        <p:spPr>
          <a:xfrm>
            <a:off x="2117529" y="5584371"/>
            <a:ext cx="4093029" cy="1015663"/>
          </a:xfrm>
          <a:prstGeom prst="rect">
            <a:avLst/>
          </a:prstGeom>
          <a:noFill/>
        </p:spPr>
        <p:txBody>
          <a:bodyPr wrap="square" rtlCol="0">
            <a:spAutoFit/>
          </a:bodyPr>
          <a:lstStyle/>
          <a:p>
            <a:pPr algn="ctr"/>
            <a:r>
              <a:rPr lang="en-US" sz="2000" i="1" dirty="0">
                <a:latin typeface="Gotham book"/>
              </a:rPr>
              <a:t>Ugartechea’s arrest order for   Lorenzo de Zavala</a:t>
            </a:r>
          </a:p>
          <a:p>
            <a:pPr algn="ctr"/>
            <a:r>
              <a:rPr lang="en-US" sz="2000" i="1" dirty="0">
                <a:latin typeface="Gotham book"/>
              </a:rPr>
              <a:t>The Portal to Texas History</a:t>
            </a:r>
          </a:p>
        </p:txBody>
      </p:sp>
      <p:sp>
        <p:nvSpPr>
          <p:cNvPr id="8" name="TextBox 7">
            <a:extLst>
              <a:ext uri="{FF2B5EF4-FFF2-40B4-BE49-F238E27FC236}">
                <a16:creationId xmlns:a16="http://schemas.microsoft.com/office/drawing/2014/main" id="{D6E21935-8299-91CC-81D3-0652B8BAE823}"/>
              </a:ext>
            </a:extLst>
          </p:cNvPr>
          <p:cNvSpPr txBox="1"/>
          <p:nvPr/>
        </p:nvSpPr>
        <p:spPr>
          <a:xfrm>
            <a:off x="6986420" y="4969742"/>
            <a:ext cx="4093029" cy="1323439"/>
          </a:xfrm>
          <a:prstGeom prst="rect">
            <a:avLst/>
          </a:prstGeom>
          <a:noFill/>
        </p:spPr>
        <p:txBody>
          <a:bodyPr wrap="square" rtlCol="0">
            <a:spAutoFit/>
          </a:bodyPr>
          <a:lstStyle/>
          <a:p>
            <a:pPr algn="ctr"/>
            <a:r>
              <a:rPr lang="en-US" sz="2000" i="1" dirty="0">
                <a:latin typeface="Gotham book"/>
              </a:rPr>
              <a:t>Ugartechea’s angry letter to the officials in San Felipe de Austin who refused to arrest Zavala.</a:t>
            </a:r>
          </a:p>
          <a:p>
            <a:pPr algn="ctr"/>
            <a:r>
              <a:rPr lang="en-US" sz="2000" i="1" dirty="0">
                <a:latin typeface="Gotham book"/>
              </a:rPr>
              <a:t>The Portal to Texas History</a:t>
            </a:r>
          </a:p>
        </p:txBody>
      </p:sp>
    </p:spTree>
    <p:extLst>
      <p:ext uri="{BB962C8B-B14F-4D97-AF65-F5344CB8AC3E}">
        <p14:creationId xmlns:p14="http://schemas.microsoft.com/office/powerpoint/2010/main" val="2971319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683D5D7-6334-163B-CC15-2B09F0CEE836}"/>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E908759B-C007-34EE-DAD4-06DEAB688F5C}"/>
              </a:ext>
            </a:extLst>
          </p:cNvPr>
          <p:cNvSpPr txBox="1">
            <a:spLocks noGrp="1"/>
          </p:cNvSpPr>
          <p:nvPr>
            <p:ph type="title" idx="4294967295"/>
          </p:nvPr>
        </p:nvSpPr>
        <p:spPr>
          <a:xfrm>
            <a:off x="1627707" y="88640"/>
            <a:ext cx="5731036" cy="988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5400" dirty="0">
                <a:latin typeface="Gotham book"/>
              </a:rPr>
              <a:t>Stephen F. Austin</a:t>
            </a:r>
            <a:endParaRPr kumimoji="0" lang="en-US" sz="5400" b="0" i="0" u="none" strike="noStrike" kern="1200" cap="none" spc="0" normalizeH="0" baseline="0" noProof="0" dirty="0">
              <a:ln>
                <a:noFill/>
              </a:ln>
              <a:solidFill>
                <a:schemeClr val="tx1"/>
              </a:solidFill>
              <a:effectLst/>
              <a:uLnTx/>
              <a:uFillTx/>
              <a:latin typeface="Gotham book"/>
            </a:endParaRPr>
          </a:p>
        </p:txBody>
      </p:sp>
      <p:pic>
        <p:nvPicPr>
          <p:cNvPr id="6" name="Picture 5" descr=" A portion of a newspaper article written by Austin. It reads &quot;Letter from Col. Austin, Headquarters, West bank of Gaudalupe [sic] October 11, 1832. Gentlement, On this day the volunteer troops of Texas will take up the line of march for Bejar. The whole number of the force does not exceed three hundred men. We have hopes to be joined by a part of the detachment at Goliad, as an express has been sent to them to join us on the road. But some casualty may prevent this, as captain Collinsworth has been ordered not to abandon the fort at that place. I have, therefore, to request that you will use every exertion to press on volunteers, who may come up with us in time to give us important, perhaps indispensable, aid in the attack of San Antonio.&quot; ">
            <a:extLst>
              <a:ext uri="{FF2B5EF4-FFF2-40B4-BE49-F238E27FC236}">
                <a16:creationId xmlns:a16="http://schemas.microsoft.com/office/drawing/2014/main" id="{627DBDDB-FFC8-D109-2F71-74E0B475FC6B}"/>
              </a:ext>
            </a:extLst>
          </p:cNvPr>
          <p:cNvPicPr>
            <a:picLocks noChangeAspect="1"/>
          </p:cNvPicPr>
          <p:nvPr/>
        </p:nvPicPr>
        <p:blipFill>
          <a:blip r:embed="rId4"/>
          <a:stretch>
            <a:fillRect/>
          </a:stretch>
        </p:blipFill>
        <p:spPr>
          <a:xfrm>
            <a:off x="2200237" y="1203476"/>
            <a:ext cx="4502804" cy="4451048"/>
          </a:xfrm>
          <a:prstGeom prst="rect">
            <a:avLst/>
          </a:prstGeom>
          <a:effectLst>
            <a:outerShdw blurRad="50800" dist="50800" dir="7920000" algn="ctr" rotWithShape="0">
              <a:srgbClr val="000000">
                <a:alpha val="43137"/>
              </a:srgbClr>
            </a:outerShdw>
          </a:effectLst>
        </p:spPr>
      </p:pic>
      <p:sp>
        <p:nvSpPr>
          <p:cNvPr id="7" name="TextBox 6">
            <a:extLst>
              <a:ext uri="{FF2B5EF4-FFF2-40B4-BE49-F238E27FC236}">
                <a16:creationId xmlns:a16="http://schemas.microsoft.com/office/drawing/2014/main" id="{6AB34AFC-C8AD-00C8-0E89-89D78E41EB76}"/>
              </a:ext>
            </a:extLst>
          </p:cNvPr>
          <p:cNvSpPr txBox="1"/>
          <p:nvPr/>
        </p:nvSpPr>
        <p:spPr>
          <a:xfrm>
            <a:off x="2200237" y="5736771"/>
            <a:ext cx="4502804" cy="1015663"/>
          </a:xfrm>
          <a:prstGeom prst="rect">
            <a:avLst/>
          </a:prstGeom>
          <a:noFill/>
        </p:spPr>
        <p:txBody>
          <a:bodyPr wrap="square" rtlCol="0">
            <a:spAutoFit/>
          </a:bodyPr>
          <a:lstStyle/>
          <a:p>
            <a:pPr algn="ctr"/>
            <a:r>
              <a:rPr lang="en-US" sz="2000" i="1" dirty="0">
                <a:latin typeface="Gotham book"/>
              </a:rPr>
              <a:t>A letter from Austin published in the Telegraph and Texas Register. </a:t>
            </a:r>
          </a:p>
          <a:p>
            <a:pPr algn="ctr"/>
            <a:r>
              <a:rPr lang="en-US" sz="2000" i="1" dirty="0">
                <a:latin typeface="Gotham book"/>
              </a:rPr>
              <a:t>The Portal to Texas History</a:t>
            </a:r>
          </a:p>
        </p:txBody>
      </p:sp>
      <p:pic>
        <p:nvPicPr>
          <p:cNvPr id="4" name="Picture 3" descr="A portrait of a bust of Stephen F. Austin in black and white. Under Austin's image are the words &quot;Stephen Fuller Austin Father of Texas Born at Austinville, Wythe Co. VA Nov. 3 1797">
            <a:extLst>
              <a:ext uri="{FF2B5EF4-FFF2-40B4-BE49-F238E27FC236}">
                <a16:creationId xmlns:a16="http://schemas.microsoft.com/office/drawing/2014/main" id="{187826FA-917E-9C62-B8C9-5DC7985C1167}"/>
              </a:ext>
            </a:extLst>
          </p:cNvPr>
          <p:cNvPicPr>
            <a:picLocks noChangeAspect="1"/>
          </p:cNvPicPr>
          <p:nvPr/>
        </p:nvPicPr>
        <p:blipFill>
          <a:blip r:embed="rId5"/>
          <a:stretch>
            <a:fillRect/>
          </a:stretch>
        </p:blipFill>
        <p:spPr>
          <a:xfrm>
            <a:off x="7500257" y="206828"/>
            <a:ext cx="4309420" cy="5421086"/>
          </a:xfrm>
          <a:prstGeom prst="rect">
            <a:avLst/>
          </a:prstGeom>
          <a:effectLst>
            <a:outerShdw blurRad="50800" dist="50800" dir="7920000" algn="ctr" rotWithShape="0">
              <a:srgbClr val="000000">
                <a:alpha val="43137"/>
              </a:srgbClr>
            </a:outerShdw>
          </a:effectLst>
        </p:spPr>
      </p:pic>
      <p:sp>
        <p:nvSpPr>
          <p:cNvPr id="8" name="TextBox 7">
            <a:extLst>
              <a:ext uri="{FF2B5EF4-FFF2-40B4-BE49-F238E27FC236}">
                <a16:creationId xmlns:a16="http://schemas.microsoft.com/office/drawing/2014/main" id="{000320BA-034D-1D33-EF14-1113C6B9F03D}"/>
              </a:ext>
            </a:extLst>
          </p:cNvPr>
          <p:cNvSpPr txBox="1"/>
          <p:nvPr/>
        </p:nvSpPr>
        <p:spPr>
          <a:xfrm>
            <a:off x="7311036" y="5654524"/>
            <a:ext cx="4687861" cy="707886"/>
          </a:xfrm>
          <a:prstGeom prst="rect">
            <a:avLst/>
          </a:prstGeom>
          <a:noFill/>
        </p:spPr>
        <p:txBody>
          <a:bodyPr wrap="square" rtlCol="0">
            <a:spAutoFit/>
          </a:bodyPr>
          <a:lstStyle/>
          <a:p>
            <a:pPr algn="ctr"/>
            <a:r>
              <a:rPr lang="en-US" sz="2000" i="1" dirty="0">
                <a:latin typeface="Gotham book"/>
              </a:rPr>
              <a:t>Stephen F. Austin </a:t>
            </a:r>
          </a:p>
          <a:p>
            <a:pPr algn="ctr"/>
            <a:r>
              <a:rPr lang="en-US" sz="2000" i="1" dirty="0">
                <a:latin typeface="Gotham book"/>
              </a:rPr>
              <a:t>The Portal to Texas History</a:t>
            </a:r>
          </a:p>
        </p:txBody>
      </p:sp>
    </p:spTree>
    <p:extLst>
      <p:ext uri="{BB962C8B-B14F-4D97-AF65-F5344CB8AC3E}">
        <p14:creationId xmlns:p14="http://schemas.microsoft.com/office/powerpoint/2010/main" val="557035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7509FC8-6220-7E03-534B-F691CB72ACA3}"/>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A08BB921-3E1F-00AC-0079-BB0699B30C47}"/>
              </a:ext>
            </a:extLst>
          </p:cNvPr>
          <p:cNvSpPr txBox="1">
            <a:spLocks noGrp="1"/>
          </p:cNvSpPr>
          <p:nvPr>
            <p:ph type="title" idx="4294967295"/>
          </p:nvPr>
        </p:nvSpPr>
        <p:spPr>
          <a:xfrm>
            <a:off x="1627707" y="88640"/>
            <a:ext cx="6275322" cy="988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5400" b="0" i="0" dirty="0">
                <a:solidFill>
                  <a:srgbClr val="000000"/>
                </a:solidFill>
                <a:effectLst/>
                <a:latin typeface="Gotham book"/>
              </a:rPr>
              <a:t>Martín Perfecto de Cos</a:t>
            </a:r>
            <a:endParaRPr kumimoji="0" lang="en-US" sz="5400" b="0" i="0" u="none" strike="noStrike" kern="1200" cap="none" spc="0" normalizeH="0" baseline="0" noProof="0" dirty="0">
              <a:ln>
                <a:noFill/>
              </a:ln>
              <a:solidFill>
                <a:schemeClr val="tx1"/>
              </a:solidFill>
              <a:effectLst/>
              <a:uLnTx/>
              <a:uFillTx/>
              <a:latin typeface="Gotham book"/>
            </a:endParaRPr>
          </a:p>
        </p:txBody>
      </p:sp>
      <p:pic>
        <p:nvPicPr>
          <p:cNvPr id="8" name="Picture 7" descr="A photocopy of a letter written by General Cos to Ugartechea regarding the arrest orders for Lorenzo de Zavala. The writing is illegible. ">
            <a:extLst>
              <a:ext uri="{FF2B5EF4-FFF2-40B4-BE49-F238E27FC236}">
                <a16:creationId xmlns:a16="http://schemas.microsoft.com/office/drawing/2014/main" id="{C7C1EDBE-E06F-430A-BB90-32409D33B3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8098" y="1077064"/>
            <a:ext cx="3636962" cy="4499442"/>
          </a:xfrm>
          <a:prstGeom prst="rect">
            <a:avLst/>
          </a:prstGeom>
        </p:spPr>
      </p:pic>
      <p:sp>
        <p:nvSpPr>
          <p:cNvPr id="9" name="TextBox 8">
            <a:extLst>
              <a:ext uri="{FF2B5EF4-FFF2-40B4-BE49-F238E27FC236}">
                <a16:creationId xmlns:a16="http://schemas.microsoft.com/office/drawing/2014/main" id="{509E0B83-5FA8-E680-82AC-F957C87C981B}"/>
              </a:ext>
            </a:extLst>
          </p:cNvPr>
          <p:cNvSpPr txBox="1"/>
          <p:nvPr/>
        </p:nvSpPr>
        <p:spPr>
          <a:xfrm>
            <a:off x="2090057" y="5660571"/>
            <a:ext cx="4598832" cy="1015663"/>
          </a:xfrm>
          <a:prstGeom prst="rect">
            <a:avLst/>
          </a:prstGeom>
          <a:noFill/>
        </p:spPr>
        <p:txBody>
          <a:bodyPr wrap="square" rtlCol="0">
            <a:spAutoFit/>
          </a:bodyPr>
          <a:lstStyle/>
          <a:p>
            <a:pPr algn="ctr"/>
            <a:r>
              <a:rPr lang="en-US" sz="2000" i="1" dirty="0">
                <a:latin typeface="Gotham book"/>
              </a:rPr>
              <a:t>A letter from Cos to </a:t>
            </a:r>
            <a:r>
              <a:rPr lang="en-US" sz="2000" i="1" dirty="0" err="1">
                <a:latin typeface="Gotham book"/>
              </a:rPr>
              <a:t>Ugartechea</a:t>
            </a:r>
            <a:r>
              <a:rPr lang="en-US" sz="2000" i="1" dirty="0">
                <a:latin typeface="Gotham book"/>
              </a:rPr>
              <a:t> regarding the arrest orders of Lorenzo de Zavala</a:t>
            </a:r>
          </a:p>
          <a:p>
            <a:pPr algn="ctr"/>
            <a:r>
              <a:rPr lang="en-US" sz="2000" i="1" dirty="0">
                <a:latin typeface="Gotham book"/>
              </a:rPr>
              <a:t>The Portal to Texas History</a:t>
            </a:r>
          </a:p>
        </p:txBody>
      </p:sp>
      <p:pic>
        <p:nvPicPr>
          <p:cNvPr id="6" name="Picture 5" descr="A portrait of General Cos as an ink drawing. Cos is wearing is military dress uniform. ">
            <a:extLst>
              <a:ext uri="{FF2B5EF4-FFF2-40B4-BE49-F238E27FC236}">
                <a16:creationId xmlns:a16="http://schemas.microsoft.com/office/drawing/2014/main" id="{C7CFF46F-01AC-4D44-A32A-67BF778985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8771" y="297100"/>
            <a:ext cx="5693229" cy="5773577"/>
          </a:xfrm>
          <a:prstGeom prst="rect">
            <a:avLst/>
          </a:prstGeom>
        </p:spPr>
      </p:pic>
    </p:spTree>
    <p:extLst>
      <p:ext uri="{BB962C8B-B14F-4D97-AF65-F5344CB8AC3E}">
        <p14:creationId xmlns:p14="http://schemas.microsoft.com/office/powerpoint/2010/main" val="535892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4477ADF-32D0-63D3-71E8-755B25C64083}"/>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227D7571-E997-F2BF-E075-9B528E912F97}"/>
              </a:ext>
            </a:extLst>
          </p:cNvPr>
          <p:cNvSpPr txBox="1">
            <a:spLocks noGrp="1"/>
          </p:cNvSpPr>
          <p:nvPr>
            <p:ph type="title" idx="4294967295"/>
          </p:nvPr>
        </p:nvSpPr>
        <p:spPr>
          <a:xfrm>
            <a:off x="1627707" y="88640"/>
            <a:ext cx="5926980" cy="988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5400" dirty="0">
                <a:latin typeface="Gotham book"/>
              </a:rPr>
              <a:t>George Childress</a:t>
            </a:r>
            <a:endParaRPr kumimoji="0" lang="en-US" sz="5400" b="0" i="0" u="none" strike="noStrike" kern="1200" cap="none" spc="0" normalizeH="0" baseline="0" noProof="0" dirty="0">
              <a:ln>
                <a:noFill/>
              </a:ln>
              <a:solidFill>
                <a:schemeClr val="tx1"/>
              </a:solidFill>
              <a:effectLst/>
              <a:uLnTx/>
              <a:uFillTx/>
              <a:latin typeface="Gotham book"/>
            </a:endParaRPr>
          </a:p>
        </p:txBody>
      </p:sp>
      <p:pic>
        <p:nvPicPr>
          <p:cNvPr id="1028" name="Picture 4" descr="Primary view of object titled '[Copy of the Constitution of the Republic of Texas, March 17, 1836]'.">
            <a:extLst>
              <a:ext uri="{FF2B5EF4-FFF2-40B4-BE49-F238E27FC236}">
                <a16:creationId xmlns:a16="http://schemas.microsoft.com/office/drawing/2014/main" id="{52740D52-13D9-BE57-B2ED-F4541C9259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9476" y="1087950"/>
            <a:ext cx="3446009" cy="4898571"/>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CE56C54-0EEB-4AF3-A8C4-A89A7AD1533C}"/>
              </a:ext>
            </a:extLst>
          </p:cNvPr>
          <p:cNvSpPr txBox="1"/>
          <p:nvPr/>
        </p:nvSpPr>
        <p:spPr>
          <a:xfrm>
            <a:off x="2035629" y="5986521"/>
            <a:ext cx="5040086" cy="707886"/>
          </a:xfrm>
          <a:prstGeom prst="rect">
            <a:avLst/>
          </a:prstGeom>
          <a:noFill/>
        </p:spPr>
        <p:txBody>
          <a:bodyPr wrap="square" rtlCol="0">
            <a:spAutoFit/>
          </a:bodyPr>
          <a:lstStyle/>
          <a:p>
            <a:pPr algn="ctr"/>
            <a:r>
              <a:rPr lang="en-US" sz="2000" i="1" dirty="0">
                <a:latin typeface="Gotham book"/>
              </a:rPr>
              <a:t>A copy of the constitution of Texas</a:t>
            </a:r>
          </a:p>
          <a:p>
            <a:pPr algn="ctr"/>
            <a:r>
              <a:rPr lang="en-US" sz="2000" i="1" dirty="0">
                <a:latin typeface="Gotham book"/>
              </a:rPr>
              <a:t>The Portal to Texas History</a:t>
            </a:r>
          </a:p>
        </p:txBody>
      </p:sp>
      <p:pic>
        <p:nvPicPr>
          <p:cNvPr id="1026" name="Picture 2" descr="A statue of George Childress. He is holding a scroll and a quill. He is wearing an overcoat that appears to be blowing behind him. He is standing with one foot forward and he is looking down.  ">
            <a:extLst>
              <a:ext uri="{FF2B5EF4-FFF2-40B4-BE49-F238E27FC236}">
                <a16:creationId xmlns:a16="http://schemas.microsoft.com/office/drawing/2014/main" id="{B36BC35F-14DF-1BBA-0BDA-31BCEB3102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1257" y="190501"/>
            <a:ext cx="3494314" cy="5241471"/>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69E7B17-A0C0-2F8E-9246-1C163DC1F6D9}"/>
              </a:ext>
            </a:extLst>
          </p:cNvPr>
          <p:cNvSpPr txBox="1"/>
          <p:nvPr/>
        </p:nvSpPr>
        <p:spPr>
          <a:xfrm>
            <a:off x="7151914" y="5431972"/>
            <a:ext cx="5040086" cy="707886"/>
          </a:xfrm>
          <a:prstGeom prst="rect">
            <a:avLst/>
          </a:prstGeom>
          <a:noFill/>
        </p:spPr>
        <p:txBody>
          <a:bodyPr wrap="square" rtlCol="0">
            <a:spAutoFit/>
          </a:bodyPr>
          <a:lstStyle/>
          <a:p>
            <a:pPr algn="ctr"/>
            <a:r>
              <a:rPr lang="en-US" sz="2000" b="0" i="1" dirty="0">
                <a:solidFill>
                  <a:srgbClr val="202122"/>
                </a:solidFill>
                <a:effectLst/>
                <a:latin typeface="Gotham book"/>
              </a:rPr>
              <a:t>The George C. Childress Centennial Statue at Washington-on-the-Brazos State Historic Site. </a:t>
            </a:r>
            <a:endParaRPr lang="en-US" sz="2000" i="1" dirty="0">
              <a:latin typeface="Gotham book"/>
            </a:endParaRPr>
          </a:p>
        </p:txBody>
      </p:sp>
    </p:spTree>
    <p:extLst>
      <p:ext uri="{BB962C8B-B14F-4D97-AF65-F5344CB8AC3E}">
        <p14:creationId xmlns:p14="http://schemas.microsoft.com/office/powerpoint/2010/main" val="449856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70D73DD-57F3-4E5D-6CE7-70181A895FF2}"/>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DC16EF74-143E-DAD0-8BCE-C61955120291}"/>
              </a:ext>
            </a:extLst>
          </p:cNvPr>
          <p:cNvSpPr txBox="1">
            <a:spLocks noGrp="1"/>
          </p:cNvSpPr>
          <p:nvPr>
            <p:ph type="title" idx="4294967295"/>
          </p:nvPr>
        </p:nvSpPr>
        <p:spPr>
          <a:xfrm>
            <a:off x="1859298" y="35666"/>
            <a:ext cx="9864090" cy="17242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200" b="1" i="1" u="none" strike="noStrike" kern="1200" cap="none" spc="0" normalizeH="0" baseline="0" noProof="0" dirty="0">
                <a:ln>
                  <a:noFill/>
                </a:ln>
                <a:solidFill>
                  <a:schemeClr val="tx1"/>
                </a:solidFill>
                <a:effectLst/>
                <a:uLnTx/>
                <a:uFillTx/>
                <a:latin typeface="Gotham Medium"/>
                <a:ea typeface="+mj-ea"/>
                <a:cs typeface="+mj-cs"/>
              </a:rPr>
              <a:t>Warm-up</a:t>
            </a:r>
            <a:br>
              <a:rPr kumimoji="0" lang="en-US" sz="4400" b="0" i="0" u="none" strike="noStrike" kern="1200" cap="none" spc="0" normalizeH="0" baseline="0" noProof="0" dirty="0">
                <a:ln>
                  <a:noFill/>
                </a:ln>
                <a:solidFill>
                  <a:schemeClr val="tx1"/>
                </a:solidFill>
                <a:effectLst/>
                <a:uLnTx/>
                <a:uFillTx/>
                <a:latin typeface="Gotham Medium"/>
                <a:ea typeface="+mj-ea"/>
                <a:cs typeface="+mj-cs"/>
              </a:rPr>
            </a:br>
            <a:r>
              <a:rPr kumimoji="0" lang="en-US" sz="3200" b="0" i="0" u="none" strike="noStrike" kern="1200" cap="none" spc="0" normalizeH="0" baseline="0" noProof="0" dirty="0">
                <a:ln>
                  <a:noFill/>
                </a:ln>
                <a:solidFill>
                  <a:schemeClr val="tx1"/>
                </a:solidFill>
                <a:effectLst/>
                <a:uLnTx/>
                <a:uFillTx/>
                <a:latin typeface="Gotham Medium"/>
                <a:ea typeface="+mj-ea"/>
                <a:cs typeface="+mj-cs"/>
              </a:rPr>
              <a:t>Follow the directions below to complete your warm-up </a:t>
            </a:r>
            <a:endParaRPr kumimoji="0" lang="en-US" sz="4400" b="0" i="0" u="none" strike="noStrike" kern="1200" cap="none" spc="0" normalizeH="0" baseline="0" noProof="0" dirty="0">
              <a:ln>
                <a:noFill/>
              </a:ln>
              <a:solidFill>
                <a:schemeClr val="tx1"/>
              </a:solidFill>
              <a:effectLst/>
              <a:uLnTx/>
              <a:uFillTx/>
              <a:latin typeface="Gotham Medium"/>
              <a:ea typeface="+mj-ea"/>
              <a:cs typeface="+mj-cs"/>
            </a:endParaRPr>
          </a:p>
        </p:txBody>
      </p:sp>
      <p:pic>
        <p:nvPicPr>
          <p:cNvPr id="4" name="Graphic 3">
            <a:extLst>
              <a:ext uri="{FF2B5EF4-FFF2-40B4-BE49-F238E27FC236}">
                <a16:creationId xmlns:a16="http://schemas.microsoft.com/office/drawing/2014/main" id="{23E0E990-0347-D21A-FC61-396A0280D12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1518" y="1930320"/>
            <a:ext cx="1071092" cy="1071092"/>
          </a:xfrm>
          <a:prstGeom prst="rect">
            <a:avLst/>
          </a:prstGeom>
        </p:spPr>
      </p:pic>
      <p:pic>
        <p:nvPicPr>
          <p:cNvPr id="5" name="Graphic 4">
            <a:extLst>
              <a:ext uri="{FF2B5EF4-FFF2-40B4-BE49-F238E27FC236}">
                <a16:creationId xmlns:a16="http://schemas.microsoft.com/office/drawing/2014/main" id="{E99BECC2-27E1-52A7-E63A-5368BB564B5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95553" y="3711291"/>
            <a:ext cx="1071092" cy="1071092"/>
          </a:xfrm>
          <a:prstGeom prst="rect">
            <a:avLst/>
          </a:prstGeom>
        </p:spPr>
      </p:pic>
      <p:pic>
        <p:nvPicPr>
          <p:cNvPr id="6" name="Graphic 5">
            <a:extLst>
              <a:ext uri="{FF2B5EF4-FFF2-40B4-BE49-F238E27FC236}">
                <a16:creationId xmlns:a16="http://schemas.microsoft.com/office/drawing/2014/main" id="{CBD02AEC-3B6B-58D5-F2CD-6AC579EB5ED3}"/>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21518" y="5358488"/>
            <a:ext cx="1071092" cy="1071092"/>
          </a:xfrm>
          <a:prstGeom prst="rect">
            <a:avLst/>
          </a:prstGeom>
        </p:spPr>
      </p:pic>
      <p:sp>
        <p:nvSpPr>
          <p:cNvPr id="8" name="TextBox 7">
            <a:extLst>
              <a:ext uri="{FF2B5EF4-FFF2-40B4-BE49-F238E27FC236}">
                <a16:creationId xmlns:a16="http://schemas.microsoft.com/office/drawing/2014/main" id="{45C36196-429D-894E-8AB6-D322F32E08BD}"/>
              </a:ext>
            </a:extLst>
          </p:cNvPr>
          <p:cNvSpPr txBox="1"/>
          <p:nvPr/>
        </p:nvSpPr>
        <p:spPr>
          <a:xfrm>
            <a:off x="3254829" y="1759965"/>
            <a:ext cx="5627914" cy="4524315"/>
          </a:xfrm>
          <a:prstGeom prst="rect">
            <a:avLst/>
          </a:prstGeom>
          <a:noFill/>
        </p:spPr>
        <p:txBody>
          <a:bodyPr wrap="square" rtlCol="0">
            <a:spAutoFit/>
          </a:bodyPr>
          <a:lstStyle/>
          <a:p>
            <a:pPr marL="285750" indent="-285750">
              <a:buFont typeface="Arial" panose="020B0604020202020204" pitchFamily="34" charset="0"/>
              <a:buChar char="•"/>
            </a:pPr>
            <a:r>
              <a:rPr lang="en-US" sz="3600" dirty="0">
                <a:solidFill>
                  <a:srgbClr val="FF0000"/>
                </a:solidFill>
                <a:latin typeface="Gotham Book"/>
              </a:rPr>
              <a:t>Think of all the different groups of people who lived through the Texas Revolution.</a:t>
            </a:r>
          </a:p>
          <a:p>
            <a:pPr marL="285750" indent="-285750">
              <a:buFont typeface="Arial" panose="020B0604020202020204" pitchFamily="34" charset="0"/>
              <a:buChar char="•"/>
            </a:pPr>
            <a:r>
              <a:rPr lang="en-US" sz="3600" dirty="0">
                <a:solidFill>
                  <a:srgbClr val="0070C0"/>
                </a:solidFill>
                <a:latin typeface="Gotham Book"/>
              </a:rPr>
              <a:t>Choose one point of view and complete the graphic organizer provided.</a:t>
            </a:r>
          </a:p>
          <a:p>
            <a:pPr marL="285750" indent="-285750">
              <a:buFont typeface="Arial" panose="020B0604020202020204" pitchFamily="34" charset="0"/>
              <a:buChar char="•"/>
            </a:pPr>
            <a:r>
              <a:rPr lang="en-US" sz="3600" dirty="0">
                <a:solidFill>
                  <a:srgbClr val="7030A0"/>
                </a:solidFill>
                <a:latin typeface="Gotham Book"/>
              </a:rPr>
              <a:t>Share with a partner.</a:t>
            </a:r>
          </a:p>
        </p:txBody>
      </p:sp>
      <p:pic>
        <p:nvPicPr>
          <p:cNvPr id="1026" name="Picture 2">
            <a:extLst>
              <a:ext uri="{FF2B5EF4-FFF2-40B4-BE49-F238E27FC236}">
                <a16:creationId xmlns:a16="http://schemas.microsoft.com/office/drawing/2014/main" id="{E74E63B9-4FC6-DE85-D152-0C2A690E4822}"/>
              </a:ext>
              <a:ext uri="{C183D7F6-B498-43B3-948B-1728B52AA6E4}">
                <adec:decorative xmlns:adec="http://schemas.microsoft.com/office/drawing/2017/decorative" val="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21075" b="2359"/>
          <a:stretch/>
        </p:blipFill>
        <p:spPr bwMode="auto">
          <a:xfrm>
            <a:off x="7738946" y="1815120"/>
            <a:ext cx="4404731" cy="4541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560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CD219E7-B67C-AA28-19CB-AD19502FCC3B}"/>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DED315EE-4D80-6B76-1C80-40DF55E1C40A}"/>
              </a:ext>
            </a:extLst>
          </p:cNvPr>
          <p:cNvSpPr txBox="1">
            <a:spLocks noGrp="1"/>
          </p:cNvSpPr>
          <p:nvPr>
            <p:ph type="title" idx="4294967295"/>
          </p:nvPr>
        </p:nvSpPr>
        <p:spPr>
          <a:xfrm>
            <a:off x="1627707" y="88640"/>
            <a:ext cx="5926980" cy="988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5400" dirty="0">
                <a:latin typeface="Gotham book"/>
              </a:rPr>
              <a:t>David. G. Burnet</a:t>
            </a:r>
            <a:endParaRPr kumimoji="0" lang="en-US" sz="5400" b="0" i="0" u="none" strike="noStrike" kern="1200" cap="none" spc="0" normalizeH="0" baseline="0" noProof="0" dirty="0">
              <a:ln>
                <a:noFill/>
              </a:ln>
              <a:solidFill>
                <a:schemeClr val="tx1"/>
              </a:solidFill>
              <a:effectLst/>
              <a:uLnTx/>
              <a:uFillTx/>
              <a:latin typeface="Gotham book"/>
            </a:endParaRPr>
          </a:p>
        </p:txBody>
      </p:sp>
      <p:pic>
        <p:nvPicPr>
          <p:cNvPr id="2050" name="Picture 2" descr="Primary view of object titled 'Treaty of Velasco'. The document is written on yellowed paper. The script is illegible.">
            <a:extLst>
              <a:ext uri="{FF2B5EF4-FFF2-40B4-BE49-F238E27FC236}">
                <a16:creationId xmlns:a16="http://schemas.microsoft.com/office/drawing/2014/main" id="{6C04EFED-7614-2EFC-4F1C-4EC091A30D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4806" y="1077064"/>
            <a:ext cx="4011454" cy="4877422"/>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F048A1-3AEA-4EA7-3FEF-578BC2C0D44A}"/>
              </a:ext>
            </a:extLst>
          </p:cNvPr>
          <p:cNvSpPr txBox="1"/>
          <p:nvPr/>
        </p:nvSpPr>
        <p:spPr>
          <a:xfrm>
            <a:off x="2068286" y="5965371"/>
            <a:ext cx="5344885" cy="707886"/>
          </a:xfrm>
          <a:prstGeom prst="rect">
            <a:avLst/>
          </a:prstGeom>
          <a:noFill/>
        </p:spPr>
        <p:txBody>
          <a:bodyPr wrap="square" rtlCol="0">
            <a:spAutoFit/>
          </a:bodyPr>
          <a:lstStyle/>
          <a:p>
            <a:pPr algn="ctr"/>
            <a:r>
              <a:rPr lang="en-US" sz="2000" i="1" dirty="0">
                <a:latin typeface="Gotham book"/>
              </a:rPr>
              <a:t>The Treaty of Velasco</a:t>
            </a:r>
          </a:p>
          <a:p>
            <a:pPr algn="ctr"/>
            <a:r>
              <a:rPr lang="en-US" sz="2000" i="1" dirty="0">
                <a:latin typeface="Gotham book"/>
              </a:rPr>
              <a:t>The Portal to Texas History</a:t>
            </a:r>
          </a:p>
        </p:txBody>
      </p:sp>
      <p:pic>
        <p:nvPicPr>
          <p:cNvPr id="5" name="Picture 4" descr="An ink drawing portrait of David G. Burnet wearing an overcoat. He has a large white beard and tall dark hair.">
            <a:extLst>
              <a:ext uri="{FF2B5EF4-FFF2-40B4-BE49-F238E27FC236}">
                <a16:creationId xmlns:a16="http://schemas.microsoft.com/office/drawing/2014/main" id="{0B0DCE6B-0F06-0335-8A9C-A36F9BDDB7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8037" y="184743"/>
            <a:ext cx="4429125" cy="5114925"/>
          </a:xfrm>
          <a:prstGeom prst="rect">
            <a:avLst/>
          </a:prstGeom>
          <a:effectLst>
            <a:outerShdw blurRad="50800" dist="50800" dir="7920000" algn="ctr" rotWithShape="0">
              <a:srgbClr val="000000">
                <a:alpha val="43137"/>
              </a:srgbClr>
            </a:outerShdw>
          </a:effectLst>
        </p:spPr>
      </p:pic>
      <p:sp>
        <p:nvSpPr>
          <p:cNvPr id="8" name="TextBox 7">
            <a:extLst>
              <a:ext uri="{FF2B5EF4-FFF2-40B4-BE49-F238E27FC236}">
                <a16:creationId xmlns:a16="http://schemas.microsoft.com/office/drawing/2014/main" id="{BD2FE79A-9C14-3CD0-F124-FBB6B929859E}"/>
              </a:ext>
            </a:extLst>
          </p:cNvPr>
          <p:cNvSpPr txBox="1"/>
          <p:nvPr/>
        </p:nvSpPr>
        <p:spPr>
          <a:xfrm>
            <a:off x="6836229" y="5388429"/>
            <a:ext cx="5050971" cy="707886"/>
          </a:xfrm>
          <a:prstGeom prst="rect">
            <a:avLst/>
          </a:prstGeom>
          <a:noFill/>
        </p:spPr>
        <p:txBody>
          <a:bodyPr wrap="square" rtlCol="0">
            <a:spAutoFit/>
          </a:bodyPr>
          <a:lstStyle/>
          <a:p>
            <a:pPr algn="ctr"/>
            <a:r>
              <a:rPr lang="en-US" sz="2000" i="1" dirty="0">
                <a:latin typeface="Gotham book"/>
              </a:rPr>
              <a:t>A Portrait of David G. Burnet </a:t>
            </a:r>
          </a:p>
          <a:p>
            <a:pPr algn="ctr"/>
            <a:r>
              <a:rPr lang="en-US" sz="2000" i="1" dirty="0">
                <a:latin typeface="Gotham book"/>
              </a:rPr>
              <a:t>The Portal to Texas History</a:t>
            </a:r>
          </a:p>
        </p:txBody>
      </p:sp>
    </p:spTree>
    <p:extLst>
      <p:ext uri="{BB962C8B-B14F-4D97-AF65-F5344CB8AC3E}">
        <p14:creationId xmlns:p14="http://schemas.microsoft.com/office/powerpoint/2010/main" val="96387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3548CEF-8674-9479-9E6E-E87E99BD8BAB}"/>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B086D628-A723-DF93-8138-C07193099EF1}"/>
              </a:ext>
            </a:extLst>
          </p:cNvPr>
          <p:cNvSpPr txBox="1">
            <a:spLocks noGrp="1"/>
          </p:cNvSpPr>
          <p:nvPr>
            <p:ph type="title" idx="4294967295"/>
          </p:nvPr>
        </p:nvSpPr>
        <p:spPr>
          <a:xfrm>
            <a:off x="1627707" y="88640"/>
            <a:ext cx="5926980" cy="988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5400" dirty="0">
                <a:latin typeface="Gotham book"/>
              </a:rPr>
              <a:t>Dilue Rose Harris</a:t>
            </a:r>
            <a:endParaRPr kumimoji="0" lang="en-US" sz="5400" b="0" i="0" u="none" strike="noStrike" kern="1200" cap="none" spc="0" normalizeH="0" baseline="0" noProof="0" dirty="0">
              <a:ln>
                <a:noFill/>
              </a:ln>
              <a:solidFill>
                <a:schemeClr val="tx1"/>
              </a:solidFill>
              <a:effectLst/>
              <a:uLnTx/>
              <a:uFillTx/>
              <a:latin typeface="Gotham book"/>
            </a:endParaRPr>
          </a:p>
        </p:txBody>
      </p:sp>
      <p:pic>
        <p:nvPicPr>
          <p:cNvPr id="4" name="Picture 3" descr="An image showing the Texas State Historical Association Quarterly publication from January 1901. The specific page shown is the first page of &quot;The Reminiscences of Mrs. Dilue Harris&quot; where she begins talking about her life as a young girl in October of 1835.">
            <a:extLst>
              <a:ext uri="{FF2B5EF4-FFF2-40B4-BE49-F238E27FC236}">
                <a16:creationId xmlns:a16="http://schemas.microsoft.com/office/drawing/2014/main" id="{E0A6B313-7085-E70C-2CF1-8BE11D5DCA73}"/>
              </a:ext>
            </a:extLst>
          </p:cNvPr>
          <p:cNvPicPr>
            <a:picLocks noChangeAspect="1"/>
          </p:cNvPicPr>
          <p:nvPr/>
        </p:nvPicPr>
        <p:blipFill>
          <a:blip r:embed="rId4"/>
          <a:stretch>
            <a:fillRect/>
          </a:stretch>
        </p:blipFill>
        <p:spPr>
          <a:xfrm>
            <a:off x="2228278" y="1077064"/>
            <a:ext cx="4020122" cy="4928780"/>
          </a:xfrm>
          <a:prstGeom prst="rect">
            <a:avLst/>
          </a:prstGeom>
          <a:effectLst>
            <a:outerShdw blurRad="50800" dist="50800" dir="7920000" algn="ctr" rotWithShape="0">
              <a:srgbClr val="000000">
                <a:alpha val="43137"/>
              </a:srgbClr>
            </a:outerShdw>
          </a:effectLst>
        </p:spPr>
      </p:pic>
      <p:sp>
        <p:nvSpPr>
          <p:cNvPr id="5" name="TextBox 4">
            <a:extLst>
              <a:ext uri="{FF2B5EF4-FFF2-40B4-BE49-F238E27FC236}">
                <a16:creationId xmlns:a16="http://schemas.microsoft.com/office/drawing/2014/main" id="{90578F69-18FB-8871-1F02-310B10D66F8A}"/>
              </a:ext>
            </a:extLst>
          </p:cNvPr>
          <p:cNvSpPr txBox="1"/>
          <p:nvPr/>
        </p:nvSpPr>
        <p:spPr>
          <a:xfrm>
            <a:off x="1763486" y="6096000"/>
            <a:ext cx="5018314" cy="707886"/>
          </a:xfrm>
          <a:prstGeom prst="rect">
            <a:avLst/>
          </a:prstGeom>
          <a:noFill/>
        </p:spPr>
        <p:txBody>
          <a:bodyPr wrap="square" rtlCol="0">
            <a:spAutoFit/>
          </a:bodyPr>
          <a:lstStyle/>
          <a:p>
            <a:pPr algn="ctr"/>
            <a:r>
              <a:rPr lang="en-US" sz="2000" i="1" dirty="0">
                <a:latin typeface="Gotham book"/>
              </a:rPr>
              <a:t>“The Reminiscences of Mrs. Dilue Harris”</a:t>
            </a:r>
          </a:p>
          <a:p>
            <a:pPr algn="ctr"/>
            <a:r>
              <a:rPr lang="en-US" sz="2000" i="1" dirty="0">
                <a:latin typeface="Gotham book"/>
              </a:rPr>
              <a:t>The Portal to Texas History</a:t>
            </a:r>
          </a:p>
        </p:txBody>
      </p:sp>
      <p:pic>
        <p:nvPicPr>
          <p:cNvPr id="3074" name="Picture 2" descr="A photograph of Dilue Rose Harris as an older woman. She is wearing a dark black dress. Her hair is up and she is looking to the left of the camera.">
            <a:extLst>
              <a:ext uri="{FF2B5EF4-FFF2-40B4-BE49-F238E27FC236}">
                <a16:creationId xmlns:a16="http://schemas.microsoft.com/office/drawing/2014/main" id="{8A8A8A4E-78B2-AA7A-121B-36FF05B30E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3358" y="340450"/>
            <a:ext cx="4544095" cy="4928780"/>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154E210-011B-5B68-39B3-E2CC7A6618BE}"/>
              </a:ext>
            </a:extLst>
          </p:cNvPr>
          <p:cNvSpPr txBox="1"/>
          <p:nvPr/>
        </p:nvSpPr>
        <p:spPr>
          <a:xfrm>
            <a:off x="7228114" y="5366657"/>
            <a:ext cx="4724400" cy="707886"/>
          </a:xfrm>
          <a:prstGeom prst="rect">
            <a:avLst/>
          </a:prstGeom>
          <a:noFill/>
        </p:spPr>
        <p:txBody>
          <a:bodyPr wrap="square" rtlCol="0">
            <a:spAutoFit/>
          </a:bodyPr>
          <a:lstStyle/>
          <a:p>
            <a:pPr algn="ctr"/>
            <a:r>
              <a:rPr lang="en-US" sz="2000" i="1" dirty="0">
                <a:latin typeface="Gotham book"/>
              </a:rPr>
              <a:t>Dilue Rose Harris years after the war</a:t>
            </a:r>
          </a:p>
          <a:p>
            <a:pPr algn="ctr"/>
            <a:r>
              <a:rPr lang="en-US" sz="2000" i="1" dirty="0">
                <a:latin typeface="Gotham book"/>
              </a:rPr>
              <a:t>The Portal to Texas History</a:t>
            </a:r>
          </a:p>
        </p:txBody>
      </p:sp>
    </p:spTree>
    <p:extLst>
      <p:ext uri="{BB962C8B-B14F-4D97-AF65-F5344CB8AC3E}">
        <p14:creationId xmlns:p14="http://schemas.microsoft.com/office/powerpoint/2010/main" val="3956772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1746D58-3E8D-08FA-1B97-D75CA38D7A81}"/>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08463BED-CC40-6A8A-1E46-7417AB1B863F}"/>
              </a:ext>
            </a:extLst>
          </p:cNvPr>
          <p:cNvSpPr txBox="1">
            <a:spLocks noGrp="1"/>
          </p:cNvSpPr>
          <p:nvPr>
            <p:ph type="title" idx="4294967295"/>
          </p:nvPr>
        </p:nvSpPr>
        <p:spPr>
          <a:xfrm>
            <a:off x="1627706" y="88640"/>
            <a:ext cx="6286207" cy="988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5400" dirty="0">
                <a:effectLst/>
                <a:latin typeface="Gotham Book"/>
                <a:ea typeface="Aptos" panose="020B0004020202020204" pitchFamily="34" charset="0"/>
                <a:cs typeface="Times New Roman" panose="02020603050405020304" pitchFamily="18" charset="0"/>
              </a:rPr>
              <a:t>José Antonio Navarro</a:t>
            </a:r>
            <a:r>
              <a:rPr lang="en-US" sz="1800" b="1" dirty="0">
                <a:effectLst/>
                <a:latin typeface="Gotham Book"/>
                <a:ea typeface="Aptos" panose="020B0004020202020204" pitchFamily="34" charset="0"/>
                <a:cs typeface="Times New Roman" panose="02020603050405020304" pitchFamily="18" charset="0"/>
              </a:rPr>
              <a:t> </a:t>
            </a:r>
            <a:endParaRPr kumimoji="0" lang="en-US" sz="5400" b="0" i="0" u="none" strike="noStrike" kern="1200" cap="none" spc="0" normalizeH="0" baseline="0" noProof="0" dirty="0">
              <a:ln>
                <a:noFill/>
              </a:ln>
              <a:solidFill>
                <a:schemeClr val="tx1"/>
              </a:solidFill>
              <a:effectLst/>
              <a:uLnTx/>
              <a:uFillTx/>
              <a:latin typeface="Gotham book"/>
            </a:endParaRPr>
          </a:p>
        </p:txBody>
      </p:sp>
      <p:pic>
        <p:nvPicPr>
          <p:cNvPr id="4100" name="Picture 4" descr="A black and white photograph of the house owned by Navarro. It is a one-story house with a covered front porch that spans the length of the house with small columns holding the overhang of the porch up. There are several windows and 2 doors. There is a chimney on the roof in the middle of the house.">
            <a:extLst>
              <a:ext uri="{FF2B5EF4-FFF2-40B4-BE49-F238E27FC236}">
                <a16:creationId xmlns:a16="http://schemas.microsoft.com/office/drawing/2014/main" id="{C5025503-5185-0A3F-24DF-1096C8BDEE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62" t="22222" r="27118" b="21905"/>
          <a:stretch/>
        </p:blipFill>
        <p:spPr bwMode="auto">
          <a:xfrm>
            <a:off x="1863078" y="1230086"/>
            <a:ext cx="5833122" cy="3690257"/>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174BDDB-307C-CF7D-A61F-F9AA889FA115}"/>
              </a:ext>
            </a:extLst>
          </p:cNvPr>
          <p:cNvSpPr txBox="1"/>
          <p:nvPr/>
        </p:nvSpPr>
        <p:spPr>
          <a:xfrm>
            <a:off x="1863078" y="4920343"/>
            <a:ext cx="5920207" cy="1015663"/>
          </a:xfrm>
          <a:prstGeom prst="rect">
            <a:avLst/>
          </a:prstGeom>
          <a:noFill/>
        </p:spPr>
        <p:txBody>
          <a:bodyPr wrap="square" rtlCol="0">
            <a:spAutoFit/>
          </a:bodyPr>
          <a:lstStyle/>
          <a:p>
            <a:pPr algn="ctr"/>
            <a:r>
              <a:rPr lang="en-US" sz="2000" i="1" dirty="0">
                <a:latin typeface="Gotham book"/>
              </a:rPr>
              <a:t>A photograph of Navarro’s house</a:t>
            </a:r>
          </a:p>
          <a:p>
            <a:pPr algn="ctr"/>
            <a:r>
              <a:rPr lang="en-US" sz="2000" i="1" dirty="0">
                <a:latin typeface="Gotham book"/>
              </a:rPr>
              <a:t>Laredo Street, San Antonio, Texas</a:t>
            </a:r>
          </a:p>
          <a:p>
            <a:pPr algn="ctr"/>
            <a:r>
              <a:rPr lang="en-US" sz="2000" i="1" dirty="0">
                <a:latin typeface="Gotham book"/>
              </a:rPr>
              <a:t>The Portal to Texas History</a:t>
            </a:r>
          </a:p>
        </p:txBody>
      </p:sp>
      <p:pic>
        <p:nvPicPr>
          <p:cNvPr id="4098" name="Picture 2" descr="A photograph of Jose Antonio Navarro standing beside a chair. He has his hand placed on the chair. He is looking off to the left. He is wearing a suit. ">
            <a:extLst>
              <a:ext uri="{FF2B5EF4-FFF2-40B4-BE49-F238E27FC236}">
                <a16:creationId xmlns:a16="http://schemas.microsoft.com/office/drawing/2014/main" id="{7E813342-9CF6-A0BC-E73A-84E27D886E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268" t="15705" r="19118" b="16167"/>
          <a:stretch/>
        </p:blipFill>
        <p:spPr bwMode="auto">
          <a:xfrm>
            <a:off x="8092439" y="265534"/>
            <a:ext cx="3703321" cy="52562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19B1502-9B0B-F1E3-5D8A-6F7B3839A8C7}"/>
              </a:ext>
            </a:extLst>
          </p:cNvPr>
          <p:cNvSpPr txBox="1"/>
          <p:nvPr/>
        </p:nvSpPr>
        <p:spPr>
          <a:xfrm>
            <a:off x="7696200" y="5519057"/>
            <a:ext cx="4408714" cy="707886"/>
          </a:xfrm>
          <a:prstGeom prst="rect">
            <a:avLst/>
          </a:prstGeom>
          <a:noFill/>
        </p:spPr>
        <p:txBody>
          <a:bodyPr wrap="square" rtlCol="0">
            <a:spAutoFit/>
          </a:bodyPr>
          <a:lstStyle/>
          <a:p>
            <a:pPr algn="ctr"/>
            <a:r>
              <a:rPr lang="en-US" sz="2000" i="1" dirty="0">
                <a:latin typeface="Gotham book"/>
              </a:rPr>
              <a:t>Navarro in the late 1800s.</a:t>
            </a:r>
          </a:p>
          <a:p>
            <a:pPr algn="ctr"/>
            <a:r>
              <a:rPr lang="en-US" sz="2000" i="1" dirty="0">
                <a:latin typeface="Gotham book"/>
              </a:rPr>
              <a:t>The Portal to Texas History</a:t>
            </a:r>
          </a:p>
        </p:txBody>
      </p:sp>
    </p:spTree>
    <p:extLst>
      <p:ext uri="{BB962C8B-B14F-4D97-AF65-F5344CB8AC3E}">
        <p14:creationId xmlns:p14="http://schemas.microsoft.com/office/powerpoint/2010/main" val="1325137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4D173C3-456C-762F-53C2-B12D94363161}"/>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1E776201-E2AE-FFE9-1F0B-E4140B68FEF1}"/>
              </a:ext>
            </a:extLst>
          </p:cNvPr>
          <p:cNvSpPr txBox="1">
            <a:spLocks noGrp="1"/>
          </p:cNvSpPr>
          <p:nvPr>
            <p:ph type="title" idx="4294967295"/>
          </p:nvPr>
        </p:nvSpPr>
        <p:spPr>
          <a:xfrm>
            <a:off x="1627706" y="88640"/>
            <a:ext cx="4647364" cy="19916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kern="100" dirty="0">
                <a:effectLst/>
                <a:latin typeface="Gotham Book"/>
                <a:ea typeface="Aptos" panose="020B0004020202020204" pitchFamily="34" charset="0"/>
                <a:cs typeface="Times New Roman" panose="02020603050405020304" pitchFamily="18" charset="0"/>
              </a:rPr>
              <a:t>José Enrique de la Peña</a:t>
            </a:r>
            <a:endParaRPr kumimoji="0" lang="en-US" sz="25800" i="0" u="none" strike="noStrike" kern="1200" cap="none" spc="0" normalizeH="0" baseline="0" noProof="0" dirty="0">
              <a:ln>
                <a:noFill/>
              </a:ln>
              <a:solidFill>
                <a:schemeClr val="tx1"/>
              </a:solidFill>
              <a:effectLst/>
              <a:uLnTx/>
              <a:uFillTx/>
              <a:latin typeface="Gotham book"/>
            </a:endParaRPr>
          </a:p>
        </p:txBody>
      </p:sp>
      <p:pic>
        <p:nvPicPr>
          <p:cNvPr id="7" name="Picture 6" descr="A copy of Jose de la Pena's signature from his published book, With Santa Anna in Texas.">
            <a:extLst>
              <a:ext uri="{FF2B5EF4-FFF2-40B4-BE49-F238E27FC236}">
                <a16:creationId xmlns:a16="http://schemas.microsoft.com/office/drawing/2014/main" id="{E7120620-0297-13CA-3F03-6C95FFEE8E9E}"/>
              </a:ext>
            </a:extLst>
          </p:cNvPr>
          <p:cNvPicPr>
            <a:picLocks noChangeAspect="1"/>
          </p:cNvPicPr>
          <p:nvPr/>
        </p:nvPicPr>
        <p:blipFill>
          <a:blip r:embed="rId4">
            <a:extLst>
              <a:ext uri="{28A0092B-C50C-407E-A947-70E740481C1C}">
                <a14:useLocalDpi xmlns:a14="http://schemas.microsoft.com/office/drawing/2010/main" val="0"/>
              </a:ext>
            </a:extLst>
          </a:blip>
          <a:srcRect l="31738" t="43393" r="28304" b="35714"/>
          <a:stretch/>
        </p:blipFill>
        <p:spPr>
          <a:xfrm>
            <a:off x="1890303" y="2933932"/>
            <a:ext cx="5078637" cy="1991620"/>
          </a:xfrm>
          <a:prstGeom prst="rect">
            <a:avLst/>
          </a:prstGeom>
          <a:effectLst>
            <a:outerShdw blurRad="50800" dist="50800" dir="7920000" algn="ctr" rotWithShape="0">
              <a:srgbClr val="000000">
                <a:alpha val="43137"/>
              </a:srgbClr>
            </a:outerShdw>
          </a:effectLst>
        </p:spPr>
      </p:pic>
      <p:sp>
        <p:nvSpPr>
          <p:cNvPr id="8" name="TextBox 7">
            <a:extLst>
              <a:ext uri="{FF2B5EF4-FFF2-40B4-BE49-F238E27FC236}">
                <a16:creationId xmlns:a16="http://schemas.microsoft.com/office/drawing/2014/main" id="{A168ACE6-37CA-DF01-E2FE-CE10888DE7A4}"/>
              </a:ext>
            </a:extLst>
          </p:cNvPr>
          <p:cNvSpPr txBox="1"/>
          <p:nvPr/>
        </p:nvSpPr>
        <p:spPr>
          <a:xfrm>
            <a:off x="1890303" y="4963887"/>
            <a:ext cx="5196297" cy="430887"/>
          </a:xfrm>
          <a:prstGeom prst="rect">
            <a:avLst/>
          </a:prstGeom>
          <a:noFill/>
        </p:spPr>
        <p:txBody>
          <a:bodyPr wrap="square" rtlCol="0">
            <a:spAutoFit/>
          </a:bodyPr>
          <a:lstStyle/>
          <a:p>
            <a:pPr algn="ctr"/>
            <a:r>
              <a:rPr lang="en-US" sz="2200" b="0" i="1" dirty="0">
                <a:solidFill>
                  <a:srgbClr val="000000"/>
                </a:solidFill>
                <a:effectLst/>
                <a:latin typeface="Gotham book"/>
              </a:rPr>
              <a:t>Peña’s signature</a:t>
            </a:r>
            <a:endParaRPr lang="en-US" sz="2200" dirty="0"/>
          </a:p>
        </p:txBody>
      </p:sp>
      <p:pic>
        <p:nvPicPr>
          <p:cNvPr id="4" name="Picture 3" descr=" A photocopy of a page of Pena's diary talking about Santa Anna's order to attack the Alamo. The writing is illegible.">
            <a:extLst>
              <a:ext uri="{FF2B5EF4-FFF2-40B4-BE49-F238E27FC236}">
                <a16:creationId xmlns:a16="http://schemas.microsoft.com/office/drawing/2014/main" id="{0EF28EAE-8D4B-DED1-613F-31CB2FDA6CBB}"/>
              </a:ext>
            </a:extLst>
          </p:cNvPr>
          <p:cNvPicPr>
            <a:picLocks noChangeAspect="1"/>
          </p:cNvPicPr>
          <p:nvPr/>
        </p:nvPicPr>
        <p:blipFill>
          <a:blip r:embed="rId5">
            <a:extLst>
              <a:ext uri="{28A0092B-C50C-407E-A947-70E740481C1C}">
                <a14:useLocalDpi xmlns:a14="http://schemas.microsoft.com/office/drawing/2010/main" val="0"/>
              </a:ext>
            </a:extLst>
          </a:blip>
          <a:srcRect l="11499" t="11406" r="11667" b="17260"/>
          <a:stretch/>
        </p:blipFill>
        <p:spPr>
          <a:xfrm rot="5400000">
            <a:off x="6800109" y="982094"/>
            <a:ext cx="5137908" cy="3577587"/>
          </a:xfrm>
          <a:prstGeom prst="rect">
            <a:avLst/>
          </a:prstGeom>
          <a:effectLst>
            <a:outerShdw blurRad="50800" dist="50800" dir="7920000" algn="ctr" rotWithShape="0">
              <a:srgbClr val="000000">
                <a:alpha val="43137"/>
              </a:srgbClr>
            </a:outerShdw>
          </a:effectLst>
        </p:spPr>
      </p:pic>
      <p:sp>
        <p:nvSpPr>
          <p:cNvPr id="5" name="TextBox 4">
            <a:extLst>
              <a:ext uri="{FF2B5EF4-FFF2-40B4-BE49-F238E27FC236}">
                <a16:creationId xmlns:a16="http://schemas.microsoft.com/office/drawing/2014/main" id="{6BBC13A3-43C4-5C00-D3D1-E8C6109FFADA}"/>
              </a:ext>
            </a:extLst>
          </p:cNvPr>
          <p:cNvSpPr txBox="1"/>
          <p:nvPr/>
        </p:nvSpPr>
        <p:spPr>
          <a:xfrm>
            <a:off x="7333434" y="5339842"/>
            <a:ext cx="4071257" cy="707886"/>
          </a:xfrm>
          <a:prstGeom prst="rect">
            <a:avLst/>
          </a:prstGeom>
          <a:noFill/>
        </p:spPr>
        <p:txBody>
          <a:bodyPr wrap="square" rtlCol="0">
            <a:spAutoFit/>
          </a:bodyPr>
          <a:lstStyle/>
          <a:p>
            <a:pPr algn="ctr"/>
            <a:r>
              <a:rPr lang="en-US" sz="2000" b="0" i="1" dirty="0">
                <a:solidFill>
                  <a:srgbClr val="000000"/>
                </a:solidFill>
                <a:effectLst/>
                <a:latin typeface="Gotham book"/>
              </a:rPr>
              <a:t>Peña writing about Santa Anna’s orders to attack the Alamo. </a:t>
            </a:r>
          </a:p>
        </p:txBody>
      </p:sp>
    </p:spTree>
    <p:extLst>
      <p:ext uri="{BB962C8B-B14F-4D97-AF65-F5344CB8AC3E}">
        <p14:creationId xmlns:p14="http://schemas.microsoft.com/office/powerpoint/2010/main" val="1623323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849F5E1-2B63-009B-9C63-0797D2E6158F}"/>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BA3A21D1-C2A0-8353-80E2-F9844F0881B8}"/>
              </a:ext>
            </a:extLst>
          </p:cNvPr>
          <p:cNvSpPr txBox="1">
            <a:spLocks noGrp="1"/>
          </p:cNvSpPr>
          <p:nvPr>
            <p:ph type="title" idx="4294967295"/>
          </p:nvPr>
        </p:nvSpPr>
        <p:spPr>
          <a:xfrm>
            <a:off x="1859298" y="35666"/>
            <a:ext cx="9864090" cy="17242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200" b="1" i="1" u="none" strike="noStrike" kern="1200" cap="none" spc="0" normalizeH="0" baseline="0" noProof="0" dirty="0">
                <a:ln>
                  <a:noFill/>
                </a:ln>
                <a:solidFill>
                  <a:schemeClr val="tx1"/>
                </a:solidFill>
                <a:effectLst/>
                <a:uLnTx/>
                <a:uFillTx/>
                <a:latin typeface="Gotham Medium"/>
                <a:ea typeface="+mj-ea"/>
                <a:cs typeface="+mj-cs"/>
              </a:rPr>
              <a:t>Exit Ticket</a:t>
            </a:r>
            <a:br>
              <a:rPr kumimoji="0" lang="en-US" sz="4400" b="0" i="0" u="none" strike="noStrike" kern="1200" cap="none" spc="0" normalizeH="0" baseline="0" noProof="0" dirty="0">
                <a:ln>
                  <a:noFill/>
                </a:ln>
                <a:solidFill>
                  <a:schemeClr val="tx1"/>
                </a:solidFill>
                <a:effectLst/>
                <a:uLnTx/>
                <a:uFillTx/>
                <a:latin typeface="Gotham Medium"/>
                <a:ea typeface="+mj-ea"/>
                <a:cs typeface="+mj-cs"/>
              </a:rPr>
            </a:br>
            <a:r>
              <a:rPr kumimoji="0" lang="en-US" sz="3200" b="0" i="0" u="none" strike="noStrike" kern="1200" cap="none" spc="0" normalizeH="0" baseline="0" noProof="0" dirty="0">
                <a:ln>
                  <a:noFill/>
                </a:ln>
                <a:solidFill>
                  <a:schemeClr val="tx1"/>
                </a:solidFill>
                <a:effectLst/>
                <a:uLnTx/>
                <a:uFillTx/>
                <a:latin typeface="Gotham Medium"/>
                <a:ea typeface="+mj-ea"/>
                <a:cs typeface="+mj-cs"/>
              </a:rPr>
              <a:t>Follow the directions below to complete your exit ticket </a:t>
            </a:r>
            <a:endParaRPr kumimoji="0" lang="en-US" sz="4400" b="0" i="0" u="none" strike="noStrike" kern="1200" cap="none" spc="0" normalizeH="0" baseline="0" noProof="0" dirty="0">
              <a:ln>
                <a:noFill/>
              </a:ln>
              <a:solidFill>
                <a:schemeClr val="tx1"/>
              </a:solidFill>
              <a:effectLst/>
              <a:uLnTx/>
              <a:uFillTx/>
              <a:latin typeface="Gotham Medium"/>
              <a:ea typeface="+mj-ea"/>
              <a:cs typeface="+mj-cs"/>
            </a:endParaRPr>
          </a:p>
        </p:txBody>
      </p:sp>
      <p:pic>
        <p:nvPicPr>
          <p:cNvPr id="4" name="Graphic 3">
            <a:extLst>
              <a:ext uri="{FF2B5EF4-FFF2-40B4-BE49-F238E27FC236}">
                <a16:creationId xmlns:a16="http://schemas.microsoft.com/office/drawing/2014/main" id="{119E5825-7138-583C-5AAF-FE49E28C498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1518" y="1930320"/>
            <a:ext cx="1071092" cy="1071092"/>
          </a:xfrm>
          <a:prstGeom prst="rect">
            <a:avLst/>
          </a:prstGeom>
        </p:spPr>
      </p:pic>
      <p:pic>
        <p:nvPicPr>
          <p:cNvPr id="5" name="Graphic 4">
            <a:extLst>
              <a:ext uri="{FF2B5EF4-FFF2-40B4-BE49-F238E27FC236}">
                <a16:creationId xmlns:a16="http://schemas.microsoft.com/office/drawing/2014/main" id="{300D5B99-D67E-F4C5-0F4D-1CA9418024D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95553" y="3711291"/>
            <a:ext cx="1071092" cy="1071092"/>
          </a:xfrm>
          <a:prstGeom prst="rect">
            <a:avLst/>
          </a:prstGeom>
        </p:spPr>
      </p:pic>
      <p:pic>
        <p:nvPicPr>
          <p:cNvPr id="6" name="Graphic 5">
            <a:extLst>
              <a:ext uri="{FF2B5EF4-FFF2-40B4-BE49-F238E27FC236}">
                <a16:creationId xmlns:a16="http://schemas.microsoft.com/office/drawing/2014/main" id="{44CC778C-387C-EDE2-9F01-61DDAA73584C}"/>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21518" y="5358488"/>
            <a:ext cx="1071092" cy="1071092"/>
          </a:xfrm>
          <a:prstGeom prst="rect">
            <a:avLst/>
          </a:prstGeom>
        </p:spPr>
      </p:pic>
      <p:sp>
        <p:nvSpPr>
          <p:cNvPr id="8" name="TextBox 7">
            <a:extLst>
              <a:ext uri="{FF2B5EF4-FFF2-40B4-BE49-F238E27FC236}">
                <a16:creationId xmlns:a16="http://schemas.microsoft.com/office/drawing/2014/main" id="{C4AFD2C1-BC1D-23B3-3D15-DBC4817F892B}"/>
              </a:ext>
            </a:extLst>
          </p:cNvPr>
          <p:cNvSpPr txBox="1"/>
          <p:nvPr/>
        </p:nvSpPr>
        <p:spPr>
          <a:xfrm>
            <a:off x="3254829" y="1759965"/>
            <a:ext cx="5715000" cy="507831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FF0000"/>
                </a:solidFill>
                <a:latin typeface="Gotham Book"/>
              </a:rPr>
              <a:t>Choose 2 people we learned about in today’s lesson.</a:t>
            </a:r>
            <a:endParaRPr kumimoji="0" lang="en-US" sz="3600" b="0" i="0" u="none" strike="noStrike" kern="1200" cap="none" spc="0" normalizeH="0" baseline="0" noProof="0" dirty="0">
              <a:ln>
                <a:noFill/>
              </a:ln>
              <a:solidFill>
                <a:srgbClr val="FF0000"/>
              </a:solidFill>
              <a:effectLst/>
              <a:uLnTx/>
              <a:uFillTx/>
              <a:latin typeface="Gotham Book"/>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0070C0"/>
                </a:solidFill>
                <a:latin typeface="Gotham Book"/>
              </a:rPr>
              <a:t>Complete the graphic organizer showing something you think these 2 people would have agreed on.</a:t>
            </a:r>
            <a:endParaRPr kumimoji="0" lang="en-US" sz="3600" b="0" i="0" u="none" strike="noStrike" kern="1200" cap="none" spc="0" normalizeH="0" baseline="0" noProof="0" dirty="0">
              <a:ln>
                <a:noFill/>
              </a:ln>
              <a:solidFill>
                <a:srgbClr val="0070C0"/>
              </a:solidFill>
              <a:effectLst/>
              <a:uLnTx/>
              <a:uFillTx/>
              <a:latin typeface="Gotham Book"/>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7030A0"/>
                </a:solidFill>
                <a:effectLst/>
                <a:uLnTx/>
                <a:uFillTx/>
                <a:latin typeface="Gotham Book"/>
                <a:ea typeface="+mn-ea"/>
                <a:cs typeface="+mn-cs"/>
              </a:rPr>
              <a:t>Share with a partner.</a:t>
            </a:r>
          </a:p>
        </p:txBody>
      </p:sp>
      <p:pic>
        <p:nvPicPr>
          <p:cNvPr id="1026" name="Picture 2">
            <a:extLst>
              <a:ext uri="{FF2B5EF4-FFF2-40B4-BE49-F238E27FC236}">
                <a16:creationId xmlns:a16="http://schemas.microsoft.com/office/drawing/2014/main" id="{4F17AADF-A7B5-D223-4F32-6564461A8C13}"/>
              </a:ext>
              <a:ext uri="{C183D7F6-B498-43B3-948B-1728B52AA6E4}">
                <adec:decorative xmlns:adec="http://schemas.microsoft.com/office/drawing/2017/decorative" val="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21075" b="2359"/>
          <a:stretch/>
        </p:blipFill>
        <p:spPr bwMode="auto">
          <a:xfrm>
            <a:off x="7738946" y="1815120"/>
            <a:ext cx="4404731" cy="4541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5758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217296C-7366-2DF7-D5C7-3DBBBA2E3E32}"/>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3074BD2F-04D6-CBD0-F212-0D296954D33F}"/>
              </a:ext>
            </a:extLst>
          </p:cNvPr>
          <p:cNvSpPr txBox="1">
            <a:spLocks noGrp="1"/>
          </p:cNvSpPr>
          <p:nvPr>
            <p:ph type="title" idx="4294967295"/>
          </p:nvPr>
        </p:nvSpPr>
        <p:spPr>
          <a:xfrm>
            <a:off x="1812149" y="0"/>
            <a:ext cx="9010288" cy="10972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uLnTx/>
                <a:uFillTx/>
                <a:latin typeface="Gotham Medium"/>
                <a:ea typeface="+mj-ea"/>
                <a:cs typeface="+mj-cs"/>
              </a:rPr>
              <a:t>Share with the class: </a:t>
            </a:r>
            <a:r>
              <a:rPr kumimoji="0" lang="en-US" sz="6000" b="0" i="0" u="none" strike="noStrike" kern="1200" cap="none" spc="0" normalizeH="0" baseline="0" noProof="0" dirty="0">
                <a:ln>
                  <a:noFill/>
                </a:ln>
                <a:solidFill>
                  <a:schemeClr val="bg1"/>
                </a:solidFill>
                <a:effectLst/>
                <a:uLnTx/>
                <a:uFillTx/>
                <a:latin typeface="Gotham Medium"/>
                <a:ea typeface="+mj-ea"/>
                <a:cs typeface="+mj-cs"/>
              </a:rPr>
              <a:t>2</a:t>
            </a:r>
          </a:p>
        </p:txBody>
      </p:sp>
      <p:sp>
        <p:nvSpPr>
          <p:cNvPr id="3" name="Speech Bubble: Rectangle with Corners Rounded 2">
            <a:extLst>
              <a:ext uri="{FF2B5EF4-FFF2-40B4-BE49-F238E27FC236}">
                <a16:creationId xmlns:a16="http://schemas.microsoft.com/office/drawing/2014/main" id="{AD2346F3-A32D-3461-5B7D-5FA72656CF2E}"/>
              </a:ext>
            </a:extLst>
          </p:cNvPr>
          <p:cNvSpPr/>
          <p:nvPr/>
        </p:nvSpPr>
        <p:spPr>
          <a:xfrm>
            <a:off x="2109984" y="1097282"/>
            <a:ext cx="7067469" cy="1509508"/>
          </a:xfrm>
          <a:prstGeom prst="wedgeRoundRectCallout">
            <a:avLst>
              <a:gd name="adj1" fmla="val 63291"/>
              <a:gd name="adj2" fmla="val 35738"/>
              <a:gd name="adj3" fmla="val 16667"/>
            </a:avLst>
          </a:prstGeom>
          <a:solidFill>
            <a:srgbClr val="F3D1D3"/>
          </a:solidFill>
          <a:ln w="28575">
            <a:solidFill>
              <a:srgbClr val="C0000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The two people I chose  are _______ and ______</a:t>
            </a:r>
          </a:p>
        </p:txBody>
      </p:sp>
      <p:pic>
        <p:nvPicPr>
          <p:cNvPr id="4" name="Graphic 3">
            <a:extLst>
              <a:ext uri="{FF2B5EF4-FFF2-40B4-BE49-F238E27FC236}">
                <a16:creationId xmlns:a16="http://schemas.microsoft.com/office/drawing/2014/main" id="{63AA6933-0858-99ED-97D0-B4CBFF9E949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12149" y="4680857"/>
            <a:ext cx="1214618" cy="1214618"/>
          </a:xfrm>
          <a:prstGeom prst="rect">
            <a:avLst/>
          </a:prstGeom>
        </p:spPr>
      </p:pic>
      <p:sp>
        <p:nvSpPr>
          <p:cNvPr id="5" name="Speech Bubble: Rectangle with Corners Rounded 4">
            <a:extLst>
              <a:ext uri="{FF2B5EF4-FFF2-40B4-BE49-F238E27FC236}">
                <a16:creationId xmlns:a16="http://schemas.microsoft.com/office/drawing/2014/main" id="{63F37992-0A36-F472-D8BD-8359036FEC78}"/>
              </a:ext>
            </a:extLst>
          </p:cNvPr>
          <p:cNvSpPr/>
          <p:nvPr/>
        </p:nvSpPr>
        <p:spPr>
          <a:xfrm>
            <a:off x="4191000" y="2963254"/>
            <a:ext cx="7467601" cy="3328689"/>
          </a:xfrm>
          <a:prstGeom prst="wedgeRoundRectCallout">
            <a:avLst>
              <a:gd name="adj1" fmla="val -62856"/>
              <a:gd name="adj2" fmla="val 29337"/>
              <a:gd name="adj3" fmla="val 16667"/>
            </a:avLst>
          </a:prstGeom>
          <a:solidFill>
            <a:srgbClr val="F3D1D3"/>
          </a:solidFill>
          <a:ln w="28575">
            <a:solidFill>
              <a:srgbClr val="C0000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I think these 2 people probably shared similar points of </a:t>
            </a:r>
            <a:r>
              <a:rPr lang="en-US" sz="4400" dirty="0">
                <a:solidFill>
                  <a:srgbClr val="C00000"/>
                </a:solidFill>
                <a:latin typeface="Calibri" panose="020F0502020204030204"/>
              </a:rPr>
              <a:t>view about __________ because they probably both thought __________</a:t>
            </a:r>
            <a:endPar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2E3C2C21-8727-FE4D-00B4-E0C6C94E22A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05024" y="1246384"/>
            <a:ext cx="1360406" cy="1360406"/>
          </a:xfrm>
          <a:prstGeom prst="rect">
            <a:avLst/>
          </a:prstGeom>
        </p:spPr>
      </p:pic>
    </p:spTree>
    <p:extLst>
      <p:ext uri="{BB962C8B-B14F-4D97-AF65-F5344CB8AC3E}">
        <p14:creationId xmlns:p14="http://schemas.microsoft.com/office/powerpoint/2010/main" val="1731994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4B69F84-A3F1-085D-45E9-BC98FE1EECFA}"/>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116D8F28-590A-D200-C3E3-275F4CC0ED3A}"/>
              </a:ext>
            </a:extLst>
          </p:cNvPr>
          <p:cNvSpPr txBox="1">
            <a:spLocks noGrp="1"/>
          </p:cNvSpPr>
          <p:nvPr>
            <p:ph type="title" idx="4294967295"/>
          </p:nvPr>
        </p:nvSpPr>
        <p:spPr>
          <a:xfrm>
            <a:off x="1812149" y="0"/>
            <a:ext cx="9010288" cy="10972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uLnTx/>
                <a:uFillTx/>
                <a:latin typeface="Gotham Medium"/>
                <a:ea typeface="+mj-ea"/>
                <a:cs typeface="+mj-cs"/>
              </a:rPr>
              <a:t>Share with the class:</a:t>
            </a:r>
            <a:endParaRPr kumimoji="0" lang="en-US" sz="6000" b="0" i="0" u="none" strike="noStrike" kern="1200" cap="none" spc="0" normalizeH="0" baseline="0" noProof="0" dirty="0">
              <a:ln>
                <a:noFill/>
              </a:ln>
              <a:solidFill>
                <a:schemeClr val="bg1"/>
              </a:solidFill>
              <a:effectLst/>
              <a:uLnTx/>
              <a:uFillTx/>
              <a:latin typeface="Gotham Medium"/>
              <a:ea typeface="+mj-ea"/>
              <a:cs typeface="+mj-cs"/>
            </a:endParaRPr>
          </a:p>
        </p:txBody>
      </p:sp>
      <p:sp>
        <p:nvSpPr>
          <p:cNvPr id="3" name="Speech Bubble: Rectangle with Corners Rounded 2">
            <a:extLst>
              <a:ext uri="{FF2B5EF4-FFF2-40B4-BE49-F238E27FC236}">
                <a16:creationId xmlns:a16="http://schemas.microsoft.com/office/drawing/2014/main" id="{CD019BFF-4ED0-C81E-3141-6FD2B967D594}"/>
              </a:ext>
            </a:extLst>
          </p:cNvPr>
          <p:cNvSpPr/>
          <p:nvPr/>
        </p:nvSpPr>
        <p:spPr>
          <a:xfrm>
            <a:off x="2109984" y="1705870"/>
            <a:ext cx="7067469" cy="3446259"/>
          </a:xfrm>
          <a:prstGeom prst="wedgeRoundRectCallout">
            <a:avLst>
              <a:gd name="adj1" fmla="val 63291"/>
              <a:gd name="adj2" fmla="val 35738"/>
              <a:gd name="adj3" fmla="val 16667"/>
            </a:avLst>
          </a:prstGeom>
          <a:solidFill>
            <a:srgbClr val="F3D1D3"/>
          </a:solidFill>
          <a:ln w="28575">
            <a:solidFill>
              <a:srgbClr val="C0000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The person I imagined </a:t>
            </a:r>
            <a:r>
              <a:rPr lang="en-US" sz="4400" dirty="0">
                <a:solidFill>
                  <a:srgbClr val="C00000"/>
                </a:solidFill>
                <a:latin typeface="Calibri" panose="020F0502020204030204"/>
              </a:rPr>
              <a:t>was named _________.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C00000"/>
                </a:solidFill>
                <a:latin typeface="Calibri" panose="020F0502020204030204"/>
              </a:rPr>
              <a:t>One piece of information about </a:t>
            </a:r>
            <a:r>
              <a:rPr lang="en-US" sz="4400" b="1" u="sng" dirty="0">
                <a:solidFill>
                  <a:srgbClr val="C00000"/>
                </a:solidFill>
                <a:latin typeface="Calibri" panose="020F0502020204030204"/>
              </a:rPr>
              <a:t>him</a:t>
            </a:r>
            <a:r>
              <a:rPr lang="en-US" sz="4400" dirty="0">
                <a:solidFill>
                  <a:srgbClr val="C00000"/>
                </a:solidFill>
                <a:latin typeface="Calibri" panose="020F0502020204030204"/>
              </a:rPr>
              <a:t> / </a:t>
            </a:r>
            <a:r>
              <a:rPr lang="en-US" sz="4400" b="1" u="sng" dirty="0">
                <a:solidFill>
                  <a:srgbClr val="C00000"/>
                </a:solidFill>
                <a:latin typeface="Calibri" panose="020F0502020204030204"/>
              </a:rPr>
              <a:t>her</a:t>
            </a:r>
            <a:r>
              <a:rPr lang="en-US" sz="4400" dirty="0">
                <a:solidFill>
                  <a:srgbClr val="C00000"/>
                </a:solidFill>
                <a:latin typeface="Calibri" panose="020F0502020204030204"/>
              </a:rPr>
              <a:t> is ____</a:t>
            </a:r>
            <a:endPar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4" name="Graphic 3">
            <a:extLst>
              <a:ext uri="{FF2B5EF4-FFF2-40B4-BE49-F238E27FC236}">
                <a16:creationId xmlns:a16="http://schemas.microsoft.com/office/drawing/2014/main" id="{0C259E0C-0219-C91B-9FD9-3D7B3D564ED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54651" y="3163228"/>
            <a:ext cx="1666003" cy="1666003"/>
          </a:xfrm>
          <a:prstGeom prst="rect">
            <a:avLst/>
          </a:prstGeom>
        </p:spPr>
      </p:pic>
    </p:spTree>
    <p:extLst>
      <p:ext uri="{BB962C8B-B14F-4D97-AF65-F5344CB8AC3E}">
        <p14:creationId xmlns:p14="http://schemas.microsoft.com/office/powerpoint/2010/main" val="3201968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B37FC376-EC91-34E2-7F6A-EA899A842DE8}"/>
              </a:ext>
            </a:extLst>
          </p:cNvPr>
          <p:cNvSpPr txBox="1">
            <a:spLocks noGrp="1"/>
          </p:cNvSpPr>
          <p:nvPr>
            <p:ph type="title" idx="4294967295"/>
          </p:nvPr>
        </p:nvSpPr>
        <p:spPr>
          <a:xfrm>
            <a:off x="2203107" y="13062"/>
            <a:ext cx="8240486" cy="12919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0" i="0" u="none" strike="noStrike" kern="1200" cap="none" spc="0" normalizeH="0" baseline="0" noProof="0" dirty="0">
                <a:ln>
                  <a:noFill/>
                </a:ln>
                <a:solidFill>
                  <a:schemeClr val="bg1"/>
                </a:solidFill>
                <a:effectLst/>
                <a:uLnTx/>
                <a:uFillTx/>
                <a:latin typeface="Gotham Medium"/>
                <a:ea typeface="+mj-ea"/>
                <a:cs typeface="+mj-cs"/>
              </a:rPr>
              <a:t>Essential Question</a:t>
            </a:r>
          </a:p>
        </p:txBody>
      </p:sp>
      <p:sp>
        <p:nvSpPr>
          <p:cNvPr id="3" name="TextBox 2">
            <a:extLst>
              <a:ext uri="{FF2B5EF4-FFF2-40B4-BE49-F238E27FC236}">
                <a16:creationId xmlns:a16="http://schemas.microsoft.com/office/drawing/2014/main" id="{4E749B0F-B873-9D1D-8410-CEB4810829B9}"/>
              </a:ext>
            </a:extLst>
          </p:cNvPr>
          <p:cNvSpPr txBox="1"/>
          <p:nvPr/>
        </p:nvSpPr>
        <p:spPr>
          <a:xfrm>
            <a:off x="1620577" y="2224630"/>
            <a:ext cx="9285318"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a:ln>
                  <a:noFill/>
                </a:ln>
                <a:solidFill>
                  <a:srgbClr val="C00000"/>
                </a:solidFill>
                <a:effectLst/>
                <a:uLnTx/>
                <a:uFillTx/>
                <a:latin typeface="Calibri" panose="020F0502020204030204"/>
                <a:ea typeface="+mn-ea"/>
                <a:cs typeface="+mn-cs"/>
              </a:rPr>
              <a:t>Who were some of the key people of the Texas Revolution</a:t>
            </a:r>
            <a:r>
              <a:rPr lang="en-US" sz="5400" i="1" dirty="0">
                <a:solidFill>
                  <a:srgbClr val="C00000"/>
                </a:solidFill>
                <a:latin typeface="Calibri" panose="020F0502020204030204"/>
              </a:rPr>
              <a:t> and why were they significant?</a:t>
            </a:r>
            <a:endParaRPr kumimoji="0" lang="en-US" sz="5400" b="0"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965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84BFAC29-EF51-C89D-4D0A-E092BF6D9DC9}"/>
              </a:ext>
            </a:extLst>
          </p:cNvPr>
          <p:cNvSpPr txBox="1">
            <a:spLocks noGrp="1"/>
          </p:cNvSpPr>
          <p:nvPr>
            <p:ph type="title" idx="4294967295"/>
          </p:nvPr>
        </p:nvSpPr>
        <p:spPr>
          <a:xfrm>
            <a:off x="1879724" y="13062"/>
            <a:ext cx="8240486" cy="12919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0" i="0" u="none" strike="noStrike" kern="1200" cap="none" spc="0" normalizeH="0" baseline="0" noProof="0" dirty="0">
                <a:ln>
                  <a:noFill/>
                </a:ln>
                <a:solidFill>
                  <a:schemeClr val="bg1"/>
                </a:solidFill>
                <a:effectLst/>
                <a:uLnTx/>
                <a:uFillTx/>
                <a:latin typeface="Gotham Medium"/>
                <a:ea typeface="+mj-ea"/>
                <a:cs typeface="+mj-cs"/>
              </a:rPr>
              <a:t>In Today’s Lesson</a:t>
            </a:r>
          </a:p>
        </p:txBody>
      </p:sp>
      <p:sp>
        <p:nvSpPr>
          <p:cNvPr id="3" name="TextBox 2">
            <a:extLst>
              <a:ext uri="{FF2B5EF4-FFF2-40B4-BE49-F238E27FC236}">
                <a16:creationId xmlns:a16="http://schemas.microsoft.com/office/drawing/2014/main" id="{B8FD51CF-8891-4238-A8FD-8B05D72CBC10}"/>
              </a:ext>
            </a:extLst>
          </p:cNvPr>
          <p:cNvSpPr txBox="1"/>
          <p:nvPr/>
        </p:nvSpPr>
        <p:spPr>
          <a:xfrm>
            <a:off x="587829" y="1661693"/>
            <a:ext cx="11451771" cy="4401205"/>
          </a:xfrm>
          <a:prstGeom prst="rect">
            <a:avLst/>
          </a:prstGeom>
          <a:noFill/>
        </p:spPr>
        <p:txBody>
          <a:bodyPr wrap="square" rtlCol="0">
            <a:spAutoFit/>
          </a:bodyPr>
          <a:lstStyle/>
          <a:p>
            <a:pPr marL="914400" marR="0" lvl="0" indent="-9144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4000" b="1" i="1" u="sng" strike="noStrike" kern="1200" cap="none" spc="0" normalizeH="0" baseline="0" noProof="0" dirty="0">
                <a:ln>
                  <a:noFill/>
                </a:ln>
                <a:solidFill>
                  <a:srgbClr val="C00000"/>
                </a:solidFill>
                <a:effectLst/>
                <a:uLnTx/>
                <a:uFillTx/>
                <a:latin typeface="Calibri" panose="020F0502020204030204"/>
                <a:ea typeface="+mn-ea"/>
                <a:cs typeface="+mn-cs"/>
              </a:rPr>
              <a:t>We will</a:t>
            </a:r>
            <a:r>
              <a:rPr kumimoji="0" lang="en-US" sz="4000" strike="noStrike" kern="1200" cap="none" spc="0" normalizeH="0" baseline="0" noProof="0" dirty="0">
                <a:ln>
                  <a:noFill/>
                </a:ln>
                <a:solidFill>
                  <a:srgbClr val="C00000"/>
                </a:solidFill>
                <a:effectLst/>
                <a:uLnTx/>
                <a:uFillTx/>
                <a:latin typeface="Calibri" panose="020F0502020204030204"/>
                <a:ea typeface="+mn-ea"/>
                <a:cs typeface="+mn-cs"/>
              </a:rPr>
              <a:t> study key people who took part in the Texas Revolution, identifying important information about their lives and their significance to the Texas Revolution.</a:t>
            </a:r>
            <a:endParaRPr kumimoji="0" lang="en-US" sz="4000" b="0" i="1" u="none" strike="noStrike" kern="1200" cap="none" spc="0" normalizeH="0" baseline="0" noProof="0" dirty="0">
              <a:ln>
                <a:noFill/>
              </a:ln>
              <a:solidFill>
                <a:srgbClr val="C00000"/>
              </a:solidFill>
              <a:effectLst/>
              <a:uLnTx/>
              <a:uFillTx/>
              <a:latin typeface="Calibri" panose="020F0502020204030204"/>
              <a:ea typeface="+mn-ea"/>
              <a:cs typeface="+mn-cs"/>
            </a:endParaRPr>
          </a:p>
          <a:p>
            <a:pPr marL="914400" marR="0" lvl="0" indent="-9144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4000" b="1" i="1" u="sng" strike="noStrike" kern="1200" cap="none" spc="0" normalizeH="0" baseline="0" noProof="0" dirty="0">
                <a:ln>
                  <a:noFill/>
                </a:ln>
                <a:solidFill>
                  <a:srgbClr val="002060"/>
                </a:solidFill>
                <a:effectLst/>
                <a:uLnTx/>
                <a:uFillTx/>
                <a:latin typeface="Calibri" panose="020F0502020204030204"/>
                <a:ea typeface="+mn-ea"/>
                <a:cs typeface="+mn-cs"/>
              </a:rPr>
              <a:t>I will</a:t>
            </a:r>
            <a:r>
              <a:rPr kumimoji="0" lang="en-US" sz="4000" strike="noStrike" kern="1200" cap="none" spc="0" normalizeH="0" baseline="0" noProof="0" dirty="0">
                <a:ln>
                  <a:noFill/>
                </a:ln>
                <a:solidFill>
                  <a:srgbClr val="002060"/>
                </a:solidFill>
                <a:effectLst/>
                <a:uLnTx/>
                <a:uFillTx/>
                <a:latin typeface="Calibri" panose="020F0502020204030204"/>
                <a:ea typeface="+mn-ea"/>
                <a:cs typeface="+mn-cs"/>
              </a:rPr>
              <a:t> use reading passages about each person to complete a chart summarizing and paraphrasing significant information about each person. </a:t>
            </a:r>
            <a:endParaRPr kumimoji="0" lang="en-US" sz="4000" b="0" i="1"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12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6677003-777E-6CF2-1721-C89472EC4A88}"/>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374BC551-EC38-E9E9-ED01-1729205ECFA7}"/>
              </a:ext>
            </a:extLst>
          </p:cNvPr>
          <p:cNvSpPr txBox="1">
            <a:spLocks noGrp="1"/>
          </p:cNvSpPr>
          <p:nvPr>
            <p:ph type="title" idx="4294967295"/>
          </p:nvPr>
        </p:nvSpPr>
        <p:spPr>
          <a:xfrm>
            <a:off x="1627704" y="-154316"/>
            <a:ext cx="5164981" cy="19395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Gotham book"/>
              </a:rPr>
              <a:t>Antonio </a:t>
            </a:r>
            <a:r>
              <a:rPr lang="en-US" sz="5400" b="0" i="0" dirty="0">
                <a:solidFill>
                  <a:srgbClr val="000000"/>
                </a:solidFill>
                <a:effectLst/>
                <a:latin typeface="Gotham book"/>
              </a:rPr>
              <a:t>López    de Santa Anna</a:t>
            </a:r>
            <a:endParaRPr kumimoji="0" lang="en-US" sz="5400" b="0" i="0" u="none" strike="noStrike" kern="1200" cap="none" spc="0" normalizeH="0" baseline="0" noProof="0" dirty="0">
              <a:ln>
                <a:noFill/>
              </a:ln>
              <a:solidFill>
                <a:schemeClr val="tx1"/>
              </a:solidFill>
              <a:effectLst/>
              <a:uLnTx/>
              <a:uFillTx/>
              <a:latin typeface="Gotham book"/>
            </a:endParaRPr>
          </a:p>
        </p:txBody>
      </p:sp>
      <p:pic>
        <p:nvPicPr>
          <p:cNvPr id="1026" name="Picture 2" descr="A photograph of a letter written by Santa Anna ordering the retreat of his troops following his defeat at the Battle of San Jacinto. The paper is old and yellowing, the writing is in a beautiful slanted cursive and his signature takes up a large portion of the bottom of the letter.">
            <a:extLst>
              <a:ext uri="{FF2B5EF4-FFF2-40B4-BE49-F238E27FC236}">
                <a16:creationId xmlns:a16="http://schemas.microsoft.com/office/drawing/2014/main" id="{34077ECE-7476-CE7E-E7C5-2C7D1C0759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6656" y="1875337"/>
            <a:ext cx="2560132" cy="3684269"/>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F412F6A-C9A3-EDC2-7662-37DAED96C843}"/>
              </a:ext>
            </a:extLst>
          </p:cNvPr>
          <p:cNvSpPr txBox="1"/>
          <p:nvPr/>
        </p:nvSpPr>
        <p:spPr>
          <a:xfrm>
            <a:off x="1817914" y="5649686"/>
            <a:ext cx="4517572" cy="1107996"/>
          </a:xfrm>
          <a:prstGeom prst="rect">
            <a:avLst/>
          </a:prstGeom>
          <a:noFill/>
        </p:spPr>
        <p:txBody>
          <a:bodyPr wrap="square" rtlCol="0">
            <a:spAutoFit/>
          </a:bodyPr>
          <a:lstStyle/>
          <a:p>
            <a:pPr algn="ctr"/>
            <a:r>
              <a:rPr lang="en-US" sz="2200" i="1" dirty="0">
                <a:latin typeface="Gotham book"/>
              </a:rPr>
              <a:t>Santa Anna’s letter ordering the retreat of his army on April 22, 1836.</a:t>
            </a:r>
          </a:p>
          <a:p>
            <a:pPr algn="ctr"/>
            <a:r>
              <a:rPr lang="en-US" sz="2200" i="1" dirty="0">
                <a:latin typeface="Gotham book"/>
              </a:rPr>
              <a:t>The Portal to Texas History</a:t>
            </a:r>
          </a:p>
        </p:txBody>
      </p:sp>
      <p:pic>
        <p:nvPicPr>
          <p:cNvPr id="4" name="Picture 3" descr="An ink drawing of a young Santa Anna in his full military dress attire seated in front of a desk with an inkwell and quills. ">
            <a:extLst>
              <a:ext uri="{FF2B5EF4-FFF2-40B4-BE49-F238E27FC236}">
                <a16:creationId xmlns:a16="http://schemas.microsoft.com/office/drawing/2014/main" id="{02E465D7-A71D-E10B-C95B-63280DFDC5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5530" y="130939"/>
            <a:ext cx="5475728" cy="5699227"/>
          </a:xfrm>
          <a:prstGeom prst="rect">
            <a:avLst/>
          </a:prstGeom>
          <a:effectLst>
            <a:outerShdw blurRad="50800" dist="50800" dir="7920000" algn="ctr" rotWithShape="0">
              <a:srgbClr val="000000">
                <a:alpha val="43137"/>
              </a:srgbClr>
            </a:outerShdw>
          </a:effectLst>
        </p:spPr>
      </p:pic>
      <p:sp>
        <p:nvSpPr>
          <p:cNvPr id="6" name="TextBox 5">
            <a:extLst>
              <a:ext uri="{FF2B5EF4-FFF2-40B4-BE49-F238E27FC236}">
                <a16:creationId xmlns:a16="http://schemas.microsoft.com/office/drawing/2014/main" id="{C2FC68B8-0838-AA9C-77DA-880153C112C4}"/>
              </a:ext>
            </a:extLst>
          </p:cNvPr>
          <p:cNvSpPr txBox="1"/>
          <p:nvPr/>
        </p:nvSpPr>
        <p:spPr>
          <a:xfrm>
            <a:off x="6694608" y="5609458"/>
            <a:ext cx="4517572" cy="769441"/>
          </a:xfrm>
          <a:prstGeom prst="rect">
            <a:avLst/>
          </a:prstGeom>
          <a:noFill/>
        </p:spPr>
        <p:txBody>
          <a:bodyPr wrap="square" rtlCol="0">
            <a:spAutoFit/>
          </a:bodyPr>
          <a:lstStyle/>
          <a:p>
            <a:pPr algn="ctr"/>
            <a:r>
              <a:rPr lang="en-US" sz="2200" i="1" dirty="0">
                <a:latin typeface="Gotham book"/>
              </a:rPr>
              <a:t>Santa Anna</a:t>
            </a:r>
          </a:p>
          <a:p>
            <a:pPr algn="ctr"/>
            <a:r>
              <a:rPr lang="en-US" sz="2200" i="1" dirty="0">
                <a:latin typeface="Gotham book"/>
              </a:rPr>
              <a:t>The Portal to Texas History</a:t>
            </a:r>
          </a:p>
        </p:txBody>
      </p:sp>
    </p:spTree>
    <p:extLst>
      <p:ext uri="{BB962C8B-B14F-4D97-AF65-F5344CB8AC3E}">
        <p14:creationId xmlns:p14="http://schemas.microsoft.com/office/powerpoint/2010/main" val="1394604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04B493C-4625-C021-E24C-51193DB8330A}"/>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4362B594-E6B6-3954-027F-D4D28945A3BF}"/>
              </a:ext>
            </a:extLst>
          </p:cNvPr>
          <p:cNvSpPr txBox="1">
            <a:spLocks noGrp="1"/>
          </p:cNvSpPr>
          <p:nvPr>
            <p:ph type="title" idx="4294967295"/>
          </p:nvPr>
        </p:nvSpPr>
        <p:spPr>
          <a:xfrm>
            <a:off x="1627707" y="88640"/>
            <a:ext cx="5926980" cy="988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Gotham book"/>
              </a:rPr>
              <a:t>Sam Houston</a:t>
            </a:r>
          </a:p>
        </p:txBody>
      </p:sp>
      <p:pic>
        <p:nvPicPr>
          <p:cNvPr id="2050" name="Picture 2" descr="The famous painting depicting Santa Anna surrendering to Sam Houston. Santa Anna is painted in the uniform of a regular Mexican soldier. He is surrounded by dozens of Texans who fought in the war. He is standing before Sam Houston, who is laying on a blanket under a tree because of his leg injury. ">
            <a:extLst>
              <a:ext uri="{FF2B5EF4-FFF2-40B4-BE49-F238E27FC236}">
                <a16:creationId xmlns:a16="http://schemas.microsoft.com/office/drawing/2014/main" id="{95CD1BA0-0202-F042-8DA9-1B375DC194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2269" y="1208936"/>
            <a:ext cx="5139690" cy="3072283"/>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FF01F02-86FA-93BD-58A2-03EA5C7BB4BF}"/>
              </a:ext>
            </a:extLst>
          </p:cNvPr>
          <p:cNvSpPr txBox="1"/>
          <p:nvPr/>
        </p:nvSpPr>
        <p:spPr>
          <a:xfrm>
            <a:off x="1822269" y="4347156"/>
            <a:ext cx="5024845" cy="1323439"/>
          </a:xfrm>
          <a:prstGeom prst="rect">
            <a:avLst/>
          </a:prstGeom>
          <a:noFill/>
        </p:spPr>
        <p:txBody>
          <a:bodyPr wrap="square" rtlCol="0">
            <a:spAutoFit/>
          </a:bodyPr>
          <a:lstStyle/>
          <a:p>
            <a:pPr algn="ctr"/>
            <a:r>
              <a:rPr lang="en-US" sz="2000" i="1" dirty="0"/>
              <a:t>A painting depicting Santa Anna’s surrender to Sam Houston, who was painted laying under the tree due to his leg injury.</a:t>
            </a:r>
          </a:p>
          <a:p>
            <a:pPr algn="ctr"/>
            <a:r>
              <a:rPr lang="en-US" sz="2000" i="1" dirty="0"/>
              <a:t>Library of Congress</a:t>
            </a:r>
          </a:p>
        </p:txBody>
      </p:sp>
      <p:pic>
        <p:nvPicPr>
          <p:cNvPr id="5" name="Picture 4" descr="A black and white photograph of Sam Houston wearing a suit, sitting with his hands clasped in front of him.">
            <a:extLst>
              <a:ext uri="{FF2B5EF4-FFF2-40B4-BE49-F238E27FC236}">
                <a16:creationId xmlns:a16="http://schemas.microsoft.com/office/drawing/2014/main" id="{45508BF7-A5A2-51E5-38B6-98539E4A7A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1938" y="-329882"/>
            <a:ext cx="6200091" cy="7004783"/>
          </a:xfrm>
          <a:prstGeom prst="rect">
            <a:avLst/>
          </a:prstGeom>
          <a:effectLst>
            <a:outerShdw blurRad="50800" dist="50800" dir="7920000" algn="ctr" rotWithShape="0">
              <a:srgbClr val="000000">
                <a:alpha val="43137"/>
              </a:srgbClr>
            </a:outerShdw>
          </a:effectLst>
        </p:spPr>
      </p:pic>
      <p:sp>
        <p:nvSpPr>
          <p:cNvPr id="7" name="TextBox 6">
            <a:extLst>
              <a:ext uri="{FF2B5EF4-FFF2-40B4-BE49-F238E27FC236}">
                <a16:creationId xmlns:a16="http://schemas.microsoft.com/office/drawing/2014/main" id="{635F51CF-6CED-BCB0-1EEC-0F5F6A51FB8B}"/>
              </a:ext>
            </a:extLst>
          </p:cNvPr>
          <p:cNvSpPr txBox="1"/>
          <p:nvPr/>
        </p:nvSpPr>
        <p:spPr>
          <a:xfrm>
            <a:off x="6686246" y="5649064"/>
            <a:ext cx="5024845" cy="707886"/>
          </a:xfrm>
          <a:prstGeom prst="rect">
            <a:avLst/>
          </a:prstGeom>
          <a:noFill/>
        </p:spPr>
        <p:txBody>
          <a:bodyPr wrap="square" rtlCol="0">
            <a:spAutoFit/>
          </a:bodyPr>
          <a:lstStyle/>
          <a:p>
            <a:pPr algn="ctr"/>
            <a:r>
              <a:rPr lang="en-US" sz="2000" i="1" dirty="0"/>
              <a:t>Sam Houston</a:t>
            </a:r>
          </a:p>
          <a:p>
            <a:pPr algn="ctr"/>
            <a:r>
              <a:rPr lang="en-US" sz="2000" i="1" dirty="0"/>
              <a:t>Library of Congress</a:t>
            </a:r>
          </a:p>
        </p:txBody>
      </p:sp>
    </p:spTree>
    <p:extLst>
      <p:ext uri="{BB962C8B-B14F-4D97-AF65-F5344CB8AC3E}">
        <p14:creationId xmlns:p14="http://schemas.microsoft.com/office/powerpoint/2010/main" val="1232159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2DE25BF-E50F-C471-91FD-913C7F1647D4}"/>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F12F1836-7F9B-5B3D-5F3B-63740A3ED6DB}"/>
              </a:ext>
            </a:extLst>
          </p:cNvPr>
          <p:cNvSpPr txBox="1">
            <a:spLocks noGrp="1"/>
          </p:cNvSpPr>
          <p:nvPr>
            <p:ph type="title" idx="4294967295"/>
          </p:nvPr>
        </p:nvSpPr>
        <p:spPr>
          <a:xfrm>
            <a:off x="1627707" y="88640"/>
            <a:ext cx="5926980" cy="988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5400" dirty="0">
                <a:latin typeface="Gotham book"/>
              </a:rPr>
              <a:t>James “Jim” Bowie</a:t>
            </a:r>
            <a:endParaRPr kumimoji="0" lang="en-US" sz="5400" b="0" i="0" u="none" strike="noStrike" kern="1200" cap="none" spc="0" normalizeH="0" baseline="0" noProof="0" dirty="0">
              <a:ln>
                <a:noFill/>
              </a:ln>
              <a:solidFill>
                <a:schemeClr val="tx1"/>
              </a:solidFill>
              <a:effectLst/>
              <a:uLnTx/>
              <a:uFillTx/>
              <a:latin typeface="Gotham book"/>
            </a:endParaRPr>
          </a:p>
        </p:txBody>
      </p:sp>
      <p:pic>
        <p:nvPicPr>
          <p:cNvPr id="3" name="Picture 2" descr="A drawing of the map of the Battle of Concepcion under Colonel Bowie's command. There is a river snaking through the middle of the map, surrounding by trees. There is an open area that shows troop movements in the map. The map is labeled but illegible. ">
            <a:extLst>
              <a:ext uri="{FF2B5EF4-FFF2-40B4-BE49-F238E27FC236}">
                <a16:creationId xmlns:a16="http://schemas.microsoft.com/office/drawing/2014/main" id="{A3DF580E-145E-56AB-E33D-70D49A4AC6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400" t="8694" r="8838" b="8525"/>
          <a:stretch/>
        </p:blipFill>
        <p:spPr bwMode="auto">
          <a:xfrm>
            <a:off x="2242457" y="1295400"/>
            <a:ext cx="4332514" cy="4216593"/>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2A3C387-FDDF-2877-0B66-642AE602F408}"/>
              </a:ext>
            </a:extLst>
          </p:cNvPr>
          <p:cNvSpPr txBox="1"/>
          <p:nvPr/>
        </p:nvSpPr>
        <p:spPr>
          <a:xfrm>
            <a:off x="1741714" y="5508171"/>
            <a:ext cx="5464629" cy="1015663"/>
          </a:xfrm>
          <a:prstGeom prst="rect">
            <a:avLst/>
          </a:prstGeom>
          <a:noFill/>
        </p:spPr>
        <p:txBody>
          <a:bodyPr wrap="square" rtlCol="0">
            <a:spAutoFit/>
          </a:bodyPr>
          <a:lstStyle/>
          <a:p>
            <a:pPr algn="ctr"/>
            <a:r>
              <a:rPr lang="en-US" sz="2000" i="1" dirty="0">
                <a:latin typeface="Gotham book"/>
              </a:rPr>
              <a:t>Map of the Battle of </a:t>
            </a:r>
            <a:r>
              <a:rPr lang="en-US" sz="2000" b="0" i="1" dirty="0">
                <a:solidFill>
                  <a:srgbClr val="000000"/>
                </a:solidFill>
                <a:effectLst/>
                <a:latin typeface="Gotham book"/>
              </a:rPr>
              <a:t>Concepción under Colonel’s Bowie’s Battalion.</a:t>
            </a:r>
            <a:br>
              <a:rPr lang="en-US" sz="2000" b="0" i="1" dirty="0">
                <a:solidFill>
                  <a:srgbClr val="000000"/>
                </a:solidFill>
                <a:effectLst/>
                <a:latin typeface="Gotham book"/>
              </a:rPr>
            </a:br>
            <a:r>
              <a:rPr lang="en-US" sz="2000" b="0" i="1" dirty="0">
                <a:solidFill>
                  <a:srgbClr val="000000"/>
                </a:solidFill>
                <a:effectLst/>
                <a:latin typeface="Gotham book"/>
              </a:rPr>
              <a:t>The Portal to Texas History</a:t>
            </a:r>
            <a:endParaRPr lang="en-US" sz="2000" i="1" dirty="0">
              <a:latin typeface="Gotham book"/>
            </a:endParaRPr>
          </a:p>
        </p:txBody>
      </p:sp>
      <p:pic>
        <p:nvPicPr>
          <p:cNvPr id="5" name="Picture 4" descr="A black and white photograph of a painting of James Bowie. He is wearing a dark jacket over a white shirt with a large collar. He has long sideburns. ">
            <a:extLst>
              <a:ext uri="{FF2B5EF4-FFF2-40B4-BE49-F238E27FC236}">
                <a16:creationId xmlns:a16="http://schemas.microsoft.com/office/drawing/2014/main" id="{9C17CEA1-F18A-F42A-71AC-91093D19F578}"/>
              </a:ext>
            </a:extLst>
          </p:cNvPr>
          <p:cNvPicPr>
            <a:picLocks noChangeAspect="1"/>
          </p:cNvPicPr>
          <p:nvPr/>
        </p:nvPicPr>
        <p:blipFill>
          <a:blip r:embed="rId5"/>
          <a:srcRect r="325" b="4336"/>
          <a:stretch/>
        </p:blipFill>
        <p:spPr>
          <a:xfrm>
            <a:off x="7707086" y="226670"/>
            <a:ext cx="3848112" cy="5395335"/>
          </a:xfrm>
          <a:prstGeom prst="rect">
            <a:avLst/>
          </a:prstGeom>
          <a:effectLst>
            <a:outerShdw blurRad="50800" dist="50800" dir="7920000" algn="ctr" rotWithShape="0">
              <a:srgbClr val="000000">
                <a:alpha val="43137"/>
              </a:srgbClr>
            </a:outerShdw>
          </a:effectLst>
        </p:spPr>
      </p:pic>
      <p:sp>
        <p:nvSpPr>
          <p:cNvPr id="6" name="TextBox 5">
            <a:extLst>
              <a:ext uri="{FF2B5EF4-FFF2-40B4-BE49-F238E27FC236}">
                <a16:creationId xmlns:a16="http://schemas.microsoft.com/office/drawing/2014/main" id="{15F16D0B-E12F-CA60-62C9-129118EB219A}"/>
              </a:ext>
            </a:extLst>
          </p:cNvPr>
          <p:cNvSpPr txBox="1"/>
          <p:nvPr/>
        </p:nvSpPr>
        <p:spPr>
          <a:xfrm>
            <a:off x="7130143" y="5606142"/>
            <a:ext cx="4844143" cy="707886"/>
          </a:xfrm>
          <a:prstGeom prst="rect">
            <a:avLst/>
          </a:prstGeom>
          <a:noFill/>
        </p:spPr>
        <p:txBody>
          <a:bodyPr wrap="square" rtlCol="0">
            <a:spAutoFit/>
          </a:bodyPr>
          <a:lstStyle/>
          <a:p>
            <a:pPr algn="ctr"/>
            <a:r>
              <a:rPr lang="en-US" sz="2000" i="1" dirty="0">
                <a:latin typeface="Gotham book"/>
              </a:rPr>
              <a:t>James Bowie</a:t>
            </a:r>
            <a:br>
              <a:rPr lang="en-US" sz="2000" b="0" i="1" dirty="0">
                <a:solidFill>
                  <a:srgbClr val="000000"/>
                </a:solidFill>
                <a:effectLst/>
                <a:latin typeface="Gotham book"/>
              </a:rPr>
            </a:br>
            <a:r>
              <a:rPr lang="en-US" sz="2000" b="0" i="1" dirty="0">
                <a:solidFill>
                  <a:srgbClr val="000000"/>
                </a:solidFill>
                <a:effectLst/>
                <a:latin typeface="Gotham book"/>
              </a:rPr>
              <a:t>The Portal to Texas History</a:t>
            </a:r>
            <a:endParaRPr lang="en-US" sz="2000" i="1" dirty="0">
              <a:latin typeface="Gotham book"/>
            </a:endParaRPr>
          </a:p>
        </p:txBody>
      </p:sp>
    </p:spTree>
    <p:extLst>
      <p:ext uri="{BB962C8B-B14F-4D97-AF65-F5344CB8AC3E}">
        <p14:creationId xmlns:p14="http://schemas.microsoft.com/office/powerpoint/2010/main" val="4109356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388DC52-1DB4-B5C0-AF4C-B37DB021B733}"/>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8FE991FE-46A9-6B4A-2C7D-83A25C5E542E}"/>
              </a:ext>
            </a:extLst>
          </p:cNvPr>
          <p:cNvSpPr txBox="1">
            <a:spLocks noGrp="1"/>
          </p:cNvSpPr>
          <p:nvPr>
            <p:ph type="title" idx="4294967295"/>
          </p:nvPr>
        </p:nvSpPr>
        <p:spPr>
          <a:xfrm>
            <a:off x="1530134" y="57511"/>
            <a:ext cx="5938953" cy="988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Gotham book"/>
              </a:rPr>
              <a:t>William Barret Travis</a:t>
            </a:r>
          </a:p>
        </p:txBody>
      </p:sp>
      <p:pic>
        <p:nvPicPr>
          <p:cNvPr id="4" name="Picture 3" descr="A photograph of William B. Travis' famous letter asking for help at the Alamo. He signed off by writing &quot;Victory or Death&quot; largely before his signature.">
            <a:extLst>
              <a:ext uri="{FF2B5EF4-FFF2-40B4-BE49-F238E27FC236}">
                <a16:creationId xmlns:a16="http://schemas.microsoft.com/office/drawing/2014/main" id="{21D4D956-32DD-25CA-1C9E-CBF9D86A9A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656" y="1148715"/>
            <a:ext cx="5147908" cy="4250599"/>
          </a:xfrm>
          <a:prstGeom prst="rect">
            <a:avLst/>
          </a:prstGeom>
          <a:effectLst>
            <a:outerShdw blurRad="50800" dist="50800" dir="7920000" algn="ctr" rotWithShape="0">
              <a:srgbClr val="000000">
                <a:alpha val="43137"/>
              </a:srgbClr>
            </a:outerShdw>
          </a:effectLst>
        </p:spPr>
      </p:pic>
      <p:sp>
        <p:nvSpPr>
          <p:cNvPr id="5" name="TextBox 4">
            <a:extLst>
              <a:ext uri="{FF2B5EF4-FFF2-40B4-BE49-F238E27FC236}">
                <a16:creationId xmlns:a16="http://schemas.microsoft.com/office/drawing/2014/main" id="{EDC54D9E-49CE-D85A-9468-76CA184F8CFD}"/>
              </a:ext>
            </a:extLst>
          </p:cNvPr>
          <p:cNvSpPr txBox="1"/>
          <p:nvPr/>
        </p:nvSpPr>
        <p:spPr>
          <a:xfrm>
            <a:off x="1697875" y="5502094"/>
            <a:ext cx="5399315" cy="769441"/>
          </a:xfrm>
          <a:prstGeom prst="rect">
            <a:avLst/>
          </a:prstGeom>
          <a:noFill/>
        </p:spPr>
        <p:txBody>
          <a:bodyPr wrap="square" rtlCol="0">
            <a:spAutoFit/>
          </a:bodyPr>
          <a:lstStyle/>
          <a:p>
            <a:pPr algn="ctr"/>
            <a:r>
              <a:rPr lang="en-US" sz="2200" i="1" dirty="0">
                <a:latin typeface="Gotham book"/>
              </a:rPr>
              <a:t>Travis’ famous “Victory or Death” letter</a:t>
            </a:r>
          </a:p>
          <a:p>
            <a:pPr algn="ctr"/>
            <a:r>
              <a:rPr lang="en-US" sz="2200" i="1" dirty="0">
                <a:latin typeface="Gotham book"/>
              </a:rPr>
              <a:t>Texas State Library and Archives</a:t>
            </a:r>
          </a:p>
        </p:txBody>
      </p:sp>
      <p:pic>
        <p:nvPicPr>
          <p:cNvPr id="4098" name="Picture 2" descr="A painting of William B. Travis in his military uniform. He is painted in front of the backdrop of the Alamo. ">
            <a:extLst>
              <a:ext uri="{FF2B5EF4-FFF2-40B4-BE49-F238E27FC236}">
                <a16:creationId xmlns:a16="http://schemas.microsoft.com/office/drawing/2014/main" id="{A3813131-6A51-3CD8-3BD5-BF9491F6C6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855" t="14413" r="15387" b="26292"/>
          <a:stretch/>
        </p:blipFill>
        <p:spPr bwMode="auto">
          <a:xfrm>
            <a:off x="7714706" y="338211"/>
            <a:ext cx="3954779" cy="5061103"/>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25C98E6-0297-1D9B-C4A4-1E6C12DDD4A1}"/>
              </a:ext>
            </a:extLst>
          </p:cNvPr>
          <p:cNvSpPr txBox="1"/>
          <p:nvPr/>
        </p:nvSpPr>
        <p:spPr>
          <a:xfrm>
            <a:off x="6992437" y="5425893"/>
            <a:ext cx="5399315" cy="769441"/>
          </a:xfrm>
          <a:prstGeom prst="rect">
            <a:avLst/>
          </a:prstGeom>
          <a:noFill/>
        </p:spPr>
        <p:txBody>
          <a:bodyPr wrap="square" rtlCol="0">
            <a:spAutoFit/>
          </a:bodyPr>
          <a:lstStyle/>
          <a:p>
            <a:pPr algn="ctr"/>
            <a:r>
              <a:rPr lang="en-US" sz="2200" i="1" dirty="0">
                <a:latin typeface="Gotham book"/>
              </a:rPr>
              <a:t>William B. Travis</a:t>
            </a:r>
          </a:p>
          <a:p>
            <a:pPr algn="ctr"/>
            <a:r>
              <a:rPr lang="en-US" sz="2200" i="1" dirty="0">
                <a:latin typeface="Gotham book"/>
              </a:rPr>
              <a:t>Texas State Library and Archives</a:t>
            </a:r>
          </a:p>
        </p:txBody>
      </p:sp>
    </p:spTree>
    <p:extLst>
      <p:ext uri="{BB962C8B-B14F-4D97-AF65-F5344CB8AC3E}">
        <p14:creationId xmlns:p14="http://schemas.microsoft.com/office/powerpoint/2010/main" val="223466990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37f4b8a2-ad4f-41b5-9a91-284d2cc38f56}" enabled="1" method="Standard" siteId="{70de1992-07c6-480f-a318-a1afcba03983}" contentBits="0" removed="0"/>
</clbl:labelList>
</file>

<file path=docProps/app.xml><?xml version="1.0" encoding="utf-8"?>
<Properties xmlns="http://schemas.openxmlformats.org/officeDocument/2006/extended-properties" xmlns:vt="http://schemas.openxmlformats.org/officeDocument/2006/docPropsVTypes">
  <TotalTime>676</TotalTime>
  <Words>3085</Words>
  <Application>Microsoft Office PowerPoint</Application>
  <PresentationFormat>Widescreen</PresentationFormat>
  <Paragraphs>172</Paragraphs>
  <Slides>25</Slides>
  <Notes>19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Aptos</vt:lpstr>
      <vt:lpstr>Aptos Display</vt:lpstr>
      <vt:lpstr>Arial</vt:lpstr>
      <vt:lpstr>Calibri</vt:lpstr>
      <vt:lpstr>Gotham Book</vt:lpstr>
      <vt:lpstr>Gotham Book</vt:lpstr>
      <vt:lpstr>Gotham Medium</vt:lpstr>
      <vt:lpstr>Inter</vt:lpstr>
      <vt:lpstr>Josefin Sans</vt:lpstr>
      <vt:lpstr>Noto Sans</vt:lpstr>
      <vt:lpstr>Open Sans</vt:lpstr>
      <vt:lpstr>Times New Roman</vt:lpstr>
      <vt:lpstr>1_Office Theme</vt:lpstr>
      <vt:lpstr>Unit 5:  The Texas Revolution</vt:lpstr>
      <vt:lpstr>Warm-up Follow the directions below to complete your warm-up </vt:lpstr>
      <vt:lpstr>Share with the class:</vt:lpstr>
      <vt:lpstr>Essential Question</vt:lpstr>
      <vt:lpstr>In Today’s Lesson</vt:lpstr>
      <vt:lpstr>Antonio López    de Santa Anna</vt:lpstr>
      <vt:lpstr>Sam Houston</vt:lpstr>
      <vt:lpstr>James “Jim” Bowie</vt:lpstr>
      <vt:lpstr>William Barret Travis</vt:lpstr>
      <vt:lpstr>Juan Seguín</vt:lpstr>
      <vt:lpstr>David “Davy” Crockett</vt:lpstr>
      <vt:lpstr>Susanna Dickinson</vt:lpstr>
      <vt:lpstr>Joe</vt:lpstr>
      <vt:lpstr>James Fannin</vt:lpstr>
      <vt:lpstr>Lorenzo de Zavala</vt:lpstr>
      <vt:lpstr>José Domingo de Ugartechea</vt:lpstr>
      <vt:lpstr>Stephen F. Austin</vt:lpstr>
      <vt:lpstr>Martín Perfecto de Cos</vt:lpstr>
      <vt:lpstr>George Childress</vt:lpstr>
      <vt:lpstr>David. G. Burnet</vt:lpstr>
      <vt:lpstr>Dilue Rose Harris</vt:lpstr>
      <vt:lpstr>José Antonio Navarro </vt:lpstr>
      <vt:lpstr>José Enrique de la Peña</vt:lpstr>
      <vt:lpstr>Exit Ticket Follow the directions below to complete your exit ticket </vt:lpstr>
      <vt:lpstr>Share with the class: 2</vt:lpstr>
    </vt:vector>
  </TitlesOfParts>
  <Company>University of North Texas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Abubakar, Courtney</dc:creator>
  <cp:lastModifiedBy>Abubakar, Courtney</cp:lastModifiedBy>
  <cp:revision>10</cp:revision>
  <dcterms:created xsi:type="dcterms:W3CDTF">2025-03-07T20:33:14Z</dcterms:created>
  <dcterms:modified xsi:type="dcterms:W3CDTF">2025-04-04T17:18:42Z</dcterms:modified>
</cp:coreProperties>
</file>