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0"/>
  </p:notesMasterIdLst>
  <p:sldIdLst>
    <p:sldId id="257" r:id="rId5"/>
    <p:sldId id="339" r:id="rId6"/>
    <p:sldId id="340" r:id="rId7"/>
    <p:sldId id="338" r:id="rId8"/>
    <p:sldId id="341" r:id="rId9"/>
    <p:sldId id="348" r:id="rId10"/>
    <p:sldId id="349" r:id="rId11"/>
    <p:sldId id="351" r:id="rId12"/>
    <p:sldId id="352" r:id="rId13"/>
    <p:sldId id="353" r:id="rId14"/>
    <p:sldId id="354" r:id="rId15"/>
    <p:sldId id="355" r:id="rId16"/>
    <p:sldId id="356" r:id="rId17"/>
    <p:sldId id="357" r:id="rId18"/>
    <p:sldId id="358" r:id="rId19"/>
    <p:sldId id="360" r:id="rId20"/>
    <p:sldId id="359" r:id="rId21"/>
    <p:sldId id="361" r:id="rId22"/>
    <p:sldId id="362" r:id="rId23"/>
    <p:sldId id="363" r:id="rId24"/>
    <p:sldId id="364" r:id="rId25"/>
    <p:sldId id="365" r:id="rId26"/>
    <p:sldId id="366" r:id="rId27"/>
    <p:sldId id="367" r:id="rId28"/>
    <p:sldId id="36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0BDAF8-6770-43A1-896F-BC7138CC59C0}" v="59" dt="2025-12-15T22:52:15.1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0" d="100"/>
          <a:sy n="100" d="100"/>
        </p:scale>
        <p:origin x="96"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kinson, Ulises" userId="aece8d85-eb83-4e23-bf28-c30077cba893" providerId="ADAL" clId="{884F47B1-B553-4192-9126-1C112833296C}"/>
    <pc:docChg chg="undo custSel modSld">
      <pc:chgData name="Wilkinson, Ulises" userId="aece8d85-eb83-4e23-bf28-c30077cba893" providerId="ADAL" clId="{884F47B1-B553-4192-9126-1C112833296C}" dt="2025-12-15T22:52:22.645" v="40" actId="255"/>
      <pc:docMkLst>
        <pc:docMk/>
      </pc:docMkLst>
      <pc:sldChg chg="modSp mod">
        <pc:chgData name="Wilkinson, Ulises" userId="aece8d85-eb83-4e23-bf28-c30077cba893" providerId="ADAL" clId="{884F47B1-B553-4192-9126-1C112833296C}" dt="2025-12-15T22:46:32.142" v="0" actId="27636"/>
        <pc:sldMkLst>
          <pc:docMk/>
          <pc:sldMk cId="3688110141" sldId="257"/>
        </pc:sldMkLst>
        <pc:spChg chg="mod">
          <ac:chgData name="Wilkinson, Ulises" userId="aece8d85-eb83-4e23-bf28-c30077cba893" providerId="ADAL" clId="{884F47B1-B553-4192-9126-1C112833296C}" dt="2025-12-15T22:46:32.142" v="0" actId="27636"/>
          <ac:spMkLst>
            <pc:docMk/>
            <pc:sldMk cId="3688110141" sldId="257"/>
            <ac:spMk id="2" creationId="{67C0AF97-B1C7-ACDC-AA84-18DD3E14F324}"/>
          </ac:spMkLst>
        </pc:spChg>
      </pc:sldChg>
      <pc:sldChg chg="modSp mod">
        <pc:chgData name="Wilkinson, Ulises" userId="aece8d85-eb83-4e23-bf28-c30077cba893" providerId="ADAL" clId="{884F47B1-B553-4192-9126-1C112833296C}" dt="2025-12-15T22:47:25.329" v="7" actId="20577"/>
        <pc:sldMkLst>
          <pc:docMk/>
          <pc:sldMk cId="3586965934" sldId="338"/>
        </pc:sldMkLst>
        <pc:spChg chg="mod">
          <ac:chgData name="Wilkinson, Ulises" userId="aece8d85-eb83-4e23-bf28-c30077cba893" providerId="ADAL" clId="{884F47B1-B553-4192-9126-1C112833296C}" dt="2025-12-15T22:47:25.329" v="7" actId="20577"/>
          <ac:spMkLst>
            <pc:docMk/>
            <pc:sldMk cId="3586965934" sldId="338"/>
            <ac:spMk id="3" creationId="{4E749B0F-B873-9D1D-8410-CEB4810829B9}"/>
          </ac:spMkLst>
        </pc:spChg>
      </pc:sldChg>
      <pc:sldChg chg="modSp mod">
        <pc:chgData name="Wilkinson, Ulises" userId="aece8d85-eb83-4e23-bf28-c30077cba893" providerId="ADAL" clId="{884F47B1-B553-4192-9126-1C112833296C}" dt="2025-12-15T22:46:43.892" v="1" actId="27636"/>
        <pc:sldMkLst>
          <pc:docMk/>
          <pc:sldMk cId="3301560021" sldId="339"/>
        </pc:sldMkLst>
        <pc:spChg chg="mod">
          <ac:chgData name="Wilkinson, Ulises" userId="aece8d85-eb83-4e23-bf28-c30077cba893" providerId="ADAL" clId="{884F47B1-B553-4192-9126-1C112833296C}" dt="2025-12-15T22:46:43.892" v="1" actId="27636"/>
          <ac:spMkLst>
            <pc:docMk/>
            <pc:sldMk cId="3301560021" sldId="339"/>
            <ac:spMk id="2" creationId="{DC16EF74-143E-DAD0-8BCE-C61955120291}"/>
          </ac:spMkLst>
        </pc:spChg>
      </pc:sldChg>
      <pc:sldChg chg="modSp mod">
        <pc:chgData name="Wilkinson, Ulises" userId="aece8d85-eb83-4e23-bf28-c30077cba893" providerId="ADAL" clId="{884F47B1-B553-4192-9126-1C112833296C}" dt="2025-12-15T22:47:16.974" v="5" actId="115"/>
        <pc:sldMkLst>
          <pc:docMk/>
          <pc:sldMk cId="3201968540" sldId="340"/>
        </pc:sldMkLst>
        <pc:spChg chg="mod">
          <ac:chgData name="Wilkinson, Ulises" userId="aece8d85-eb83-4e23-bf28-c30077cba893" providerId="ADAL" clId="{884F47B1-B553-4192-9126-1C112833296C}" dt="2025-12-15T22:47:16.974" v="5" actId="115"/>
          <ac:spMkLst>
            <pc:docMk/>
            <pc:sldMk cId="3201968540" sldId="340"/>
            <ac:spMk id="3" creationId="{CD019BFF-4ED0-C81E-3141-6FD2B967D594}"/>
          </ac:spMkLst>
        </pc:spChg>
      </pc:sldChg>
      <pc:sldChg chg="modSp mod">
        <pc:chgData name="Wilkinson, Ulises" userId="aece8d85-eb83-4e23-bf28-c30077cba893" providerId="ADAL" clId="{884F47B1-B553-4192-9126-1C112833296C}" dt="2025-12-15T22:47:56.275" v="18" actId="255"/>
        <pc:sldMkLst>
          <pc:docMk/>
          <pc:sldMk cId="369712763" sldId="341"/>
        </pc:sldMkLst>
        <pc:spChg chg="mod">
          <ac:chgData name="Wilkinson, Ulises" userId="aece8d85-eb83-4e23-bf28-c30077cba893" providerId="ADAL" clId="{884F47B1-B553-4192-9126-1C112833296C}" dt="2025-12-15T22:47:30.492" v="8" actId="27636"/>
          <ac:spMkLst>
            <pc:docMk/>
            <pc:sldMk cId="369712763" sldId="341"/>
            <ac:spMk id="2" creationId="{84BFAC29-EF51-C89D-4D0A-E092BF6D9DC9}"/>
          </ac:spMkLst>
        </pc:spChg>
        <pc:spChg chg="mod">
          <ac:chgData name="Wilkinson, Ulises" userId="aece8d85-eb83-4e23-bf28-c30077cba893" providerId="ADAL" clId="{884F47B1-B553-4192-9126-1C112833296C}" dt="2025-12-15T22:47:56.275" v="18" actId="255"/>
          <ac:spMkLst>
            <pc:docMk/>
            <pc:sldMk cId="369712763" sldId="341"/>
            <ac:spMk id="3" creationId="{B8FD51CF-8891-4238-A8FD-8B05D72CBC10}"/>
          </ac:spMkLst>
        </pc:spChg>
      </pc:sldChg>
      <pc:sldChg chg="modSp mod">
        <pc:chgData name="Wilkinson, Ulises" userId="aece8d85-eb83-4e23-bf28-c30077cba893" providerId="ADAL" clId="{884F47B1-B553-4192-9126-1C112833296C}" dt="2025-12-15T22:48:17.183" v="21" actId="255"/>
        <pc:sldMkLst>
          <pc:docMk/>
          <pc:sldMk cId="1394604688" sldId="348"/>
        </pc:sldMkLst>
        <pc:spChg chg="mod">
          <ac:chgData name="Wilkinson, Ulises" userId="aece8d85-eb83-4e23-bf28-c30077cba893" providerId="ADAL" clId="{884F47B1-B553-4192-9126-1C112833296C}" dt="2025-12-15T22:48:17.183" v="21" actId="255"/>
          <ac:spMkLst>
            <pc:docMk/>
            <pc:sldMk cId="1394604688" sldId="348"/>
            <ac:spMk id="5" creationId="{1F412F6A-C9A3-EDC2-7662-37DAED96C843}"/>
          </ac:spMkLst>
        </pc:spChg>
      </pc:sldChg>
      <pc:sldChg chg="modSp">
        <pc:chgData name="Wilkinson, Ulises" userId="aece8d85-eb83-4e23-bf28-c30077cba893" providerId="ADAL" clId="{884F47B1-B553-4192-9126-1C112833296C}" dt="2025-12-15T22:48:26.630" v="22"/>
        <pc:sldMkLst>
          <pc:docMk/>
          <pc:sldMk cId="1232159722" sldId="349"/>
        </pc:sldMkLst>
        <pc:spChg chg="mod">
          <ac:chgData name="Wilkinson, Ulises" userId="aece8d85-eb83-4e23-bf28-c30077cba893" providerId="ADAL" clId="{884F47B1-B553-4192-9126-1C112833296C}" dt="2025-12-15T22:48:26.630" v="22"/>
          <ac:spMkLst>
            <pc:docMk/>
            <pc:sldMk cId="1232159722" sldId="349"/>
            <ac:spMk id="6" creationId="{7FF01F02-86FA-93BD-58A2-03EA5C7BB4BF}"/>
          </ac:spMkLst>
        </pc:spChg>
      </pc:sldChg>
      <pc:sldChg chg="modSp mod">
        <pc:chgData name="Wilkinson, Ulises" userId="aece8d85-eb83-4e23-bf28-c30077cba893" providerId="ADAL" clId="{884F47B1-B553-4192-9126-1C112833296C}" dt="2025-12-15T22:49:23.166" v="24" actId="255"/>
        <pc:sldMkLst>
          <pc:docMk/>
          <pc:sldMk cId="360412766" sldId="355"/>
        </pc:sldMkLst>
        <pc:spChg chg="mod">
          <ac:chgData name="Wilkinson, Ulises" userId="aece8d85-eb83-4e23-bf28-c30077cba893" providerId="ADAL" clId="{884F47B1-B553-4192-9126-1C112833296C}" dt="2025-12-15T22:49:23.166" v="24" actId="255"/>
          <ac:spMkLst>
            <pc:docMk/>
            <pc:sldMk cId="360412766" sldId="355"/>
            <ac:spMk id="5" creationId="{3D5971A9-F73F-982B-3645-A69C10240850}"/>
          </ac:spMkLst>
        </pc:spChg>
      </pc:sldChg>
      <pc:sldChg chg="modSp mod">
        <pc:chgData name="Wilkinson, Ulises" userId="aece8d85-eb83-4e23-bf28-c30077cba893" providerId="ADAL" clId="{884F47B1-B553-4192-9126-1C112833296C}" dt="2025-12-15T22:49:36.403" v="27"/>
        <pc:sldMkLst>
          <pc:docMk/>
          <pc:sldMk cId="3101471640" sldId="356"/>
        </pc:sldMkLst>
        <pc:spChg chg="mod">
          <ac:chgData name="Wilkinson, Ulises" userId="aece8d85-eb83-4e23-bf28-c30077cba893" providerId="ADAL" clId="{884F47B1-B553-4192-9126-1C112833296C}" dt="2025-12-15T22:49:36.403" v="27"/>
          <ac:spMkLst>
            <pc:docMk/>
            <pc:sldMk cId="3101471640" sldId="356"/>
            <ac:spMk id="5" creationId="{3A9822C3-567E-1313-2626-A5EB56059F33}"/>
          </ac:spMkLst>
        </pc:spChg>
      </pc:sldChg>
      <pc:sldChg chg="modSp">
        <pc:chgData name="Wilkinson, Ulises" userId="aece8d85-eb83-4e23-bf28-c30077cba893" providerId="ADAL" clId="{884F47B1-B553-4192-9126-1C112833296C}" dt="2025-12-15T22:49:41.003" v="28"/>
        <pc:sldMkLst>
          <pc:docMk/>
          <pc:sldMk cId="1308752650" sldId="357"/>
        </pc:sldMkLst>
        <pc:spChg chg="mod">
          <ac:chgData name="Wilkinson, Ulises" userId="aece8d85-eb83-4e23-bf28-c30077cba893" providerId="ADAL" clId="{884F47B1-B553-4192-9126-1C112833296C}" dt="2025-12-15T22:49:41.003" v="28"/>
          <ac:spMkLst>
            <pc:docMk/>
            <pc:sldMk cId="1308752650" sldId="357"/>
            <ac:spMk id="3" creationId="{F28BE82E-5D56-7EBF-09DF-F5A1A46E7825}"/>
          </ac:spMkLst>
        </pc:spChg>
      </pc:sldChg>
      <pc:sldChg chg="modSp mod">
        <pc:chgData name="Wilkinson, Ulises" userId="aece8d85-eb83-4e23-bf28-c30077cba893" providerId="ADAL" clId="{884F47B1-B553-4192-9126-1C112833296C}" dt="2025-12-15T22:50:01.205" v="30" actId="255"/>
        <pc:sldMkLst>
          <pc:docMk/>
          <pc:sldMk cId="532237167" sldId="358"/>
        </pc:sldMkLst>
        <pc:spChg chg="mod">
          <ac:chgData name="Wilkinson, Ulises" userId="aece8d85-eb83-4e23-bf28-c30077cba893" providerId="ADAL" clId="{884F47B1-B553-4192-9126-1C112833296C}" dt="2025-12-15T22:50:01.205" v="30" actId="255"/>
          <ac:spMkLst>
            <pc:docMk/>
            <pc:sldMk cId="532237167" sldId="358"/>
            <ac:spMk id="7" creationId="{BB59F12E-3B4A-4747-001D-82C8727B87E3}"/>
          </ac:spMkLst>
        </pc:spChg>
      </pc:sldChg>
      <pc:sldChg chg="modSp">
        <pc:chgData name="Wilkinson, Ulises" userId="aece8d85-eb83-4e23-bf28-c30077cba893" providerId="ADAL" clId="{884F47B1-B553-4192-9126-1C112833296C}" dt="2025-12-15T22:50:12.797" v="31"/>
        <pc:sldMkLst>
          <pc:docMk/>
          <pc:sldMk cId="2971319847" sldId="360"/>
        </pc:sldMkLst>
        <pc:spChg chg="mod">
          <ac:chgData name="Wilkinson, Ulises" userId="aece8d85-eb83-4e23-bf28-c30077cba893" providerId="ADAL" clId="{884F47B1-B553-4192-9126-1C112833296C}" dt="2025-12-15T22:50:12.797" v="31"/>
          <ac:spMkLst>
            <pc:docMk/>
            <pc:sldMk cId="2971319847" sldId="360"/>
            <ac:spMk id="8" creationId="{D6E21935-8299-91CC-81D3-0652B8BAE823}"/>
          </ac:spMkLst>
        </pc:spChg>
      </pc:sldChg>
      <pc:sldChg chg="modSp mod">
        <pc:chgData name="Wilkinson, Ulises" userId="aece8d85-eb83-4e23-bf28-c30077cba893" providerId="ADAL" clId="{884F47B1-B553-4192-9126-1C112833296C}" dt="2025-12-15T22:50:32.454" v="33" actId="255"/>
        <pc:sldMkLst>
          <pc:docMk/>
          <pc:sldMk cId="535892779" sldId="361"/>
        </pc:sldMkLst>
        <pc:spChg chg="mod">
          <ac:chgData name="Wilkinson, Ulises" userId="aece8d85-eb83-4e23-bf28-c30077cba893" providerId="ADAL" clId="{884F47B1-B553-4192-9126-1C112833296C}" dt="2025-12-15T22:50:32.454" v="33" actId="255"/>
          <ac:spMkLst>
            <pc:docMk/>
            <pc:sldMk cId="535892779" sldId="361"/>
            <ac:spMk id="9" creationId="{509E0B83-5FA8-E680-82AC-F957C87C981B}"/>
          </ac:spMkLst>
        </pc:spChg>
      </pc:sldChg>
      <pc:sldChg chg="modSp">
        <pc:chgData name="Wilkinson, Ulises" userId="aece8d85-eb83-4e23-bf28-c30077cba893" providerId="ADAL" clId="{884F47B1-B553-4192-9126-1C112833296C}" dt="2025-12-15T22:50:42.910" v="34"/>
        <pc:sldMkLst>
          <pc:docMk/>
          <pc:sldMk cId="449856260" sldId="362"/>
        </pc:sldMkLst>
        <pc:spChg chg="mod">
          <ac:chgData name="Wilkinson, Ulises" userId="aece8d85-eb83-4e23-bf28-c30077cba893" providerId="ADAL" clId="{884F47B1-B553-4192-9126-1C112833296C}" dt="2025-12-15T22:50:42.910" v="34"/>
          <ac:spMkLst>
            <pc:docMk/>
            <pc:sldMk cId="449856260" sldId="362"/>
            <ac:spMk id="3" creationId="{C69E7B17-A0C0-2F8E-9246-1C163DC1F6D9}"/>
          </ac:spMkLst>
        </pc:spChg>
      </pc:sldChg>
      <pc:sldChg chg="modSp mod">
        <pc:chgData name="Wilkinson, Ulises" userId="aece8d85-eb83-4e23-bf28-c30077cba893" providerId="ADAL" clId="{884F47B1-B553-4192-9126-1C112833296C}" dt="2025-12-15T22:51:03.217" v="36" actId="1076"/>
        <pc:sldMkLst>
          <pc:docMk/>
          <pc:sldMk cId="3956772504" sldId="364"/>
        </pc:sldMkLst>
        <pc:spChg chg="mod">
          <ac:chgData name="Wilkinson, Ulises" userId="aece8d85-eb83-4e23-bf28-c30077cba893" providerId="ADAL" clId="{884F47B1-B553-4192-9126-1C112833296C}" dt="2025-12-15T22:51:03.217" v="36" actId="1076"/>
          <ac:spMkLst>
            <pc:docMk/>
            <pc:sldMk cId="3956772504" sldId="364"/>
            <ac:spMk id="6" creationId="{F154E210-011B-5B68-39B3-E2CC7A6618BE}"/>
          </ac:spMkLst>
        </pc:spChg>
      </pc:sldChg>
      <pc:sldChg chg="modSp mod">
        <pc:chgData name="Wilkinson, Ulises" userId="aece8d85-eb83-4e23-bf28-c30077cba893" providerId="ADAL" clId="{884F47B1-B553-4192-9126-1C112833296C}" dt="2025-12-15T22:51:36.645" v="37" actId="27636"/>
        <pc:sldMkLst>
          <pc:docMk/>
          <pc:sldMk cId="1250575851" sldId="367"/>
        </pc:sldMkLst>
        <pc:spChg chg="mod">
          <ac:chgData name="Wilkinson, Ulises" userId="aece8d85-eb83-4e23-bf28-c30077cba893" providerId="ADAL" clId="{884F47B1-B553-4192-9126-1C112833296C}" dt="2025-12-15T22:51:36.645" v="37" actId="27636"/>
          <ac:spMkLst>
            <pc:docMk/>
            <pc:sldMk cId="1250575851" sldId="367"/>
            <ac:spMk id="2" creationId="{BA3A21D1-C2A0-8353-80E2-F9844F0881B8}"/>
          </ac:spMkLst>
        </pc:spChg>
      </pc:sldChg>
      <pc:sldChg chg="modSp mod">
        <pc:chgData name="Wilkinson, Ulises" userId="aece8d85-eb83-4e23-bf28-c30077cba893" providerId="ADAL" clId="{884F47B1-B553-4192-9126-1C112833296C}" dt="2025-12-15T22:52:22.645" v="40" actId="255"/>
        <pc:sldMkLst>
          <pc:docMk/>
          <pc:sldMk cId="1731994890" sldId="368"/>
        </pc:sldMkLst>
        <pc:spChg chg="mod">
          <ac:chgData name="Wilkinson, Ulises" userId="aece8d85-eb83-4e23-bf28-c30077cba893" providerId="ADAL" clId="{884F47B1-B553-4192-9126-1C112833296C}" dt="2025-12-15T22:52:22.645" v="40" actId="255"/>
          <ac:spMkLst>
            <pc:docMk/>
            <pc:sldMk cId="1731994890" sldId="368"/>
            <ac:spMk id="5" creationId="{63F37992-0A36-F472-D8BD-8359036FEC7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709754-6F6A-41AA-8F4E-788838BC5209}" type="datetimeFigureOut">
              <a:rPr lang="en-US" smtClean="0"/>
              <a:t>12/15/2025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7308C-9D4F-4D83-B327-0C0DA5927070}" type="slidenum">
              <a:rPr lang="en-US" smtClean="0"/>
              <a:t>‹#›</a:t>
            </a:fld>
            <a:endParaRPr lang="en-US"/>
          </a:p>
        </p:txBody>
      </p:sp>
    </p:spTree>
    <p:extLst>
      <p:ext uri="{BB962C8B-B14F-4D97-AF65-F5344CB8AC3E}">
        <p14:creationId xmlns:p14="http://schemas.microsoft.com/office/powerpoint/2010/main" val="1513785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public_domain"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texashistory.unt.edu/" TargetMode="External"/><Relationship Id="rId5" Type="http://schemas.openxmlformats.org/officeDocument/2006/relationships/hyperlink" Target="https://texashistory.unt.edu/ark:/67531/metapth1490445/" TargetMode="External"/><Relationship Id="rId4" Type="http://schemas.openxmlformats.org/officeDocument/2006/relationships/hyperlink" Target="https://en.wikipedia.org/wiki/List_of_countries%27_copyright_lengths"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texashistory.unt.edu/ark:/67531/metapth6024/"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texashistory.unt.edu/ark:/67531/metapth3002/" TargetMode="External"/><Relationship Id="rId4" Type="http://schemas.openxmlformats.org/officeDocument/2006/relationships/hyperlink" Target="https://texashistory.unt.edu/"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texashistory.unt.edu/ark:/67531/metapth5852/"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texashistory.unt.edu/ark:/67531/metapth5851/" TargetMode="External"/><Relationship Id="rId4" Type="http://schemas.openxmlformats.org/officeDocument/2006/relationships/hyperlink" Target="https://texashistory.unt.edu/"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texashistory.unt.edu/ark:/67531/metapth31619/"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texashistory.unt.edu/ark:/67531/metapth47875/" TargetMode="External"/><Relationship Id="rId4" Type="http://schemas.openxmlformats.org/officeDocument/2006/relationships/hyperlink" Target="https://texashistory.unt.edu/" TargetMode="Externa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commons.wikimedia.org/wiki/Commons:Hirtle_chart" TargetMode="External"/><Relationship Id="rId3" Type="http://schemas.openxmlformats.org/officeDocument/2006/relationships/hyperlink" Target="https://texashistory.unt.edu/ark:/67531/metapth5844/" TargetMode="External"/><Relationship Id="rId7" Type="http://schemas.openxmlformats.org/officeDocument/2006/relationships/hyperlink" Target="https://en.wikipedia.org/wiki/publication"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commons.wikimedia.org/wiki/United_States" TargetMode="External"/><Relationship Id="rId5" Type="http://schemas.openxmlformats.org/officeDocument/2006/relationships/hyperlink" Target="https://en.wikipedia.org/wiki/public_domain" TargetMode="External"/><Relationship Id="rId4" Type="http://schemas.openxmlformats.org/officeDocument/2006/relationships/hyperlink" Target="https://texashistory.unt.edu/"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n.wikipedia.org/wiki/Raoul_Josset"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texashistory.unt.edu/" TargetMode="External"/><Relationship Id="rId5" Type="http://schemas.openxmlformats.org/officeDocument/2006/relationships/hyperlink" Target="https://texashistory.unt.edu/ark:/67531/metapth6708/" TargetMode="External"/><Relationship Id="rId4" Type="http://schemas.openxmlformats.org/officeDocument/2006/relationships/hyperlink" Target="https://creativecommons.org/licenses/by/4.0/deed.en"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texashistory.unt.edu/ark:/67531/metapth31159/"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texashistory.unt.edu/ark:/67531/metapth39132/" TargetMode="External"/><Relationship Id="rId4" Type="http://schemas.openxmlformats.org/officeDocument/2006/relationships/hyperlink" Target="https://texashistory.unt.edu/"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texashistory.unt.edu/ark:/67531/metapth101018/"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texashistory.unt.edu/ark:/67531/metapth296851/" TargetMode="External"/><Relationship Id="rId4" Type="http://schemas.openxmlformats.org/officeDocument/2006/relationships/hyperlink" Target="https://texashistory.unt.edu/"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texashistory.unt.edu/ark:/67531/metapth460098/"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texashistory.unt.edu/ark:/67531/metapth674635/" TargetMode="External"/><Relationship Id="rId4" Type="http://schemas.openxmlformats.org/officeDocument/2006/relationships/hyperlink" Target="https://texashistory.unt.edu/"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texashistory.unt.edu/ark:/67531/metapth5928/m1/1"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texashistory.unt.edu/ark:/67531/metapth5828/"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loc.gov/item/2014632129/"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loc.gov/item/2003656937/"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exashistory.unt.edu/ark:/67531/metapth492941/"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texashistory.unt.edu/ark:/67531/metapth55639/" TargetMode="External"/><Relationship Id="rId4" Type="http://schemas.openxmlformats.org/officeDocument/2006/relationships/hyperlink" Target="https://texashistory.unt.edu/"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thealamo.org/remember/battle-and-revolution/travis-letter"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tsl.texas.gov/mcardle/alamo/alamo74.html"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tsl.texas.gov/treasures/giants/seguin/seguin-01"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tsl.texas.gov/treasures/giants/seguin/seguin-pratt-1.html"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texashistory.unt.edu/ark:/67531/metapth29780/"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texashistory.unt.edu/"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texashistory.unt.edu/ark:/67531/metapth47891/"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texashistory.unt.edu/ark:/67531/metapth296851/" TargetMode="External"/><Relationship Id="rId4" Type="http://schemas.openxmlformats.org/officeDocument/2006/relationships/hyperlink" Target="https://texashistory.unt.edu/"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texashistory.unt.edu/ark:/67531/metapth47941/"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texashistory.unt.edu/"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1" dirty="0">
                <a:solidFill>
                  <a:srgbClr val="242424"/>
                </a:solidFill>
                <a:effectLst/>
                <a:latin typeface="Open Sans" panose="020B0606030504020204" pitchFamily="34" charset="0"/>
              </a:rPr>
              <a:t>Sam Houston</a:t>
            </a:r>
            <a:r>
              <a:rPr lang="en-US" b="0" i="0" dirty="0">
                <a:solidFill>
                  <a:srgbClr val="242424"/>
                </a:solidFill>
                <a:effectLst/>
                <a:latin typeface="Open Sans" panose="020B0606030504020204" pitchFamily="34" charset="0"/>
              </a:rPr>
              <a:t>. , ca. 1848. Apr. 27. Photograph. https://www.loc.gov/item/2003656937/.</a:t>
            </a:r>
          </a:p>
          <a:p>
            <a:pPr>
              <a:buNone/>
            </a:pPr>
            <a:br>
              <a:rPr lang="en-US" b="0" i="0" dirty="0">
                <a:solidFill>
                  <a:srgbClr val="242424"/>
                </a:solidFill>
                <a:effectLst/>
                <a:latin typeface="Open Sans" panose="020B0606030504020204" pitchFamily="34" charset="0"/>
              </a:rPr>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680DF-FBC2-44B2-B7B0-5E8793897D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1918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69A54-AA46-897D-306C-F65D9ED2E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912703-813C-F6E4-3639-C737CF01EA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3BA952-31F1-E580-0951-6816FC00C15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202122"/>
                </a:solidFill>
                <a:effectLst/>
                <a:latin typeface="Arial" panose="020B0604020202020204" pitchFamily="34" charset="0"/>
              </a:rPr>
              <a:t>Portrait of James W. Fannin. </a:t>
            </a:r>
            <a:r>
              <a:rPr lang="en-US" sz="2800" b="0" i="1" dirty="0">
                <a:solidFill>
                  <a:srgbClr val="202122"/>
                </a:solidFill>
                <a:effectLst/>
                <a:latin typeface="Arial" panose="020B0604020202020204" pitchFamily="34" charset="0"/>
              </a:rPr>
              <a:t>Exploring the Alamo Legends</a:t>
            </a:r>
            <a:r>
              <a:rPr lang="en-US" sz="2800" b="0" i="0" dirty="0">
                <a:solidFill>
                  <a:srgbClr val="202122"/>
                </a:solidFill>
                <a:effectLst/>
                <a:latin typeface="Arial" panose="020B0604020202020204" pitchFamily="34" charset="0"/>
              </a:rPr>
              <a:t> by Wallace O. Chariton (Republic of Texas Press, 1990), Dallas Historical Society. This work is in the </a:t>
            </a:r>
            <a:r>
              <a:rPr lang="en-US" sz="2800" b="1" i="0" u="none" strike="noStrike" dirty="0">
                <a:solidFill>
                  <a:srgbClr val="202122"/>
                </a:solidFill>
                <a:effectLst/>
                <a:latin typeface="Arial" panose="020B0604020202020204" pitchFamily="34" charset="0"/>
                <a:hlinkClick r:id="rId3" tooltip="en:public domain"/>
              </a:rPr>
              <a:t>public domain</a:t>
            </a:r>
            <a:r>
              <a:rPr lang="en-US" sz="2800" b="0" i="0" dirty="0">
                <a:solidFill>
                  <a:srgbClr val="202122"/>
                </a:solidFill>
                <a:effectLst/>
                <a:latin typeface="Arial" panose="020B0604020202020204" pitchFamily="34" charset="0"/>
              </a:rPr>
              <a:t> in its country of origin and other countries and areas where the </a:t>
            </a:r>
            <a:r>
              <a:rPr lang="en-US" sz="2800" b="0" i="0" u="none" strike="noStrike" dirty="0">
                <a:effectLst/>
                <a:latin typeface="Arial" panose="020B0604020202020204" pitchFamily="34" charset="0"/>
                <a:hlinkClick r:id="rId4" tooltip="w:List of countries' copyright lengths"/>
              </a:rPr>
              <a:t>copyright term</a:t>
            </a:r>
            <a:r>
              <a:rPr lang="en-US" sz="2800" b="0" i="0" dirty="0">
                <a:solidFill>
                  <a:srgbClr val="202122"/>
                </a:solidFill>
                <a:effectLst/>
                <a:latin typeface="Arial" panose="020B0604020202020204" pitchFamily="34" charset="0"/>
              </a:rPr>
              <a:t> is the author's </a:t>
            </a:r>
            <a:r>
              <a:rPr lang="en-US" sz="2800" b="1" i="0" dirty="0">
                <a:solidFill>
                  <a:srgbClr val="202122"/>
                </a:solidFill>
                <a:effectLst/>
                <a:latin typeface="Arial" panose="020B0604020202020204" pitchFamily="34" charset="0"/>
              </a:rPr>
              <a:t>life plus 70 years or fewer</a:t>
            </a:r>
            <a:r>
              <a:rPr lang="en-US" sz="2800" b="0" i="0" dirty="0">
                <a:solidFill>
                  <a:srgbClr val="202122"/>
                </a:solidFill>
                <a:effectLst/>
                <a:latin typeface="Arial" panose="020B0604020202020204" pitchFamily="34" charset="0"/>
              </a:rPr>
              <a:t>. https://commons.wikimedia.org/wiki/File:JamesWFannin.jpg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0" i="0" dirty="0">
              <a:solidFill>
                <a:srgbClr val="2021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757575"/>
                </a:solidFill>
                <a:effectLst/>
                <a:latin typeface="Josefin Sans" pitchFamily="2" charset="0"/>
              </a:rPr>
              <a:t>Hicks, William. [Fannin Battleground State Historic Site: Aerial View], photograph, December 15, 2021; (</a:t>
            </a:r>
            <a:r>
              <a:rPr lang="en-US" sz="2800" b="0" i="0" u="none" strike="noStrike" dirty="0">
                <a:solidFill>
                  <a:srgbClr val="0277BD"/>
                </a:solidFill>
                <a:effectLst/>
                <a:latin typeface="Josefin Sans" pitchFamily="2" charset="0"/>
                <a:hlinkClick r:id="rId5"/>
              </a:rPr>
              <a:t>https://texashistory.unt.edu/ark:/67531/metapth1490445/</a:t>
            </a:r>
            <a:r>
              <a:rPr lang="en-US" sz="2800" b="0" i="0" dirty="0">
                <a:solidFill>
                  <a:srgbClr val="757575"/>
                </a:solidFill>
                <a:effectLst/>
                <a:latin typeface="Josefin Sans" pitchFamily="2" charset="0"/>
              </a:rPr>
              <a:t>: accessed March 7, 2025), University of North Texas Libraries, The Portal to Texas History, </a:t>
            </a:r>
            <a:r>
              <a:rPr lang="en-US" sz="2800" b="0" i="0" u="none" strike="noStrike" dirty="0">
                <a:solidFill>
                  <a:srgbClr val="0277BD"/>
                </a:solidFill>
                <a:effectLst/>
                <a:latin typeface="Josefin Sans" pitchFamily="2" charset="0"/>
                <a:hlinkClick r:id="rId6"/>
              </a:rPr>
              <a:t>https://texashistory.unt.edu</a:t>
            </a:r>
            <a:r>
              <a:rPr lang="en-US" sz="2800" b="0" i="0" dirty="0">
                <a:solidFill>
                  <a:srgbClr val="757575"/>
                </a:solidFill>
                <a:effectLst/>
                <a:latin typeface="Josefin Sans" pitchFamily="2" charset="0"/>
              </a:rPr>
              <a:t>; .</a:t>
            </a:r>
            <a:endParaRPr lang="en-US" sz="1800" b="0" i="1" u="none" strike="noStrike" dirty="0">
              <a:solidFill>
                <a:srgbClr val="242424"/>
              </a:solidFill>
              <a:effectLst/>
              <a:latin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1AB8FC51-EACA-C66F-82C6-A8C927A5C0E9}"/>
              </a:ext>
            </a:extLst>
          </p:cNvPr>
          <p:cNvSpPr>
            <a:spLocks noGrp="1"/>
          </p:cNvSpPr>
          <p:nvPr>
            <p:ph type="sldNum" sz="quarter" idx="5"/>
          </p:nvPr>
        </p:nvSpPr>
        <p:spPr/>
        <p:txBody>
          <a:bodyPr/>
          <a:lstStyle/>
          <a:p>
            <a:fld id="{2E57308C-9D4F-4D83-B327-0C0DA5927070}" type="slidenum">
              <a:rPr lang="en-US" smtClean="0"/>
              <a:t>14</a:t>
            </a:fld>
            <a:endParaRPr lang="en-US"/>
          </a:p>
        </p:txBody>
      </p:sp>
    </p:spTree>
    <p:extLst>
      <p:ext uri="{BB962C8B-B14F-4D97-AF65-F5344CB8AC3E}">
        <p14:creationId xmlns:p14="http://schemas.microsoft.com/office/powerpoint/2010/main" val="1582067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A49E6-4378-A63D-E1BA-418072E4D5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A5A20C-00AF-EEFC-80D4-AFD71920C1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EBB17F-3C90-392D-C188-A6735C95327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757575"/>
                </a:solidFill>
                <a:effectLst/>
                <a:latin typeface="Josefin Sans" pitchFamily="2" charset="0"/>
              </a:rPr>
              <a:t>Santa Anna, Antonio Lopez de. Antonio Lopez de Santa Anna to Lorenzo de Zavala, February 26, 1829, letter, February 26, 1829; (</a:t>
            </a:r>
            <a:r>
              <a:rPr lang="en-US" sz="2800" b="0" i="0" u="none" strike="noStrike" dirty="0">
                <a:solidFill>
                  <a:srgbClr val="0277BD"/>
                </a:solidFill>
                <a:effectLst/>
                <a:latin typeface="Josefin Sans" pitchFamily="2" charset="0"/>
                <a:hlinkClick r:id="rId3"/>
              </a:rPr>
              <a:t>https://texashistory.unt.edu/ark:/67531/metapth6024/</a:t>
            </a:r>
            <a:r>
              <a:rPr lang="en-US" sz="2800" b="0" i="0" dirty="0">
                <a:solidFill>
                  <a:srgbClr val="757575"/>
                </a:solidFill>
                <a:effectLst/>
                <a:latin typeface="Josefin Sans" pitchFamily="2" charset="0"/>
              </a:rPr>
              <a:t>: accessed March 7, 2025), University of North Texas Libraries, The Portal to Texas History, </a:t>
            </a:r>
            <a:r>
              <a:rPr lang="en-US" sz="2800" b="0" i="0" u="none" strike="noStrike" dirty="0">
                <a:solidFill>
                  <a:srgbClr val="0277BD"/>
                </a:solidFill>
                <a:effectLst/>
                <a:latin typeface="Josefin Sans" pitchFamily="2" charset="0"/>
                <a:hlinkClick r:id="rId4"/>
              </a:rPr>
              <a:t>https://texashistory.unt.edu</a:t>
            </a:r>
            <a:r>
              <a:rPr lang="en-US" sz="2800" b="0" i="0" dirty="0">
                <a:solidFill>
                  <a:srgbClr val="757575"/>
                </a:solidFill>
                <a:effectLst/>
                <a:latin typeface="Josefin Sans" pitchFamily="2" charset="0"/>
              </a:rPr>
              <a:t>; crediting The Dolph Briscoe Center for American History.</a:t>
            </a:r>
            <a:endParaRPr lang="en-US" sz="2800" b="1" i="0" dirty="0">
              <a:solidFill>
                <a:srgbClr val="757575"/>
              </a:solidFill>
              <a:effectLst/>
              <a:latin typeface="Josefin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1" i="0" u="none" strike="noStrike" dirty="0">
              <a:solidFill>
                <a:srgbClr val="757575"/>
              </a:solidFill>
              <a:effectLst/>
              <a:latin typeface="Josefin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757575"/>
                </a:solidFill>
                <a:effectLst/>
                <a:latin typeface="Josefin Sans" pitchFamily="2" charset="0"/>
              </a:rPr>
              <a:t>Wheeler, Larry. Portrait of Lorenzo de Zavala, artwork, 1980; (</a:t>
            </a:r>
            <a:r>
              <a:rPr lang="en-US" sz="2800" b="0" i="0" u="none" strike="noStrike" dirty="0">
                <a:solidFill>
                  <a:srgbClr val="0277BD"/>
                </a:solidFill>
                <a:effectLst/>
                <a:latin typeface="Josefin Sans" pitchFamily="2" charset="0"/>
                <a:hlinkClick r:id="rId5"/>
              </a:rPr>
              <a:t>https://texashistory.unt.edu/ark:/67531/metapth3002/</a:t>
            </a:r>
            <a:r>
              <a:rPr lang="en-US" sz="2800" b="0" i="0" dirty="0">
                <a:solidFill>
                  <a:srgbClr val="757575"/>
                </a:solidFill>
                <a:effectLst/>
                <a:latin typeface="Josefin Sans" pitchFamily="2" charset="0"/>
              </a:rPr>
              <a:t>: accessed March 7, 2025), University of North Texas Libraries, The Portal to Texas History, </a:t>
            </a:r>
            <a:r>
              <a:rPr lang="en-US" sz="2800" b="0" i="0" u="none" strike="noStrike" dirty="0">
                <a:solidFill>
                  <a:srgbClr val="0277BD"/>
                </a:solidFill>
                <a:effectLst/>
                <a:latin typeface="Josefin Sans" pitchFamily="2" charset="0"/>
                <a:hlinkClick r:id="rId4"/>
              </a:rPr>
              <a:t>https://texashistory.unt.edu</a:t>
            </a:r>
            <a:r>
              <a:rPr lang="en-US" sz="2800" b="0" i="0" dirty="0">
                <a:solidFill>
                  <a:srgbClr val="757575"/>
                </a:solidFill>
                <a:effectLst/>
                <a:latin typeface="Josefin Sans" pitchFamily="2" charset="0"/>
              </a:rPr>
              <a:t>; crediting San Jacinto Museum of History.</a:t>
            </a:r>
            <a:endParaRPr lang="en-US" sz="1800" b="1" i="1" u="none" strike="noStrike" dirty="0">
              <a:solidFill>
                <a:srgbClr val="242424"/>
              </a:solidFill>
              <a:effectLst/>
              <a:latin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B278FB97-117E-B556-2412-0B072B3D1BE9}"/>
              </a:ext>
            </a:extLst>
          </p:cNvPr>
          <p:cNvSpPr>
            <a:spLocks noGrp="1"/>
          </p:cNvSpPr>
          <p:nvPr>
            <p:ph type="sldNum" sz="quarter" idx="5"/>
          </p:nvPr>
        </p:nvSpPr>
        <p:spPr/>
        <p:txBody>
          <a:bodyPr/>
          <a:lstStyle/>
          <a:p>
            <a:fld id="{2E57308C-9D4F-4D83-B327-0C0DA5927070}" type="slidenum">
              <a:rPr lang="en-US" smtClean="0"/>
              <a:t>15</a:t>
            </a:fld>
            <a:endParaRPr lang="en-US"/>
          </a:p>
        </p:txBody>
      </p:sp>
    </p:spTree>
    <p:extLst>
      <p:ext uri="{BB962C8B-B14F-4D97-AF65-F5344CB8AC3E}">
        <p14:creationId xmlns:p14="http://schemas.microsoft.com/office/powerpoint/2010/main" val="3972945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9B48F-0D79-1278-57FA-949417EA88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0DDE6B-A6A4-3488-32AD-1AFAD86AD5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4CAAB2-534F-2579-6283-1C7857E64B5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err="1">
                <a:solidFill>
                  <a:srgbClr val="757575"/>
                </a:solidFill>
                <a:effectLst/>
                <a:latin typeface="Josefin Sans" pitchFamily="2" charset="0"/>
              </a:rPr>
              <a:t>Ugartechea</a:t>
            </a:r>
            <a:r>
              <a:rPr lang="en-US" sz="2800" b="0" i="0" dirty="0">
                <a:solidFill>
                  <a:srgbClr val="757575"/>
                </a:solidFill>
                <a:effectLst/>
                <a:latin typeface="Josefin Sans" pitchFamily="2" charset="0"/>
              </a:rPr>
              <a:t>, José Domingo. José Domingo </a:t>
            </a:r>
            <a:r>
              <a:rPr lang="en-US" sz="2800" b="0" i="0" dirty="0" err="1">
                <a:solidFill>
                  <a:srgbClr val="757575"/>
                </a:solidFill>
                <a:effectLst/>
                <a:latin typeface="Josefin Sans" pitchFamily="2" charset="0"/>
              </a:rPr>
              <a:t>Ugartechea</a:t>
            </a:r>
            <a:r>
              <a:rPr lang="en-US" sz="2800" b="0" i="0" dirty="0">
                <a:solidFill>
                  <a:srgbClr val="757575"/>
                </a:solidFill>
                <a:effectLst/>
                <a:latin typeface="Josefin Sans" pitchFamily="2" charset="0"/>
              </a:rPr>
              <a:t>, Principal Commandant of Texas to Ayuntamiento of Gonzales], letter, July 31, 1835; (</a:t>
            </a:r>
            <a:r>
              <a:rPr lang="en-US" sz="2800" b="0" i="0" u="none" strike="noStrike" dirty="0">
                <a:solidFill>
                  <a:srgbClr val="0277BD"/>
                </a:solidFill>
                <a:effectLst/>
                <a:latin typeface="Josefin Sans" pitchFamily="2" charset="0"/>
                <a:hlinkClick r:id="rId3"/>
              </a:rPr>
              <a:t>https://texashistory.unt.edu/ark:/67531/metapth5852/</a:t>
            </a:r>
            <a:r>
              <a:rPr lang="en-US" sz="2800" b="0" i="0" dirty="0">
                <a:solidFill>
                  <a:srgbClr val="757575"/>
                </a:solidFill>
                <a:effectLst/>
                <a:latin typeface="Josefin Sans" pitchFamily="2" charset="0"/>
              </a:rPr>
              <a:t>: accessed March 7, 2025), University of North Texas Libraries, The Portal to Texas History, </a:t>
            </a:r>
            <a:r>
              <a:rPr lang="en-US" sz="2800" b="0" i="0" u="none" strike="noStrike" dirty="0">
                <a:solidFill>
                  <a:srgbClr val="0277BD"/>
                </a:solidFill>
                <a:effectLst/>
                <a:latin typeface="Josefin Sans" pitchFamily="2" charset="0"/>
                <a:hlinkClick r:id="rId4"/>
              </a:rPr>
              <a:t>https://texashistory.unt.edu</a:t>
            </a:r>
            <a:r>
              <a:rPr lang="en-US" sz="2800" b="0" i="0" dirty="0">
                <a:solidFill>
                  <a:srgbClr val="757575"/>
                </a:solidFill>
                <a:effectLst/>
                <a:latin typeface="Josefin Sans" pitchFamily="2" charset="0"/>
              </a:rPr>
              <a:t>; crediting Texas General Land Office.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1" u="none" strike="noStrike" dirty="0">
              <a:solidFill>
                <a:srgbClr val="242424"/>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err="1">
                <a:solidFill>
                  <a:srgbClr val="757575"/>
                </a:solidFill>
                <a:effectLst/>
                <a:latin typeface="Josefin Sans" pitchFamily="2" charset="0"/>
              </a:rPr>
              <a:t>Ugartechea</a:t>
            </a:r>
            <a:r>
              <a:rPr lang="en-US" sz="2800" b="0" i="0" dirty="0">
                <a:solidFill>
                  <a:srgbClr val="757575"/>
                </a:solidFill>
                <a:effectLst/>
                <a:latin typeface="Josefin Sans" pitchFamily="2" charset="0"/>
              </a:rPr>
              <a:t>, José Domingo. José Domingo </a:t>
            </a:r>
            <a:r>
              <a:rPr lang="en-US" sz="2800" b="0" i="0" dirty="0" err="1">
                <a:solidFill>
                  <a:srgbClr val="757575"/>
                </a:solidFill>
                <a:effectLst/>
                <a:latin typeface="Josefin Sans" pitchFamily="2" charset="0"/>
              </a:rPr>
              <a:t>Ugartechea</a:t>
            </a:r>
            <a:r>
              <a:rPr lang="en-US" sz="2800" b="0" i="0" dirty="0">
                <a:solidFill>
                  <a:srgbClr val="757575"/>
                </a:solidFill>
                <a:effectLst/>
                <a:latin typeface="Josefin Sans" pitchFamily="2" charset="0"/>
              </a:rPr>
              <a:t>, Principal Commandant of Texas to Political Chief at San Felipe de Austin], letter, September 20, 1835; (</a:t>
            </a:r>
            <a:r>
              <a:rPr lang="en-US" sz="2800" b="0" i="0" u="none" strike="noStrike" dirty="0">
                <a:solidFill>
                  <a:srgbClr val="0277BD"/>
                </a:solidFill>
                <a:effectLst/>
                <a:latin typeface="Josefin Sans" pitchFamily="2" charset="0"/>
                <a:hlinkClick r:id="rId5"/>
              </a:rPr>
              <a:t>https://texashistory.unt.edu/ark:/67531/metapth5851/</a:t>
            </a:r>
            <a:r>
              <a:rPr lang="en-US" sz="2800" b="0" i="0" dirty="0">
                <a:solidFill>
                  <a:srgbClr val="757575"/>
                </a:solidFill>
                <a:effectLst/>
                <a:latin typeface="Josefin Sans" pitchFamily="2" charset="0"/>
              </a:rPr>
              <a:t>: accessed March 7, 2025), University of North Texas Libraries, The Portal to Texas History, </a:t>
            </a:r>
            <a:r>
              <a:rPr lang="en-US" sz="2800" b="0" i="0" u="none" strike="noStrike" dirty="0">
                <a:solidFill>
                  <a:srgbClr val="0277BD"/>
                </a:solidFill>
                <a:effectLst/>
                <a:latin typeface="Josefin Sans" pitchFamily="2" charset="0"/>
                <a:hlinkClick r:id="rId4"/>
              </a:rPr>
              <a:t>https://texashistory.unt.edu</a:t>
            </a:r>
            <a:r>
              <a:rPr lang="en-US" sz="2800" b="0" i="0" dirty="0">
                <a:solidFill>
                  <a:srgbClr val="757575"/>
                </a:solidFill>
                <a:effectLst/>
                <a:latin typeface="Josefin Sans" pitchFamily="2" charset="0"/>
              </a:rPr>
              <a:t>; crediting Texas General Land Office.</a:t>
            </a:r>
            <a:endParaRPr lang="en-US" sz="1800" b="0" i="1" u="none" strike="noStrike" dirty="0">
              <a:solidFill>
                <a:srgbClr val="242424"/>
              </a:solidFill>
              <a:effectLst/>
              <a:latin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76332FD1-BDBE-C209-D40E-11A67ADD13D8}"/>
              </a:ext>
            </a:extLst>
          </p:cNvPr>
          <p:cNvSpPr>
            <a:spLocks noGrp="1"/>
          </p:cNvSpPr>
          <p:nvPr>
            <p:ph type="sldNum" sz="quarter" idx="5"/>
          </p:nvPr>
        </p:nvSpPr>
        <p:spPr/>
        <p:txBody>
          <a:bodyPr/>
          <a:lstStyle/>
          <a:p>
            <a:fld id="{2E57308C-9D4F-4D83-B327-0C0DA5927070}" type="slidenum">
              <a:rPr lang="en-US" smtClean="0"/>
              <a:t>16</a:t>
            </a:fld>
            <a:endParaRPr lang="en-US"/>
          </a:p>
        </p:txBody>
      </p:sp>
    </p:spTree>
    <p:extLst>
      <p:ext uri="{BB962C8B-B14F-4D97-AF65-F5344CB8AC3E}">
        <p14:creationId xmlns:p14="http://schemas.microsoft.com/office/powerpoint/2010/main" val="3743347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36A4A-DA75-3C1E-5F21-798251E62F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9102CB-3228-D6C7-1ADC-3486135698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EBC95A-8967-3FA6-7EB6-016375B4B22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757575"/>
                </a:solidFill>
                <a:effectLst/>
                <a:latin typeface="Josefin Sans" pitchFamily="2" charset="0"/>
              </a:rPr>
              <a:t>[Following Stephen F. Austin, Father of Texas], artwork, 1936; (</a:t>
            </a:r>
            <a:r>
              <a:rPr lang="en-US" sz="2800" b="0" i="0" u="none" strike="noStrike" dirty="0">
                <a:solidFill>
                  <a:srgbClr val="0277BD"/>
                </a:solidFill>
                <a:effectLst/>
                <a:latin typeface="Josefin Sans" pitchFamily="2" charset="0"/>
                <a:hlinkClick r:id="rId3"/>
              </a:rPr>
              <a:t>https://texashistory.unt.edu/ark:/67531/metapth31619/</a:t>
            </a:r>
            <a:r>
              <a:rPr lang="en-US" sz="2800" b="0" i="0" dirty="0">
                <a:solidFill>
                  <a:srgbClr val="757575"/>
                </a:solidFill>
                <a:effectLst/>
                <a:latin typeface="Josefin Sans" pitchFamily="2" charset="0"/>
              </a:rPr>
              <a:t>: accessed March 10, 2025), University of North Texas Libraries, The Portal to Texas History, </a:t>
            </a:r>
            <a:r>
              <a:rPr lang="en-US" sz="2800" b="0" i="0" u="none" strike="noStrike" dirty="0">
                <a:solidFill>
                  <a:srgbClr val="0277BD"/>
                </a:solidFill>
                <a:effectLst/>
                <a:latin typeface="Josefin Sans" pitchFamily="2" charset="0"/>
                <a:hlinkClick r:id="rId4"/>
              </a:rPr>
              <a:t>https://texashistory.unt.edu</a:t>
            </a:r>
            <a:r>
              <a:rPr lang="en-US" sz="2800" b="0" i="0" dirty="0">
                <a:solidFill>
                  <a:srgbClr val="757575"/>
                </a:solidFill>
                <a:effectLst/>
                <a:latin typeface="Josefin Sans" pitchFamily="2" charset="0"/>
              </a:rPr>
              <a:t>; crediting Star of the Republic Museum.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1" u="none" strike="noStrike" dirty="0">
              <a:solidFill>
                <a:srgbClr val="242424"/>
              </a:solidFill>
              <a:effectLst/>
              <a:latin typeface="Times New Roman" panose="02020603050405020304" pitchFamily="18" charset="0"/>
            </a:endParaRPr>
          </a:p>
          <a:p>
            <a:r>
              <a:rPr lang="en-US" b="0" i="0" dirty="0">
                <a:solidFill>
                  <a:srgbClr val="757575"/>
                </a:solidFill>
                <a:effectLst/>
                <a:latin typeface="Josefin Sans" pitchFamily="2" charset="0"/>
              </a:rPr>
              <a:t>Baker &amp; </a:t>
            </a:r>
            <a:r>
              <a:rPr lang="en-US" b="0" i="0" dirty="0" err="1">
                <a:solidFill>
                  <a:srgbClr val="757575"/>
                </a:solidFill>
                <a:effectLst/>
                <a:latin typeface="Josefin Sans" pitchFamily="2" charset="0"/>
              </a:rPr>
              <a:t>Bordens</a:t>
            </a:r>
            <a:r>
              <a:rPr lang="en-US" b="0" i="0" dirty="0">
                <a:solidFill>
                  <a:srgbClr val="757575"/>
                </a:solidFill>
                <a:effectLst/>
                <a:latin typeface="Josefin Sans" pitchFamily="2" charset="0"/>
              </a:rPr>
              <a:t>. Telegraph and Texas Register (San Felipe de Austin [i.e. San Felipe], Tex.), Vol. 1, No. 2, Ed. 1, Saturday, October 17, 1835, newspaper, October 17, 1835; San Felipe de Austin, Texas. (</a:t>
            </a:r>
            <a:r>
              <a:rPr lang="en-US" b="0" i="0" u="none" strike="noStrike" dirty="0">
                <a:solidFill>
                  <a:srgbClr val="0277BD"/>
                </a:solidFill>
                <a:effectLst/>
                <a:latin typeface="Josefin Sans" pitchFamily="2" charset="0"/>
                <a:hlinkClick r:id="rId5"/>
              </a:rPr>
              <a:t>https://texashistory.unt.edu/ark:/67531/metapth47875/</a:t>
            </a:r>
            <a:r>
              <a:rPr lang="en-US" b="0" i="0" dirty="0">
                <a:solidFill>
                  <a:srgbClr val="757575"/>
                </a:solidFill>
                <a:effectLst/>
                <a:latin typeface="Josefin Sans" pitchFamily="2" charset="0"/>
              </a:rPr>
              <a:t>: accessed March 10, 2025), University of North Texas Libraries, The Portal to Texas History, </a:t>
            </a:r>
            <a:r>
              <a:rPr lang="en-US" b="0" i="0" u="none" strike="noStrike" dirty="0">
                <a:solidFill>
                  <a:srgbClr val="0277BD"/>
                </a:solidFill>
                <a:effectLst/>
                <a:latin typeface="Josefin Sans" pitchFamily="2" charset="0"/>
                <a:hlinkClick r:id="rId4"/>
              </a:rPr>
              <a:t>https://texashistory.unt.edu</a:t>
            </a:r>
            <a:r>
              <a:rPr lang="en-US" b="0" i="0" dirty="0">
                <a:solidFill>
                  <a:srgbClr val="757575"/>
                </a:solidFill>
                <a:effectLst/>
                <a:latin typeface="Josefin Sans" pitchFamily="2" charset="0"/>
              </a:rPr>
              <a:t>; crediting The Dolph Briscoe Center for American History.</a:t>
            </a:r>
            <a:endParaRPr lang="en-US" dirty="0"/>
          </a:p>
        </p:txBody>
      </p:sp>
      <p:sp>
        <p:nvSpPr>
          <p:cNvPr id="4" name="Slide Number Placeholder 3">
            <a:extLst>
              <a:ext uri="{FF2B5EF4-FFF2-40B4-BE49-F238E27FC236}">
                <a16:creationId xmlns:a16="http://schemas.microsoft.com/office/drawing/2014/main" id="{85B61451-ED0E-482E-B914-6BB05CEEBA9D}"/>
              </a:ext>
            </a:extLst>
          </p:cNvPr>
          <p:cNvSpPr>
            <a:spLocks noGrp="1"/>
          </p:cNvSpPr>
          <p:nvPr>
            <p:ph type="sldNum" sz="quarter" idx="5"/>
          </p:nvPr>
        </p:nvSpPr>
        <p:spPr/>
        <p:txBody>
          <a:bodyPr/>
          <a:lstStyle/>
          <a:p>
            <a:fld id="{2E57308C-9D4F-4D83-B327-0C0DA5927070}" type="slidenum">
              <a:rPr lang="en-US" smtClean="0"/>
              <a:t>17</a:t>
            </a:fld>
            <a:endParaRPr lang="en-US"/>
          </a:p>
        </p:txBody>
      </p:sp>
    </p:spTree>
    <p:extLst>
      <p:ext uri="{BB962C8B-B14F-4D97-AF65-F5344CB8AC3E}">
        <p14:creationId xmlns:p14="http://schemas.microsoft.com/office/powerpoint/2010/main" val="3007834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314AB-3CAF-CEAD-BC86-6CB8D801D0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A3DF30-23D5-C9A0-D8B4-935E9EAFA7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A603E4-73C9-3836-8903-E54DBB5F376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757575"/>
                </a:solidFill>
                <a:effectLst/>
                <a:latin typeface="Josefin Sans" pitchFamily="2" charset="0"/>
              </a:rPr>
              <a:t>de Cos, Martin Perfecto. Letter from Martín Perfecto de Cos to Commandant General June 17th 1835, letter, June 17, 1835; (</a:t>
            </a:r>
            <a:r>
              <a:rPr lang="en-US" sz="2800" b="0" i="0" u="none" strike="noStrike" dirty="0">
                <a:solidFill>
                  <a:srgbClr val="0277BD"/>
                </a:solidFill>
                <a:effectLst/>
                <a:latin typeface="Josefin Sans" pitchFamily="2" charset="0"/>
                <a:hlinkClick r:id="rId3"/>
              </a:rPr>
              <a:t>https://texashistory.unt.edu/ark:/67531/metapth5844/</a:t>
            </a:r>
            <a:r>
              <a:rPr lang="en-US" sz="2800" b="0" i="0" dirty="0">
                <a:solidFill>
                  <a:srgbClr val="757575"/>
                </a:solidFill>
                <a:effectLst/>
                <a:latin typeface="Josefin Sans" pitchFamily="2" charset="0"/>
              </a:rPr>
              <a:t>: accessed March 10, 2025), University of North Texas Libraries, The Portal to Texas History, </a:t>
            </a:r>
            <a:r>
              <a:rPr lang="en-US" sz="2800" b="0" i="0" u="none" strike="noStrike" dirty="0">
                <a:solidFill>
                  <a:srgbClr val="0277BD"/>
                </a:solidFill>
                <a:effectLst/>
                <a:latin typeface="Josefin Sans" pitchFamily="2" charset="0"/>
                <a:hlinkClick r:id="rId4"/>
              </a:rPr>
              <a:t>https://texashistory.unt.edu</a:t>
            </a:r>
            <a:r>
              <a:rPr lang="en-US" sz="2800" b="0" i="0" dirty="0">
                <a:solidFill>
                  <a:srgbClr val="757575"/>
                </a:solidFill>
                <a:effectLst/>
                <a:latin typeface="Josefin Sans" pitchFamily="2" charset="0"/>
              </a:rPr>
              <a:t>; crediting Texas General Land Office.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0" i="0" u="none" strike="noStrike" dirty="0">
              <a:solidFill>
                <a:srgbClr val="757575"/>
              </a:solidFill>
              <a:effectLst/>
              <a:latin typeface="Josefin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2800" b="1" i="0" dirty="0">
                <a:solidFill>
                  <a:srgbClr val="202122"/>
                </a:solidFill>
                <a:effectLst/>
                <a:latin typeface="Arial" panose="020B0604020202020204" pitchFamily="34" charset="0"/>
              </a:rPr>
              <a:t> </a:t>
            </a:r>
            <a:r>
              <a:rPr lang="es-ES" sz="2800" b="0" i="0" dirty="0" err="1">
                <a:solidFill>
                  <a:srgbClr val="202122"/>
                </a:solidFill>
                <a:effectLst/>
                <a:latin typeface="Arial" panose="020B0604020202020204" pitchFamily="34" charset="0"/>
              </a:rPr>
              <a:t>Mexican</a:t>
            </a:r>
            <a:r>
              <a:rPr lang="es-ES" sz="2800" b="0" i="0" dirty="0">
                <a:solidFill>
                  <a:srgbClr val="202122"/>
                </a:solidFill>
                <a:effectLst/>
                <a:latin typeface="Arial" panose="020B0604020202020204" pitchFamily="34" charset="0"/>
              </a:rPr>
              <a:t> General Martín Perfecto de Cos</a:t>
            </a:r>
            <a:r>
              <a:rPr lang="en-US" sz="2800" b="0" i="0" u="none" strike="noStrike" dirty="0">
                <a:solidFill>
                  <a:srgbClr val="757575"/>
                </a:solidFill>
                <a:effectLst/>
                <a:latin typeface="Josefin Sans" pitchFamily="2" charset="0"/>
              </a:rPr>
              <a:t>. </a:t>
            </a:r>
            <a:r>
              <a:rPr lang="en-US" sz="2800" b="0" i="0" dirty="0">
                <a:solidFill>
                  <a:srgbClr val="202122"/>
                </a:solidFill>
                <a:effectLst/>
                <a:latin typeface="Arial" panose="020B0604020202020204" pitchFamily="34" charset="0"/>
              </a:rPr>
              <a:t>Pioneer Heroes and Daring Deeds, published by Scammell and Company in 1882; reprinted in Frank Thompson's 2002 book The Alamo, published by the University of North Texas Press</a:t>
            </a:r>
            <a:r>
              <a:rPr lang="en-US" sz="2800" b="0" i="0" u="none" strike="noStrike" dirty="0">
                <a:solidFill>
                  <a:srgbClr val="757575"/>
                </a:solidFill>
                <a:effectLst/>
                <a:latin typeface="Josefin Sans" pitchFamily="2" charset="0"/>
              </a:rPr>
              <a:t>. </a:t>
            </a:r>
            <a:r>
              <a:rPr lang="en-US" sz="2800" b="0" i="1" dirty="0">
                <a:solidFill>
                  <a:srgbClr val="202122"/>
                </a:solidFill>
                <a:effectLst/>
                <a:latin typeface="Arial" panose="020B0604020202020204" pitchFamily="34" charset="0"/>
              </a:rPr>
              <a:t>This media file is in the </a:t>
            </a:r>
            <a:r>
              <a:rPr lang="en-US" sz="2800" b="1" i="1" u="none" strike="noStrike" dirty="0">
                <a:solidFill>
                  <a:srgbClr val="202122"/>
                </a:solidFill>
                <a:effectLst/>
                <a:latin typeface="Arial" panose="020B0604020202020204" pitchFamily="34" charset="0"/>
                <a:hlinkClick r:id="rId5" tooltip="w:public domain"/>
              </a:rPr>
              <a:t>public domain</a:t>
            </a:r>
            <a:r>
              <a:rPr lang="en-US" sz="2800" b="0" i="1" dirty="0">
                <a:solidFill>
                  <a:srgbClr val="202122"/>
                </a:solidFill>
                <a:effectLst/>
                <a:latin typeface="Arial" panose="020B0604020202020204" pitchFamily="34" charset="0"/>
              </a:rPr>
              <a:t> in the </a:t>
            </a:r>
            <a:r>
              <a:rPr lang="en-US" sz="2800" b="0" i="1" u="none" strike="noStrike" dirty="0">
                <a:solidFill>
                  <a:srgbClr val="202122"/>
                </a:solidFill>
                <a:effectLst/>
                <a:latin typeface="Arial" panose="020B0604020202020204" pitchFamily="34" charset="0"/>
                <a:hlinkClick r:id="rId6" tooltip="United States"/>
              </a:rPr>
              <a:t>United States</a:t>
            </a:r>
            <a:r>
              <a:rPr lang="en-US" sz="2800" b="0" i="1" dirty="0">
                <a:solidFill>
                  <a:srgbClr val="202122"/>
                </a:solidFill>
                <a:effectLst/>
                <a:latin typeface="Arial" panose="020B0604020202020204" pitchFamily="34" charset="0"/>
              </a:rPr>
              <a:t>. This applies to U.S. works where the copyright has expired, often because its first </a:t>
            </a:r>
            <a:r>
              <a:rPr lang="en-US" sz="2800" b="0" i="1" u="none" strike="noStrike" dirty="0">
                <a:solidFill>
                  <a:srgbClr val="202122"/>
                </a:solidFill>
                <a:effectLst/>
                <a:latin typeface="Arial" panose="020B0604020202020204" pitchFamily="34" charset="0"/>
                <a:hlinkClick r:id="rId7" tooltip="w:publication"/>
              </a:rPr>
              <a:t>publication</a:t>
            </a:r>
            <a:r>
              <a:rPr lang="en-US" sz="2800" b="0" i="1" dirty="0">
                <a:solidFill>
                  <a:srgbClr val="202122"/>
                </a:solidFill>
                <a:effectLst/>
                <a:latin typeface="Arial" panose="020B0604020202020204" pitchFamily="34" charset="0"/>
              </a:rPr>
              <a:t> occurred prior to January 1, 1930, and if not then due to lack of notice or renewal. See </a:t>
            </a:r>
            <a:r>
              <a:rPr lang="en-US" sz="2800" b="0" i="1" u="none" strike="noStrike" dirty="0">
                <a:solidFill>
                  <a:srgbClr val="202122"/>
                </a:solidFill>
                <a:effectLst/>
                <a:latin typeface="Arial" panose="020B0604020202020204" pitchFamily="34" charset="0"/>
                <a:hlinkClick r:id="rId8" tooltip="Commons:Hirtle chart"/>
              </a:rPr>
              <a:t>this page</a:t>
            </a:r>
            <a:r>
              <a:rPr lang="en-US" sz="2800" b="0" i="1" dirty="0">
                <a:solidFill>
                  <a:srgbClr val="202122"/>
                </a:solidFill>
                <a:effectLst/>
                <a:latin typeface="Arial" panose="020B0604020202020204" pitchFamily="34" charset="0"/>
              </a:rPr>
              <a:t> for further explanation. https://commons.wikimedia.org/wiki/File:Martin_perfecto_de_cos.jpg </a:t>
            </a:r>
            <a:endParaRPr lang="en-US" sz="1800" b="0" i="1" u="none" strike="noStrike" dirty="0">
              <a:solidFill>
                <a:srgbClr val="242424"/>
              </a:solidFill>
              <a:effectLst/>
              <a:latin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DE853AB4-B73B-A2AE-8785-B9C5A9BB96E2}"/>
              </a:ext>
            </a:extLst>
          </p:cNvPr>
          <p:cNvSpPr>
            <a:spLocks noGrp="1"/>
          </p:cNvSpPr>
          <p:nvPr>
            <p:ph type="sldNum" sz="quarter" idx="5"/>
          </p:nvPr>
        </p:nvSpPr>
        <p:spPr/>
        <p:txBody>
          <a:bodyPr/>
          <a:lstStyle/>
          <a:p>
            <a:fld id="{2E57308C-9D4F-4D83-B327-0C0DA5927070}" type="slidenum">
              <a:rPr lang="en-US" smtClean="0"/>
              <a:t>18</a:t>
            </a:fld>
            <a:endParaRPr lang="en-US"/>
          </a:p>
        </p:txBody>
      </p:sp>
    </p:spTree>
    <p:extLst>
      <p:ext uri="{BB962C8B-B14F-4D97-AF65-F5344CB8AC3E}">
        <p14:creationId xmlns:p14="http://schemas.microsoft.com/office/powerpoint/2010/main" val="3264609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BD02B-E262-1601-B7DC-D0400FBBC2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13C4F7-5E00-B3EB-A629-5C3700694D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FA6D39-FEE8-FD42-E9D2-4D766F7150D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202122"/>
                </a:solidFill>
                <a:effectLst/>
                <a:latin typeface="Arial" panose="020B0604020202020204" pitchFamily="34" charset="0"/>
              </a:rPr>
              <a:t>The George C. Childress Centennial Statue at Washington-on-the-Brazos State Historic Site. </a:t>
            </a:r>
            <a:r>
              <a:rPr lang="en-US" sz="2800" b="0" i="0" u="none" strike="noStrike" dirty="0">
                <a:effectLst/>
                <a:latin typeface="Arial" panose="020B0604020202020204" pitchFamily="34" charset="0"/>
                <a:hlinkClick r:id="rId3" tooltip="w:Raoul Josset"/>
              </a:rPr>
              <a:t>Raoul </a:t>
            </a:r>
            <a:r>
              <a:rPr lang="en-US" sz="2800" b="0" i="0" u="none" strike="noStrike" dirty="0" err="1">
                <a:effectLst/>
                <a:latin typeface="Arial" panose="020B0604020202020204" pitchFamily="34" charset="0"/>
                <a:hlinkClick r:id="rId3" tooltip="w:Raoul Josset"/>
              </a:rPr>
              <a:t>Josset</a:t>
            </a:r>
            <a:r>
              <a:rPr lang="en-US" sz="2800" b="0" i="0" dirty="0">
                <a:solidFill>
                  <a:srgbClr val="202122"/>
                </a:solidFill>
                <a:effectLst/>
                <a:latin typeface="Arial" panose="020B0604020202020204" pitchFamily="34" charset="0"/>
              </a:rPr>
              <a:t> sculpted the statue for the 1936 Texas Centennial. The statue was dedicated on March 2, 1939. Larry D. Moore © 2016 Larry D. Moore. Licensed under </a:t>
            </a:r>
            <a:r>
              <a:rPr lang="en-US" sz="2800" b="0" i="0" u="none" strike="noStrike" dirty="0">
                <a:effectLst/>
                <a:latin typeface="Arial" panose="020B0604020202020204" pitchFamily="34" charset="0"/>
                <a:hlinkClick r:id="rId4"/>
              </a:rPr>
              <a:t>CC BY 4.0</a:t>
            </a:r>
            <a:r>
              <a:rPr lang="en-US" sz="2800" b="0" i="0" dirty="0">
                <a:solidFill>
                  <a:srgbClr val="202122"/>
                </a:solidFill>
                <a:effectLst/>
                <a:latin typeface="Arial" panose="020B0604020202020204" pitchFamily="34" charset="0"/>
              </a:rPr>
              <a:t>.</a:t>
            </a:r>
            <a:br>
              <a:rPr lang="en-US" sz="2800" dirty="0"/>
            </a:br>
            <a:r>
              <a:rPr lang="en-US" sz="2800" b="1" i="0" dirty="0">
                <a:solidFill>
                  <a:srgbClr val="202122"/>
                </a:solidFill>
                <a:effectLst/>
                <a:latin typeface="Arial" panose="020B0604020202020204" pitchFamily="34" charset="0"/>
              </a:rPr>
              <a:t>Attribution Specification:</a:t>
            </a:r>
            <a:r>
              <a:rPr lang="en-US" sz="2800" b="0" i="0" dirty="0">
                <a:solidFill>
                  <a:srgbClr val="202122"/>
                </a:solidFill>
                <a:effectLst/>
                <a:latin typeface="Arial" panose="020B0604020202020204" pitchFamily="34" charset="0"/>
              </a:rPr>
              <a:t> Reuse without attribution is a violation of the license. The photographer's name and the link to the license are required. A link back to this source is requested. Example: </a:t>
            </a:r>
            <a:r>
              <a:rPr lang="en-US" sz="2800" b="0" i="1" dirty="0">
                <a:solidFill>
                  <a:srgbClr val="202122"/>
                </a:solidFill>
                <a:effectLst/>
                <a:latin typeface="Arial" panose="020B0604020202020204" pitchFamily="34" charset="0"/>
              </a:rPr>
              <a:t>Larry D. Moore, </a:t>
            </a:r>
            <a:r>
              <a:rPr lang="en-US" sz="2800" b="0" i="1" u="none" strike="noStrike" dirty="0">
                <a:solidFill>
                  <a:srgbClr val="202122"/>
                </a:solidFill>
                <a:effectLst/>
                <a:latin typeface="Arial" panose="020B0604020202020204" pitchFamily="34" charset="0"/>
                <a:hlinkClick r:id="rId4"/>
              </a:rPr>
              <a:t>CC BY 4.0</a:t>
            </a:r>
            <a:r>
              <a:rPr lang="en-US" sz="2800" b="0" i="1" dirty="0">
                <a:solidFill>
                  <a:srgbClr val="202122"/>
                </a:solidFill>
                <a:effectLst/>
                <a:latin typeface="Arial" panose="020B0604020202020204" pitchFamily="34" charset="0"/>
              </a:rPr>
              <a:t>, Wikimedia Commons</a:t>
            </a:r>
            <a:r>
              <a:rPr lang="en-US" sz="2800" b="0" i="0" dirty="0">
                <a:solidFill>
                  <a:srgbClr val="202122"/>
                </a:solidFill>
                <a:effectLst/>
                <a:latin typeface="Arial" panose="020B0604020202020204" pitchFamily="34" charset="0"/>
              </a:rPr>
              <a:t>. https://commons.wikimedia.org/wiki/File:George_Childress_Centennial_Statue.jpg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0" i="0" u="none" strike="noStrike" dirty="0">
              <a:solidFill>
                <a:srgbClr val="2021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757575"/>
                </a:solidFill>
                <a:effectLst/>
                <a:latin typeface="Josefin Sans" pitchFamily="2" charset="0"/>
              </a:rPr>
              <a:t>Kimble, H. S. [Copy of the Constitution of the Republic of Texas, March 17, 1836], text, March 17, 1836; (</a:t>
            </a:r>
            <a:r>
              <a:rPr lang="en-US" sz="4000" b="0" i="0" u="none" strike="noStrike" dirty="0">
                <a:solidFill>
                  <a:srgbClr val="0277BD"/>
                </a:solidFill>
                <a:effectLst/>
                <a:latin typeface="Josefin Sans" pitchFamily="2" charset="0"/>
                <a:hlinkClick r:id="rId5"/>
              </a:rPr>
              <a:t>https://texashistory.unt.edu/ark:/67531/metapth6708/</a:t>
            </a:r>
            <a:r>
              <a:rPr lang="en-US" sz="4000" b="0" i="0" dirty="0">
                <a:solidFill>
                  <a:srgbClr val="757575"/>
                </a:solidFill>
                <a:effectLst/>
                <a:latin typeface="Josefin Sans" pitchFamily="2" charset="0"/>
              </a:rPr>
              <a:t>: accessed March 10, 2025), University of North Texas Libraries, The Portal to Texas History, </a:t>
            </a:r>
            <a:r>
              <a:rPr lang="en-US" sz="4000" b="0" i="0" u="none" strike="noStrike" dirty="0">
                <a:solidFill>
                  <a:srgbClr val="0277BD"/>
                </a:solidFill>
                <a:effectLst/>
                <a:latin typeface="Josefin Sans" pitchFamily="2" charset="0"/>
                <a:hlinkClick r:id="rId6"/>
              </a:rPr>
              <a:t>https://texashistory.unt.edu</a:t>
            </a:r>
            <a:r>
              <a:rPr lang="en-US" sz="4000" b="0" i="0" dirty="0">
                <a:solidFill>
                  <a:srgbClr val="757575"/>
                </a:solidFill>
                <a:effectLst/>
                <a:latin typeface="Josefin Sans" pitchFamily="2" charset="0"/>
              </a:rPr>
              <a:t>; crediting The Dolph Briscoe Center for American History.</a:t>
            </a:r>
            <a:endParaRPr lang="en-US" sz="2800" b="0" i="0" u="none" strike="noStrike" dirty="0">
              <a:solidFill>
                <a:srgbClr val="2021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1" u="none" strike="noStrike" dirty="0">
              <a:solidFill>
                <a:srgbClr val="242424"/>
              </a:solidFill>
              <a:effectLst/>
              <a:latin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6ED36117-A8A1-680F-3504-223792708E14}"/>
              </a:ext>
            </a:extLst>
          </p:cNvPr>
          <p:cNvSpPr>
            <a:spLocks noGrp="1"/>
          </p:cNvSpPr>
          <p:nvPr>
            <p:ph type="sldNum" sz="quarter" idx="5"/>
          </p:nvPr>
        </p:nvSpPr>
        <p:spPr/>
        <p:txBody>
          <a:bodyPr/>
          <a:lstStyle/>
          <a:p>
            <a:fld id="{2E57308C-9D4F-4D83-B327-0C0DA5927070}" type="slidenum">
              <a:rPr lang="en-US" smtClean="0"/>
              <a:t>19</a:t>
            </a:fld>
            <a:endParaRPr lang="en-US"/>
          </a:p>
        </p:txBody>
      </p:sp>
    </p:spTree>
    <p:extLst>
      <p:ext uri="{BB962C8B-B14F-4D97-AF65-F5344CB8AC3E}">
        <p14:creationId xmlns:p14="http://schemas.microsoft.com/office/powerpoint/2010/main" val="1844096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C6836-3742-5D3B-F53C-777EA1CAAE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173E8B-B4F6-177C-7107-85E0FCA506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E07A36-09AD-887F-F5EC-DEC49E51BAC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757575"/>
                </a:solidFill>
                <a:effectLst/>
                <a:latin typeface="Josefin Sans" pitchFamily="2" charset="0"/>
              </a:rPr>
              <a:t>Treaty of Velasco, text, 1836; (</a:t>
            </a:r>
            <a:r>
              <a:rPr lang="en-US" sz="2800" b="0" i="0" u="none" strike="noStrike" dirty="0">
                <a:solidFill>
                  <a:srgbClr val="0277BD"/>
                </a:solidFill>
                <a:effectLst/>
                <a:latin typeface="Josefin Sans" pitchFamily="2" charset="0"/>
                <a:hlinkClick r:id="rId3"/>
              </a:rPr>
              <a:t>https://texashistory.unt.edu/ark:/67531/metapth31159/</a:t>
            </a:r>
            <a:r>
              <a:rPr lang="en-US" sz="2800" b="0" i="0" dirty="0">
                <a:solidFill>
                  <a:srgbClr val="757575"/>
                </a:solidFill>
                <a:effectLst/>
                <a:latin typeface="Josefin Sans" pitchFamily="2" charset="0"/>
              </a:rPr>
              <a:t>: accessed March 10, 2025), University of North Texas Libraries, The Portal to Texas History, </a:t>
            </a:r>
            <a:r>
              <a:rPr lang="en-US" sz="2800" b="0" i="0" u="none" strike="noStrike" dirty="0">
                <a:solidFill>
                  <a:srgbClr val="0277BD"/>
                </a:solidFill>
                <a:effectLst/>
                <a:latin typeface="Josefin Sans" pitchFamily="2" charset="0"/>
                <a:hlinkClick r:id="rId4"/>
              </a:rPr>
              <a:t>https://texashistory.unt.edu</a:t>
            </a:r>
            <a:r>
              <a:rPr lang="en-US" sz="2800" b="0" i="0" dirty="0">
                <a:solidFill>
                  <a:srgbClr val="757575"/>
                </a:solidFill>
                <a:effectLst/>
                <a:latin typeface="Josefin Sans" pitchFamily="2" charset="0"/>
              </a:rPr>
              <a:t>; crediting Star of the Republic Museum.</a:t>
            </a:r>
          </a:p>
          <a:p>
            <a:endParaRPr lang="en-US" dirty="0"/>
          </a:p>
          <a:p>
            <a:r>
              <a:rPr lang="en-US" b="0" i="0" dirty="0">
                <a:solidFill>
                  <a:srgbClr val="757575"/>
                </a:solidFill>
                <a:effectLst/>
                <a:latin typeface="Josefin Sans" pitchFamily="2" charset="0"/>
              </a:rPr>
              <a:t>Baker, D. W. C. (De Witt Clinton), 1832-1881. A Texas Scrap-Book: Made Up of the History, Biography, and Miscellany of Texas and Its People, book, 1875; New York. (</a:t>
            </a:r>
            <a:r>
              <a:rPr lang="en-US" b="0" i="0" u="none" strike="noStrike" dirty="0">
                <a:solidFill>
                  <a:srgbClr val="0277BD"/>
                </a:solidFill>
                <a:effectLst/>
                <a:latin typeface="Josefin Sans" pitchFamily="2" charset="0"/>
                <a:hlinkClick r:id="rId5"/>
              </a:rPr>
              <a:t>https://texashistory.unt.edu/ark:/67531/metapth39132/</a:t>
            </a:r>
            <a:r>
              <a:rPr lang="en-US" b="0" i="0" dirty="0">
                <a:solidFill>
                  <a:srgbClr val="757575"/>
                </a:solidFill>
                <a:effectLst/>
                <a:latin typeface="Josefin Sans" pitchFamily="2" charset="0"/>
              </a:rPr>
              <a:t>: accessed March 10, 2025), University of North Texas Libraries, The Portal to Texas History, </a:t>
            </a:r>
            <a:r>
              <a:rPr lang="en-US" b="0" i="0" u="none" strike="noStrike" dirty="0">
                <a:solidFill>
                  <a:srgbClr val="0277BD"/>
                </a:solidFill>
                <a:effectLst/>
                <a:latin typeface="Josefin Sans" pitchFamily="2" charset="0"/>
                <a:hlinkClick r:id="rId4"/>
              </a:rPr>
              <a:t>https://texashistory.unt.edu</a:t>
            </a:r>
            <a:r>
              <a:rPr lang="en-US" b="0" i="0" dirty="0">
                <a:solidFill>
                  <a:srgbClr val="757575"/>
                </a:solidFill>
                <a:effectLst/>
                <a:latin typeface="Josefin Sans" pitchFamily="2" charset="0"/>
              </a:rPr>
              <a:t>; crediting Austin History Center, Austin Public Library.</a:t>
            </a:r>
            <a:endParaRPr lang="en-US" dirty="0"/>
          </a:p>
        </p:txBody>
      </p:sp>
      <p:sp>
        <p:nvSpPr>
          <p:cNvPr id="4" name="Slide Number Placeholder 3">
            <a:extLst>
              <a:ext uri="{FF2B5EF4-FFF2-40B4-BE49-F238E27FC236}">
                <a16:creationId xmlns:a16="http://schemas.microsoft.com/office/drawing/2014/main" id="{8653CA90-4E14-3644-3C5E-DDF6092FCB1E}"/>
              </a:ext>
            </a:extLst>
          </p:cNvPr>
          <p:cNvSpPr>
            <a:spLocks noGrp="1"/>
          </p:cNvSpPr>
          <p:nvPr>
            <p:ph type="sldNum" sz="quarter" idx="5"/>
          </p:nvPr>
        </p:nvSpPr>
        <p:spPr/>
        <p:txBody>
          <a:bodyPr/>
          <a:lstStyle/>
          <a:p>
            <a:fld id="{2E57308C-9D4F-4D83-B327-0C0DA5927070}" type="slidenum">
              <a:rPr lang="en-US" smtClean="0"/>
              <a:t>20</a:t>
            </a:fld>
            <a:endParaRPr lang="en-US"/>
          </a:p>
        </p:txBody>
      </p:sp>
    </p:spTree>
    <p:extLst>
      <p:ext uri="{BB962C8B-B14F-4D97-AF65-F5344CB8AC3E}">
        <p14:creationId xmlns:p14="http://schemas.microsoft.com/office/powerpoint/2010/main" val="2438280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44B3C-A1AE-0D09-2620-A5C5267B7C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04268C-D4B9-F01A-A646-FE64D37247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69D2F4-D6D1-77EA-ED8D-543E17C64E2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757575"/>
                </a:solidFill>
                <a:effectLst/>
                <a:latin typeface="Josefin Sans" pitchFamily="2" charset="0"/>
              </a:rPr>
              <a:t>Texas State Historical Association. The Quarterly of the Texas State Historical Association, Volume 4, July 1900 - April, 1901, periodical, 1901; Austin, Texas. (</a:t>
            </a:r>
            <a:r>
              <a:rPr lang="en-US" sz="2800" b="0" i="0" u="none" strike="noStrike" dirty="0">
                <a:solidFill>
                  <a:srgbClr val="0277BD"/>
                </a:solidFill>
                <a:effectLst/>
                <a:latin typeface="Josefin Sans" pitchFamily="2" charset="0"/>
                <a:hlinkClick r:id="rId3"/>
              </a:rPr>
              <a:t>https://texashistory.unt.edu/ark:/67531/metapth101018/</a:t>
            </a:r>
            <a:r>
              <a:rPr lang="en-US" sz="2800" b="0" i="0" dirty="0">
                <a:solidFill>
                  <a:srgbClr val="757575"/>
                </a:solidFill>
                <a:effectLst/>
                <a:latin typeface="Josefin Sans" pitchFamily="2" charset="0"/>
              </a:rPr>
              <a:t>: accessed March 10, 2025), University of North Texas Libraries, The Portal to Texas History, </a:t>
            </a:r>
            <a:r>
              <a:rPr lang="en-US" sz="2800" b="0" i="0" u="none" strike="noStrike" dirty="0">
                <a:solidFill>
                  <a:srgbClr val="0277BD"/>
                </a:solidFill>
                <a:effectLst/>
                <a:latin typeface="Josefin Sans" pitchFamily="2" charset="0"/>
                <a:hlinkClick r:id="rId4"/>
              </a:rPr>
              <a:t>https://texashistory.unt.edu</a:t>
            </a:r>
            <a:r>
              <a:rPr lang="en-US" sz="2800" b="0" i="0" dirty="0">
                <a:solidFill>
                  <a:srgbClr val="757575"/>
                </a:solidFill>
                <a:effectLst/>
                <a:latin typeface="Josefin Sans" pitchFamily="2" charset="0"/>
              </a:rPr>
              <a:t>; crediting Texas State Historical Association.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0" i="0" u="none" strike="noStrike" dirty="0">
              <a:solidFill>
                <a:srgbClr val="757575"/>
              </a:solidFill>
              <a:effectLst/>
              <a:latin typeface="Josefin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757575"/>
                </a:solidFill>
                <a:effectLst/>
                <a:latin typeface="Arial" panose="020B0604020202020204" pitchFamily="34" charset="0"/>
              </a:rPr>
              <a:t>Carrington, Evelyn M. Women in Early Texas, book, 1993; Austin, Texas. (</a:t>
            </a:r>
            <a:r>
              <a:rPr lang="en-US" sz="1800" b="0" i="0" u="none" strike="noStrike" dirty="0">
                <a:solidFill>
                  <a:srgbClr val="0277BD"/>
                </a:solidFill>
                <a:effectLst/>
                <a:latin typeface="Arial" panose="020B0604020202020204" pitchFamily="34" charset="0"/>
                <a:hlinkClick r:id="rId5"/>
              </a:rPr>
              <a:t>https://texashistory.unt.edu/ark:/67531/metapth296851/</a:t>
            </a:r>
            <a:r>
              <a:rPr lang="en-US" sz="1800" b="0" i="0" u="none" strike="noStrike" dirty="0">
                <a:solidFill>
                  <a:srgbClr val="757575"/>
                </a:solidFill>
                <a:effectLst/>
                <a:latin typeface="Arial" panose="020B0604020202020204" pitchFamily="34" charset="0"/>
              </a:rPr>
              <a:t>: accessed February 19, 2025), University of North Texas Libraries, The Portal to Texas History, </a:t>
            </a:r>
            <a:r>
              <a:rPr lang="en-US" sz="1800" b="0" i="0" u="none" strike="noStrike" dirty="0">
                <a:solidFill>
                  <a:srgbClr val="0277BD"/>
                </a:solidFill>
                <a:effectLst/>
                <a:latin typeface="Arial" panose="020B0604020202020204" pitchFamily="34" charset="0"/>
                <a:hlinkClick r:id="rId4"/>
              </a:rPr>
              <a:t>https://texashistory.unt.edu</a:t>
            </a:r>
            <a:r>
              <a:rPr lang="en-US" sz="1800" b="0" i="0" u="none" strike="noStrike" dirty="0">
                <a:solidFill>
                  <a:srgbClr val="757575"/>
                </a:solidFill>
                <a:effectLst/>
                <a:latin typeface="Arial" panose="020B0604020202020204" pitchFamily="34" charset="0"/>
              </a:rPr>
              <a:t>; crediting Texas State Historical Association.</a:t>
            </a:r>
            <a:endParaRPr lang="en-US" sz="1800" b="0" i="1" u="none" strike="noStrike" dirty="0">
              <a:solidFill>
                <a:srgbClr val="242424"/>
              </a:solidFill>
              <a:effectLst/>
              <a:latin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0BD92410-FFB4-AA6E-19F8-808064EFF59C}"/>
              </a:ext>
            </a:extLst>
          </p:cNvPr>
          <p:cNvSpPr>
            <a:spLocks noGrp="1"/>
          </p:cNvSpPr>
          <p:nvPr>
            <p:ph type="sldNum" sz="quarter" idx="5"/>
          </p:nvPr>
        </p:nvSpPr>
        <p:spPr/>
        <p:txBody>
          <a:bodyPr/>
          <a:lstStyle/>
          <a:p>
            <a:fld id="{2E57308C-9D4F-4D83-B327-0C0DA5927070}" type="slidenum">
              <a:rPr lang="en-US" smtClean="0"/>
              <a:t>21</a:t>
            </a:fld>
            <a:endParaRPr lang="en-US"/>
          </a:p>
        </p:txBody>
      </p:sp>
    </p:spTree>
    <p:extLst>
      <p:ext uri="{BB962C8B-B14F-4D97-AF65-F5344CB8AC3E}">
        <p14:creationId xmlns:p14="http://schemas.microsoft.com/office/powerpoint/2010/main" val="1537776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1046C-178F-40C8-9290-B75FA97A5C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680D28-B992-1630-DF93-A79FCDA563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187A30-168A-E2F0-EE62-035AE3DC9AD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757575"/>
                </a:solidFill>
                <a:effectLst/>
                <a:latin typeface="Josefin Sans" pitchFamily="2" charset="0"/>
              </a:rPr>
              <a:t>Raba, Ernst Wilhelm, 1874-1951. [Jose Antonio Navarro Portrait], photograph, Date Unknown; (</a:t>
            </a:r>
            <a:r>
              <a:rPr lang="en-US" sz="2800" b="0" i="0" u="none" strike="noStrike" dirty="0">
                <a:solidFill>
                  <a:srgbClr val="0277BD"/>
                </a:solidFill>
                <a:effectLst/>
                <a:latin typeface="Josefin Sans" pitchFamily="2" charset="0"/>
                <a:hlinkClick r:id="rId3"/>
              </a:rPr>
              <a:t>https://texashistory.unt.edu/ark:/67531/metapth460098/</a:t>
            </a:r>
            <a:r>
              <a:rPr lang="en-US" sz="2800" b="0" i="0" dirty="0">
                <a:solidFill>
                  <a:srgbClr val="757575"/>
                </a:solidFill>
                <a:effectLst/>
                <a:latin typeface="Josefin Sans" pitchFamily="2" charset="0"/>
              </a:rPr>
              <a:t>: accessed March 10, 2025), University of North Texas Libraries, The Portal to Texas History, </a:t>
            </a:r>
            <a:r>
              <a:rPr lang="en-US" sz="2800" b="0" i="0" u="none" strike="noStrike" dirty="0">
                <a:solidFill>
                  <a:srgbClr val="0277BD"/>
                </a:solidFill>
                <a:effectLst/>
                <a:latin typeface="Josefin Sans" pitchFamily="2" charset="0"/>
                <a:hlinkClick r:id="rId4"/>
              </a:rPr>
              <a:t>https://texashistory.unt.edu</a:t>
            </a:r>
            <a:r>
              <a:rPr lang="en-US" sz="2800" b="0" i="0" dirty="0">
                <a:solidFill>
                  <a:srgbClr val="757575"/>
                </a:solidFill>
                <a:effectLst/>
                <a:latin typeface="Josefin Sans" pitchFamily="2" charset="0"/>
              </a:rPr>
              <a:t>; crediting San Antonio Conservation Society.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0" i="0" u="none" strike="noStrike" dirty="0">
              <a:solidFill>
                <a:srgbClr val="757575"/>
              </a:solidFill>
              <a:effectLst/>
              <a:latin typeface="Josefin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757575"/>
                </a:solidFill>
                <a:effectLst/>
                <a:latin typeface="Josefin Sans" pitchFamily="2" charset="0"/>
              </a:rPr>
              <a:t>Texas Historical Commission. [Jose Antonio Navarro House], photograph, Date Unknown; (</a:t>
            </a:r>
            <a:r>
              <a:rPr lang="en-US" sz="2800" b="0" i="0" u="none" strike="noStrike" dirty="0">
                <a:solidFill>
                  <a:srgbClr val="0277BD"/>
                </a:solidFill>
                <a:effectLst/>
                <a:latin typeface="Josefin Sans" pitchFamily="2" charset="0"/>
                <a:hlinkClick r:id="rId5"/>
              </a:rPr>
              <a:t>https://texashistory.unt.edu/ark:/67531/metapth674635/</a:t>
            </a:r>
            <a:r>
              <a:rPr lang="en-US" sz="2800" b="0" i="0" dirty="0">
                <a:solidFill>
                  <a:srgbClr val="757575"/>
                </a:solidFill>
                <a:effectLst/>
                <a:latin typeface="Josefin Sans" pitchFamily="2" charset="0"/>
              </a:rPr>
              <a:t>: accessed March 10, 2025), University of North Texas Libraries, The Portal to Texas History, </a:t>
            </a:r>
            <a:r>
              <a:rPr lang="en-US" sz="2800" b="0" i="0" u="none" strike="noStrike" dirty="0">
                <a:solidFill>
                  <a:srgbClr val="0277BD"/>
                </a:solidFill>
                <a:effectLst/>
                <a:latin typeface="Josefin Sans" pitchFamily="2" charset="0"/>
                <a:hlinkClick r:id="rId4"/>
              </a:rPr>
              <a:t>https://texashistory.unt.edu</a:t>
            </a:r>
            <a:r>
              <a:rPr lang="en-US" sz="2800" b="0" i="0" dirty="0">
                <a:solidFill>
                  <a:srgbClr val="757575"/>
                </a:solidFill>
                <a:effectLst/>
                <a:latin typeface="Josefin Sans" pitchFamily="2" charset="0"/>
              </a:rPr>
              <a:t>; crediting Texas Historical Commission.</a:t>
            </a:r>
            <a:endParaRPr lang="en-US" sz="1800" b="0" i="1" u="none" strike="noStrike" dirty="0">
              <a:solidFill>
                <a:srgbClr val="242424"/>
              </a:solidFill>
              <a:effectLst/>
              <a:latin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FC7F8F6D-752F-6CE8-47FF-FE4C0F1D1F88}"/>
              </a:ext>
            </a:extLst>
          </p:cNvPr>
          <p:cNvSpPr>
            <a:spLocks noGrp="1"/>
          </p:cNvSpPr>
          <p:nvPr>
            <p:ph type="sldNum" sz="quarter" idx="5"/>
          </p:nvPr>
        </p:nvSpPr>
        <p:spPr/>
        <p:txBody>
          <a:bodyPr/>
          <a:lstStyle/>
          <a:p>
            <a:fld id="{2E57308C-9D4F-4D83-B327-0C0DA5927070}" type="slidenum">
              <a:rPr lang="en-US" smtClean="0"/>
              <a:t>22</a:t>
            </a:fld>
            <a:endParaRPr lang="en-US"/>
          </a:p>
        </p:txBody>
      </p:sp>
    </p:spTree>
    <p:extLst>
      <p:ext uri="{BB962C8B-B14F-4D97-AF65-F5344CB8AC3E}">
        <p14:creationId xmlns:p14="http://schemas.microsoft.com/office/powerpoint/2010/main" val="680814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7DC57-B56E-8DA5-F4ED-14A94A6897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83EE32-0D5C-4725-A057-A5AE0F967D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721ED9-932E-F60F-6C4D-355EF6B28C3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2B3545"/>
                </a:solidFill>
                <a:effectLst/>
                <a:latin typeface="Inter"/>
              </a:rPr>
              <a:t>With Santa Anna in Texas : a personal narrative of the revolution A personal Narrative of the Revolution by Jose Enrique de la Pena. Translated and edited by Carmen Perry.  Texas A &amp; M University Press, College Station, [1975]</a:t>
            </a:r>
            <a:endParaRPr lang="en-US" sz="1800" b="0" i="1" u="none" strike="noStrike" dirty="0">
              <a:solidFill>
                <a:srgbClr val="242424"/>
              </a:solidFill>
              <a:effectLst/>
              <a:latin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453BA827-7DD6-9A9E-5318-A7A3B5E463D6}"/>
              </a:ext>
            </a:extLst>
          </p:cNvPr>
          <p:cNvSpPr>
            <a:spLocks noGrp="1"/>
          </p:cNvSpPr>
          <p:nvPr>
            <p:ph type="sldNum" sz="quarter" idx="5"/>
          </p:nvPr>
        </p:nvSpPr>
        <p:spPr/>
        <p:txBody>
          <a:bodyPr/>
          <a:lstStyle/>
          <a:p>
            <a:fld id="{2E57308C-9D4F-4D83-B327-0C0DA5927070}" type="slidenum">
              <a:rPr lang="en-US" smtClean="0"/>
              <a:t>23</a:t>
            </a:fld>
            <a:endParaRPr lang="en-US"/>
          </a:p>
        </p:txBody>
      </p:sp>
    </p:spTree>
    <p:extLst>
      <p:ext uri="{BB962C8B-B14F-4D97-AF65-F5344CB8AC3E}">
        <p14:creationId xmlns:p14="http://schemas.microsoft.com/office/powerpoint/2010/main" val="2644831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Times New Roman" panose="02020603050405020304" pitchFamily="18" charset="0"/>
              </a:rPr>
              <a:t>Santa Anna, Antonio Lopez de. </a:t>
            </a:r>
            <a:r>
              <a:rPr lang="en-US" sz="1800" b="0" i="1" u="none" strike="noStrike" dirty="0">
                <a:solidFill>
                  <a:srgbClr val="000000"/>
                </a:solidFill>
                <a:effectLst/>
                <a:latin typeface="Times New Roman" panose="02020603050405020304" pitchFamily="18" charset="0"/>
              </a:rPr>
              <a:t>[Letter from Santa Anna Ordering Retreat of the Mexican Army, April 22, 1836].</a:t>
            </a:r>
            <a:r>
              <a:rPr lang="en-US" sz="1800" b="0" i="0" u="none" strike="noStrike" dirty="0">
                <a:solidFill>
                  <a:srgbClr val="000000"/>
                </a:solidFill>
                <a:effectLst/>
                <a:latin typeface="Times New Roman" panose="02020603050405020304" pitchFamily="18" charset="0"/>
              </a:rPr>
              <a:t> Humanities Texas Grant. University of North Texas Libraries, The Portal to Texas History, https://texashistory.unt.edu; crediting The Dolph Briscoe Center for American History. </a:t>
            </a:r>
            <a:r>
              <a:rPr lang="en-US" sz="1800" b="0" i="0" u="sng" strike="noStrike" dirty="0">
                <a:solidFill>
                  <a:srgbClr val="1155CC"/>
                </a:solidFill>
                <a:effectLst/>
                <a:latin typeface="Times New Roman" panose="02020603050405020304" pitchFamily="18" charset="0"/>
                <a:hlinkClick r:id="rId3"/>
              </a:rPr>
              <a:t>https://texashistory.unt.edu/ark:/67531/metapth5928/m1/1</a:t>
            </a:r>
            <a:r>
              <a:rPr lang="en-US" sz="1800" b="0" i="0" u="none" strike="noStrike" dirty="0">
                <a:solidFill>
                  <a:srgbClr val="000000"/>
                </a:solidFill>
                <a:effectLst/>
                <a:latin typeface="Times New Roman" panose="02020603050405020304" pitchFamily="18" charset="0"/>
              </a:rPr>
              <a:t>. April 22, 1836.</a:t>
            </a:r>
            <a:endParaRPr lang="en-US" sz="1800" b="0" i="1" u="none" strike="noStrike" dirty="0">
              <a:solidFill>
                <a:srgbClr val="000000"/>
              </a:solidFill>
              <a:effectLst/>
              <a:latin typeface="Times New Roman" panose="02020603050405020304" pitchFamily="18" charset="0"/>
            </a:endParaRPr>
          </a:p>
          <a:p>
            <a:r>
              <a:rPr lang="en-US" sz="1800" b="0" i="1" u="none" strike="noStrike" dirty="0">
                <a:solidFill>
                  <a:srgbClr val="000000"/>
                </a:solidFill>
                <a:effectLst/>
                <a:latin typeface="Times New Roman" panose="02020603050405020304" pitchFamily="18" charset="0"/>
              </a:rPr>
              <a:t>Santa Anna</a:t>
            </a:r>
            <a:r>
              <a:rPr lang="en-US" sz="1800" b="0" i="0" u="none" strike="noStrike" dirty="0">
                <a:solidFill>
                  <a:srgbClr val="000000"/>
                </a:solidFill>
                <a:effectLst/>
                <a:latin typeface="Times New Roman" panose="02020603050405020304" pitchFamily="18" charset="0"/>
              </a:rPr>
              <a:t>. 1879.</a:t>
            </a:r>
            <a:r>
              <a:rPr lang="en-US" sz="1800" b="0" i="1" u="none" strike="noStrike" dirty="0">
                <a:solidFill>
                  <a:srgbClr val="000000"/>
                </a:solidFill>
                <a:effectLst/>
                <a:latin typeface="Times New Roman" panose="02020603050405020304" pitchFamily="18" charset="0"/>
              </a:rPr>
              <a:t> A Pictorial History of Texas, From the Earliest Visits of European Adventurers, to A.D. 1879</a:t>
            </a:r>
            <a:r>
              <a:rPr lang="en-US" sz="1800" b="0" i="0" u="none" strike="noStrike" dirty="0">
                <a:solidFill>
                  <a:srgbClr val="000000"/>
                </a:solidFill>
                <a:effectLst/>
                <a:latin typeface="Times New Roman" panose="02020603050405020304" pitchFamily="18" charset="0"/>
              </a:rPr>
              <a:t>. by Homer S. Thrall, 147. St. Louis, MO: N. D. </a:t>
            </a:r>
            <a:r>
              <a:rPr lang="en-US" sz="1800" b="0" i="0" u="none" strike="noStrike" dirty="0" err="1">
                <a:solidFill>
                  <a:srgbClr val="000000"/>
                </a:solidFill>
                <a:effectLst/>
                <a:latin typeface="Times New Roman" panose="02020603050405020304" pitchFamily="18" charset="0"/>
              </a:rPr>
              <a:t>Thomspon</a:t>
            </a:r>
            <a:r>
              <a:rPr lang="en-US" sz="1800" b="0" i="0" u="none" strike="noStrike" dirty="0">
                <a:solidFill>
                  <a:srgbClr val="000000"/>
                </a:solidFill>
                <a:effectLst/>
                <a:latin typeface="Times New Roman" panose="02020603050405020304" pitchFamily="18" charset="0"/>
              </a:rPr>
              <a:t> &amp; Co., 1879. University of North Texas Libraries, The Portal to Texas History, </a:t>
            </a:r>
            <a:r>
              <a:rPr lang="en-US" sz="1800" b="0" i="0" u="none" strike="noStrike" dirty="0">
                <a:solidFill>
                  <a:srgbClr val="1155CC"/>
                </a:solidFill>
                <a:effectLst/>
                <a:latin typeface="Times New Roman" panose="02020603050405020304" pitchFamily="18" charset="0"/>
                <a:hlinkClick r:id="rId4"/>
              </a:rPr>
              <a:t>https://texashistory.unt.edu/ark:/67531/metapth5828/</a:t>
            </a:r>
            <a:r>
              <a:rPr lang="en-US" sz="1800" b="0" i="0" u="none" strike="noStrike" dirty="0">
                <a:solidFill>
                  <a:srgbClr val="000000"/>
                </a:solidFill>
                <a:effectLst/>
                <a:latin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2E57308C-9D4F-4D83-B327-0C0DA5927070}" type="slidenum">
              <a:rPr lang="en-US" smtClean="0"/>
              <a:t>6</a:t>
            </a:fld>
            <a:endParaRPr lang="en-US"/>
          </a:p>
        </p:txBody>
      </p:sp>
    </p:spTree>
    <p:extLst>
      <p:ext uri="{BB962C8B-B14F-4D97-AF65-F5344CB8AC3E}">
        <p14:creationId xmlns:p14="http://schemas.microsoft.com/office/powerpoint/2010/main" val="3246721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242424"/>
                </a:solidFill>
                <a:effectLst/>
                <a:latin typeface="Times New Roman" panose="02020603050405020304" pitchFamily="18" charset="0"/>
              </a:rPr>
              <a:t>Highsmith, Carol M, photographer. </a:t>
            </a:r>
            <a:r>
              <a:rPr lang="en-US" sz="1800" b="0" i="1" u="none" strike="noStrike" dirty="0">
                <a:solidFill>
                  <a:srgbClr val="242424"/>
                </a:solidFill>
                <a:effectLst/>
                <a:latin typeface="Times New Roman" panose="02020603050405020304" pitchFamily="18" charset="0"/>
              </a:rPr>
              <a:t>Painting, "Surrender of Santa Anna," by William Henry Huddle, in the South Foyer of the Texas Capitol, Austin, Texas</a:t>
            </a:r>
            <a:r>
              <a:rPr lang="en-US" sz="1800" b="0" i="0" u="none" strike="noStrike" dirty="0">
                <a:solidFill>
                  <a:srgbClr val="242424"/>
                </a:solidFill>
                <a:effectLst/>
                <a:latin typeface="Times New Roman" panose="02020603050405020304" pitchFamily="18" charset="0"/>
              </a:rPr>
              <a:t>. April 17, 2014. Photograph. Library of Congress Prints and Photographs Division. </a:t>
            </a:r>
            <a:r>
              <a:rPr lang="en-US" sz="1800" b="0" i="0" u="sng" strike="noStrike" dirty="0">
                <a:solidFill>
                  <a:srgbClr val="1155CC"/>
                </a:solidFill>
                <a:effectLst/>
                <a:latin typeface="Times New Roman" panose="02020603050405020304" pitchFamily="18" charset="0"/>
                <a:hlinkClick r:id="rId3"/>
              </a:rPr>
              <a:t>https://www.loc.gov/item/2014632129/</a:t>
            </a:r>
            <a:r>
              <a:rPr lang="en-US" sz="1800" b="0" i="0" u="none" strike="noStrike" dirty="0">
                <a:solidFill>
                  <a:srgbClr val="242424"/>
                </a:solidFill>
                <a:effectLst/>
                <a:latin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1" u="none" strike="noStrike" dirty="0">
              <a:solidFill>
                <a:srgbClr val="242424"/>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1" u="none" strike="noStrike" dirty="0">
                <a:solidFill>
                  <a:srgbClr val="242424"/>
                </a:solidFill>
                <a:effectLst/>
                <a:latin typeface="Times New Roman" panose="02020603050405020304" pitchFamily="18" charset="0"/>
              </a:rPr>
              <a:t>Sam Houston</a:t>
            </a:r>
            <a:r>
              <a:rPr lang="en-US" sz="1800" b="0" i="0" u="none" strike="noStrike" dirty="0">
                <a:solidFill>
                  <a:srgbClr val="242424"/>
                </a:solidFill>
                <a:effectLst/>
                <a:latin typeface="Times New Roman" panose="02020603050405020304" pitchFamily="18" charset="0"/>
              </a:rPr>
              <a:t>. April 27, 1848. Photograph. Library of Congress Prints and Photographs Division. </a:t>
            </a:r>
            <a:r>
              <a:rPr lang="en-US" sz="1800" b="0" i="0" u="sng" strike="noStrike" dirty="0">
                <a:solidFill>
                  <a:srgbClr val="1155CC"/>
                </a:solidFill>
                <a:effectLst/>
                <a:latin typeface="Times New Roman" panose="02020603050405020304" pitchFamily="18" charset="0"/>
                <a:hlinkClick r:id="rId4"/>
              </a:rPr>
              <a:t>https://www.loc.gov/item/2003656937/</a:t>
            </a:r>
            <a:endParaRPr lang="en-US" sz="1800" b="0" i="0" u="none" strike="noStrike" dirty="0">
              <a:solidFill>
                <a:srgbClr val="242424"/>
              </a:solidFill>
              <a:effectLst/>
              <a:latin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E57308C-9D4F-4D83-B327-0C0DA5927070}" type="slidenum">
              <a:rPr lang="en-US" smtClean="0"/>
              <a:t>7</a:t>
            </a:fld>
            <a:endParaRPr lang="en-US"/>
          </a:p>
        </p:txBody>
      </p:sp>
    </p:spTree>
    <p:extLst>
      <p:ext uri="{BB962C8B-B14F-4D97-AF65-F5344CB8AC3E}">
        <p14:creationId xmlns:p14="http://schemas.microsoft.com/office/powerpoint/2010/main" val="1774779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B4B6D-31BB-4FDB-0842-6E9A16E895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FD086A-DF54-BEAD-EAB1-EAAC2AB789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D107B0-02A5-419E-E813-0A74EC0F1332}"/>
              </a:ext>
            </a:extLst>
          </p:cNvPr>
          <p:cNvSpPr>
            <a:spLocks noGrp="1"/>
          </p:cNvSpPr>
          <p:nvPr>
            <p:ph type="body" idx="1"/>
          </p:nvPr>
        </p:nvSpPr>
        <p:spPr/>
        <p:txBody>
          <a:bodyPr/>
          <a:lstStyle/>
          <a:p>
            <a:r>
              <a:rPr lang="en-US" sz="1800" b="0" i="0" dirty="0">
                <a:solidFill>
                  <a:srgbClr val="757575"/>
                </a:solidFill>
                <a:effectLst/>
                <a:latin typeface="Josefin Sans" pitchFamily="2" charset="0"/>
              </a:rPr>
              <a:t>Combat near the "Mission Concepcion," by Colonel James Bowie's Battalion, October 28, 1835., map, 1938?; (</a:t>
            </a:r>
            <a:r>
              <a:rPr lang="en-US" sz="1800" b="0" i="0" u="none" strike="noStrike" dirty="0">
                <a:solidFill>
                  <a:srgbClr val="0277BD"/>
                </a:solidFill>
                <a:effectLst/>
                <a:latin typeface="Josefin Sans" pitchFamily="2" charset="0"/>
                <a:hlinkClick r:id="rId3"/>
              </a:rPr>
              <a:t>https://texashistory.unt.edu/ark:/67531/metapth492941/</a:t>
            </a:r>
            <a:r>
              <a:rPr lang="en-US" sz="1800" b="0" i="0" dirty="0">
                <a:solidFill>
                  <a:srgbClr val="757575"/>
                </a:solidFill>
                <a:effectLst/>
                <a:latin typeface="Josefin Sans" pitchFamily="2" charset="0"/>
              </a:rPr>
              <a:t>: accessed March 7, 2025), University of North Texas Libraries, The Portal to Texas History, </a:t>
            </a:r>
            <a:r>
              <a:rPr lang="en-US" sz="1800" b="0" i="0" u="none" strike="noStrike" dirty="0">
                <a:solidFill>
                  <a:srgbClr val="0277BD"/>
                </a:solidFill>
                <a:effectLst/>
                <a:latin typeface="Josefin Sans" pitchFamily="2" charset="0"/>
                <a:hlinkClick r:id="rId4"/>
              </a:rPr>
              <a:t>https://texashistory.unt.edu</a:t>
            </a:r>
            <a:r>
              <a:rPr lang="en-US" sz="1800" b="0" i="0" dirty="0">
                <a:solidFill>
                  <a:srgbClr val="757575"/>
                </a:solidFill>
                <a:effectLst/>
                <a:latin typeface="Josefin Sans" pitchFamily="2" charset="0"/>
              </a:rPr>
              <a:t>; crediting Hardin-Simmons University Library.</a:t>
            </a:r>
            <a:endParaRPr lang="en-US" sz="1200" b="0" i="0" dirty="0">
              <a:solidFill>
                <a:srgbClr val="757575"/>
              </a:solidFill>
              <a:effectLst/>
              <a:latin typeface="Josefin Sans" pitchFamily="2" charset="0"/>
            </a:endParaRPr>
          </a:p>
          <a:p>
            <a:endParaRPr lang="en-US" sz="1200" b="0" i="0" dirty="0">
              <a:solidFill>
                <a:srgbClr val="757575"/>
              </a:solidFill>
              <a:effectLst/>
              <a:latin typeface="Josefin Sans" pitchFamily="2" charset="0"/>
            </a:endParaRPr>
          </a:p>
          <a:p>
            <a:r>
              <a:rPr lang="en-US" sz="1200" b="0" i="0" dirty="0">
                <a:solidFill>
                  <a:srgbClr val="757575"/>
                </a:solidFill>
                <a:effectLst/>
                <a:latin typeface="Josefin Sans" pitchFamily="2" charset="0"/>
              </a:rPr>
              <a:t>Portrait of a Man, photograph, Date Unknown; (</a:t>
            </a:r>
            <a:r>
              <a:rPr lang="en-US" sz="1200" b="0" i="0" u="none" strike="noStrike" dirty="0">
                <a:solidFill>
                  <a:srgbClr val="0277BD"/>
                </a:solidFill>
                <a:effectLst/>
                <a:latin typeface="Josefin Sans" pitchFamily="2" charset="0"/>
                <a:hlinkClick r:id="rId5"/>
              </a:rPr>
              <a:t>https://texashistory.unt.edu/ark:/67531/metapth55639/</a:t>
            </a:r>
            <a:r>
              <a:rPr lang="en-US" sz="1200" b="0" i="0" dirty="0">
                <a:solidFill>
                  <a:srgbClr val="757575"/>
                </a:solidFill>
                <a:effectLst/>
                <a:latin typeface="Josefin Sans" pitchFamily="2" charset="0"/>
              </a:rPr>
              <a:t>: accessed March 7, 2025), University of North Texas Libraries, The Portal to Texas History, </a:t>
            </a:r>
            <a:r>
              <a:rPr lang="en-US" sz="1200" b="0" i="0" u="none" strike="noStrike" dirty="0">
                <a:solidFill>
                  <a:srgbClr val="0277BD"/>
                </a:solidFill>
                <a:effectLst/>
                <a:latin typeface="Josefin Sans" pitchFamily="2" charset="0"/>
                <a:hlinkClick r:id="rId4"/>
              </a:rPr>
              <a:t>https://texashistory.unt.edu</a:t>
            </a:r>
            <a:r>
              <a:rPr lang="en-US" sz="1200" b="0" i="0" dirty="0">
                <a:solidFill>
                  <a:srgbClr val="757575"/>
                </a:solidFill>
                <a:effectLst/>
                <a:latin typeface="Josefin Sans" pitchFamily="2" charset="0"/>
              </a:rPr>
              <a:t>; crediting Hardin-Simmons University Library.</a:t>
            </a:r>
            <a:br>
              <a:rPr lang="en-US" sz="1000" b="0" i="0" dirty="0">
                <a:solidFill>
                  <a:srgbClr val="242424"/>
                </a:solidFill>
                <a:effectLst/>
                <a:latin typeface="Open Sans" panose="020B0606030504020204" pitchFamily="34" charset="0"/>
              </a:rPr>
            </a:br>
            <a:endParaRPr lang="en-US" sz="800" b="0" i="1" u="none" strike="noStrike" dirty="0">
              <a:solidFill>
                <a:srgbClr val="242424"/>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1" u="none" strike="noStrike" dirty="0">
              <a:solidFill>
                <a:srgbClr val="242424"/>
              </a:solidFill>
              <a:effectLst/>
              <a:latin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043C67E0-F06D-DA27-FFD9-B633D8380E8B}"/>
              </a:ext>
            </a:extLst>
          </p:cNvPr>
          <p:cNvSpPr>
            <a:spLocks noGrp="1"/>
          </p:cNvSpPr>
          <p:nvPr>
            <p:ph type="sldNum" sz="quarter" idx="5"/>
          </p:nvPr>
        </p:nvSpPr>
        <p:spPr/>
        <p:txBody>
          <a:bodyPr/>
          <a:lstStyle/>
          <a:p>
            <a:fld id="{2E57308C-9D4F-4D83-B327-0C0DA5927070}" type="slidenum">
              <a:rPr lang="en-US" smtClean="0"/>
              <a:t>8</a:t>
            </a:fld>
            <a:endParaRPr lang="en-US"/>
          </a:p>
        </p:txBody>
      </p:sp>
    </p:spTree>
    <p:extLst>
      <p:ext uri="{BB962C8B-B14F-4D97-AF65-F5344CB8AC3E}">
        <p14:creationId xmlns:p14="http://schemas.microsoft.com/office/powerpoint/2010/main" val="729621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92F5F-675F-9F74-504F-CF1B3D6FFF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661847-E844-561A-AF57-7056B99D03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A9476A-325F-DB8B-DB72-C2EF55389B9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1" u="none" strike="noStrike" dirty="0">
                <a:solidFill>
                  <a:srgbClr val="242424"/>
                </a:solidFill>
                <a:effectLst/>
                <a:latin typeface="Times New Roman" panose="02020603050405020304" pitchFamily="18" charset="0"/>
              </a:rPr>
              <a:t>William B. Travis’ “Victory or Death” letter. </a:t>
            </a:r>
            <a:r>
              <a:rPr lang="en-US" sz="1800" b="0" i="0" u="none" strike="noStrike" dirty="0">
                <a:solidFill>
                  <a:srgbClr val="242424"/>
                </a:solidFill>
                <a:effectLst/>
                <a:latin typeface="Times New Roman" panose="02020603050405020304" pitchFamily="18" charset="0"/>
              </a:rPr>
              <a:t>Texas State Library and Archives. </a:t>
            </a:r>
            <a:r>
              <a:rPr lang="en-US" sz="2800" dirty="0">
                <a:hlinkClick r:id="rId3"/>
              </a:rPr>
              <a:t>The Travis Letter | The Alamo</a:t>
            </a:r>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0" i="1" u="none" strike="noStrike" dirty="0">
              <a:solidFill>
                <a:srgbClr val="242424"/>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1" u="none" strike="noStrike" dirty="0">
                <a:solidFill>
                  <a:srgbClr val="242424"/>
                </a:solidFill>
                <a:effectLst/>
                <a:latin typeface="Times New Roman" panose="02020603050405020304" pitchFamily="18" charset="0"/>
              </a:rPr>
              <a:t>Portrait of William B. Travis </a:t>
            </a:r>
            <a:r>
              <a:rPr lang="en-US" sz="2800" b="0" i="0" u="none" strike="noStrike" dirty="0">
                <a:solidFill>
                  <a:srgbClr val="242424"/>
                </a:solidFill>
                <a:effectLst/>
                <a:latin typeface="Times New Roman" panose="02020603050405020304" pitchFamily="18" charset="0"/>
              </a:rPr>
              <a:t>by McArdle. The McArdle Scrapbooks Dawn at the Alamo. Texas State Library and Archives. </a:t>
            </a:r>
            <a:r>
              <a:rPr lang="en-US" sz="2800" dirty="0">
                <a:hlinkClick r:id="rId4"/>
              </a:rPr>
              <a:t>Portrait of William B. Travis by McArdle | Texas State Library</a:t>
            </a:r>
            <a:r>
              <a:rPr lang="en-US" sz="2800" dirty="0"/>
              <a:t> </a:t>
            </a:r>
            <a:endParaRPr lang="en-US" sz="1800" b="0" i="1" u="none" strike="noStrike" dirty="0">
              <a:solidFill>
                <a:srgbClr val="242424"/>
              </a:solidFill>
              <a:effectLst/>
              <a:latin typeface="Times New Roman" panose="02020603050405020304" pitchFamily="18" charset="0"/>
            </a:endParaRPr>
          </a:p>
        </p:txBody>
      </p:sp>
      <p:sp>
        <p:nvSpPr>
          <p:cNvPr id="4" name="Slide Number Placeholder 3">
            <a:extLst>
              <a:ext uri="{FF2B5EF4-FFF2-40B4-BE49-F238E27FC236}">
                <a16:creationId xmlns:a16="http://schemas.microsoft.com/office/drawing/2014/main" id="{F18DD357-9943-30B7-9572-0FE5E759BF76}"/>
              </a:ext>
            </a:extLst>
          </p:cNvPr>
          <p:cNvSpPr>
            <a:spLocks noGrp="1"/>
          </p:cNvSpPr>
          <p:nvPr>
            <p:ph type="sldNum" sz="quarter" idx="5"/>
          </p:nvPr>
        </p:nvSpPr>
        <p:spPr/>
        <p:txBody>
          <a:bodyPr/>
          <a:lstStyle/>
          <a:p>
            <a:fld id="{2E57308C-9D4F-4D83-B327-0C0DA5927070}" type="slidenum">
              <a:rPr lang="en-US" smtClean="0"/>
              <a:t>9</a:t>
            </a:fld>
            <a:endParaRPr lang="en-US"/>
          </a:p>
        </p:txBody>
      </p:sp>
    </p:spTree>
    <p:extLst>
      <p:ext uri="{BB962C8B-B14F-4D97-AF65-F5344CB8AC3E}">
        <p14:creationId xmlns:p14="http://schemas.microsoft.com/office/powerpoint/2010/main" val="3278442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3422D-45E8-A7C2-12F0-483920C30D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B1FED2-C777-71FE-8529-AE9AB6092D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05024A-0C1F-0CCE-97E1-5D02C1CFE53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1" u="none" strike="noStrike" dirty="0">
                <a:solidFill>
                  <a:srgbClr val="242424"/>
                </a:solidFill>
                <a:effectLst/>
                <a:latin typeface="Times New Roman" panose="02020603050405020304" pitchFamily="18" charset="0"/>
              </a:rPr>
              <a:t>Juan Seguin.</a:t>
            </a:r>
            <a:r>
              <a:rPr lang="en-US" sz="1800" b="0" i="0" u="none" strike="noStrike" dirty="0">
                <a:solidFill>
                  <a:srgbClr val="242424"/>
                </a:solidFill>
                <a:effectLst/>
                <a:latin typeface="Times New Roman" panose="02020603050405020304" pitchFamily="18" charset="0"/>
              </a:rPr>
              <a:t> Giants of Texas History. Texas State Library and Archives. </a:t>
            </a:r>
            <a:r>
              <a:rPr lang="en-US" sz="2800" dirty="0">
                <a:hlinkClick r:id="rId3"/>
              </a:rPr>
              <a:t>Juan Seguin | Texas State Library</a:t>
            </a:r>
            <a:endParaRPr lang="en-US" sz="1800" b="0" i="0" u="none" strike="noStrike" dirty="0">
              <a:solidFill>
                <a:srgbClr val="242424"/>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dirty="0">
              <a:solidFill>
                <a:srgbClr val="242424"/>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1B1B1B"/>
                </a:solidFill>
                <a:effectLst/>
                <a:latin typeface="Noto Sans" panose="020B0502040504020204" pitchFamily="34" charset="0"/>
              </a:rPr>
              <a:t>Juan Seguín to Captain Pratt, March 26, 1837. Giants of Texas History. Juan Seguin.  </a:t>
            </a:r>
            <a:r>
              <a:rPr lang="en-US" sz="4000" dirty="0">
                <a:hlinkClick r:id="rId4"/>
              </a:rPr>
              <a:t>Juan Seguín to Captain Pratt, March 26, 1837 | Texas State Library</a:t>
            </a:r>
            <a:endParaRPr lang="en-US" sz="2800" b="0" i="0" dirty="0">
              <a:solidFill>
                <a:srgbClr val="1B1B1B"/>
              </a:solidFill>
              <a:effectLst/>
              <a:latin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1" u="none" strike="noStrike" dirty="0">
              <a:solidFill>
                <a:srgbClr val="242424"/>
              </a:solidFill>
              <a:effectLst/>
              <a:latin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56B91232-C8D0-D0D0-FCA4-8D5BF7D3BF18}"/>
              </a:ext>
            </a:extLst>
          </p:cNvPr>
          <p:cNvSpPr>
            <a:spLocks noGrp="1"/>
          </p:cNvSpPr>
          <p:nvPr>
            <p:ph type="sldNum" sz="quarter" idx="5"/>
          </p:nvPr>
        </p:nvSpPr>
        <p:spPr/>
        <p:txBody>
          <a:bodyPr/>
          <a:lstStyle/>
          <a:p>
            <a:fld id="{2E57308C-9D4F-4D83-B327-0C0DA5927070}" type="slidenum">
              <a:rPr lang="en-US" smtClean="0"/>
              <a:t>10</a:t>
            </a:fld>
            <a:endParaRPr lang="en-US"/>
          </a:p>
        </p:txBody>
      </p:sp>
    </p:spTree>
    <p:extLst>
      <p:ext uri="{BB962C8B-B14F-4D97-AF65-F5344CB8AC3E}">
        <p14:creationId xmlns:p14="http://schemas.microsoft.com/office/powerpoint/2010/main" val="1305213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D49A4-E8A0-828E-D7CA-5833677B91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7C4B44-A07B-5C8B-B699-F8D611BC61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8CA736-0604-7215-9C7E-F54A0C7C2601}"/>
              </a:ext>
            </a:extLst>
          </p:cNvPr>
          <p:cNvSpPr>
            <a:spLocks noGrp="1"/>
          </p:cNvSpPr>
          <p:nvPr>
            <p:ph type="body" idx="1"/>
          </p:nvPr>
        </p:nvSpPr>
        <p:spPr/>
        <p:txBody>
          <a:bodyPr/>
          <a:lstStyle/>
          <a:p>
            <a:pPr algn="l"/>
            <a:r>
              <a:rPr lang="en-US" sz="2800" b="0" i="0" dirty="0">
                <a:solidFill>
                  <a:srgbClr val="242424"/>
                </a:solidFill>
                <a:effectLst/>
                <a:latin typeface="Open Sans" panose="020B0606030504020204" pitchFamily="34" charset="0"/>
              </a:rPr>
              <a:t>Stuart, C., Artist. </a:t>
            </a:r>
            <a:r>
              <a:rPr lang="en-US" sz="2800" b="0" i="1" dirty="0">
                <a:solidFill>
                  <a:srgbClr val="242424"/>
                </a:solidFill>
                <a:effectLst/>
                <a:latin typeface="Open Sans" panose="020B0606030504020204" pitchFamily="34" charset="0"/>
              </a:rPr>
              <a:t>Colonel Crockett / engraved by C. Stuart from the original portrait by J.G. Chapman</a:t>
            </a:r>
            <a:r>
              <a:rPr lang="en-US" sz="2800" b="0" i="0" dirty="0">
                <a:solidFill>
                  <a:srgbClr val="242424"/>
                </a:solidFill>
                <a:effectLst/>
                <a:latin typeface="Open Sans" panose="020B0606030504020204" pitchFamily="34" charset="0"/>
              </a:rPr>
              <a:t>. , ca. 1839. Photograph. https://www.loc.gov/item/93511184/.</a:t>
            </a:r>
          </a:p>
          <a:p>
            <a:pPr algn="l"/>
            <a:r>
              <a:rPr lang="en-US" sz="4000" b="0" i="0" dirty="0">
                <a:solidFill>
                  <a:srgbClr val="757575"/>
                </a:solidFill>
                <a:effectLst/>
                <a:latin typeface="Josefin Sans" pitchFamily="2" charset="0"/>
              </a:rPr>
              <a:t>Crockett, Davy. Life of Col. David Crockett, book, 1860; Philadelphia, Pennsylvania. (</a:t>
            </a:r>
            <a:r>
              <a:rPr lang="en-US" sz="4000" b="0" i="0" u="none" strike="noStrike" dirty="0">
                <a:solidFill>
                  <a:srgbClr val="0277BD"/>
                </a:solidFill>
                <a:effectLst/>
                <a:latin typeface="Josefin Sans" pitchFamily="2" charset="0"/>
                <a:hlinkClick r:id="rId3"/>
              </a:rPr>
              <a:t>https://texashistory.unt.edu/ark:/67531/metapth29780/</a:t>
            </a:r>
            <a:r>
              <a:rPr lang="en-US" sz="4000" b="0" i="0" dirty="0">
                <a:solidFill>
                  <a:srgbClr val="757575"/>
                </a:solidFill>
                <a:effectLst/>
                <a:latin typeface="Josefin Sans" pitchFamily="2" charset="0"/>
              </a:rPr>
              <a:t>: accessed March 7, 2025), University of North Texas Libraries, The Portal to Texas History, </a:t>
            </a:r>
            <a:r>
              <a:rPr lang="en-US" sz="4000" b="0" i="0" u="none" strike="noStrike" dirty="0">
                <a:solidFill>
                  <a:srgbClr val="0277BD"/>
                </a:solidFill>
                <a:effectLst/>
                <a:latin typeface="Josefin Sans" pitchFamily="2" charset="0"/>
                <a:hlinkClick r:id="rId4"/>
              </a:rPr>
              <a:t>https://texashistory.unt.edu</a:t>
            </a:r>
            <a:r>
              <a:rPr lang="en-US" sz="4000" b="0" i="0" dirty="0">
                <a:solidFill>
                  <a:srgbClr val="757575"/>
                </a:solidFill>
                <a:effectLst/>
                <a:latin typeface="Josefin Sans" pitchFamily="2" charset="0"/>
              </a:rPr>
              <a:t>; crediting Star of the Republic Museum.</a:t>
            </a:r>
            <a:endParaRPr lang="en-US" sz="2800" b="0" i="0" dirty="0">
              <a:solidFill>
                <a:srgbClr val="242424"/>
              </a:solidFill>
              <a:effectLst/>
              <a:latin typeface="Open Sans" panose="020B0606030504020204" pitchFamily="34" charset="0"/>
            </a:endParaRPr>
          </a:p>
          <a:p>
            <a:endParaRPr lang="en-US" dirty="0"/>
          </a:p>
        </p:txBody>
      </p:sp>
      <p:sp>
        <p:nvSpPr>
          <p:cNvPr id="4" name="Slide Number Placeholder 3">
            <a:extLst>
              <a:ext uri="{FF2B5EF4-FFF2-40B4-BE49-F238E27FC236}">
                <a16:creationId xmlns:a16="http://schemas.microsoft.com/office/drawing/2014/main" id="{37C98B2A-CD03-C1D5-734D-97C7F346D0F0}"/>
              </a:ext>
            </a:extLst>
          </p:cNvPr>
          <p:cNvSpPr>
            <a:spLocks noGrp="1"/>
          </p:cNvSpPr>
          <p:nvPr>
            <p:ph type="sldNum" sz="quarter" idx="5"/>
          </p:nvPr>
        </p:nvSpPr>
        <p:spPr/>
        <p:txBody>
          <a:bodyPr/>
          <a:lstStyle/>
          <a:p>
            <a:fld id="{2E57308C-9D4F-4D83-B327-0C0DA5927070}" type="slidenum">
              <a:rPr lang="en-US" smtClean="0"/>
              <a:t>11</a:t>
            </a:fld>
            <a:endParaRPr lang="en-US"/>
          </a:p>
        </p:txBody>
      </p:sp>
    </p:spTree>
    <p:extLst>
      <p:ext uri="{BB962C8B-B14F-4D97-AF65-F5344CB8AC3E}">
        <p14:creationId xmlns:p14="http://schemas.microsoft.com/office/powerpoint/2010/main" val="2438646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EA82A-CC85-CA1E-B4B1-1439FD62D7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DB500E-610A-1841-7548-1BCE9D0552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FC2AA9-4F49-A17B-6FB3-36B3290CC8F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757575"/>
                </a:solidFill>
                <a:effectLst/>
                <a:latin typeface="Josefin Sans" pitchFamily="2" charset="0"/>
              </a:rPr>
              <a:t>Baker &amp; </a:t>
            </a:r>
            <a:r>
              <a:rPr lang="en-US" sz="2800" b="0" i="0" dirty="0" err="1">
                <a:solidFill>
                  <a:srgbClr val="757575"/>
                </a:solidFill>
                <a:effectLst/>
                <a:latin typeface="Josefin Sans" pitchFamily="2" charset="0"/>
              </a:rPr>
              <a:t>Bordens</a:t>
            </a:r>
            <a:r>
              <a:rPr lang="en-US" sz="2800" b="0" i="0" dirty="0">
                <a:solidFill>
                  <a:srgbClr val="757575"/>
                </a:solidFill>
                <a:effectLst/>
                <a:latin typeface="Josefin Sans" pitchFamily="2" charset="0"/>
              </a:rPr>
              <a:t>. Telegraph and Texas Register (San Felipe de Austin [i.e. San Felipe], Tex.), Vol. 1, No. 21, Ed. 1, Thursday, March 24, 1836, newspaper, March 24, 1836; San Felipe de Austin, Texas. (</a:t>
            </a:r>
            <a:r>
              <a:rPr lang="en-US" sz="2800" b="0" i="0" u="none" strike="noStrike" dirty="0">
                <a:solidFill>
                  <a:srgbClr val="0277BD"/>
                </a:solidFill>
                <a:effectLst/>
                <a:latin typeface="Josefin Sans" pitchFamily="2" charset="0"/>
                <a:hlinkClick r:id="rId3"/>
              </a:rPr>
              <a:t>https://texashistory.unt.edu/ark:/67531/metapth47891/</a:t>
            </a:r>
            <a:r>
              <a:rPr lang="en-US" sz="2800" b="0" i="0" dirty="0">
                <a:solidFill>
                  <a:srgbClr val="757575"/>
                </a:solidFill>
                <a:effectLst/>
                <a:latin typeface="Josefin Sans" pitchFamily="2" charset="0"/>
              </a:rPr>
              <a:t>: accessed March 7, 2025), University of North Texas Libraries, The Portal to Texas History, </a:t>
            </a:r>
            <a:r>
              <a:rPr lang="en-US" sz="2800" b="0" i="0" u="none" strike="noStrike" dirty="0">
                <a:solidFill>
                  <a:srgbClr val="0277BD"/>
                </a:solidFill>
                <a:effectLst/>
                <a:latin typeface="Josefin Sans" pitchFamily="2" charset="0"/>
                <a:hlinkClick r:id="rId4"/>
              </a:rPr>
              <a:t>https://texashistory.unt.edu</a:t>
            </a:r>
            <a:r>
              <a:rPr lang="en-US" sz="2800" b="0" i="0" dirty="0">
                <a:solidFill>
                  <a:srgbClr val="757575"/>
                </a:solidFill>
                <a:effectLst/>
                <a:latin typeface="Josefin Sans" pitchFamily="2" charset="0"/>
              </a:rPr>
              <a:t>; crediting The Dolph Briscoe Center for American History.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757575"/>
                </a:solidFill>
                <a:effectLst/>
                <a:latin typeface="Arial" panose="020B0604020202020204" pitchFamily="34" charset="0"/>
              </a:rPr>
              <a:t>Carrington, Evelyn M. Women in Early Texas, book, 1993; Austin, Texas. (</a:t>
            </a:r>
            <a:r>
              <a:rPr lang="en-US" sz="1800" b="0" i="0" u="none" strike="noStrike" dirty="0">
                <a:solidFill>
                  <a:srgbClr val="0277BD"/>
                </a:solidFill>
                <a:effectLst/>
                <a:latin typeface="Arial" panose="020B0604020202020204" pitchFamily="34" charset="0"/>
                <a:hlinkClick r:id="rId5"/>
              </a:rPr>
              <a:t>https://texashistory.unt.edu/ark:/67531/metapth296851/</a:t>
            </a:r>
            <a:r>
              <a:rPr lang="en-US" sz="1800" b="0" i="0" u="none" strike="noStrike" dirty="0">
                <a:solidFill>
                  <a:srgbClr val="757575"/>
                </a:solidFill>
                <a:effectLst/>
                <a:latin typeface="Arial" panose="020B0604020202020204" pitchFamily="34" charset="0"/>
              </a:rPr>
              <a:t>: accessed February 19, 2025), University of North Texas Libraries, The Portal to Texas History, </a:t>
            </a:r>
            <a:r>
              <a:rPr lang="en-US" sz="1800" b="0" i="0" u="none" strike="noStrike" dirty="0">
                <a:solidFill>
                  <a:srgbClr val="0277BD"/>
                </a:solidFill>
                <a:effectLst/>
                <a:latin typeface="Arial" panose="020B0604020202020204" pitchFamily="34" charset="0"/>
                <a:hlinkClick r:id="rId4"/>
              </a:rPr>
              <a:t>https://texashistory.unt.edu</a:t>
            </a:r>
            <a:r>
              <a:rPr lang="en-US" sz="1800" b="0" i="0" u="none" strike="noStrike" dirty="0">
                <a:solidFill>
                  <a:srgbClr val="757575"/>
                </a:solidFill>
                <a:effectLst/>
                <a:latin typeface="Arial" panose="020B0604020202020204" pitchFamily="34" charset="0"/>
              </a:rPr>
              <a:t>; crediting Texas State Historical Association.</a:t>
            </a:r>
            <a:endParaRPr lang="en-US" sz="1800" b="0" i="1" u="none" strike="noStrike" dirty="0">
              <a:solidFill>
                <a:srgbClr val="242424"/>
              </a:solidFill>
              <a:effectLst/>
              <a:latin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92F362EF-C440-57FA-7EEB-F127C02180E0}"/>
              </a:ext>
            </a:extLst>
          </p:cNvPr>
          <p:cNvSpPr>
            <a:spLocks noGrp="1"/>
          </p:cNvSpPr>
          <p:nvPr>
            <p:ph type="sldNum" sz="quarter" idx="5"/>
          </p:nvPr>
        </p:nvSpPr>
        <p:spPr/>
        <p:txBody>
          <a:bodyPr/>
          <a:lstStyle/>
          <a:p>
            <a:fld id="{2E57308C-9D4F-4D83-B327-0C0DA5927070}" type="slidenum">
              <a:rPr lang="en-US" smtClean="0"/>
              <a:t>12</a:t>
            </a:fld>
            <a:endParaRPr lang="en-US"/>
          </a:p>
        </p:txBody>
      </p:sp>
    </p:spTree>
    <p:extLst>
      <p:ext uri="{BB962C8B-B14F-4D97-AF65-F5344CB8AC3E}">
        <p14:creationId xmlns:p14="http://schemas.microsoft.com/office/powerpoint/2010/main" val="895372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0D963-8BFA-1013-0A89-1998D754C7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71497B-23F0-9900-3CA5-9B89B36F0F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1449D0-C397-A1E4-51B1-E1D4D4F1A29F}"/>
              </a:ext>
            </a:extLst>
          </p:cNvPr>
          <p:cNvSpPr>
            <a:spLocks noGrp="1"/>
          </p:cNvSpPr>
          <p:nvPr>
            <p:ph type="body" idx="1"/>
          </p:nvPr>
        </p:nvSpPr>
        <p:spPr/>
        <p:txBody>
          <a:bodyPr/>
          <a:lstStyle/>
          <a:p>
            <a:r>
              <a:rPr lang="en-US" b="0" i="0" dirty="0">
                <a:solidFill>
                  <a:srgbClr val="757575"/>
                </a:solidFill>
                <a:effectLst/>
                <a:latin typeface="Josefin Sans" pitchFamily="2" charset="0"/>
              </a:rPr>
              <a:t>Cruger &amp; Moore. Telegraph and Texas Register (Houston, Tex.), Vol. 2, No. 28, Ed. 1, Saturday, July 29, 1837, newspaper, July 29, 1837; Houston, Texas. (</a:t>
            </a:r>
            <a:r>
              <a:rPr lang="en-US" b="0" i="0" u="none" strike="noStrike" dirty="0">
                <a:solidFill>
                  <a:srgbClr val="0277BD"/>
                </a:solidFill>
                <a:effectLst/>
                <a:latin typeface="Josefin Sans" pitchFamily="2" charset="0"/>
                <a:hlinkClick r:id="rId3"/>
              </a:rPr>
              <a:t>https://texashistory.unt.edu/ark:/67531/metapth47941/</a:t>
            </a:r>
            <a:r>
              <a:rPr lang="en-US" b="0" i="0" dirty="0">
                <a:solidFill>
                  <a:srgbClr val="757575"/>
                </a:solidFill>
                <a:effectLst/>
                <a:latin typeface="Josefin Sans" pitchFamily="2" charset="0"/>
              </a:rPr>
              <a:t>: accessed March 7, 2025), University of North Texas Libraries, The Portal to Texas History, </a:t>
            </a:r>
            <a:r>
              <a:rPr lang="en-US" b="0" i="0" u="none" strike="noStrike" dirty="0">
                <a:solidFill>
                  <a:srgbClr val="0277BD"/>
                </a:solidFill>
                <a:effectLst/>
                <a:latin typeface="Josefin Sans" pitchFamily="2" charset="0"/>
                <a:hlinkClick r:id="rId4"/>
              </a:rPr>
              <a:t>https://texashistory.unt.edu</a:t>
            </a:r>
            <a:r>
              <a:rPr lang="en-US" b="0" i="0" dirty="0">
                <a:solidFill>
                  <a:srgbClr val="757575"/>
                </a:solidFill>
                <a:effectLst/>
                <a:latin typeface="Josefin Sans" pitchFamily="2" charset="0"/>
              </a:rPr>
              <a:t>; crediting The Dolph Briscoe Center for American History.</a:t>
            </a:r>
            <a:endParaRPr lang="en-US" dirty="0"/>
          </a:p>
        </p:txBody>
      </p:sp>
      <p:sp>
        <p:nvSpPr>
          <p:cNvPr id="4" name="Slide Number Placeholder 3">
            <a:extLst>
              <a:ext uri="{FF2B5EF4-FFF2-40B4-BE49-F238E27FC236}">
                <a16:creationId xmlns:a16="http://schemas.microsoft.com/office/drawing/2014/main" id="{C981B64A-8F57-6E6D-64BA-E9581BBA934B}"/>
              </a:ext>
            </a:extLst>
          </p:cNvPr>
          <p:cNvSpPr>
            <a:spLocks noGrp="1"/>
          </p:cNvSpPr>
          <p:nvPr>
            <p:ph type="sldNum" sz="quarter" idx="5"/>
          </p:nvPr>
        </p:nvSpPr>
        <p:spPr/>
        <p:txBody>
          <a:bodyPr/>
          <a:lstStyle/>
          <a:p>
            <a:fld id="{2E57308C-9D4F-4D83-B327-0C0DA5927070}" type="slidenum">
              <a:rPr lang="en-US" smtClean="0"/>
              <a:t>13</a:t>
            </a:fld>
            <a:endParaRPr lang="en-US"/>
          </a:p>
        </p:txBody>
      </p:sp>
    </p:spTree>
    <p:extLst>
      <p:ext uri="{BB962C8B-B14F-4D97-AF65-F5344CB8AC3E}">
        <p14:creationId xmlns:p14="http://schemas.microsoft.com/office/powerpoint/2010/main" val="1216720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029F6-0A65-33B2-F9D5-CA8B7A0DD6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E49221-C863-27F8-F975-A2DAB07EEC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F023AA-1E1A-37B4-CF6F-7310B74771FF}"/>
              </a:ext>
            </a:extLst>
          </p:cNvPr>
          <p:cNvSpPr>
            <a:spLocks noGrp="1"/>
          </p:cNvSpPr>
          <p:nvPr>
            <p:ph type="dt" sz="half" idx="10"/>
          </p:nvPr>
        </p:nvSpPr>
        <p:spPr/>
        <p:txBody>
          <a:bodyPr/>
          <a:lstStyle/>
          <a:p>
            <a:fld id="{52CDF7A6-26CA-4441-9B58-D6E64878D247}" type="datetimeFigureOut">
              <a:rPr lang="en-US" smtClean="0"/>
              <a:t>12/15/2025</a:t>
            </a:fld>
            <a:endParaRPr lang="en-US"/>
          </a:p>
        </p:txBody>
      </p:sp>
      <p:sp>
        <p:nvSpPr>
          <p:cNvPr id="5" name="Footer Placeholder 4">
            <a:extLst>
              <a:ext uri="{FF2B5EF4-FFF2-40B4-BE49-F238E27FC236}">
                <a16:creationId xmlns:a16="http://schemas.microsoft.com/office/drawing/2014/main" id="{AA072CD9-061D-25A6-E262-8DE889B0DE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51F834-B621-B375-40A7-A9C94CF99D56}"/>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3775577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5005F-8ECE-8094-31F3-B562087A7C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F895E2-87DC-85B7-AB05-DE26A9D1E3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F0CE32-52B5-158F-7307-C5BDED6781FD}"/>
              </a:ext>
            </a:extLst>
          </p:cNvPr>
          <p:cNvSpPr>
            <a:spLocks noGrp="1"/>
          </p:cNvSpPr>
          <p:nvPr>
            <p:ph type="dt" sz="half" idx="10"/>
          </p:nvPr>
        </p:nvSpPr>
        <p:spPr/>
        <p:txBody>
          <a:bodyPr/>
          <a:lstStyle/>
          <a:p>
            <a:fld id="{52CDF7A6-26CA-4441-9B58-D6E64878D247}" type="datetimeFigureOut">
              <a:rPr lang="en-US" smtClean="0"/>
              <a:t>12/15/2025</a:t>
            </a:fld>
            <a:endParaRPr lang="en-US"/>
          </a:p>
        </p:txBody>
      </p:sp>
      <p:sp>
        <p:nvSpPr>
          <p:cNvPr id="5" name="Footer Placeholder 4">
            <a:extLst>
              <a:ext uri="{FF2B5EF4-FFF2-40B4-BE49-F238E27FC236}">
                <a16:creationId xmlns:a16="http://schemas.microsoft.com/office/drawing/2014/main" id="{62AACCA5-C055-44F9-02D7-93AC7B5F53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464514-312A-D22B-949E-B120AEB5F502}"/>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607031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A7D760-5864-4C87-984E-1D05E30434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89F5E0-DA14-1785-877A-3AC2DA74E7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A86BE8-E631-2DA8-05F6-E19BAEA34EBE}"/>
              </a:ext>
            </a:extLst>
          </p:cNvPr>
          <p:cNvSpPr>
            <a:spLocks noGrp="1"/>
          </p:cNvSpPr>
          <p:nvPr>
            <p:ph type="dt" sz="half" idx="10"/>
          </p:nvPr>
        </p:nvSpPr>
        <p:spPr/>
        <p:txBody>
          <a:bodyPr/>
          <a:lstStyle/>
          <a:p>
            <a:fld id="{52CDF7A6-26CA-4441-9B58-D6E64878D247}" type="datetimeFigureOut">
              <a:rPr lang="en-US" smtClean="0"/>
              <a:t>12/15/2025</a:t>
            </a:fld>
            <a:endParaRPr lang="en-US"/>
          </a:p>
        </p:txBody>
      </p:sp>
      <p:sp>
        <p:nvSpPr>
          <p:cNvPr id="5" name="Footer Placeholder 4">
            <a:extLst>
              <a:ext uri="{FF2B5EF4-FFF2-40B4-BE49-F238E27FC236}">
                <a16:creationId xmlns:a16="http://schemas.microsoft.com/office/drawing/2014/main" id="{F8C4A731-CAE7-0693-F768-0EE6833A9A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A7AE2-AAA9-9E8D-855E-7DA5B8A8450C}"/>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3134093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2147A-68AA-767B-47BF-87B292CCF5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3B4C68-B503-57A1-A717-D42D4A39AF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42AE3A-0086-570E-CAC8-86F60D4431C4}"/>
              </a:ext>
            </a:extLst>
          </p:cNvPr>
          <p:cNvSpPr>
            <a:spLocks noGrp="1"/>
          </p:cNvSpPr>
          <p:nvPr>
            <p:ph type="dt" sz="half" idx="10"/>
          </p:nvPr>
        </p:nvSpPr>
        <p:spPr/>
        <p:txBody>
          <a:bodyPr/>
          <a:lstStyle/>
          <a:p>
            <a:fld id="{52CDF7A6-26CA-4441-9B58-D6E64878D247}" type="datetimeFigureOut">
              <a:rPr lang="en-US" smtClean="0"/>
              <a:t>12/15/2025</a:t>
            </a:fld>
            <a:endParaRPr lang="en-US"/>
          </a:p>
        </p:txBody>
      </p:sp>
      <p:sp>
        <p:nvSpPr>
          <p:cNvPr id="5" name="Footer Placeholder 4">
            <a:extLst>
              <a:ext uri="{FF2B5EF4-FFF2-40B4-BE49-F238E27FC236}">
                <a16:creationId xmlns:a16="http://schemas.microsoft.com/office/drawing/2014/main" id="{E73F4EBE-A49C-385B-BD85-06180DC47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A5AECF-83D1-C9D9-82F5-0415B03AED02}"/>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4071504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E47CD-5786-6CBB-356B-4870A9AC0C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BAFC19-DA61-3D8A-216B-985C7421DFA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E17181-B7E2-5C21-E515-A62D98383FF8}"/>
              </a:ext>
            </a:extLst>
          </p:cNvPr>
          <p:cNvSpPr>
            <a:spLocks noGrp="1"/>
          </p:cNvSpPr>
          <p:nvPr>
            <p:ph type="dt" sz="half" idx="10"/>
          </p:nvPr>
        </p:nvSpPr>
        <p:spPr/>
        <p:txBody>
          <a:bodyPr/>
          <a:lstStyle/>
          <a:p>
            <a:fld id="{52CDF7A6-26CA-4441-9B58-D6E64878D247}" type="datetimeFigureOut">
              <a:rPr lang="en-US" smtClean="0"/>
              <a:t>12/15/2025</a:t>
            </a:fld>
            <a:endParaRPr lang="en-US"/>
          </a:p>
        </p:txBody>
      </p:sp>
      <p:sp>
        <p:nvSpPr>
          <p:cNvPr id="5" name="Footer Placeholder 4">
            <a:extLst>
              <a:ext uri="{FF2B5EF4-FFF2-40B4-BE49-F238E27FC236}">
                <a16:creationId xmlns:a16="http://schemas.microsoft.com/office/drawing/2014/main" id="{CD930E2C-79DC-13F5-4738-80D9385C7F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69C618-EA05-E57A-5A34-2F91527B1284}"/>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141089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FA4E6-B46C-4009-481B-DD87C49430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A535D8-0B60-97D4-DA7C-636931D17B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AE291B-03EF-E27D-97BD-613B5D2C9B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E66B4A-AD47-AB6B-8A90-240C1599C47E}"/>
              </a:ext>
            </a:extLst>
          </p:cNvPr>
          <p:cNvSpPr>
            <a:spLocks noGrp="1"/>
          </p:cNvSpPr>
          <p:nvPr>
            <p:ph type="dt" sz="half" idx="10"/>
          </p:nvPr>
        </p:nvSpPr>
        <p:spPr/>
        <p:txBody>
          <a:bodyPr/>
          <a:lstStyle/>
          <a:p>
            <a:fld id="{52CDF7A6-26CA-4441-9B58-D6E64878D247}" type="datetimeFigureOut">
              <a:rPr lang="en-US" smtClean="0"/>
              <a:t>12/15/2025</a:t>
            </a:fld>
            <a:endParaRPr lang="en-US"/>
          </a:p>
        </p:txBody>
      </p:sp>
      <p:sp>
        <p:nvSpPr>
          <p:cNvPr id="6" name="Footer Placeholder 5">
            <a:extLst>
              <a:ext uri="{FF2B5EF4-FFF2-40B4-BE49-F238E27FC236}">
                <a16:creationId xmlns:a16="http://schemas.microsoft.com/office/drawing/2014/main" id="{F734C3FF-1795-DADD-9108-1E9982237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0CF02E-D8C9-558D-EDAC-303CC0B12472}"/>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2797088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647E0-B645-EB48-C212-B8285F0A16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B625E1-D17B-8303-C559-3B3B6A807B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AFE2A-5063-3BDF-3EFF-9E8EF134B6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31193B-7FE7-DC74-F0B9-A89FB16B89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EE0452-43CB-FC71-31AF-50DDA8B375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BB2339-51B0-7DA3-3318-09E66123CB6D}"/>
              </a:ext>
            </a:extLst>
          </p:cNvPr>
          <p:cNvSpPr>
            <a:spLocks noGrp="1"/>
          </p:cNvSpPr>
          <p:nvPr>
            <p:ph type="dt" sz="half" idx="10"/>
          </p:nvPr>
        </p:nvSpPr>
        <p:spPr/>
        <p:txBody>
          <a:bodyPr/>
          <a:lstStyle/>
          <a:p>
            <a:fld id="{52CDF7A6-26CA-4441-9B58-D6E64878D247}" type="datetimeFigureOut">
              <a:rPr lang="en-US" smtClean="0"/>
              <a:t>12/15/2025</a:t>
            </a:fld>
            <a:endParaRPr lang="en-US"/>
          </a:p>
        </p:txBody>
      </p:sp>
      <p:sp>
        <p:nvSpPr>
          <p:cNvPr id="8" name="Footer Placeholder 7">
            <a:extLst>
              <a:ext uri="{FF2B5EF4-FFF2-40B4-BE49-F238E27FC236}">
                <a16:creationId xmlns:a16="http://schemas.microsoft.com/office/drawing/2014/main" id="{12EB1EED-E945-FB7A-2751-9F7BAFE93A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D35AA1-BFF3-360F-9F3C-018264FE79A8}"/>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1163445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A0961-B900-B0DF-4295-1E9F279173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C794AF-89FC-FFB9-888E-5AC4E52F05EA}"/>
              </a:ext>
            </a:extLst>
          </p:cNvPr>
          <p:cNvSpPr>
            <a:spLocks noGrp="1"/>
          </p:cNvSpPr>
          <p:nvPr>
            <p:ph type="dt" sz="half" idx="10"/>
          </p:nvPr>
        </p:nvSpPr>
        <p:spPr/>
        <p:txBody>
          <a:bodyPr/>
          <a:lstStyle/>
          <a:p>
            <a:fld id="{52CDF7A6-26CA-4441-9B58-D6E64878D247}" type="datetimeFigureOut">
              <a:rPr lang="en-US" smtClean="0"/>
              <a:t>12/15/2025</a:t>
            </a:fld>
            <a:endParaRPr lang="en-US"/>
          </a:p>
        </p:txBody>
      </p:sp>
      <p:sp>
        <p:nvSpPr>
          <p:cNvPr id="4" name="Footer Placeholder 3">
            <a:extLst>
              <a:ext uri="{FF2B5EF4-FFF2-40B4-BE49-F238E27FC236}">
                <a16:creationId xmlns:a16="http://schemas.microsoft.com/office/drawing/2014/main" id="{0F321961-0C61-8C11-02E1-0DEB9936AB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97A14B-3C68-6618-9C38-D34B7EBF6583}"/>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3769984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B0F70B-BFEA-CB7C-0582-7C7D508A053A}"/>
              </a:ext>
            </a:extLst>
          </p:cNvPr>
          <p:cNvSpPr>
            <a:spLocks noGrp="1"/>
          </p:cNvSpPr>
          <p:nvPr>
            <p:ph type="dt" sz="half" idx="10"/>
          </p:nvPr>
        </p:nvSpPr>
        <p:spPr/>
        <p:txBody>
          <a:bodyPr/>
          <a:lstStyle/>
          <a:p>
            <a:fld id="{52CDF7A6-26CA-4441-9B58-D6E64878D247}" type="datetimeFigureOut">
              <a:rPr lang="en-US" smtClean="0"/>
              <a:t>12/15/2025</a:t>
            </a:fld>
            <a:endParaRPr lang="en-US"/>
          </a:p>
        </p:txBody>
      </p:sp>
      <p:sp>
        <p:nvSpPr>
          <p:cNvPr id="3" name="Footer Placeholder 2">
            <a:extLst>
              <a:ext uri="{FF2B5EF4-FFF2-40B4-BE49-F238E27FC236}">
                <a16:creationId xmlns:a16="http://schemas.microsoft.com/office/drawing/2014/main" id="{EA05C4CC-948C-5228-40F3-E77774043F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9C2827-21AE-8EC7-5A18-37FD051240AE}"/>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3174122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E711C-F82B-422E-F6ED-3935E3BDFF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17CB31-818B-CFEB-6B5E-35F7AFA2C4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94373C-5776-64B4-0287-304095D650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74D56E-5C53-5CD4-2CDB-7EFFA82F14B7}"/>
              </a:ext>
            </a:extLst>
          </p:cNvPr>
          <p:cNvSpPr>
            <a:spLocks noGrp="1"/>
          </p:cNvSpPr>
          <p:nvPr>
            <p:ph type="dt" sz="half" idx="10"/>
          </p:nvPr>
        </p:nvSpPr>
        <p:spPr/>
        <p:txBody>
          <a:bodyPr/>
          <a:lstStyle/>
          <a:p>
            <a:fld id="{52CDF7A6-26CA-4441-9B58-D6E64878D247}" type="datetimeFigureOut">
              <a:rPr lang="en-US" smtClean="0"/>
              <a:t>12/15/2025</a:t>
            </a:fld>
            <a:endParaRPr lang="en-US"/>
          </a:p>
        </p:txBody>
      </p:sp>
      <p:sp>
        <p:nvSpPr>
          <p:cNvPr id="6" name="Footer Placeholder 5">
            <a:extLst>
              <a:ext uri="{FF2B5EF4-FFF2-40B4-BE49-F238E27FC236}">
                <a16:creationId xmlns:a16="http://schemas.microsoft.com/office/drawing/2014/main" id="{98D9DE75-3FF1-CF47-A287-7C3DCF536D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B4C7BE-FFA2-B9BD-E90E-40E06E6FDEB9}"/>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1993570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9B7A7-FB98-ADCA-A33C-4C0FE3ACD9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153111-3441-D0D5-B94E-DFE8146DC6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A1CEF0-4F10-93C9-43CF-7D190CC4EA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A2FC29-8A20-F5A0-189E-2B7F4D958AB4}"/>
              </a:ext>
            </a:extLst>
          </p:cNvPr>
          <p:cNvSpPr>
            <a:spLocks noGrp="1"/>
          </p:cNvSpPr>
          <p:nvPr>
            <p:ph type="dt" sz="half" idx="10"/>
          </p:nvPr>
        </p:nvSpPr>
        <p:spPr/>
        <p:txBody>
          <a:bodyPr/>
          <a:lstStyle/>
          <a:p>
            <a:fld id="{52CDF7A6-26CA-4441-9B58-D6E64878D247}" type="datetimeFigureOut">
              <a:rPr lang="en-US" smtClean="0"/>
              <a:t>12/15/2025</a:t>
            </a:fld>
            <a:endParaRPr lang="en-US"/>
          </a:p>
        </p:txBody>
      </p:sp>
      <p:sp>
        <p:nvSpPr>
          <p:cNvPr id="6" name="Footer Placeholder 5">
            <a:extLst>
              <a:ext uri="{FF2B5EF4-FFF2-40B4-BE49-F238E27FC236}">
                <a16:creationId xmlns:a16="http://schemas.microsoft.com/office/drawing/2014/main" id="{F3641BF7-1FD0-4B80-E2E0-E2512CF922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9546EA-8C77-F1FB-C36A-1A0EF2E69469}"/>
              </a:ext>
            </a:extLst>
          </p:cNvPr>
          <p:cNvSpPr>
            <a:spLocks noGrp="1"/>
          </p:cNvSpPr>
          <p:nvPr>
            <p:ph type="sldNum" sz="quarter" idx="12"/>
          </p:nvPr>
        </p:nvSpPr>
        <p:spPr/>
        <p:txBody>
          <a:bodyPr/>
          <a:lstStyle/>
          <a:p>
            <a:fld id="{C93B39B8-71E5-4DA2-97B3-4BBBCD943DEA}" type="slidenum">
              <a:rPr lang="en-US" smtClean="0"/>
              <a:t>‹#›</a:t>
            </a:fld>
            <a:endParaRPr lang="en-US"/>
          </a:p>
        </p:txBody>
      </p:sp>
    </p:spTree>
    <p:extLst>
      <p:ext uri="{BB962C8B-B14F-4D97-AF65-F5344CB8AC3E}">
        <p14:creationId xmlns:p14="http://schemas.microsoft.com/office/powerpoint/2010/main" val="2013903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2E5BF8-8CEA-E905-3D3A-06A60F58E3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A2CB9B-E73D-B1BB-E87E-0F7FD1156C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A5083-BDCB-CF50-6DB5-D68349EEB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2CDF7A6-26CA-4441-9B58-D6E64878D247}" type="datetimeFigureOut">
              <a:rPr lang="en-US" smtClean="0"/>
              <a:t>12/15/2025</a:t>
            </a:fld>
            <a:endParaRPr lang="en-US"/>
          </a:p>
        </p:txBody>
      </p:sp>
      <p:sp>
        <p:nvSpPr>
          <p:cNvPr id="5" name="Footer Placeholder 4">
            <a:extLst>
              <a:ext uri="{FF2B5EF4-FFF2-40B4-BE49-F238E27FC236}">
                <a16:creationId xmlns:a16="http://schemas.microsoft.com/office/drawing/2014/main" id="{19FE8719-4643-492A-464E-CEC0CA065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A72AC13-FAC7-6E3B-B240-983CDEEBD3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93B39B8-71E5-4DA2-97B3-4BBBCD943DEA}" type="slidenum">
              <a:rPr lang="en-US" smtClean="0"/>
              <a:t>‹#›</a:t>
            </a:fld>
            <a:endParaRPr lang="en-US"/>
          </a:p>
        </p:txBody>
      </p:sp>
    </p:spTree>
    <p:extLst>
      <p:ext uri="{BB962C8B-B14F-4D97-AF65-F5344CB8AC3E}">
        <p14:creationId xmlns:p14="http://schemas.microsoft.com/office/powerpoint/2010/main" val="41423770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4.jpg"/><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jp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8.jpg"/><Relationship Id="rId4" Type="http://schemas.openxmlformats.org/officeDocument/2006/relationships/image" Target="../media/image47.jpg"/></Relationships>
</file>

<file path=ppt/slides/_rels/slide2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7" name="Rectangle 1056">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7C0AF97-B1C7-ACDC-AA84-18DD3E14F324}"/>
              </a:ext>
            </a:extLst>
          </p:cNvPr>
          <p:cNvSpPr>
            <a:spLocks noGrp="1"/>
          </p:cNvSpPr>
          <p:nvPr>
            <p:ph type="ctrTitle"/>
          </p:nvPr>
        </p:nvSpPr>
        <p:spPr>
          <a:xfrm>
            <a:off x="7055892" y="1521725"/>
            <a:ext cx="4631011" cy="2736766"/>
          </a:xfrm>
          <a:noFill/>
        </p:spPr>
        <p:txBody>
          <a:bodyPr>
            <a:normAutofit fontScale="90000"/>
          </a:bodyPr>
          <a:lstStyle/>
          <a:p>
            <a:pPr algn="l"/>
            <a:r>
              <a:rPr lang="en-US" b="1" i="1" dirty="0">
                <a:solidFill>
                  <a:schemeClr val="bg2">
                    <a:lumMod val="50000"/>
                  </a:schemeClr>
                </a:solidFill>
              </a:rPr>
              <a:t>Unidad 5: </a:t>
            </a:r>
            <a:br>
              <a:rPr lang="en-US" b="1" i="1" dirty="0"/>
            </a:br>
            <a:r>
              <a:rPr lang="en-US" b="1" dirty="0">
                <a:solidFill>
                  <a:srgbClr val="C00000"/>
                </a:solidFill>
              </a:rPr>
              <a:t>La </a:t>
            </a:r>
            <a:r>
              <a:rPr lang="en-US" b="1" dirty="0" err="1">
                <a:solidFill>
                  <a:srgbClr val="C00000"/>
                </a:solidFill>
              </a:rPr>
              <a:t>Revolución</a:t>
            </a:r>
            <a:r>
              <a:rPr lang="en-US" b="1" dirty="0">
                <a:solidFill>
                  <a:srgbClr val="C00000"/>
                </a:solidFill>
              </a:rPr>
              <a:t> de Texas</a:t>
            </a:r>
          </a:p>
        </p:txBody>
      </p:sp>
      <p:sp>
        <p:nvSpPr>
          <p:cNvPr id="3" name="Subtitle 2">
            <a:extLst>
              <a:ext uri="{FF2B5EF4-FFF2-40B4-BE49-F238E27FC236}">
                <a16:creationId xmlns:a16="http://schemas.microsoft.com/office/drawing/2014/main" id="{DE5E7D88-B411-0667-9CA2-7DAF8B9F01D0}"/>
              </a:ext>
            </a:extLst>
          </p:cNvPr>
          <p:cNvSpPr>
            <a:spLocks noGrp="1"/>
          </p:cNvSpPr>
          <p:nvPr>
            <p:ph type="subTitle" idx="1"/>
          </p:nvPr>
        </p:nvSpPr>
        <p:spPr>
          <a:xfrm>
            <a:off x="7055892" y="4359488"/>
            <a:ext cx="4428699" cy="1655762"/>
          </a:xfrm>
          <a:noFill/>
        </p:spPr>
        <p:txBody>
          <a:bodyPr>
            <a:normAutofit lnSpcReduction="10000"/>
          </a:bodyPr>
          <a:lstStyle/>
          <a:p>
            <a:pPr algn="l"/>
            <a:r>
              <a:rPr lang="en-US" sz="3600" b="1" i="1" dirty="0" err="1">
                <a:solidFill>
                  <a:schemeClr val="bg2">
                    <a:lumMod val="50000"/>
                  </a:schemeClr>
                </a:solidFill>
              </a:rPr>
              <a:t>Lección</a:t>
            </a:r>
            <a:r>
              <a:rPr lang="en-US" sz="3600" b="1" i="1" dirty="0">
                <a:solidFill>
                  <a:schemeClr val="bg2">
                    <a:lumMod val="50000"/>
                  </a:schemeClr>
                </a:solidFill>
              </a:rPr>
              <a:t> 5: </a:t>
            </a:r>
          </a:p>
          <a:p>
            <a:pPr algn="l"/>
            <a:r>
              <a:rPr lang="es-ES" sz="3600" b="1" i="1" dirty="0">
                <a:solidFill>
                  <a:srgbClr val="C00000"/>
                </a:solidFill>
              </a:rPr>
              <a:t>Quién es quién de la Revolución de Texas</a:t>
            </a:r>
            <a:endParaRPr lang="en-US" sz="3600" b="1" i="1" dirty="0">
              <a:solidFill>
                <a:srgbClr val="C00000"/>
              </a:solidFill>
            </a:endParaRPr>
          </a:p>
        </p:txBody>
      </p:sp>
      <p:pic>
        <p:nvPicPr>
          <p:cNvPr id="1032" name="Picture 8" descr="A portrait of Sam Houston siting with his hands folded in his lap">
            <a:extLst>
              <a:ext uri="{FF2B5EF4-FFF2-40B4-BE49-F238E27FC236}">
                <a16:creationId xmlns:a16="http://schemas.microsoft.com/office/drawing/2014/main" id="{FD0E585B-C039-75F3-417B-08173C6452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5106" b="15106"/>
          <a:stretch/>
        </p:blipFill>
        <p:spPr bwMode="auto">
          <a:xfrm>
            <a:off x="-7" y="0"/>
            <a:ext cx="6832682" cy="6857999"/>
          </a:xfrm>
          <a:custGeom>
            <a:avLst/>
            <a:gdLst/>
            <a:ahLst/>
            <a:cxnLst/>
            <a:rect l="l" t="t" r="r" b="b"/>
            <a:pathLst>
              <a:path w="6832674" h="6858000">
                <a:moveTo>
                  <a:pt x="0" y="0"/>
                </a:moveTo>
                <a:lnTo>
                  <a:pt x="6832674" y="0"/>
                </a:lnTo>
                <a:lnTo>
                  <a:pt x="6749707" y="183520"/>
                </a:lnTo>
                <a:cubicBezTo>
                  <a:pt x="6327787" y="1181050"/>
                  <a:pt x="6094475" y="2277779"/>
                  <a:pt x="6094475" y="3429000"/>
                </a:cubicBezTo>
                <a:cubicBezTo>
                  <a:pt x="6094475" y="4580222"/>
                  <a:pt x="6327787" y="5676950"/>
                  <a:pt x="6749707" y="6674481"/>
                </a:cubicBezTo>
                <a:lnTo>
                  <a:pt x="683267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110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6950295-72AC-1E39-5124-085498B924F0}"/>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C188975B-9F3A-D7E3-1CA7-4E1C6BD2BE9B}"/>
              </a:ext>
            </a:extLst>
          </p:cNvPr>
          <p:cNvSpPr txBox="1">
            <a:spLocks noGrp="1"/>
          </p:cNvSpPr>
          <p:nvPr>
            <p:ph type="title" idx="4294967295"/>
          </p:nvPr>
        </p:nvSpPr>
        <p:spPr>
          <a:xfrm>
            <a:off x="1627707" y="88640"/>
            <a:ext cx="5785464" cy="9884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dirty="0">
                <a:latin typeface="Gotham book"/>
              </a:rPr>
              <a:t>Juan </a:t>
            </a:r>
            <a:r>
              <a:rPr lang="en-US" i="0" dirty="0">
                <a:solidFill>
                  <a:srgbClr val="1B1B1B"/>
                </a:solidFill>
                <a:effectLst/>
                <a:latin typeface="Gotham book"/>
              </a:rPr>
              <a:t>Seguín</a:t>
            </a:r>
            <a:endParaRPr kumimoji="0" lang="en-US" i="0" u="none" strike="noStrike" kern="1200" cap="none" spc="0" normalizeH="0" baseline="0" noProof="0" dirty="0">
              <a:ln>
                <a:noFill/>
              </a:ln>
              <a:solidFill>
                <a:schemeClr val="tx1"/>
              </a:solidFill>
              <a:effectLst/>
              <a:uLnTx/>
              <a:uFillTx/>
              <a:latin typeface="Gotham book"/>
            </a:endParaRPr>
          </a:p>
        </p:txBody>
      </p:sp>
      <p:pic>
        <p:nvPicPr>
          <p:cNvPr id="6" name="Picture 5" descr="A photograph of a letter that Juan Seguin wrote after the Texas Revolution.">
            <a:extLst>
              <a:ext uri="{FF2B5EF4-FFF2-40B4-BE49-F238E27FC236}">
                <a16:creationId xmlns:a16="http://schemas.microsoft.com/office/drawing/2014/main" id="{3128F27E-D12D-F0CA-61AD-8FFBEF7864D6}"/>
              </a:ext>
            </a:extLst>
          </p:cNvPr>
          <p:cNvPicPr>
            <a:picLocks noChangeAspect="1"/>
          </p:cNvPicPr>
          <p:nvPr/>
        </p:nvPicPr>
        <p:blipFill>
          <a:blip r:embed="rId4"/>
          <a:stretch>
            <a:fillRect/>
          </a:stretch>
        </p:blipFill>
        <p:spPr>
          <a:xfrm>
            <a:off x="2801537" y="1077064"/>
            <a:ext cx="3437803" cy="4398140"/>
          </a:xfrm>
          <a:prstGeom prst="rect">
            <a:avLst/>
          </a:prstGeom>
          <a:effectLst>
            <a:outerShdw blurRad="50800" dist="50800" dir="7920000" algn="ctr" rotWithShape="0">
              <a:srgbClr val="000000">
                <a:alpha val="43137"/>
              </a:srgbClr>
            </a:outerShdw>
          </a:effectLst>
        </p:spPr>
      </p:pic>
      <p:sp>
        <p:nvSpPr>
          <p:cNvPr id="7" name="TextBox 6">
            <a:extLst>
              <a:ext uri="{FF2B5EF4-FFF2-40B4-BE49-F238E27FC236}">
                <a16:creationId xmlns:a16="http://schemas.microsoft.com/office/drawing/2014/main" id="{EB7F7D0D-7355-AFD5-474E-9054AD53C55F}"/>
              </a:ext>
            </a:extLst>
          </p:cNvPr>
          <p:cNvSpPr txBox="1"/>
          <p:nvPr/>
        </p:nvSpPr>
        <p:spPr>
          <a:xfrm>
            <a:off x="2166257" y="5551714"/>
            <a:ext cx="4778829" cy="707886"/>
          </a:xfrm>
          <a:prstGeom prst="rect">
            <a:avLst/>
          </a:prstGeom>
          <a:noFill/>
        </p:spPr>
        <p:txBody>
          <a:bodyPr wrap="square" rtlCol="0">
            <a:spAutoFit/>
          </a:bodyPr>
          <a:lstStyle/>
          <a:p>
            <a:pPr algn="ctr"/>
            <a:r>
              <a:rPr lang="es-ES" sz="2000" i="1" dirty="0">
                <a:latin typeface="Gotham book"/>
              </a:rPr>
              <a:t>Una carta escrita por Seguín tras la guerra
Biblioteca y Archivos Estatales de Texas</a:t>
            </a:r>
            <a:endParaRPr lang="en-US" sz="2000" i="1" dirty="0">
              <a:latin typeface="Gotham book"/>
            </a:endParaRPr>
          </a:p>
        </p:txBody>
      </p:sp>
      <p:pic>
        <p:nvPicPr>
          <p:cNvPr id="4" name="Picture 3" descr="A painted portrait of Juan Seguin. He is wearing his military dress uniform of black and gold. ">
            <a:extLst>
              <a:ext uri="{FF2B5EF4-FFF2-40B4-BE49-F238E27FC236}">
                <a16:creationId xmlns:a16="http://schemas.microsoft.com/office/drawing/2014/main" id="{0D99E9FF-9C96-3FFD-6A7D-F90444B564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3170" y="202939"/>
            <a:ext cx="4183054" cy="5441303"/>
          </a:xfrm>
          <a:prstGeom prst="rect">
            <a:avLst/>
          </a:prstGeom>
          <a:effectLst>
            <a:outerShdw blurRad="50800" dist="50800" dir="7920000" algn="ctr" rotWithShape="0">
              <a:srgbClr val="000000">
                <a:alpha val="43137"/>
              </a:srgbClr>
            </a:outerShdw>
          </a:effectLst>
        </p:spPr>
      </p:pic>
      <p:sp>
        <p:nvSpPr>
          <p:cNvPr id="8" name="TextBox 7">
            <a:extLst>
              <a:ext uri="{FF2B5EF4-FFF2-40B4-BE49-F238E27FC236}">
                <a16:creationId xmlns:a16="http://schemas.microsoft.com/office/drawing/2014/main" id="{0AB83CE0-B2C3-EE8A-852A-5E5326CE65C3}"/>
              </a:ext>
            </a:extLst>
          </p:cNvPr>
          <p:cNvSpPr txBox="1"/>
          <p:nvPr/>
        </p:nvSpPr>
        <p:spPr>
          <a:xfrm>
            <a:off x="6945086" y="5606140"/>
            <a:ext cx="4778829" cy="707886"/>
          </a:xfrm>
          <a:prstGeom prst="rect">
            <a:avLst/>
          </a:prstGeom>
          <a:noFill/>
        </p:spPr>
        <p:txBody>
          <a:bodyPr wrap="square" rtlCol="0">
            <a:spAutoFit/>
          </a:bodyPr>
          <a:lstStyle/>
          <a:p>
            <a:pPr algn="ctr"/>
            <a:r>
              <a:rPr lang="es-ES" sz="2000" i="1" dirty="0">
                <a:latin typeface="Gotham book"/>
              </a:rPr>
              <a:t>Juan Seguín 
Biblioteca y Archivos Estatales de Texas</a:t>
            </a:r>
            <a:endParaRPr lang="en-US" sz="2000" i="1" dirty="0">
              <a:latin typeface="Gotham book"/>
            </a:endParaRPr>
          </a:p>
        </p:txBody>
      </p:sp>
    </p:spTree>
    <p:extLst>
      <p:ext uri="{BB962C8B-B14F-4D97-AF65-F5344CB8AC3E}">
        <p14:creationId xmlns:p14="http://schemas.microsoft.com/office/powerpoint/2010/main" val="428549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A5D5693-59D3-723F-3C46-85CA2E4F6EFA}"/>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36DFD357-1E43-F02E-DBD7-C9FACA82FA5D}"/>
              </a:ext>
            </a:extLst>
          </p:cNvPr>
          <p:cNvSpPr txBox="1">
            <a:spLocks noGrp="1"/>
          </p:cNvSpPr>
          <p:nvPr>
            <p:ph type="title" idx="4294967295"/>
          </p:nvPr>
        </p:nvSpPr>
        <p:spPr>
          <a:xfrm>
            <a:off x="1507963" y="0"/>
            <a:ext cx="6210007" cy="9884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5400" dirty="0">
                <a:latin typeface="Gotham book"/>
              </a:rPr>
              <a:t>David “Davy” Crockett</a:t>
            </a:r>
            <a:endParaRPr kumimoji="0" lang="en-US" sz="5400" b="0" i="0" u="none" strike="noStrike" kern="1200" cap="none" spc="0" normalizeH="0" baseline="0" noProof="0" dirty="0">
              <a:ln>
                <a:noFill/>
              </a:ln>
              <a:solidFill>
                <a:schemeClr val="tx1"/>
              </a:solidFill>
              <a:effectLst/>
              <a:uLnTx/>
              <a:uFillTx/>
              <a:latin typeface="Gotham book"/>
            </a:endParaRPr>
          </a:p>
        </p:txBody>
      </p:sp>
      <p:pic>
        <p:nvPicPr>
          <p:cNvPr id="9" name="Picture 8" descr="The view of the front cover of the book &quot;The life of Colonel David Crockett&quot; written by himself. There is a drawing of a sword fight between men and one is lying dead on the ground. ">
            <a:extLst>
              <a:ext uri="{FF2B5EF4-FFF2-40B4-BE49-F238E27FC236}">
                <a16:creationId xmlns:a16="http://schemas.microsoft.com/office/drawing/2014/main" id="{8C7C6424-97BE-0F42-5910-455FEFBC6F37}"/>
              </a:ext>
            </a:extLst>
          </p:cNvPr>
          <p:cNvPicPr>
            <a:picLocks noChangeAspect="1"/>
          </p:cNvPicPr>
          <p:nvPr/>
        </p:nvPicPr>
        <p:blipFill>
          <a:blip r:embed="rId4">
            <a:extLst>
              <a:ext uri="{28A0092B-C50C-407E-A947-70E740481C1C}">
                <a14:useLocalDpi xmlns:a14="http://schemas.microsoft.com/office/drawing/2010/main" val="0"/>
              </a:ext>
            </a:extLst>
          </a:blip>
          <a:srcRect l="10863" t="8461" r="9606" b="8298"/>
          <a:stretch/>
        </p:blipFill>
        <p:spPr>
          <a:xfrm>
            <a:off x="2937510" y="988424"/>
            <a:ext cx="3191595" cy="5096690"/>
          </a:xfrm>
          <a:prstGeom prst="rect">
            <a:avLst/>
          </a:prstGeom>
          <a:effectLst>
            <a:outerShdw blurRad="50800" dist="50800" dir="7920000" algn="ctr" rotWithShape="0">
              <a:srgbClr val="000000">
                <a:alpha val="43137"/>
              </a:srgbClr>
            </a:outerShdw>
          </a:effectLst>
        </p:spPr>
      </p:pic>
      <p:sp>
        <p:nvSpPr>
          <p:cNvPr id="10" name="TextBox 9">
            <a:extLst>
              <a:ext uri="{FF2B5EF4-FFF2-40B4-BE49-F238E27FC236}">
                <a16:creationId xmlns:a16="http://schemas.microsoft.com/office/drawing/2014/main" id="{1D2F657F-6526-DC8B-4341-25484F09C4E6}"/>
              </a:ext>
            </a:extLst>
          </p:cNvPr>
          <p:cNvSpPr txBox="1"/>
          <p:nvPr/>
        </p:nvSpPr>
        <p:spPr>
          <a:xfrm>
            <a:off x="1828800" y="6128657"/>
            <a:ext cx="5638800" cy="707886"/>
          </a:xfrm>
          <a:prstGeom prst="rect">
            <a:avLst/>
          </a:prstGeom>
          <a:noFill/>
        </p:spPr>
        <p:txBody>
          <a:bodyPr wrap="square" rtlCol="0">
            <a:spAutoFit/>
          </a:bodyPr>
          <a:lstStyle/>
          <a:p>
            <a:pPr algn="ctr"/>
            <a:r>
              <a:rPr lang="es-ES" sz="2000" i="1" dirty="0">
                <a:latin typeface="Gotham book"/>
              </a:rPr>
              <a:t>Autobiografía de </a:t>
            </a:r>
            <a:r>
              <a:rPr lang="es-ES" sz="2000" i="1" dirty="0" err="1">
                <a:latin typeface="Gotham book"/>
              </a:rPr>
              <a:t>Crockett</a:t>
            </a:r>
            <a:r>
              <a:rPr lang="es-ES" sz="2000" i="1" dirty="0">
                <a:latin typeface="Gotham book"/>
              </a:rPr>
              <a:t>
El portal a la historia de Texas</a:t>
            </a:r>
            <a:endParaRPr lang="en-US" sz="2000" i="1" dirty="0">
              <a:latin typeface="Gotham book"/>
            </a:endParaRPr>
          </a:p>
        </p:txBody>
      </p:sp>
      <p:pic>
        <p:nvPicPr>
          <p:cNvPr id="4" name="Picture 3" descr="A painting of Davy Crockett, standing in the wilderness. He is wearing what appears to be deer-skin clothing. He is holding a long rifle and surrounded by hunting dogs. ">
            <a:extLst>
              <a:ext uri="{FF2B5EF4-FFF2-40B4-BE49-F238E27FC236}">
                <a16:creationId xmlns:a16="http://schemas.microsoft.com/office/drawing/2014/main" id="{0CF6DFC3-9FB8-15E4-3114-51DF56B951AC}"/>
              </a:ext>
            </a:extLst>
          </p:cNvPr>
          <p:cNvPicPr>
            <a:picLocks noChangeAspect="1"/>
          </p:cNvPicPr>
          <p:nvPr/>
        </p:nvPicPr>
        <p:blipFill>
          <a:blip r:embed="rId5"/>
          <a:srcRect t="2381" r="498"/>
          <a:stretch/>
        </p:blipFill>
        <p:spPr>
          <a:xfrm>
            <a:off x="7919085" y="244929"/>
            <a:ext cx="3828193" cy="5252357"/>
          </a:xfrm>
          <a:prstGeom prst="rect">
            <a:avLst/>
          </a:prstGeom>
          <a:effectLst>
            <a:outerShdw blurRad="50800" dist="50800" dir="7920000" algn="ctr" rotWithShape="0">
              <a:srgbClr val="000000">
                <a:alpha val="43137"/>
              </a:srgbClr>
            </a:outerShdw>
          </a:effectLst>
        </p:spPr>
      </p:pic>
      <p:sp>
        <p:nvSpPr>
          <p:cNvPr id="11" name="TextBox 10">
            <a:extLst>
              <a:ext uri="{FF2B5EF4-FFF2-40B4-BE49-F238E27FC236}">
                <a16:creationId xmlns:a16="http://schemas.microsoft.com/office/drawing/2014/main" id="{7F548B63-303E-76E4-BCB7-ABAD6734A06D}"/>
              </a:ext>
            </a:extLst>
          </p:cNvPr>
          <p:cNvSpPr txBox="1"/>
          <p:nvPr/>
        </p:nvSpPr>
        <p:spPr>
          <a:xfrm>
            <a:off x="7815941" y="5559230"/>
            <a:ext cx="3931337" cy="707886"/>
          </a:xfrm>
          <a:prstGeom prst="rect">
            <a:avLst/>
          </a:prstGeom>
          <a:noFill/>
        </p:spPr>
        <p:txBody>
          <a:bodyPr wrap="square" rtlCol="0">
            <a:spAutoFit/>
          </a:bodyPr>
          <a:lstStyle/>
          <a:p>
            <a:pPr algn="ctr"/>
            <a:r>
              <a:rPr lang="it-IT" sz="2000" i="1" dirty="0">
                <a:latin typeface="Gotham book"/>
              </a:rPr>
              <a:t>Coronel Crockett
La Biblioteca del Congreso</a:t>
            </a:r>
            <a:endParaRPr lang="en-US" sz="2000" i="1" dirty="0">
              <a:latin typeface="Gotham book"/>
            </a:endParaRPr>
          </a:p>
        </p:txBody>
      </p:sp>
    </p:spTree>
    <p:extLst>
      <p:ext uri="{BB962C8B-B14F-4D97-AF65-F5344CB8AC3E}">
        <p14:creationId xmlns:p14="http://schemas.microsoft.com/office/powerpoint/2010/main" val="1453735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11511EC-5700-19D2-4E15-3FEDD873CA6F}"/>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9F46FEF2-7F39-1D77-412E-1BA047F4D362}"/>
              </a:ext>
            </a:extLst>
          </p:cNvPr>
          <p:cNvSpPr txBox="1">
            <a:spLocks noGrp="1"/>
          </p:cNvSpPr>
          <p:nvPr>
            <p:ph type="title" idx="4294967295"/>
          </p:nvPr>
        </p:nvSpPr>
        <p:spPr>
          <a:xfrm>
            <a:off x="1469572" y="0"/>
            <a:ext cx="5562600" cy="1023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5400" dirty="0">
                <a:latin typeface="Gotham book"/>
              </a:rPr>
              <a:t>Susanna Dickinson</a:t>
            </a:r>
            <a:endParaRPr kumimoji="0" lang="en-US" sz="5400" b="0" i="0" u="none" strike="noStrike" kern="1200" cap="none" spc="0" normalizeH="0" baseline="0" noProof="0" dirty="0">
              <a:ln>
                <a:noFill/>
              </a:ln>
              <a:solidFill>
                <a:schemeClr val="tx1"/>
              </a:solidFill>
              <a:effectLst/>
              <a:uLnTx/>
              <a:uFillTx/>
              <a:latin typeface="Gotham book"/>
            </a:endParaRPr>
          </a:p>
        </p:txBody>
      </p:sp>
      <p:pic>
        <p:nvPicPr>
          <p:cNvPr id="4" name="Picture 3" descr="A photocopy of a newspaper page with an article about what happened at the Alamo. The entire center column of the article is a list of the names of those who died, including Susanna's husband. The article mentions her as a survivor. ">
            <a:extLst>
              <a:ext uri="{FF2B5EF4-FFF2-40B4-BE49-F238E27FC236}">
                <a16:creationId xmlns:a16="http://schemas.microsoft.com/office/drawing/2014/main" id="{9C820636-1143-861E-6791-BAB6091F03A9}"/>
              </a:ext>
            </a:extLst>
          </p:cNvPr>
          <p:cNvPicPr>
            <a:picLocks noChangeAspect="1"/>
          </p:cNvPicPr>
          <p:nvPr/>
        </p:nvPicPr>
        <p:blipFill>
          <a:blip r:embed="rId4"/>
          <a:stretch>
            <a:fillRect/>
          </a:stretch>
        </p:blipFill>
        <p:spPr>
          <a:xfrm>
            <a:off x="2879764" y="1402701"/>
            <a:ext cx="2861120" cy="4236097"/>
          </a:xfrm>
          <a:prstGeom prst="rect">
            <a:avLst/>
          </a:prstGeom>
          <a:effectLst>
            <a:outerShdw blurRad="50800" dist="50800" dir="7920000" algn="ctr" rotWithShape="0">
              <a:srgbClr val="000000">
                <a:alpha val="43137"/>
              </a:srgbClr>
            </a:outerShdw>
          </a:effectLst>
        </p:spPr>
      </p:pic>
      <p:sp>
        <p:nvSpPr>
          <p:cNvPr id="5" name="TextBox 4">
            <a:extLst>
              <a:ext uri="{FF2B5EF4-FFF2-40B4-BE49-F238E27FC236}">
                <a16:creationId xmlns:a16="http://schemas.microsoft.com/office/drawing/2014/main" id="{3D5971A9-F73F-982B-3645-A69C10240850}"/>
              </a:ext>
            </a:extLst>
          </p:cNvPr>
          <p:cNvSpPr txBox="1"/>
          <p:nvPr/>
        </p:nvSpPr>
        <p:spPr>
          <a:xfrm>
            <a:off x="1773502" y="5747657"/>
            <a:ext cx="5377543" cy="969496"/>
          </a:xfrm>
          <a:prstGeom prst="rect">
            <a:avLst/>
          </a:prstGeom>
          <a:noFill/>
        </p:spPr>
        <p:txBody>
          <a:bodyPr wrap="square" rtlCol="0">
            <a:spAutoFit/>
          </a:bodyPr>
          <a:lstStyle/>
          <a:p>
            <a:pPr algn="ctr"/>
            <a:r>
              <a:rPr lang="es-ES" sz="1900" i="1" dirty="0">
                <a:latin typeface="Gotham book"/>
              </a:rPr>
              <a:t>Un artículo de periódico sobre El Álamo, incluyendo supervivientes como Susanna. 24 de marzo de 1836.
El portal a la historia de Texas</a:t>
            </a:r>
            <a:endParaRPr lang="en-US" sz="1900" i="1" dirty="0">
              <a:latin typeface="Gotham book"/>
            </a:endParaRPr>
          </a:p>
        </p:txBody>
      </p:sp>
      <p:pic>
        <p:nvPicPr>
          <p:cNvPr id="6146" name="Picture 2" descr="A portrait of Susanna Wilkerson Dickinson years after the war. The portrait is surrounded by an ornate frame. ">
            <a:extLst>
              <a:ext uri="{FF2B5EF4-FFF2-40B4-BE49-F238E27FC236}">
                <a16:creationId xmlns:a16="http://schemas.microsoft.com/office/drawing/2014/main" id="{60670A31-F9F7-E193-212B-CC3C747CD3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2196" y="180974"/>
            <a:ext cx="4614860" cy="5468711"/>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5DDDB7E-BE40-AFE1-0D56-B0C0316F94EB}"/>
              </a:ext>
            </a:extLst>
          </p:cNvPr>
          <p:cNvSpPr txBox="1"/>
          <p:nvPr/>
        </p:nvSpPr>
        <p:spPr>
          <a:xfrm>
            <a:off x="7232196" y="5649685"/>
            <a:ext cx="4709433" cy="707886"/>
          </a:xfrm>
          <a:prstGeom prst="rect">
            <a:avLst/>
          </a:prstGeom>
          <a:noFill/>
        </p:spPr>
        <p:txBody>
          <a:bodyPr wrap="square" rtlCol="0">
            <a:spAutoFit/>
          </a:bodyPr>
          <a:lstStyle/>
          <a:p>
            <a:pPr algn="ctr"/>
            <a:r>
              <a:rPr lang="es-ES" sz="2000" i="1" dirty="0">
                <a:latin typeface="Gotham book"/>
              </a:rPr>
              <a:t>Susanna, años después de la guerra.
El portal a la historia de Texas</a:t>
            </a:r>
            <a:endParaRPr lang="en-US" sz="2000" i="1" dirty="0">
              <a:latin typeface="Gotham book"/>
            </a:endParaRPr>
          </a:p>
        </p:txBody>
      </p:sp>
    </p:spTree>
    <p:extLst>
      <p:ext uri="{BB962C8B-B14F-4D97-AF65-F5344CB8AC3E}">
        <p14:creationId xmlns:p14="http://schemas.microsoft.com/office/powerpoint/2010/main" val="360412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F1164BE-98F1-26AB-8BD8-072AC1B2A6F9}"/>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579BC5F7-F8E8-2639-7368-96D41D452590}"/>
              </a:ext>
            </a:extLst>
          </p:cNvPr>
          <p:cNvSpPr txBox="1">
            <a:spLocks noGrp="1"/>
          </p:cNvSpPr>
          <p:nvPr>
            <p:ph type="title" idx="4294967295"/>
          </p:nvPr>
        </p:nvSpPr>
        <p:spPr>
          <a:xfrm>
            <a:off x="1638593" y="-57049"/>
            <a:ext cx="10357464" cy="9884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5400" dirty="0">
                <a:latin typeface="Gotham book"/>
              </a:rPr>
              <a:t>Joe</a:t>
            </a:r>
            <a:endParaRPr kumimoji="0" lang="en-US" sz="5400" b="0" i="0" u="none" strike="noStrike" kern="1200" cap="none" spc="0" normalizeH="0" baseline="0" noProof="0" dirty="0">
              <a:ln>
                <a:noFill/>
              </a:ln>
              <a:solidFill>
                <a:schemeClr val="tx1"/>
              </a:solidFill>
              <a:effectLst/>
              <a:uLnTx/>
              <a:uFillTx/>
              <a:latin typeface="Gotham book"/>
            </a:endParaRPr>
          </a:p>
        </p:txBody>
      </p:sp>
      <p:pic>
        <p:nvPicPr>
          <p:cNvPr id="4" name="Picture 3" descr="A newspaper article titled &quot;Fifty Dollars&quot;&#10;offering a reward for Joe, the escaped enslaved person belonging to the estate of the late William Barret Travis. It describes how Joe ran away with some horses and a Mexican man. ">
            <a:extLst>
              <a:ext uri="{FF2B5EF4-FFF2-40B4-BE49-F238E27FC236}">
                <a16:creationId xmlns:a16="http://schemas.microsoft.com/office/drawing/2014/main" id="{52ADC252-64A7-130A-E531-D506443206F4}"/>
              </a:ext>
            </a:extLst>
          </p:cNvPr>
          <p:cNvPicPr>
            <a:picLocks noChangeAspect="1"/>
          </p:cNvPicPr>
          <p:nvPr/>
        </p:nvPicPr>
        <p:blipFill>
          <a:blip r:embed="rId4"/>
          <a:stretch>
            <a:fillRect/>
          </a:stretch>
        </p:blipFill>
        <p:spPr>
          <a:xfrm>
            <a:off x="2207225" y="931375"/>
            <a:ext cx="9220200" cy="4870403"/>
          </a:xfrm>
          <a:prstGeom prst="rect">
            <a:avLst/>
          </a:prstGeom>
          <a:effectLst>
            <a:outerShdw blurRad="50800" dist="50800" dir="7920000" algn="ctr" rotWithShape="0">
              <a:srgbClr val="000000">
                <a:alpha val="43137"/>
              </a:srgbClr>
            </a:outerShdw>
          </a:effectLst>
        </p:spPr>
      </p:pic>
      <p:sp>
        <p:nvSpPr>
          <p:cNvPr id="5" name="TextBox 4">
            <a:extLst>
              <a:ext uri="{FF2B5EF4-FFF2-40B4-BE49-F238E27FC236}">
                <a16:creationId xmlns:a16="http://schemas.microsoft.com/office/drawing/2014/main" id="{3A9822C3-567E-1313-2626-A5EB56059F33}"/>
              </a:ext>
            </a:extLst>
          </p:cNvPr>
          <p:cNvSpPr txBox="1"/>
          <p:nvPr/>
        </p:nvSpPr>
        <p:spPr>
          <a:xfrm>
            <a:off x="1769221" y="5806574"/>
            <a:ext cx="9954693" cy="1015663"/>
          </a:xfrm>
          <a:prstGeom prst="rect">
            <a:avLst/>
          </a:prstGeom>
          <a:noFill/>
        </p:spPr>
        <p:txBody>
          <a:bodyPr wrap="square" rtlCol="0">
            <a:spAutoFit/>
          </a:bodyPr>
          <a:lstStyle/>
          <a:p>
            <a:pPr algn="ctr"/>
            <a:r>
              <a:rPr lang="es-ES" sz="2000" i="1" dirty="0">
                <a:latin typeface="Gotham book"/>
              </a:rPr>
              <a:t>Un anuncio que se colocó después de que Joe escapara de la esclavitud en Texas ofreciendo una recompensa por su regreso.
El portal a la historia de Texas</a:t>
            </a:r>
            <a:endParaRPr lang="en-US" sz="2000" i="1" dirty="0">
              <a:latin typeface="Gotham book"/>
            </a:endParaRPr>
          </a:p>
        </p:txBody>
      </p:sp>
    </p:spTree>
    <p:extLst>
      <p:ext uri="{BB962C8B-B14F-4D97-AF65-F5344CB8AC3E}">
        <p14:creationId xmlns:p14="http://schemas.microsoft.com/office/powerpoint/2010/main" val="3101471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52757FB-EC42-3C1A-F0B4-63F941A32AAB}"/>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24025560-C0A9-26FA-48C8-3499954BAB97}"/>
              </a:ext>
            </a:extLst>
          </p:cNvPr>
          <p:cNvSpPr txBox="1">
            <a:spLocks noGrp="1"/>
          </p:cNvSpPr>
          <p:nvPr>
            <p:ph type="title" idx="4294967295"/>
          </p:nvPr>
        </p:nvSpPr>
        <p:spPr>
          <a:xfrm>
            <a:off x="1627708" y="88640"/>
            <a:ext cx="4947264" cy="9884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5400" dirty="0">
                <a:latin typeface="Gotham book"/>
              </a:rPr>
              <a:t>James Fannin</a:t>
            </a:r>
            <a:endParaRPr kumimoji="0" lang="en-US" sz="5400" b="0" i="0" u="none" strike="noStrike" kern="1200" cap="none" spc="0" normalizeH="0" baseline="0" noProof="0" dirty="0">
              <a:ln>
                <a:noFill/>
              </a:ln>
              <a:solidFill>
                <a:schemeClr val="tx1"/>
              </a:solidFill>
              <a:effectLst/>
              <a:uLnTx/>
              <a:uFillTx/>
              <a:latin typeface="Gotham book"/>
            </a:endParaRPr>
          </a:p>
        </p:txBody>
      </p:sp>
      <p:pic>
        <p:nvPicPr>
          <p:cNvPr id="7172" name="Picture 4" descr="Primary view of object titled '[Fannin Battleground State Historic Site: Aerial View]'.">
            <a:extLst>
              <a:ext uri="{FF2B5EF4-FFF2-40B4-BE49-F238E27FC236}">
                <a16:creationId xmlns:a16="http://schemas.microsoft.com/office/drawing/2014/main" id="{07F24F00-B89E-5833-B40C-BA18567639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2753" y="1320981"/>
            <a:ext cx="5468167" cy="4101125"/>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28BE82E-5D56-7EBF-09DF-F5A1A46E7825}"/>
              </a:ext>
            </a:extLst>
          </p:cNvPr>
          <p:cNvSpPr txBox="1"/>
          <p:nvPr/>
        </p:nvSpPr>
        <p:spPr>
          <a:xfrm>
            <a:off x="1872343" y="5529941"/>
            <a:ext cx="5475514" cy="1323439"/>
          </a:xfrm>
          <a:prstGeom prst="rect">
            <a:avLst/>
          </a:prstGeom>
          <a:noFill/>
        </p:spPr>
        <p:txBody>
          <a:bodyPr wrap="square" rtlCol="0">
            <a:spAutoFit/>
          </a:bodyPr>
          <a:lstStyle/>
          <a:p>
            <a:pPr algn="ctr"/>
            <a:r>
              <a:rPr lang="es-ES" sz="2000" dirty="0">
                <a:latin typeface="Gotham book"/>
              </a:rPr>
              <a:t>El Sitio Histórico Estatal del Campo de Batalla </a:t>
            </a:r>
            <a:r>
              <a:rPr lang="es-ES" sz="2000" dirty="0" err="1">
                <a:latin typeface="Gotham book"/>
              </a:rPr>
              <a:t>Fannin</a:t>
            </a:r>
            <a:r>
              <a:rPr lang="es-ES" sz="2000" dirty="0">
                <a:latin typeface="Gotham book"/>
              </a:rPr>
              <a:t>
Marcando el lugar de la Batalla de Coleto Creek
El portal a la historia de Texas</a:t>
            </a:r>
            <a:endParaRPr lang="en-US" sz="2000" dirty="0">
              <a:latin typeface="Gotham book"/>
            </a:endParaRPr>
          </a:p>
        </p:txBody>
      </p:sp>
      <p:pic>
        <p:nvPicPr>
          <p:cNvPr id="7170" name="Picture 2" descr="A portrait of James W. Fannin in his military uniform. His arms are crossed and he is staring off into the distance. ">
            <a:extLst>
              <a:ext uri="{FF2B5EF4-FFF2-40B4-BE49-F238E27FC236}">
                <a16:creationId xmlns:a16="http://schemas.microsoft.com/office/drawing/2014/main" id="{4A0FC394-1F57-B71F-42DC-B154F45270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0436" y="274185"/>
            <a:ext cx="4118744" cy="5097371"/>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8CBDE2A-5482-03EC-F1B7-1A1D03A1411E}"/>
              </a:ext>
            </a:extLst>
          </p:cNvPr>
          <p:cNvSpPr txBox="1"/>
          <p:nvPr/>
        </p:nvSpPr>
        <p:spPr>
          <a:xfrm>
            <a:off x="6988629" y="5371556"/>
            <a:ext cx="5475514" cy="707886"/>
          </a:xfrm>
          <a:prstGeom prst="rect">
            <a:avLst/>
          </a:prstGeom>
          <a:noFill/>
        </p:spPr>
        <p:txBody>
          <a:bodyPr wrap="square" rtlCol="0">
            <a:spAutoFit/>
          </a:bodyPr>
          <a:lstStyle/>
          <a:p>
            <a:pPr algn="ctr"/>
            <a:r>
              <a:rPr lang="es-ES" sz="2000" i="1" dirty="0">
                <a:latin typeface="Gotham book"/>
              </a:rPr>
              <a:t>James W. </a:t>
            </a:r>
            <a:r>
              <a:rPr lang="es-ES" sz="2000" i="1" dirty="0" err="1">
                <a:latin typeface="Gotham book"/>
              </a:rPr>
              <a:t>Fannin</a:t>
            </a:r>
            <a:r>
              <a:rPr lang="es-ES" sz="2000" i="1" dirty="0">
                <a:latin typeface="Gotham book"/>
              </a:rPr>
              <a:t>
Sociedad Histórica de Dallas</a:t>
            </a:r>
            <a:endParaRPr lang="en-US" sz="2000" i="1" dirty="0">
              <a:latin typeface="Gotham book"/>
            </a:endParaRPr>
          </a:p>
        </p:txBody>
      </p:sp>
    </p:spTree>
    <p:extLst>
      <p:ext uri="{BB962C8B-B14F-4D97-AF65-F5344CB8AC3E}">
        <p14:creationId xmlns:p14="http://schemas.microsoft.com/office/powerpoint/2010/main" val="1308752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C1C1EA3-DEDB-9898-60C6-018B49E7DA6F}"/>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CA567D59-3D8A-773F-44CE-F412DA3D8AFD}"/>
              </a:ext>
            </a:extLst>
          </p:cNvPr>
          <p:cNvSpPr txBox="1">
            <a:spLocks noGrp="1"/>
          </p:cNvSpPr>
          <p:nvPr>
            <p:ph type="title" idx="4294967295"/>
          </p:nvPr>
        </p:nvSpPr>
        <p:spPr>
          <a:xfrm>
            <a:off x="1627707" y="88640"/>
            <a:ext cx="5926980" cy="9884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5400" dirty="0">
                <a:latin typeface="Gotham book"/>
              </a:rPr>
              <a:t>Lorenzo de Zavala</a:t>
            </a:r>
            <a:endParaRPr kumimoji="0" lang="en-US" sz="5400" b="0" i="0" u="none" strike="noStrike" kern="1200" cap="none" spc="0" normalizeH="0" baseline="0" noProof="0" dirty="0">
              <a:ln>
                <a:noFill/>
              </a:ln>
              <a:solidFill>
                <a:schemeClr val="tx1"/>
              </a:solidFill>
              <a:effectLst/>
              <a:uLnTx/>
              <a:uFillTx/>
              <a:latin typeface="Gotham book"/>
            </a:endParaRPr>
          </a:p>
        </p:txBody>
      </p:sp>
      <p:pic>
        <p:nvPicPr>
          <p:cNvPr id="6" name="Picture 5" descr="A photocopy of a letter from Santa Anna to Lorenzo de Zavala written in 1829 while the 2 men were still on friendly terms. The letter is discolored and torn at the edges. The writing is illegible. ">
            <a:extLst>
              <a:ext uri="{FF2B5EF4-FFF2-40B4-BE49-F238E27FC236}">
                <a16:creationId xmlns:a16="http://schemas.microsoft.com/office/drawing/2014/main" id="{42488DAB-995D-B4C8-323E-B92D5E7602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4666" y="1077064"/>
            <a:ext cx="3521962" cy="4844765"/>
          </a:xfrm>
          <a:prstGeom prst="rect">
            <a:avLst/>
          </a:prstGeom>
        </p:spPr>
      </p:pic>
      <p:sp>
        <p:nvSpPr>
          <p:cNvPr id="7" name="TextBox 6">
            <a:extLst>
              <a:ext uri="{FF2B5EF4-FFF2-40B4-BE49-F238E27FC236}">
                <a16:creationId xmlns:a16="http://schemas.microsoft.com/office/drawing/2014/main" id="{BB59F12E-3B4A-4747-001D-82C8727B87E3}"/>
              </a:ext>
            </a:extLst>
          </p:cNvPr>
          <p:cNvSpPr txBox="1"/>
          <p:nvPr/>
        </p:nvSpPr>
        <p:spPr>
          <a:xfrm>
            <a:off x="1817914" y="5943600"/>
            <a:ext cx="5736773" cy="1015663"/>
          </a:xfrm>
          <a:prstGeom prst="rect">
            <a:avLst/>
          </a:prstGeom>
          <a:noFill/>
        </p:spPr>
        <p:txBody>
          <a:bodyPr wrap="square" rtlCol="0">
            <a:spAutoFit/>
          </a:bodyPr>
          <a:lstStyle/>
          <a:p>
            <a:pPr algn="ctr"/>
            <a:r>
              <a:rPr lang="es-ES" sz="1950" i="1" dirty="0">
                <a:latin typeface="Gotham book"/>
              </a:rPr>
              <a:t>Una carta de Santa Anna a Zavala cuando los dos hombres aún eran amigos en 1829. El portal a la historia de Texas</a:t>
            </a:r>
            <a:endParaRPr lang="en-US" sz="1950" i="1" dirty="0">
              <a:latin typeface="Gotham book"/>
            </a:endParaRPr>
          </a:p>
        </p:txBody>
      </p:sp>
      <p:pic>
        <p:nvPicPr>
          <p:cNvPr id="8194" name="Picture 2" descr="A portrait of Lorenzo de Zavala wearing a very dark suit in a sitting position.">
            <a:extLst>
              <a:ext uri="{FF2B5EF4-FFF2-40B4-BE49-F238E27FC236}">
                <a16:creationId xmlns:a16="http://schemas.microsoft.com/office/drawing/2014/main" id="{15B24F2F-E136-0266-F3C4-CB9179AF340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534" t="10893" r="13514" b="9537"/>
          <a:stretch/>
        </p:blipFill>
        <p:spPr bwMode="auto">
          <a:xfrm>
            <a:off x="7837715" y="352601"/>
            <a:ext cx="3521961" cy="5039715"/>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73CF102-4628-4119-C439-EC4B80A0FBD7}"/>
              </a:ext>
            </a:extLst>
          </p:cNvPr>
          <p:cNvSpPr txBox="1"/>
          <p:nvPr/>
        </p:nvSpPr>
        <p:spPr>
          <a:xfrm>
            <a:off x="7870370" y="5392316"/>
            <a:ext cx="3521961" cy="707886"/>
          </a:xfrm>
          <a:prstGeom prst="rect">
            <a:avLst/>
          </a:prstGeom>
          <a:noFill/>
        </p:spPr>
        <p:txBody>
          <a:bodyPr wrap="square" rtlCol="0">
            <a:spAutoFit/>
          </a:bodyPr>
          <a:lstStyle/>
          <a:p>
            <a:pPr algn="ctr"/>
            <a:r>
              <a:rPr lang="en-US" sz="2000" i="1" dirty="0">
                <a:latin typeface="Gotham book"/>
              </a:rPr>
              <a:t>Lorenzo de Zavala</a:t>
            </a:r>
          </a:p>
          <a:p>
            <a:pPr algn="ctr"/>
            <a:r>
              <a:rPr lang="es-ES" sz="2000" i="1" dirty="0">
                <a:latin typeface="Gotham book"/>
              </a:rPr>
              <a:t>El portal a la historia de Texas</a:t>
            </a:r>
            <a:endParaRPr lang="en-US" sz="2000" i="1" dirty="0">
              <a:latin typeface="Gotham book"/>
            </a:endParaRPr>
          </a:p>
        </p:txBody>
      </p:sp>
    </p:spTree>
    <p:extLst>
      <p:ext uri="{BB962C8B-B14F-4D97-AF65-F5344CB8AC3E}">
        <p14:creationId xmlns:p14="http://schemas.microsoft.com/office/powerpoint/2010/main" val="532237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7F955CA-AC12-2061-06E0-69CBF7D9FAD5}"/>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6C772138-9052-C13D-D44A-A2D39AAA1313}"/>
              </a:ext>
            </a:extLst>
          </p:cNvPr>
          <p:cNvSpPr txBox="1">
            <a:spLocks noGrp="1"/>
          </p:cNvSpPr>
          <p:nvPr>
            <p:ph type="title" idx="4294967295"/>
          </p:nvPr>
        </p:nvSpPr>
        <p:spPr>
          <a:xfrm>
            <a:off x="1627707" y="88640"/>
            <a:ext cx="10433664" cy="7822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5400" b="0" i="0" dirty="0">
                <a:solidFill>
                  <a:srgbClr val="000000"/>
                </a:solidFill>
                <a:effectLst/>
                <a:latin typeface="Gotham book"/>
              </a:rPr>
              <a:t>José</a:t>
            </a:r>
            <a:r>
              <a:rPr lang="en-US" sz="1600" b="0" i="0" dirty="0">
                <a:solidFill>
                  <a:srgbClr val="000000"/>
                </a:solidFill>
                <a:effectLst/>
                <a:latin typeface="Arial" panose="020B0604020202020204" pitchFamily="34" charset="0"/>
              </a:rPr>
              <a:t> </a:t>
            </a:r>
            <a:r>
              <a:rPr lang="en-US" sz="5400" dirty="0">
                <a:latin typeface="Gotham book"/>
              </a:rPr>
              <a:t>Domingo de Ugartechea</a:t>
            </a:r>
            <a:endParaRPr kumimoji="0" lang="en-US" sz="5400" b="0" i="0" u="none" strike="noStrike" kern="1200" cap="none" spc="0" normalizeH="0" baseline="0" noProof="0" dirty="0">
              <a:ln>
                <a:noFill/>
              </a:ln>
              <a:solidFill>
                <a:schemeClr val="tx1"/>
              </a:solidFill>
              <a:effectLst/>
              <a:uLnTx/>
              <a:uFillTx/>
              <a:latin typeface="Gotham book"/>
            </a:endParaRPr>
          </a:p>
        </p:txBody>
      </p:sp>
      <p:pic>
        <p:nvPicPr>
          <p:cNvPr id="4" name="Picture 3" descr="A photocopy of the original arrest order of Lorenzo de Zavala written by Domingo de Ugartechea. ">
            <a:extLst>
              <a:ext uri="{FF2B5EF4-FFF2-40B4-BE49-F238E27FC236}">
                <a16:creationId xmlns:a16="http://schemas.microsoft.com/office/drawing/2014/main" id="{0F762E55-40AF-B87C-61A7-8E173C87E4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1558" y="870857"/>
            <a:ext cx="3004972" cy="4713514"/>
          </a:xfrm>
          <a:prstGeom prst="rect">
            <a:avLst/>
          </a:prstGeom>
          <a:effectLst>
            <a:outerShdw blurRad="50800" dist="50800" dir="7920000" algn="ctr" rotWithShape="0">
              <a:srgbClr val="000000">
                <a:alpha val="43137"/>
              </a:srgbClr>
            </a:outerShdw>
          </a:effectLst>
        </p:spPr>
      </p:pic>
      <p:pic>
        <p:nvPicPr>
          <p:cNvPr id="6" name="Picture 5" descr="A photocopy of the letter that Ugartechea wrote to the officials in San Felipe de Austin expressing is displeasure at their refusal to arrest Zavala">
            <a:extLst>
              <a:ext uri="{FF2B5EF4-FFF2-40B4-BE49-F238E27FC236}">
                <a16:creationId xmlns:a16="http://schemas.microsoft.com/office/drawing/2014/main" id="{F83B40F3-FD5C-A6D5-EBB4-B9FC8880C6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1914" y="979715"/>
            <a:ext cx="3282043" cy="3990027"/>
          </a:xfrm>
          <a:prstGeom prst="rect">
            <a:avLst/>
          </a:prstGeom>
          <a:effectLst>
            <a:outerShdw blurRad="50800" dist="50800" dir="7920000" algn="ctr" rotWithShape="0">
              <a:srgbClr val="000000">
                <a:alpha val="43137"/>
              </a:srgbClr>
            </a:outerShdw>
          </a:effectLst>
        </p:spPr>
      </p:pic>
      <p:sp>
        <p:nvSpPr>
          <p:cNvPr id="7" name="TextBox 6">
            <a:extLst>
              <a:ext uri="{FF2B5EF4-FFF2-40B4-BE49-F238E27FC236}">
                <a16:creationId xmlns:a16="http://schemas.microsoft.com/office/drawing/2014/main" id="{C05AB357-AB9A-A7D8-7649-FF93DF22BB26}"/>
              </a:ext>
            </a:extLst>
          </p:cNvPr>
          <p:cNvSpPr txBox="1"/>
          <p:nvPr/>
        </p:nvSpPr>
        <p:spPr>
          <a:xfrm>
            <a:off x="2117529" y="5584371"/>
            <a:ext cx="4093029" cy="1015663"/>
          </a:xfrm>
          <a:prstGeom prst="rect">
            <a:avLst/>
          </a:prstGeom>
          <a:noFill/>
        </p:spPr>
        <p:txBody>
          <a:bodyPr wrap="square" rtlCol="0">
            <a:spAutoFit/>
          </a:bodyPr>
          <a:lstStyle/>
          <a:p>
            <a:pPr algn="ctr"/>
            <a:r>
              <a:rPr lang="es-ES" sz="2000" i="1" dirty="0">
                <a:latin typeface="Gotham book"/>
              </a:rPr>
              <a:t>Orden de arresto de Ugartechea contra Lorenzo de Zavala
El portal a la historia de Texas</a:t>
            </a:r>
            <a:endParaRPr lang="en-US" sz="2000" i="1" dirty="0">
              <a:latin typeface="Gotham book"/>
            </a:endParaRPr>
          </a:p>
        </p:txBody>
      </p:sp>
      <p:sp>
        <p:nvSpPr>
          <p:cNvPr id="8" name="TextBox 7">
            <a:extLst>
              <a:ext uri="{FF2B5EF4-FFF2-40B4-BE49-F238E27FC236}">
                <a16:creationId xmlns:a16="http://schemas.microsoft.com/office/drawing/2014/main" id="{D6E21935-8299-91CC-81D3-0652B8BAE823}"/>
              </a:ext>
            </a:extLst>
          </p:cNvPr>
          <p:cNvSpPr txBox="1"/>
          <p:nvPr/>
        </p:nvSpPr>
        <p:spPr>
          <a:xfrm>
            <a:off x="6986420" y="4969742"/>
            <a:ext cx="4093029" cy="1631216"/>
          </a:xfrm>
          <a:prstGeom prst="rect">
            <a:avLst/>
          </a:prstGeom>
          <a:noFill/>
        </p:spPr>
        <p:txBody>
          <a:bodyPr wrap="square" rtlCol="0">
            <a:spAutoFit/>
          </a:bodyPr>
          <a:lstStyle/>
          <a:p>
            <a:pPr algn="ctr"/>
            <a:r>
              <a:rPr lang="es-ES" sz="2000" i="1" dirty="0">
                <a:latin typeface="Gotham book"/>
              </a:rPr>
              <a:t>La airada carta de Ugartechea a las autoridades de San Felipe de </a:t>
            </a:r>
            <a:r>
              <a:rPr lang="es-ES" sz="2000" i="1" dirty="0" err="1">
                <a:latin typeface="Gotham book"/>
              </a:rPr>
              <a:t>Austán</a:t>
            </a:r>
            <a:r>
              <a:rPr lang="es-ES" sz="2000" i="1" dirty="0">
                <a:latin typeface="Gotham book"/>
              </a:rPr>
              <a:t>, quienes se negaron a arrestar a Zavala.
El portal a la historia de Texas</a:t>
            </a:r>
            <a:endParaRPr lang="en-US" sz="2000" i="1" dirty="0">
              <a:latin typeface="Gotham book"/>
            </a:endParaRPr>
          </a:p>
        </p:txBody>
      </p:sp>
    </p:spTree>
    <p:extLst>
      <p:ext uri="{BB962C8B-B14F-4D97-AF65-F5344CB8AC3E}">
        <p14:creationId xmlns:p14="http://schemas.microsoft.com/office/powerpoint/2010/main" val="2971319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683D5D7-6334-163B-CC15-2B09F0CEE836}"/>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E908759B-C007-34EE-DAD4-06DEAB688F5C}"/>
              </a:ext>
            </a:extLst>
          </p:cNvPr>
          <p:cNvSpPr txBox="1">
            <a:spLocks noGrp="1"/>
          </p:cNvSpPr>
          <p:nvPr>
            <p:ph type="title" idx="4294967295"/>
          </p:nvPr>
        </p:nvSpPr>
        <p:spPr>
          <a:xfrm>
            <a:off x="1627707" y="88640"/>
            <a:ext cx="5731036" cy="9884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5400" dirty="0">
                <a:latin typeface="Gotham book"/>
              </a:rPr>
              <a:t>Stephen F. Austin</a:t>
            </a:r>
            <a:endParaRPr kumimoji="0" lang="en-US" sz="5400" b="0" i="0" u="none" strike="noStrike" kern="1200" cap="none" spc="0" normalizeH="0" baseline="0" noProof="0" dirty="0">
              <a:ln>
                <a:noFill/>
              </a:ln>
              <a:solidFill>
                <a:schemeClr val="tx1"/>
              </a:solidFill>
              <a:effectLst/>
              <a:uLnTx/>
              <a:uFillTx/>
              <a:latin typeface="Gotham book"/>
            </a:endParaRPr>
          </a:p>
        </p:txBody>
      </p:sp>
      <p:pic>
        <p:nvPicPr>
          <p:cNvPr id="6" name="Picture 5" descr=" A portion of a newspaper article written by Austin. It reads &quot;Letter from Col. Austin, Headquarters, West bank of Gaudalupe [sic] October 11, 1832. Gentlement, On this day the volunteer troops of Texas will take up the line of march for Bejar. The whole number of the force does not exceed three hundred men. We have hopes to be joined by a part of the detachment at Goliad, as an express has been sent to them to join us on the road. But some casualty may prevent this, as captain Collinsworth has been ordered not to abandon the fort at that place. I have, therefore, to request that you will use every exertion to press on volunteers, who may come up with us in time to give us important, perhaps indispensable, aid in the attack of San Antonio.&quot; ">
            <a:extLst>
              <a:ext uri="{FF2B5EF4-FFF2-40B4-BE49-F238E27FC236}">
                <a16:creationId xmlns:a16="http://schemas.microsoft.com/office/drawing/2014/main" id="{627DBDDB-FFC8-D109-2F71-74E0B475FC6B}"/>
              </a:ext>
            </a:extLst>
          </p:cNvPr>
          <p:cNvPicPr>
            <a:picLocks noChangeAspect="1"/>
          </p:cNvPicPr>
          <p:nvPr/>
        </p:nvPicPr>
        <p:blipFill>
          <a:blip r:embed="rId4"/>
          <a:stretch>
            <a:fillRect/>
          </a:stretch>
        </p:blipFill>
        <p:spPr>
          <a:xfrm>
            <a:off x="2200237" y="1203476"/>
            <a:ext cx="4502804" cy="4451048"/>
          </a:xfrm>
          <a:prstGeom prst="rect">
            <a:avLst/>
          </a:prstGeom>
          <a:effectLst>
            <a:outerShdw blurRad="50800" dist="50800" dir="7920000" algn="ctr" rotWithShape="0">
              <a:srgbClr val="000000">
                <a:alpha val="43137"/>
              </a:srgbClr>
            </a:outerShdw>
          </a:effectLst>
        </p:spPr>
      </p:pic>
      <p:sp>
        <p:nvSpPr>
          <p:cNvPr id="7" name="TextBox 6">
            <a:extLst>
              <a:ext uri="{FF2B5EF4-FFF2-40B4-BE49-F238E27FC236}">
                <a16:creationId xmlns:a16="http://schemas.microsoft.com/office/drawing/2014/main" id="{6AB34AFC-C8AD-00C8-0E89-89D78E41EB76}"/>
              </a:ext>
            </a:extLst>
          </p:cNvPr>
          <p:cNvSpPr txBox="1"/>
          <p:nvPr/>
        </p:nvSpPr>
        <p:spPr>
          <a:xfrm>
            <a:off x="2200237" y="5736771"/>
            <a:ext cx="4502804" cy="1015663"/>
          </a:xfrm>
          <a:prstGeom prst="rect">
            <a:avLst/>
          </a:prstGeom>
          <a:noFill/>
        </p:spPr>
        <p:txBody>
          <a:bodyPr wrap="square" rtlCol="0">
            <a:spAutoFit/>
          </a:bodyPr>
          <a:lstStyle/>
          <a:p>
            <a:pPr algn="ctr"/>
            <a:r>
              <a:rPr lang="es-ES" sz="2000" i="1" dirty="0">
                <a:latin typeface="Gotham book"/>
              </a:rPr>
              <a:t>Una carta de Austin publicada en el </a:t>
            </a:r>
            <a:r>
              <a:rPr lang="es-ES" sz="2000" i="1" dirty="0" err="1">
                <a:latin typeface="Gotham book"/>
              </a:rPr>
              <a:t>Telegraph</a:t>
            </a:r>
            <a:r>
              <a:rPr lang="es-ES" sz="2000" i="1" dirty="0">
                <a:latin typeface="Gotham book"/>
              </a:rPr>
              <a:t> and Texas </a:t>
            </a:r>
            <a:r>
              <a:rPr lang="es-ES" sz="2000" i="1" dirty="0" err="1">
                <a:latin typeface="Gotham book"/>
              </a:rPr>
              <a:t>Register</a:t>
            </a:r>
            <a:r>
              <a:rPr lang="es-ES" sz="2000" i="1" dirty="0">
                <a:latin typeface="Gotham book"/>
              </a:rPr>
              <a:t>. 
El portal a la historia de Texas</a:t>
            </a:r>
            <a:endParaRPr lang="en-US" sz="2000" i="1" dirty="0">
              <a:latin typeface="Gotham book"/>
            </a:endParaRPr>
          </a:p>
        </p:txBody>
      </p:sp>
      <p:pic>
        <p:nvPicPr>
          <p:cNvPr id="4" name="Picture 3" descr="A portrait of a bust of Stephen F. Austin in black and white. Under Austin's image are the words &quot;Stephen Fuller Austin Father of Texas Born at Austinville, Wythe Co. VA Nov. 3 1797">
            <a:extLst>
              <a:ext uri="{FF2B5EF4-FFF2-40B4-BE49-F238E27FC236}">
                <a16:creationId xmlns:a16="http://schemas.microsoft.com/office/drawing/2014/main" id="{187826FA-917E-9C62-B8C9-5DC7985C1167}"/>
              </a:ext>
            </a:extLst>
          </p:cNvPr>
          <p:cNvPicPr>
            <a:picLocks noChangeAspect="1"/>
          </p:cNvPicPr>
          <p:nvPr/>
        </p:nvPicPr>
        <p:blipFill>
          <a:blip r:embed="rId5"/>
          <a:stretch>
            <a:fillRect/>
          </a:stretch>
        </p:blipFill>
        <p:spPr>
          <a:xfrm>
            <a:off x="7500257" y="206828"/>
            <a:ext cx="4309420" cy="5421086"/>
          </a:xfrm>
          <a:prstGeom prst="rect">
            <a:avLst/>
          </a:prstGeom>
          <a:effectLst>
            <a:outerShdw blurRad="50800" dist="50800" dir="7920000" algn="ctr" rotWithShape="0">
              <a:srgbClr val="000000">
                <a:alpha val="43137"/>
              </a:srgbClr>
            </a:outerShdw>
          </a:effectLst>
        </p:spPr>
      </p:pic>
      <p:sp>
        <p:nvSpPr>
          <p:cNvPr id="8" name="TextBox 7">
            <a:extLst>
              <a:ext uri="{FF2B5EF4-FFF2-40B4-BE49-F238E27FC236}">
                <a16:creationId xmlns:a16="http://schemas.microsoft.com/office/drawing/2014/main" id="{000320BA-034D-1D33-EF14-1113C6B9F03D}"/>
              </a:ext>
            </a:extLst>
          </p:cNvPr>
          <p:cNvSpPr txBox="1"/>
          <p:nvPr/>
        </p:nvSpPr>
        <p:spPr>
          <a:xfrm>
            <a:off x="7311036" y="5654524"/>
            <a:ext cx="4687861" cy="707886"/>
          </a:xfrm>
          <a:prstGeom prst="rect">
            <a:avLst/>
          </a:prstGeom>
          <a:noFill/>
        </p:spPr>
        <p:txBody>
          <a:bodyPr wrap="square" rtlCol="0">
            <a:spAutoFit/>
          </a:bodyPr>
          <a:lstStyle/>
          <a:p>
            <a:pPr algn="ctr"/>
            <a:r>
              <a:rPr lang="es-ES" sz="2000" i="1" dirty="0">
                <a:latin typeface="Gotham book"/>
              </a:rPr>
              <a:t>Stephen F. Austin 
El portal a la historia de Texas</a:t>
            </a:r>
            <a:endParaRPr lang="en-US" sz="2000" i="1" dirty="0">
              <a:latin typeface="Gotham book"/>
            </a:endParaRPr>
          </a:p>
        </p:txBody>
      </p:sp>
    </p:spTree>
    <p:extLst>
      <p:ext uri="{BB962C8B-B14F-4D97-AF65-F5344CB8AC3E}">
        <p14:creationId xmlns:p14="http://schemas.microsoft.com/office/powerpoint/2010/main" val="557035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7509FC8-6220-7E03-534B-F691CB72ACA3}"/>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A08BB921-3E1F-00AC-0079-BB0699B30C47}"/>
              </a:ext>
            </a:extLst>
          </p:cNvPr>
          <p:cNvSpPr txBox="1">
            <a:spLocks noGrp="1"/>
          </p:cNvSpPr>
          <p:nvPr>
            <p:ph type="title" idx="4294967295"/>
          </p:nvPr>
        </p:nvSpPr>
        <p:spPr>
          <a:xfrm>
            <a:off x="1627707" y="88640"/>
            <a:ext cx="6275322" cy="9884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5400" b="0" i="0" dirty="0">
                <a:solidFill>
                  <a:srgbClr val="000000"/>
                </a:solidFill>
                <a:effectLst/>
                <a:latin typeface="Gotham book"/>
              </a:rPr>
              <a:t>Martín Perfecto de Cos</a:t>
            </a:r>
            <a:endParaRPr kumimoji="0" lang="en-US" sz="5400" b="0" i="0" u="none" strike="noStrike" kern="1200" cap="none" spc="0" normalizeH="0" baseline="0" noProof="0" dirty="0">
              <a:ln>
                <a:noFill/>
              </a:ln>
              <a:solidFill>
                <a:schemeClr val="tx1"/>
              </a:solidFill>
              <a:effectLst/>
              <a:uLnTx/>
              <a:uFillTx/>
              <a:latin typeface="Gotham book"/>
            </a:endParaRPr>
          </a:p>
        </p:txBody>
      </p:sp>
      <p:pic>
        <p:nvPicPr>
          <p:cNvPr id="8" name="Picture 7" descr="A photocopy of a letter written by General Cos to Ugartechea regarding the arrest orders for Lorenzo de Zavala. The writing is illegible. ">
            <a:extLst>
              <a:ext uri="{FF2B5EF4-FFF2-40B4-BE49-F238E27FC236}">
                <a16:creationId xmlns:a16="http://schemas.microsoft.com/office/drawing/2014/main" id="{C7C1EDBE-E06F-430A-BB90-32409D33B3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8098" y="1077064"/>
            <a:ext cx="3636962" cy="4499442"/>
          </a:xfrm>
          <a:prstGeom prst="rect">
            <a:avLst/>
          </a:prstGeom>
        </p:spPr>
      </p:pic>
      <p:sp>
        <p:nvSpPr>
          <p:cNvPr id="9" name="TextBox 8">
            <a:extLst>
              <a:ext uri="{FF2B5EF4-FFF2-40B4-BE49-F238E27FC236}">
                <a16:creationId xmlns:a16="http://schemas.microsoft.com/office/drawing/2014/main" id="{509E0B83-5FA8-E680-82AC-F957C87C981B}"/>
              </a:ext>
            </a:extLst>
          </p:cNvPr>
          <p:cNvSpPr txBox="1"/>
          <p:nvPr/>
        </p:nvSpPr>
        <p:spPr>
          <a:xfrm>
            <a:off x="2090057" y="5660571"/>
            <a:ext cx="4598832" cy="969496"/>
          </a:xfrm>
          <a:prstGeom prst="rect">
            <a:avLst/>
          </a:prstGeom>
          <a:noFill/>
        </p:spPr>
        <p:txBody>
          <a:bodyPr wrap="square" rtlCol="0">
            <a:spAutoFit/>
          </a:bodyPr>
          <a:lstStyle/>
          <a:p>
            <a:pPr algn="ctr"/>
            <a:r>
              <a:rPr lang="es-ES" sz="1900" i="1" dirty="0">
                <a:latin typeface="Gotham book"/>
              </a:rPr>
              <a:t>Una carta de Cos a Ugartechea respecto a las órdenes de arresto de Lorenzo de Zavala
El portal a la historia de Texas</a:t>
            </a:r>
            <a:endParaRPr lang="en-US" sz="1900" i="1" dirty="0">
              <a:latin typeface="Gotham book"/>
            </a:endParaRPr>
          </a:p>
        </p:txBody>
      </p:sp>
      <p:pic>
        <p:nvPicPr>
          <p:cNvPr id="6" name="Picture 5" descr="A portrait of General Cos as an ink drawing. Cos is wearing is military dress uniform. ">
            <a:extLst>
              <a:ext uri="{FF2B5EF4-FFF2-40B4-BE49-F238E27FC236}">
                <a16:creationId xmlns:a16="http://schemas.microsoft.com/office/drawing/2014/main" id="{C7CFF46F-01AC-4D44-A32A-67BF778985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8771" y="297100"/>
            <a:ext cx="5693229" cy="5773577"/>
          </a:xfrm>
          <a:prstGeom prst="rect">
            <a:avLst/>
          </a:prstGeom>
        </p:spPr>
      </p:pic>
    </p:spTree>
    <p:extLst>
      <p:ext uri="{BB962C8B-B14F-4D97-AF65-F5344CB8AC3E}">
        <p14:creationId xmlns:p14="http://schemas.microsoft.com/office/powerpoint/2010/main" val="535892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4477ADF-32D0-63D3-71E8-755B25C64083}"/>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227D7571-E997-F2BF-E075-9B528E912F97}"/>
              </a:ext>
            </a:extLst>
          </p:cNvPr>
          <p:cNvSpPr txBox="1">
            <a:spLocks noGrp="1"/>
          </p:cNvSpPr>
          <p:nvPr>
            <p:ph type="title" idx="4294967295"/>
          </p:nvPr>
        </p:nvSpPr>
        <p:spPr>
          <a:xfrm>
            <a:off x="1627707" y="88640"/>
            <a:ext cx="5926980" cy="9884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5400" dirty="0">
                <a:latin typeface="Gotham book"/>
              </a:rPr>
              <a:t>George Childress</a:t>
            </a:r>
            <a:endParaRPr kumimoji="0" lang="en-US" sz="5400" b="0" i="0" u="none" strike="noStrike" kern="1200" cap="none" spc="0" normalizeH="0" baseline="0" noProof="0" dirty="0">
              <a:ln>
                <a:noFill/>
              </a:ln>
              <a:solidFill>
                <a:schemeClr val="tx1"/>
              </a:solidFill>
              <a:effectLst/>
              <a:uLnTx/>
              <a:uFillTx/>
              <a:latin typeface="Gotham book"/>
            </a:endParaRPr>
          </a:p>
        </p:txBody>
      </p:sp>
      <p:pic>
        <p:nvPicPr>
          <p:cNvPr id="1028" name="Picture 4" descr="Primary view of object titled '[Copy of the Constitution of the Republic of Texas, March 17, 1836]'.">
            <a:extLst>
              <a:ext uri="{FF2B5EF4-FFF2-40B4-BE49-F238E27FC236}">
                <a16:creationId xmlns:a16="http://schemas.microsoft.com/office/drawing/2014/main" id="{52740D52-13D9-BE57-B2ED-F4541C9259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9476" y="1087950"/>
            <a:ext cx="3446009" cy="4898571"/>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CE56C54-0EEB-4AF3-A8C4-A89A7AD1533C}"/>
              </a:ext>
            </a:extLst>
          </p:cNvPr>
          <p:cNvSpPr txBox="1"/>
          <p:nvPr/>
        </p:nvSpPr>
        <p:spPr>
          <a:xfrm>
            <a:off x="2035629" y="5986521"/>
            <a:ext cx="5040086" cy="707886"/>
          </a:xfrm>
          <a:prstGeom prst="rect">
            <a:avLst/>
          </a:prstGeom>
          <a:noFill/>
        </p:spPr>
        <p:txBody>
          <a:bodyPr wrap="square" rtlCol="0">
            <a:spAutoFit/>
          </a:bodyPr>
          <a:lstStyle/>
          <a:p>
            <a:pPr algn="ctr"/>
            <a:r>
              <a:rPr lang="es-ES" sz="2000" i="1" dirty="0">
                <a:latin typeface="Gotham book"/>
              </a:rPr>
              <a:t>Una copia de la constitución de Texas
El portal a la historia de Texas</a:t>
            </a:r>
            <a:endParaRPr lang="en-US" sz="2000" i="1" dirty="0">
              <a:latin typeface="Gotham book"/>
            </a:endParaRPr>
          </a:p>
        </p:txBody>
      </p:sp>
      <p:pic>
        <p:nvPicPr>
          <p:cNvPr id="1026" name="Picture 2" descr="A statue of George Childress. He is holding a scroll and a quill. He is wearing an overcoat that appears to be blowing behind him. He is standing with one foot forward and he is looking down.  ">
            <a:extLst>
              <a:ext uri="{FF2B5EF4-FFF2-40B4-BE49-F238E27FC236}">
                <a16:creationId xmlns:a16="http://schemas.microsoft.com/office/drawing/2014/main" id="{B36BC35F-14DF-1BBA-0BDA-31BCEB3102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1257" y="190501"/>
            <a:ext cx="3494314" cy="5241471"/>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69E7B17-A0C0-2F8E-9246-1C163DC1F6D9}"/>
              </a:ext>
            </a:extLst>
          </p:cNvPr>
          <p:cNvSpPr txBox="1"/>
          <p:nvPr/>
        </p:nvSpPr>
        <p:spPr>
          <a:xfrm>
            <a:off x="7151914" y="5431972"/>
            <a:ext cx="5040086" cy="1015663"/>
          </a:xfrm>
          <a:prstGeom prst="rect">
            <a:avLst/>
          </a:prstGeom>
          <a:noFill/>
        </p:spPr>
        <p:txBody>
          <a:bodyPr wrap="square" rtlCol="0">
            <a:spAutoFit/>
          </a:bodyPr>
          <a:lstStyle/>
          <a:p>
            <a:pPr algn="ctr"/>
            <a:r>
              <a:rPr lang="es-ES" sz="2000" i="1" dirty="0">
                <a:solidFill>
                  <a:srgbClr val="202122"/>
                </a:solidFill>
                <a:latin typeface="Gotham book"/>
              </a:rPr>
              <a:t>La estatua del centenario de George C. Childress en el Sitio Histórico Estatal Washington-</a:t>
            </a:r>
            <a:r>
              <a:rPr lang="es-ES" sz="2000" i="1" dirty="0" err="1">
                <a:solidFill>
                  <a:srgbClr val="202122"/>
                </a:solidFill>
                <a:latin typeface="Gotham book"/>
              </a:rPr>
              <a:t>on</a:t>
            </a:r>
            <a:r>
              <a:rPr lang="es-ES" sz="2000" i="1" dirty="0">
                <a:solidFill>
                  <a:srgbClr val="202122"/>
                </a:solidFill>
                <a:latin typeface="Gotham book"/>
              </a:rPr>
              <a:t>-</a:t>
            </a:r>
            <a:r>
              <a:rPr lang="es-ES" sz="2000" i="1" dirty="0" err="1">
                <a:solidFill>
                  <a:srgbClr val="202122"/>
                </a:solidFill>
                <a:latin typeface="Gotham book"/>
              </a:rPr>
              <a:t>the</a:t>
            </a:r>
            <a:r>
              <a:rPr lang="es-ES" sz="2000" i="1" dirty="0">
                <a:solidFill>
                  <a:srgbClr val="202122"/>
                </a:solidFill>
                <a:latin typeface="Gotham book"/>
              </a:rPr>
              <a:t>-Brazos.</a:t>
            </a:r>
            <a:endParaRPr lang="en-US" sz="2000" i="1" dirty="0">
              <a:latin typeface="Gotham book"/>
            </a:endParaRPr>
          </a:p>
        </p:txBody>
      </p:sp>
    </p:spTree>
    <p:extLst>
      <p:ext uri="{BB962C8B-B14F-4D97-AF65-F5344CB8AC3E}">
        <p14:creationId xmlns:p14="http://schemas.microsoft.com/office/powerpoint/2010/main" val="449856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70D73DD-57F3-4E5D-6CE7-70181A895FF2}"/>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DC16EF74-143E-DAD0-8BCE-C61955120291}"/>
              </a:ext>
            </a:extLst>
          </p:cNvPr>
          <p:cNvSpPr txBox="1">
            <a:spLocks noGrp="1"/>
          </p:cNvSpPr>
          <p:nvPr>
            <p:ph type="title" idx="4294967295"/>
          </p:nvPr>
        </p:nvSpPr>
        <p:spPr>
          <a:xfrm>
            <a:off x="1859298" y="35666"/>
            <a:ext cx="9864090" cy="172429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defRPr/>
            </a:pPr>
            <a:r>
              <a:rPr lang="en-US" sz="7200" b="1" i="1" dirty="0" err="1">
                <a:latin typeface="Gotham Medium"/>
              </a:rPr>
              <a:t>Calentamiento</a:t>
            </a:r>
            <a:br>
              <a:rPr kumimoji="0" lang="en-US" sz="4400" b="0" i="0" u="none" strike="noStrike" kern="1200" cap="none" spc="0" normalizeH="0" baseline="0" noProof="0" dirty="0">
                <a:ln>
                  <a:noFill/>
                </a:ln>
                <a:solidFill>
                  <a:schemeClr val="tx1"/>
                </a:solidFill>
                <a:effectLst/>
                <a:uLnTx/>
                <a:uFillTx/>
                <a:latin typeface="Gotham Medium"/>
                <a:ea typeface="+mj-ea"/>
                <a:cs typeface="+mj-cs"/>
              </a:rPr>
            </a:br>
            <a:r>
              <a:rPr lang="es-ES" sz="3200" dirty="0">
                <a:latin typeface="Gotham Medium"/>
              </a:rPr>
              <a:t>Sigue las instrucciones de abajo para completar tu calentamiento</a:t>
            </a:r>
            <a:endParaRPr kumimoji="0" lang="en-US" sz="4400" b="0" i="0" u="none" strike="noStrike" kern="1200" cap="none" spc="0" normalizeH="0" baseline="0" noProof="0" dirty="0">
              <a:ln>
                <a:noFill/>
              </a:ln>
              <a:solidFill>
                <a:schemeClr val="tx1"/>
              </a:solidFill>
              <a:effectLst/>
              <a:uLnTx/>
              <a:uFillTx/>
              <a:latin typeface="Gotham Medium"/>
              <a:ea typeface="+mj-ea"/>
              <a:cs typeface="+mj-cs"/>
            </a:endParaRPr>
          </a:p>
        </p:txBody>
      </p:sp>
      <p:pic>
        <p:nvPicPr>
          <p:cNvPr id="4" name="Graphic 3">
            <a:extLst>
              <a:ext uri="{FF2B5EF4-FFF2-40B4-BE49-F238E27FC236}">
                <a16:creationId xmlns:a16="http://schemas.microsoft.com/office/drawing/2014/main" id="{23E0E990-0347-D21A-FC61-396A0280D12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1518" y="1930320"/>
            <a:ext cx="1071092" cy="1071092"/>
          </a:xfrm>
          <a:prstGeom prst="rect">
            <a:avLst/>
          </a:prstGeom>
        </p:spPr>
      </p:pic>
      <p:pic>
        <p:nvPicPr>
          <p:cNvPr id="5" name="Graphic 4">
            <a:extLst>
              <a:ext uri="{FF2B5EF4-FFF2-40B4-BE49-F238E27FC236}">
                <a16:creationId xmlns:a16="http://schemas.microsoft.com/office/drawing/2014/main" id="{E99BECC2-27E1-52A7-E63A-5368BB564B5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95553" y="3711291"/>
            <a:ext cx="1071092" cy="1071092"/>
          </a:xfrm>
          <a:prstGeom prst="rect">
            <a:avLst/>
          </a:prstGeom>
        </p:spPr>
      </p:pic>
      <p:pic>
        <p:nvPicPr>
          <p:cNvPr id="6" name="Graphic 5">
            <a:extLst>
              <a:ext uri="{FF2B5EF4-FFF2-40B4-BE49-F238E27FC236}">
                <a16:creationId xmlns:a16="http://schemas.microsoft.com/office/drawing/2014/main" id="{CBD02AEC-3B6B-58D5-F2CD-6AC579EB5ED3}"/>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21518" y="5358488"/>
            <a:ext cx="1071092" cy="1071092"/>
          </a:xfrm>
          <a:prstGeom prst="rect">
            <a:avLst/>
          </a:prstGeom>
        </p:spPr>
      </p:pic>
      <p:sp>
        <p:nvSpPr>
          <p:cNvPr id="8" name="TextBox 7">
            <a:extLst>
              <a:ext uri="{FF2B5EF4-FFF2-40B4-BE49-F238E27FC236}">
                <a16:creationId xmlns:a16="http://schemas.microsoft.com/office/drawing/2014/main" id="{45C36196-429D-894E-8AB6-D322F32E08BD}"/>
              </a:ext>
            </a:extLst>
          </p:cNvPr>
          <p:cNvSpPr txBox="1"/>
          <p:nvPr/>
        </p:nvSpPr>
        <p:spPr>
          <a:xfrm>
            <a:off x="3254829" y="1759965"/>
            <a:ext cx="5627914" cy="4524315"/>
          </a:xfrm>
          <a:prstGeom prst="rect">
            <a:avLst/>
          </a:prstGeom>
          <a:noFill/>
        </p:spPr>
        <p:txBody>
          <a:bodyPr wrap="square" rtlCol="0">
            <a:spAutoFit/>
          </a:bodyPr>
          <a:lstStyle/>
          <a:p>
            <a:pPr marL="285750" indent="-285750">
              <a:buFont typeface="Arial" panose="020B0604020202020204" pitchFamily="34" charset="0"/>
              <a:buChar char="•"/>
            </a:pPr>
            <a:r>
              <a:rPr lang="es-ES" sz="3600" dirty="0">
                <a:solidFill>
                  <a:srgbClr val="FF0000"/>
                </a:solidFill>
                <a:latin typeface="Gotham Book"/>
              </a:rPr>
              <a:t>Piensa en todos los diferentes grupos de personas que vivieron la Revolución de Texas</a:t>
            </a:r>
            <a:r>
              <a:rPr lang="en-US" sz="3600" dirty="0">
                <a:solidFill>
                  <a:srgbClr val="FF0000"/>
                </a:solidFill>
                <a:latin typeface="Gotham Book"/>
              </a:rPr>
              <a:t>.</a:t>
            </a:r>
          </a:p>
          <a:p>
            <a:pPr marL="285750" indent="-285750">
              <a:buFont typeface="Arial" panose="020B0604020202020204" pitchFamily="34" charset="0"/>
              <a:buChar char="•"/>
            </a:pPr>
            <a:r>
              <a:rPr lang="es-ES" sz="3600" dirty="0">
                <a:solidFill>
                  <a:srgbClr val="0070C0"/>
                </a:solidFill>
                <a:latin typeface="Gotham Book"/>
              </a:rPr>
              <a:t>Elige un punto de vista y completa el organizador gráfico proporcionado</a:t>
            </a:r>
            <a:r>
              <a:rPr lang="en-US" sz="3600" dirty="0">
                <a:solidFill>
                  <a:srgbClr val="0070C0"/>
                </a:solidFill>
                <a:latin typeface="Gotham Book"/>
              </a:rPr>
              <a:t>.</a:t>
            </a:r>
          </a:p>
          <a:p>
            <a:pPr marL="285750" indent="-285750">
              <a:buFont typeface="Arial" panose="020B0604020202020204" pitchFamily="34" charset="0"/>
              <a:buChar char="•"/>
            </a:pPr>
            <a:r>
              <a:rPr lang="en-US" sz="3600" dirty="0" err="1">
                <a:solidFill>
                  <a:srgbClr val="7030A0"/>
                </a:solidFill>
                <a:latin typeface="Gotham Book"/>
              </a:rPr>
              <a:t>Comparte</a:t>
            </a:r>
            <a:r>
              <a:rPr lang="en-US" sz="3600" dirty="0">
                <a:solidFill>
                  <a:srgbClr val="7030A0"/>
                </a:solidFill>
                <a:latin typeface="Gotham Book"/>
              </a:rPr>
              <a:t> con </a:t>
            </a:r>
            <a:r>
              <a:rPr lang="en-US" sz="3600" dirty="0" err="1">
                <a:solidFill>
                  <a:srgbClr val="7030A0"/>
                </a:solidFill>
                <a:latin typeface="Gotham Book"/>
              </a:rPr>
              <a:t>una</a:t>
            </a:r>
            <a:r>
              <a:rPr lang="en-US" sz="3600" dirty="0">
                <a:solidFill>
                  <a:srgbClr val="7030A0"/>
                </a:solidFill>
                <a:latin typeface="Gotham Book"/>
              </a:rPr>
              <a:t> pareja.</a:t>
            </a:r>
          </a:p>
        </p:txBody>
      </p:sp>
      <p:pic>
        <p:nvPicPr>
          <p:cNvPr id="1026" name="Picture 2">
            <a:extLst>
              <a:ext uri="{FF2B5EF4-FFF2-40B4-BE49-F238E27FC236}">
                <a16:creationId xmlns:a16="http://schemas.microsoft.com/office/drawing/2014/main" id="{E74E63B9-4FC6-DE85-D152-0C2A690E4822}"/>
              </a:ext>
              <a:ext uri="{C183D7F6-B498-43B3-948B-1728B52AA6E4}">
                <adec:decorative xmlns:adec="http://schemas.microsoft.com/office/drawing/2017/decorative" val="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21075" b="2359"/>
          <a:stretch/>
        </p:blipFill>
        <p:spPr bwMode="auto">
          <a:xfrm>
            <a:off x="7738946" y="1815120"/>
            <a:ext cx="4404731" cy="4541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560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CD219E7-B67C-AA28-19CB-AD19502FCC3B}"/>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DED315EE-4D80-6B76-1C80-40DF55E1C40A}"/>
              </a:ext>
            </a:extLst>
          </p:cNvPr>
          <p:cNvSpPr txBox="1">
            <a:spLocks noGrp="1"/>
          </p:cNvSpPr>
          <p:nvPr>
            <p:ph type="title" idx="4294967295"/>
          </p:nvPr>
        </p:nvSpPr>
        <p:spPr>
          <a:xfrm>
            <a:off x="1627707" y="88640"/>
            <a:ext cx="5926980" cy="9884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5400" dirty="0">
                <a:latin typeface="Gotham book"/>
              </a:rPr>
              <a:t>David. G. Burnet</a:t>
            </a:r>
            <a:endParaRPr kumimoji="0" lang="en-US" sz="5400" b="0" i="0" u="none" strike="noStrike" kern="1200" cap="none" spc="0" normalizeH="0" baseline="0" noProof="0" dirty="0">
              <a:ln>
                <a:noFill/>
              </a:ln>
              <a:solidFill>
                <a:schemeClr val="tx1"/>
              </a:solidFill>
              <a:effectLst/>
              <a:uLnTx/>
              <a:uFillTx/>
              <a:latin typeface="Gotham book"/>
            </a:endParaRPr>
          </a:p>
        </p:txBody>
      </p:sp>
      <p:pic>
        <p:nvPicPr>
          <p:cNvPr id="2050" name="Picture 2" descr="Primary view of object titled 'Treaty of Velasco'. The document is written on yellowed paper. The script is illegible.">
            <a:extLst>
              <a:ext uri="{FF2B5EF4-FFF2-40B4-BE49-F238E27FC236}">
                <a16:creationId xmlns:a16="http://schemas.microsoft.com/office/drawing/2014/main" id="{6C04EFED-7614-2EFC-4F1C-4EC091A30D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4806" y="1077064"/>
            <a:ext cx="4011454" cy="4877422"/>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9F048A1-3AEA-4EA7-3FEF-578BC2C0D44A}"/>
              </a:ext>
            </a:extLst>
          </p:cNvPr>
          <p:cNvSpPr txBox="1"/>
          <p:nvPr/>
        </p:nvSpPr>
        <p:spPr>
          <a:xfrm>
            <a:off x="2068286" y="5965371"/>
            <a:ext cx="5344885" cy="707886"/>
          </a:xfrm>
          <a:prstGeom prst="rect">
            <a:avLst/>
          </a:prstGeom>
          <a:noFill/>
        </p:spPr>
        <p:txBody>
          <a:bodyPr wrap="square" rtlCol="0">
            <a:spAutoFit/>
          </a:bodyPr>
          <a:lstStyle/>
          <a:p>
            <a:pPr algn="ctr"/>
            <a:r>
              <a:rPr lang="es-ES" sz="2000" i="1" dirty="0">
                <a:latin typeface="Gotham book"/>
              </a:rPr>
              <a:t>El Tratado de Velasco
El portal a la historia de Texas</a:t>
            </a:r>
            <a:endParaRPr lang="en-US" sz="2000" i="1" dirty="0">
              <a:latin typeface="Gotham book"/>
            </a:endParaRPr>
          </a:p>
        </p:txBody>
      </p:sp>
      <p:pic>
        <p:nvPicPr>
          <p:cNvPr id="5" name="Picture 4" descr="An ink drawing portrait of David G. Burnet wearing an overcoat. He has a large white beard and tall dark hair.">
            <a:extLst>
              <a:ext uri="{FF2B5EF4-FFF2-40B4-BE49-F238E27FC236}">
                <a16:creationId xmlns:a16="http://schemas.microsoft.com/office/drawing/2014/main" id="{0B0DCE6B-0F06-0335-8A9C-A36F9BDDB7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8037" y="184743"/>
            <a:ext cx="4429125" cy="5114925"/>
          </a:xfrm>
          <a:prstGeom prst="rect">
            <a:avLst/>
          </a:prstGeom>
          <a:effectLst>
            <a:outerShdw blurRad="50800" dist="50800" dir="7920000" algn="ctr" rotWithShape="0">
              <a:srgbClr val="000000">
                <a:alpha val="43137"/>
              </a:srgbClr>
            </a:outerShdw>
          </a:effectLst>
        </p:spPr>
      </p:pic>
      <p:sp>
        <p:nvSpPr>
          <p:cNvPr id="8" name="TextBox 7">
            <a:extLst>
              <a:ext uri="{FF2B5EF4-FFF2-40B4-BE49-F238E27FC236}">
                <a16:creationId xmlns:a16="http://schemas.microsoft.com/office/drawing/2014/main" id="{BD2FE79A-9C14-3CD0-F124-FBB6B929859E}"/>
              </a:ext>
            </a:extLst>
          </p:cNvPr>
          <p:cNvSpPr txBox="1"/>
          <p:nvPr/>
        </p:nvSpPr>
        <p:spPr>
          <a:xfrm>
            <a:off x="6836229" y="5388429"/>
            <a:ext cx="5050971" cy="707886"/>
          </a:xfrm>
          <a:prstGeom prst="rect">
            <a:avLst/>
          </a:prstGeom>
          <a:noFill/>
        </p:spPr>
        <p:txBody>
          <a:bodyPr wrap="square" rtlCol="0">
            <a:spAutoFit/>
          </a:bodyPr>
          <a:lstStyle/>
          <a:p>
            <a:pPr algn="ctr"/>
            <a:r>
              <a:rPr lang="es-ES" sz="2000" i="1" dirty="0">
                <a:latin typeface="Gotham book"/>
              </a:rPr>
              <a:t>Un retrato de David G. </a:t>
            </a:r>
            <a:r>
              <a:rPr lang="es-ES" sz="2000" i="1" dirty="0" err="1">
                <a:latin typeface="Gotham book"/>
              </a:rPr>
              <a:t>Burnet</a:t>
            </a:r>
            <a:r>
              <a:rPr lang="es-ES" sz="2000" i="1" dirty="0">
                <a:latin typeface="Gotham book"/>
              </a:rPr>
              <a:t> 
El portal a la historia de Texas</a:t>
            </a:r>
            <a:endParaRPr lang="en-US" sz="2000" i="1" dirty="0">
              <a:latin typeface="Gotham book"/>
            </a:endParaRPr>
          </a:p>
        </p:txBody>
      </p:sp>
    </p:spTree>
    <p:extLst>
      <p:ext uri="{BB962C8B-B14F-4D97-AF65-F5344CB8AC3E}">
        <p14:creationId xmlns:p14="http://schemas.microsoft.com/office/powerpoint/2010/main" val="96387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3548CEF-8674-9479-9E6E-E87E99BD8BAB}"/>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B086D628-A723-DF93-8138-C07193099EF1}"/>
              </a:ext>
            </a:extLst>
          </p:cNvPr>
          <p:cNvSpPr txBox="1">
            <a:spLocks noGrp="1"/>
          </p:cNvSpPr>
          <p:nvPr>
            <p:ph type="title" idx="4294967295"/>
          </p:nvPr>
        </p:nvSpPr>
        <p:spPr>
          <a:xfrm>
            <a:off x="1627707" y="88640"/>
            <a:ext cx="5926980" cy="9884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5400" dirty="0">
                <a:latin typeface="Gotham book"/>
              </a:rPr>
              <a:t>Dilue Rose Harris</a:t>
            </a:r>
            <a:endParaRPr kumimoji="0" lang="en-US" sz="5400" b="0" i="0" u="none" strike="noStrike" kern="1200" cap="none" spc="0" normalizeH="0" baseline="0" noProof="0" dirty="0">
              <a:ln>
                <a:noFill/>
              </a:ln>
              <a:solidFill>
                <a:schemeClr val="tx1"/>
              </a:solidFill>
              <a:effectLst/>
              <a:uLnTx/>
              <a:uFillTx/>
              <a:latin typeface="Gotham book"/>
            </a:endParaRPr>
          </a:p>
        </p:txBody>
      </p:sp>
      <p:pic>
        <p:nvPicPr>
          <p:cNvPr id="4" name="Picture 3" descr="An image showing the Texas State Historical Association Quarterly publication from January 1901. The specific page shown is the first page of &quot;The Reminiscences of Mrs. Dilue Harris&quot; where she begins talking about her life as a young girl in October of 1835.">
            <a:extLst>
              <a:ext uri="{FF2B5EF4-FFF2-40B4-BE49-F238E27FC236}">
                <a16:creationId xmlns:a16="http://schemas.microsoft.com/office/drawing/2014/main" id="{E0A6B313-7085-E70C-2CF1-8BE11D5DCA73}"/>
              </a:ext>
            </a:extLst>
          </p:cNvPr>
          <p:cNvPicPr>
            <a:picLocks noChangeAspect="1"/>
          </p:cNvPicPr>
          <p:nvPr/>
        </p:nvPicPr>
        <p:blipFill>
          <a:blip r:embed="rId4"/>
          <a:stretch>
            <a:fillRect/>
          </a:stretch>
        </p:blipFill>
        <p:spPr>
          <a:xfrm>
            <a:off x="2228278" y="1077064"/>
            <a:ext cx="4020122" cy="4928780"/>
          </a:xfrm>
          <a:prstGeom prst="rect">
            <a:avLst/>
          </a:prstGeom>
          <a:effectLst>
            <a:outerShdw blurRad="50800" dist="50800" dir="7920000" algn="ctr" rotWithShape="0">
              <a:srgbClr val="000000">
                <a:alpha val="43137"/>
              </a:srgbClr>
            </a:outerShdw>
          </a:effectLst>
        </p:spPr>
      </p:pic>
      <p:sp>
        <p:nvSpPr>
          <p:cNvPr id="5" name="TextBox 4">
            <a:extLst>
              <a:ext uri="{FF2B5EF4-FFF2-40B4-BE49-F238E27FC236}">
                <a16:creationId xmlns:a16="http://schemas.microsoft.com/office/drawing/2014/main" id="{90578F69-18FB-8871-1F02-310B10D66F8A}"/>
              </a:ext>
            </a:extLst>
          </p:cNvPr>
          <p:cNvSpPr txBox="1"/>
          <p:nvPr/>
        </p:nvSpPr>
        <p:spPr>
          <a:xfrm>
            <a:off x="1763486" y="6096000"/>
            <a:ext cx="5018314" cy="707886"/>
          </a:xfrm>
          <a:prstGeom prst="rect">
            <a:avLst/>
          </a:prstGeom>
          <a:noFill/>
        </p:spPr>
        <p:txBody>
          <a:bodyPr wrap="square" rtlCol="0">
            <a:spAutoFit/>
          </a:bodyPr>
          <a:lstStyle/>
          <a:p>
            <a:pPr algn="ctr"/>
            <a:r>
              <a:rPr lang="es-ES" sz="2000" i="1" dirty="0">
                <a:latin typeface="Gotham book"/>
              </a:rPr>
              <a:t>"Los recuerdos de la señora </a:t>
            </a:r>
            <a:r>
              <a:rPr lang="es-ES" sz="2000" i="1" dirty="0" err="1">
                <a:latin typeface="Gotham book"/>
              </a:rPr>
              <a:t>Dilue</a:t>
            </a:r>
            <a:r>
              <a:rPr lang="es-ES" sz="2000" i="1" dirty="0">
                <a:latin typeface="Gotham book"/>
              </a:rPr>
              <a:t> Harris"
El portal a la historia de Texas</a:t>
            </a:r>
            <a:endParaRPr lang="en-US" sz="2000" i="1" dirty="0">
              <a:latin typeface="Gotham book"/>
            </a:endParaRPr>
          </a:p>
        </p:txBody>
      </p:sp>
      <p:pic>
        <p:nvPicPr>
          <p:cNvPr id="3074" name="Picture 2" descr="A photograph of Dilue Rose Harris as an older woman. She is wearing a dark black dress. Her hair is up and she is looking to the left of the camera.">
            <a:extLst>
              <a:ext uri="{FF2B5EF4-FFF2-40B4-BE49-F238E27FC236}">
                <a16:creationId xmlns:a16="http://schemas.microsoft.com/office/drawing/2014/main" id="{8A8A8A4E-78B2-AA7A-121B-36FF05B30E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3358" y="340450"/>
            <a:ext cx="4544095" cy="4928780"/>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154E210-011B-5B68-39B3-E2CC7A6618BE}"/>
              </a:ext>
            </a:extLst>
          </p:cNvPr>
          <p:cNvSpPr txBox="1"/>
          <p:nvPr/>
        </p:nvSpPr>
        <p:spPr>
          <a:xfrm>
            <a:off x="7228114" y="5366657"/>
            <a:ext cx="4724400" cy="707886"/>
          </a:xfrm>
          <a:prstGeom prst="rect">
            <a:avLst/>
          </a:prstGeom>
          <a:noFill/>
        </p:spPr>
        <p:txBody>
          <a:bodyPr wrap="square" rtlCol="0">
            <a:spAutoFit/>
          </a:bodyPr>
          <a:lstStyle/>
          <a:p>
            <a:pPr algn="ctr"/>
            <a:r>
              <a:rPr lang="es-ES" sz="2000" i="1" dirty="0" err="1">
                <a:latin typeface="Gotham book"/>
              </a:rPr>
              <a:t>Dilue</a:t>
            </a:r>
            <a:r>
              <a:rPr lang="es-ES" sz="2000" i="1" dirty="0">
                <a:latin typeface="Gotham book"/>
              </a:rPr>
              <a:t> Rose Harris años después de la guerra
El portal a la historia de Texas</a:t>
            </a:r>
            <a:endParaRPr lang="en-US" sz="2000" i="1" dirty="0">
              <a:latin typeface="Gotham book"/>
            </a:endParaRPr>
          </a:p>
        </p:txBody>
      </p:sp>
    </p:spTree>
    <p:extLst>
      <p:ext uri="{BB962C8B-B14F-4D97-AF65-F5344CB8AC3E}">
        <p14:creationId xmlns:p14="http://schemas.microsoft.com/office/powerpoint/2010/main" val="39567725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1746D58-3E8D-08FA-1B97-D75CA38D7A81}"/>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08463BED-CC40-6A8A-1E46-7417AB1B863F}"/>
              </a:ext>
            </a:extLst>
          </p:cNvPr>
          <p:cNvSpPr txBox="1">
            <a:spLocks noGrp="1"/>
          </p:cNvSpPr>
          <p:nvPr>
            <p:ph type="title" idx="4294967295"/>
          </p:nvPr>
        </p:nvSpPr>
        <p:spPr>
          <a:xfrm>
            <a:off x="1627706" y="88640"/>
            <a:ext cx="6286207" cy="9884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5400" dirty="0">
                <a:effectLst/>
                <a:latin typeface="Gotham Book"/>
                <a:ea typeface="Aptos" panose="020B0004020202020204" pitchFamily="34" charset="0"/>
                <a:cs typeface="Times New Roman" panose="02020603050405020304" pitchFamily="18" charset="0"/>
              </a:rPr>
              <a:t>José Antonio Navarro</a:t>
            </a:r>
            <a:r>
              <a:rPr lang="en-US" sz="1800" b="1" dirty="0">
                <a:effectLst/>
                <a:latin typeface="Gotham Book"/>
                <a:ea typeface="Aptos" panose="020B0004020202020204" pitchFamily="34" charset="0"/>
                <a:cs typeface="Times New Roman" panose="02020603050405020304" pitchFamily="18" charset="0"/>
              </a:rPr>
              <a:t> </a:t>
            </a:r>
            <a:endParaRPr kumimoji="0" lang="en-US" sz="5400" b="0" i="0" u="none" strike="noStrike" kern="1200" cap="none" spc="0" normalizeH="0" baseline="0" noProof="0" dirty="0">
              <a:ln>
                <a:noFill/>
              </a:ln>
              <a:solidFill>
                <a:schemeClr val="tx1"/>
              </a:solidFill>
              <a:effectLst/>
              <a:uLnTx/>
              <a:uFillTx/>
              <a:latin typeface="Gotham book"/>
            </a:endParaRPr>
          </a:p>
        </p:txBody>
      </p:sp>
      <p:pic>
        <p:nvPicPr>
          <p:cNvPr id="4100" name="Picture 4" descr="A black and white photograph of the house owned by Navarro. It is a one-story house with a covered front porch that spans the length of the house with small columns holding the overhang of the porch up. There are several windows and 2 doors. There is a chimney on the roof in the middle of the house.">
            <a:extLst>
              <a:ext uri="{FF2B5EF4-FFF2-40B4-BE49-F238E27FC236}">
                <a16:creationId xmlns:a16="http://schemas.microsoft.com/office/drawing/2014/main" id="{C5025503-5185-0A3F-24DF-1096C8BDEE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62" t="22222" r="27118" b="21905"/>
          <a:stretch/>
        </p:blipFill>
        <p:spPr bwMode="auto">
          <a:xfrm>
            <a:off x="1863078" y="1230086"/>
            <a:ext cx="5833122" cy="3690257"/>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174BDDB-307C-CF7D-A61F-F9AA889FA115}"/>
              </a:ext>
            </a:extLst>
          </p:cNvPr>
          <p:cNvSpPr txBox="1"/>
          <p:nvPr/>
        </p:nvSpPr>
        <p:spPr>
          <a:xfrm>
            <a:off x="1863078" y="4920343"/>
            <a:ext cx="5920207" cy="1015663"/>
          </a:xfrm>
          <a:prstGeom prst="rect">
            <a:avLst/>
          </a:prstGeom>
          <a:noFill/>
        </p:spPr>
        <p:txBody>
          <a:bodyPr wrap="square" rtlCol="0">
            <a:spAutoFit/>
          </a:bodyPr>
          <a:lstStyle/>
          <a:p>
            <a:pPr algn="ctr"/>
            <a:r>
              <a:rPr lang="es-ES" sz="2000" i="1" dirty="0">
                <a:latin typeface="Gotham book"/>
              </a:rPr>
              <a:t>Una fotografía de la casa de Navarro
Calle Laredo, San Antonio, Texas
El portal a la historia de Texas</a:t>
            </a:r>
            <a:endParaRPr lang="en-US" sz="2000" i="1" dirty="0">
              <a:latin typeface="Gotham book"/>
            </a:endParaRPr>
          </a:p>
        </p:txBody>
      </p:sp>
      <p:pic>
        <p:nvPicPr>
          <p:cNvPr id="4098" name="Picture 2" descr="A photograph of Jose Antonio Navarro standing beside a chair. He has his hand placed on the chair. He is looking off to the left. He is wearing a suit. ">
            <a:extLst>
              <a:ext uri="{FF2B5EF4-FFF2-40B4-BE49-F238E27FC236}">
                <a16:creationId xmlns:a16="http://schemas.microsoft.com/office/drawing/2014/main" id="{7E813342-9CF6-A0BC-E73A-84E27D886E0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268" t="15705" r="19118" b="16167"/>
          <a:stretch/>
        </p:blipFill>
        <p:spPr bwMode="auto">
          <a:xfrm>
            <a:off x="8092439" y="265534"/>
            <a:ext cx="3703321" cy="52562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19B1502-9B0B-F1E3-5D8A-6F7B3839A8C7}"/>
              </a:ext>
            </a:extLst>
          </p:cNvPr>
          <p:cNvSpPr txBox="1"/>
          <p:nvPr/>
        </p:nvSpPr>
        <p:spPr>
          <a:xfrm>
            <a:off x="7696200" y="5519057"/>
            <a:ext cx="4408714" cy="707886"/>
          </a:xfrm>
          <a:prstGeom prst="rect">
            <a:avLst/>
          </a:prstGeom>
          <a:noFill/>
        </p:spPr>
        <p:txBody>
          <a:bodyPr wrap="square" rtlCol="0">
            <a:spAutoFit/>
          </a:bodyPr>
          <a:lstStyle/>
          <a:p>
            <a:pPr algn="ctr"/>
            <a:r>
              <a:rPr lang="es-ES" sz="2000" i="1" dirty="0">
                <a:latin typeface="Gotham book"/>
              </a:rPr>
              <a:t>Navarro a finales del siglo XIX.
El portal a la historia de Texas</a:t>
            </a:r>
            <a:endParaRPr lang="en-US" sz="2000" i="1" dirty="0">
              <a:latin typeface="Gotham book"/>
            </a:endParaRPr>
          </a:p>
        </p:txBody>
      </p:sp>
    </p:spTree>
    <p:extLst>
      <p:ext uri="{BB962C8B-B14F-4D97-AF65-F5344CB8AC3E}">
        <p14:creationId xmlns:p14="http://schemas.microsoft.com/office/powerpoint/2010/main" val="13251372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4D173C3-456C-762F-53C2-B12D94363161}"/>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1E776201-E2AE-FFE9-1F0B-E4140B68FEF1}"/>
              </a:ext>
            </a:extLst>
          </p:cNvPr>
          <p:cNvSpPr txBox="1">
            <a:spLocks noGrp="1"/>
          </p:cNvSpPr>
          <p:nvPr>
            <p:ph type="title" idx="4294967295"/>
          </p:nvPr>
        </p:nvSpPr>
        <p:spPr>
          <a:xfrm>
            <a:off x="1627706" y="88640"/>
            <a:ext cx="4647364" cy="19916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kern="100" dirty="0">
                <a:effectLst/>
                <a:latin typeface="Gotham Book"/>
                <a:ea typeface="Aptos" panose="020B0004020202020204" pitchFamily="34" charset="0"/>
                <a:cs typeface="Times New Roman" panose="02020603050405020304" pitchFamily="18" charset="0"/>
              </a:rPr>
              <a:t>José Enrique de la Peña</a:t>
            </a:r>
            <a:endParaRPr kumimoji="0" lang="en-US" sz="25800" i="0" u="none" strike="noStrike" kern="1200" cap="none" spc="0" normalizeH="0" baseline="0" noProof="0" dirty="0">
              <a:ln>
                <a:noFill/>
              </a:ln>
              <a:solidFill>
                <a:schemeClr val="tx1"/>
              </a:solidFill>
              <a:effectLst/>
              <a:uLnTx/>
              <a:uFillTx/>
              <a:latin typeface="Gotham book"/>
            </a:endParaRPr>
          </a:p>
        </p:txBody>
      </p:sp>
      <p:pic>
        <p:nvPicPr>
          <p:cNvPr id="7" name="Picture 6" descr="A copy of Jose de la Pena's signature from his published book, With Santa Anna in Texas.">
            <a:extLst>
              <a:ext uri="{FF2B5EF4-FFF2-40B4-BE49-F238E27FC236}">
                <a16:creationId xmlns:a16="http://schemas.microsoft.com/office/drawing/2014/main" id="{E7120620-0297-13CA-3F03-6C95FFEE8E9E}"/>
              </a:ext>
            </a:extLst>
          </p:cNvPr>
          <p:cNvPicPr>
            <a:picLocks noChangeAspect="1"/>
          </p:cNvPicPr>
          <p:nvPr/>
        </p:nvPicPr>
        <p:blipFill>
          <a:blip r:embed="rId4">
            <a:extLst>
              <a:ext uri="{28A0092B-C50C-407E-A947-70E740481C1C}">
                <a14:useLocalDpi xmlns:a14="http://schemas.microsoft.com/office/drawing/2010/main" val="0"/>
              </a:ext>
            </a:extLst>
          </a:blip>
          <a:srcRect l="31738" t="43393" r="28304" b="35714"/>
          <a:stretch/>
        </p:blipFill>
        <p:spPr>
          <a:xfrm>
            <a:off x="1890303" y="2933932"/>
            <a:ext cx="5078637" cy="1991620"/>
          </a:xfrm>
          <a:prstGeom prst="rect">
            <a:avLst/>
          </a:prstGeom>
          <a:effectLst>
            <a:outerShdw blurRad="50800" dist="50800" dir="7920000" algn="ctr" rotWithShape="0">
              <a:srgbClr val="000000">
                <a:alpha val="43137"/>
              </a:srgbClr>
            </a:outerShdw>
          </a:effectLst>
        </p:spPr>
      </p:pic>
      <p:sp>
        <p:nvSpPr>
          <p:cNvPr id="8" name="TextBox 7">
            <a:extLst>
              <a:ext uri="{FF2B5EF4-FFF2-40B4-BE49-F238E27FC236}">
                <a16:creationId xmlns:a16="http://schemas.microsoft.com/office/drawing/2014/main" id="{A168ACE6-37CA-DF01-E2FE-CE10888DE7A4}"/>
              </a:ext>
            </a:extLst>
          </p:cNvPr>
          <p:cNvSpPr txBox="1"/>
          <p:nvPr/>
        </p:nvSpPr>
        <p:spPr>
          <a:xfrm>
            <a:off x="1890303" y="4963887"/>
            <a:ext cx="5196297" cy="430887"/>
          </a:xfrm>
          <a:prstGeom prst="rect">
            <a:avLst/>
          </a:prstGeom>
          <a:noFill/>
        </p:spPr>
        <p:txBody>
          <a:bodyPr wrap="square" rtlCol="0">
            <a:spAutoFit/>
          </a:bodyPr>
          <a:lstStyle/>
          <a:p>
            <a:pPr algn="ctr"/>
            <a:r>
              <a:rPr lang="en-US" sz="2200" i="1" dirty="0">
                <a:solidFill>
                  <a:srgbClr val="000000"/>
                </a:solidFill>
                <a:latin typeface="Gotham book"/>
              </a:rPr>
              <a:t>La </a:t>
            </a:r>
            <a:r>
              <a:rPr lang="en-US" sz="2200" i="1" dirty="0" err="1">
                <a:solidFill>
                  <a:srgbClr val="000000"/>
                </a:solidFill>
                <a:latin typeface="Gotham book"/>
              </a:rPr>
              <a:t>firma</a:t>
            </a:r>
            <a:r>
              <a:rPr lang="en-US" sz="2200" i="1" dirty="0">
                <a:solidFill>
                  <a:srgbClr val="000000"/>
                </a:solidFill>
                <a:latin typeface="Gotham book"/>
              </a:rPr>
              <a:t> de Peña</a:t>
            </a:r>
            <a:endParaRPr lang="en-US" sz="2200" dirty="0"/>
          </a:p>
        </p:txBody>
      </p:sp>
      <p:pic>
        <p:nvPicPr>
          <p:cNvPr id="4" name="Picture 3" descr=" A photocopy of a page of Pena's diary talking about Santa Anna's order to attack the Alamo. The writing is illegible.">
            <a:extLst>
              <a:ext uri="{FF2B5EF4-FFF2-40B4-BE49-F238E27FC236}">
                <a16:creationId xmlns:a16="http://schemas.microsoft.com/office/drawing/2014/main" id="{0EF28EAE-8D4B-DED1-613F-31CB2FDA6CBB}"/>
              </a:ext>
            </a:extLst>
          </p:cNvPr>
          <p:cNvPicPr>
            <a:picLocks noChangeAspect="1"/>
          </p:cNvPicPr>
          <p:nvPr/>
        </p:nvPicPr>
        <p:blipFill>
          <a:blip r:embed="rId5">
            <a:extLst>
              <a:ext uri="{28A0092B-C50C-407E-A947-70E740481C1C}">
                <a14:useLocalDpi xmlns:a14="http://schemas.microsoft.com/office/drawing/2010/main" val="0"/>
              </a:ext>
            </a:extLst>
          </a:blip>
          <a:srcRect l="11499" t="11406" r="11667" b="17260"/>
          <a:stretch/>
        </p:blipFill>
        <p:spPr>
          <a:xfrm rot="5400000">
            <a:off x="6800109" y="982094"/>
            <a:ext cx="5137908" cy="3577587"/>
          </a:xfrm>
          <a:prstGeom prst="rect">
            <a:avLst/>
          </a:prstGeom>
          <a:effectLst>
            <a:outerShdw blurRad="50800" dist="50800" dir="7920000" algn="ctr" rotWithShape="0">
              <a:srgbClr val="000000">
                <a:alpha val="43137"/>
              </a:srgbClr>
            </a:outerShdw>
          </a:effectLst>
        </p:spPr>
      </p:pic>
      <p:sp>
        <p:nvSpPr>
          <p:cNvPr id="5" name="TextBox 4">
            <a:extLst>
              <a:ext uri="{FF2B5EF4-FFF2-40B4-BE49-F238E27FC236}">
                <a16:creationId xmlns:a16="http://schemas.microsoft.com/office/drawing/2014/main" id="{6BBC13A3-43C4-5C00-D3D1-E8C6109FFADA}"/>
              </a:ext>
            </a:extLst>
          </p:cNvPr>
          <p:cNvSpPr txBox="1"/>
          <p:nvPr/>
        </p:nvSpPr>
        <p:spPr>
          <a:xfrm>
            <a:off x="7333434" y="5339842"/>
            <a:ext cx="4071257" cy="707886"/>
          </a:xfrm>
          <a:prstGeom prst="rect">
            <a:avLst/>
          </a:prstGeom>
          <a:noFill/>
        </p:spPr>
        <p:txBody>
          <a:bodyPr wrap="square" rtlCol="0">
            <a:spAutoFit/>
          </a:bodyPr>
          <a:lstStyle/>
          <a:p>
            <a:pPr algn="ctr"/>
            <a:r>
              <a:rPr lang="es-ES" sz="2000" i="1" dirty="0">
                <a:solidFill>
                  <a:srgbClr val="000000"/>
                </a:solidFill>
                <a:latin typeface="Gotham book"/>
              </a:rPr>
              <a:t>Peña escribiendo sobre las órdenes de Santa Anna de atacar el Álamo</a:t>
            </a:r>
            <a:r>
              <a:rPr lang="en-US" sz="2000" b="0" i="1" dirty="0">
                <a:solidFill>
                  <a:srgbClr val="000000"/>
                </a:solidFill>
                <a:effectLst/>
                <a:latin typeface="Gotham book"/>
              </a:rPr>
              <a:t>. </a:t>
            </a:r>
          </a:p>
        </p:txBody>
      </p:sp>
    </p:spTree>
    <p:extLst>
      <p:ext uri="{BB962C8B-B14F-4D97-AF65-F5344CB8AC3E}">
        <p14:creationId xmlns:p14="http://schemas.microsoft.com/office/powerpoint/2010/main" val="16233237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849F5E1-2B63-009B-9C63-0797D2E6158F}"/>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BA3A21D1-C2A0-8353-80E2-F9844F0881B8}"/>
              </a:ext>
            </a:extLst>
          </p:cNvPr>
          <p:cNvSpPr txBox="1">
            <a:spLocks noGrp="1"/>
          </p:cNvSpPr>
          <p:nvPr>
            <p:ph type="title" idx="4294967295"/>
          </p:nvPr>
        </p:nvSpPr>
        <p:spPr>
          <a:xfrm>
            <a:off x="1859298" y="35666"/>
            <a:ext cx="9864090" cy="172429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defRPr/>
            </a:pPr>
            <a:r>
              <a:rPr lang="en-US" sz="7200" b="1" i="1" dirty="0" err="1">
                <a:latin typeface="Gotham Medium"/>
              </a:rPr>
              <a:t>Billete</a:t>
            </a:r>
            <a:r>
              <a:rPr lang="en-US" sz="7200" b="1" i="1" dirty="0">
                <a:latin typeface="Gotham Medium"/>
              </a:rPr>
              <a:t> de </a:t>
            </a:r>
            <a:r>
              <a:rPr lang="en-US" sz="7200" b="1" i="1" dirty="0" err="1">
                <a:latin typeface="Gotham Medium"/>
              </a:rPr>
              <a:t>salida</a:t>
            </a:r>
            <a:br>
              <a:rPr kumimoji="0" lang="en-US" sz="4400" b="0" i="0" u="none" strike="noStrike" kern="1200" cap="none" spc="0" normalizeH="0" baseline="0" noProof="0" dirty="0">
                <a:ln>
                  <a:noFill/>
                </a:ln>
                <a:solidFill>
                  <a:schemeClr val="tx1"/>
                </a:solidFill>
                <a:effectLst/>
                <a:uLnTx/>
                <a:uFillTx/>
                <a:latin typeface="Gotham Medium"/>
                <a:ea typeface="+mj-ea"/>
                <a:cs typeface="+mj-cs"/>
              </a:rPr>
            </a:br>
            <a:r>
              <a:rPr lang="es-ES" sz="3200" dirty="0">
                <a:latin typeface="Gotham Medium"/>
              </a:rPr>
              <a:t>Sigue las instrucciones a continuación para completar tu ticket de salida</a:t>
            </a:r>
            <a:endParaRPr kumimoji="0" lang="en-US" sz="4400" b="0" i="0" u="none" strike="noStrike" kern="1200" cap="none" spc="0" normalizeH="0" baseline="0" noProof="0" dirty="0">
              <a:ln>
                <a:noFill/>
              </a:ln>
              <a:solidFill>
                <a:schemeClr val="tx1"/>
              </a:solidFill>
              <a:effectLst/>
              <a:uLnTx/>
              <a:uFillTx/>
              <a:latin typeface="Gotham Medium"/>
              <a:ea typeface="+mj-ea"/>
              <a:cs typeface="+mj-cs"/>
            </a:endParaRPr>
          </a:p>
        </p:txBody>
      </p:sp>
      <p:pic>
        <p:nvPicPr>
          <p:cNvPr id="4" name="Graphic 3">
            <a:extLst>
              <a:ext uri="{FF2B5EF4-FFF2-40B4-BE49-F238E27FC236}">
                <a16:creationId xmlns:a16="http://schemas.microsoft.com/office/drawing/2014/main" id="{119E5825-7138-583C-5AAF-FE49E28C498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1518" y="1930320"/>
            <a:ext cx="1071092" cy="1071092"/>
          </a:xfrm>
          <a:prstGeom prst="rect">
            <a:avLst/>
          </a:prstGeom>
        </p:spPr>
      </p:pic>
      <p:pic>
        <p:nvPicPr>
          <p:cNvPr id="5" name="Graphic 4">
            <a:extLst>
              <a:ext uri="{FF2B5EF4-FFF2-40B4-BE49-F238E27FC236}">
                <a16:creationId xmlns:a16="http://schemas.microsoft.com/office/drawing/2014/main" id="{300D5B99-D67E-F4C5-0F4D-1CA9418024D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95553" y="3711291"/>
            <a:ext cx="1071092" cy="1071092"/>
          </a:xfrm>
          <a:prstGeom prst="rect">
            <a:avLst/>
          </a:prstGeom>
        </p:spPr>
      </p:pic>
      <p:pic>
        <p:nvPicPr>
          <p:cNvPr id="6" name="Graphic 5">
            <a:extLst>
              <a:ext uri="{FF2B5EF4-FFF2-40B4-BE49-F238E27FC236}">
                <a16:creationId xmlns:a16="http://schemas.microsoft.com/office/drawing/2014/main" id="{44CC778C-387C-EDE2-9F01-61DDAA73584C}"/>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21518" y="5358488"/>
            <a:ext cx="1071092" cy="1071092"/>
          </a:xfrm>
          <a:prstGeom prst="rect">
            <a:avLst/>
          </a:prstGeom>
        </p:spPr>
      </p:pic>
      <p:sp>
        <p:nvSpPr>
          <p:cNvPr id="8" name="TextBox 7">
            <a:extLst>
              <a:ext uri="{FF2B5EF4-FFF2-40B4-BE49-F238E27FC236}">
                <a16:creationId xmlns:a16="http://schemas.microsoft.com/office/drawing/2014/main" id="{C4AFD2C1-BC1D-23B3-3D15-DBC4817F892B}"/>
              </a:ext>
            </a:extLst>
          </p:cNvPr>
          <p:cNvSpPr txBox="1"/>
          <p:nvPr/>
        </p:nvSpPr>
        <p:spPr>
          <a:xfrm>
            <a:off x="3254829" y="1759965"/>
            <a:ext cx="5715000" cy="5078313"/>
          </a:xfrm>
          <a:prstGeom prst="rect">
            <a:avLst/>
          </a:prstGeom>
          <a:noFill/>
        </p:spPr>
        <p:txBody>
          <a:bodyPr wrap="square" rtlCol="0">
            <a:spAutoFit/>
          </a:bodyPr>
          <a:lstStyle/>
          <a:p>
            <a:pPr marL="285750" lvl="0" indent="-285750">
              <a:buFont typeface="Arial" panose="020B0604020202020204" pitchFamily="34" charset="0"/>
              <a:buChar char="•"/>
              <a:defRPr/>
            </a:pPr>
            <a:r>
              <a:rPr lang="es-ES" sz="3600" dirty="0">
                <a:solidFill>
                  <a:srgbClr val="FF0000"/>
                </a:solidFill>
                <a:latin typeface="Gotham Book"/>
              </a:rPr>
              <a:t>Elige a 2 personas de las que aprendimos en la lección de hoy</a:t>
            </a:r>
            <a:r>
              <a:rPr lang="en-US" sz="3600" dirty="0">
                <a:solidFill>
                  <a:srgbClr val="FF0000"/>
                </a:solidFill>
                <a:latin typeface="Gotham Book"/>
              </a:rPr>
              <a:t>.</a:t>
            </a:r>
            <a:endParaRPr kumimoji="0" lang="en-US" sz="3600" b="0" i="0" u="none" strike="noStrike" kern="1200" cap="none" spc="0" normalizeH="0" baseline="0" noProof="0" dirty="0">
              <a:ln>
                <a:noFill/>
              </a:ln>
              <a:solidFill>
                <a:srgbClr val="FF0000"/>
              </a:solidFill>
              <a:effectLst/>
              <a:uLnTx/>
              <a:uFillTx/>
              <a:latin typeface="Gotham Book"/>
              <a:ea typeface="+mn-ea"/>
              <a:cs typeface="+mn-cs"/>
            </a:endParaRPr>
          </a:p>
          <a:p>
            <a:pPr marL="285750" lvl="0" indent="-285750">
              <a:buFont typeface="Arial" panose="020B0604020202020204" pitchFamily="34" charset="0"/>
              <a:buChar char="•"/>
              <a:defRPr/>
            </a:pPr>
            <a:r>
              <a:rPr lang="es-ES" sz="3600" dirty="0">
                <a:solidFill>
                  <a:srgbClr val="0070C0"/>
                </a:solidFill>
                <a:latin typeface="Gotham Book"/>
              </a:rPr>
              <a:t>Completa el organizador gráfico mostrando algo en lo que creas que estas dos personas habrían estado de acuerdo</a:t>
            </a:r>
            <a:r>
              <a:rPr lang="en-US" sz="3600" dirty="0">
                <a:solidFill>
                  <a:srgbClr val="0070C0"/>
                </a:solidFill>
                <a:latin typeface="Gotham Book"/>
              </a:rPr>
              <a:t>.</a:t>
            </a:r>
            <a:endParaRPr kumimoji="0" lang="en-US" sz="3600" b="0" i="0" u="none" strike="noStrike" kern="1200" cap="none" spc="0" normalizeH="0" baseline="0" noProof="0" dirty="0">
              <a:ln>
                <a:noFill/>
              </a:ln>
              <a:solidFill>
                <a:srgbClr val="0070C0"/>
              </a:solidFill>
              <a:effectLst/>
              <a:uLnTx/>
              <a:uFillTx/>
              <a:latin typeface="Gotham Book"/>
              <a:ea typeface="+mn-ea"/>
              <a:cs typeface="+mn-cs"/>
            </a:endParaRPr>
          </a:p>
          <a:p>
            <a:pPr marL="285750" lvl="0" indent="-285750">
              <a:buFont typeface="Arial" panose="020B0604020202020204" pitchFamily="34" charset="0"/>
              <a:buChar char="•"/>
              <a:defRPr/>
            </a:pPr>
            <a:r>
              <a:rPr lang="en-US" sz="3600" dirty="0" err="1">
                <a:solidFill>
                  <a:srgbClr val="7030A0"/>
                </a:solidFill>
                <a:latin typeface="Gotham Book"/>
              </a:rPr>
              <a:t>Comparte</a:t>
            </a:r>
            <a:r>
              <a:rPr lang="en-US" sz="3600" dirty="0">
                <a:solidFill>
                  <a:srgbClr val="7030A0"/>
                </a:solidFill>
                <a:latin typeface="Gotham Book"/>
              </a:rPr>
              <a:t> con </a:t>
            </a:r>
            <a:r>
              <a:rPr lang="en-US" sz="3600" dirty="0" err="1">
                <a:solidFill>
                  <a:srgbClr val="7030A0"/>
                </a:solidFill>
                <a:latin typeface="Gotham Book"/>
              </a:rPr>
              <a:t>una</a:t>
            </a:r>
            <a:r>
              <a:rPr lang="en-US" sz="3600" dirty="0">
                <a:solidFill>
                  <a:srgbClr val="7030A0"/>
                </a:solidFill>
                <a:latin typeface="Gotham Book"/>
              </a:rPr>
              <a:t> pareja</a:t>
            </a:r>
            <a:r>
              <a:rPr kumimoji="0" lang="en-US" sz="3600" b="0" i="0" u="none" strike="noStrike" kern="1200" cap="none" spc="0" normalizeH="0" baseline="0" noProof="0" dirty="0">
                <a:ln>
                  <a:noFill/>
                </a:ln>
                <a:solidFill>
                  <a:srgbClr val="7030A0"/>
                </a:solidFill>
                <a:effectLst/>
                <a:uLnTx/>
                <a:uFillTx/>
                <a:latin typeface="Gotham Book"/>
                <a:ea typeface="+mn-ea"/>
                <a:cs typeface="+mn-cs"/>
              </a:rPr>
              <a:t>.</a:t>
            </a:r>
          </a:p>
        </p:txBody>
      </p:sp>
      <p:pic>
        <p:nvPicPr>
          <p:cNvPr id="1026" name="Picture 2">
            <a:extLst>
              <a:ext uri="{FF2B5EF4-FFF2-40B4-BE49-F238E27FC236}">
                <a16:creationId xmlns:a16="http://schemas.microsoft.com/office/drawing/2014/main" id="{4F17AADF-A7B5-D223-4F32-6564461A8C13}"/>
              </a:ext>
              <a:ext uri="{C183D7F6-B498-43B3-948B-1728B52AA6E4}">
                <adec:decorative xmlns:adec="http://schemas.microsoft.com/office/drawing/2017/decorative" val="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21075" b="2359"/>
          <a:stretch/>
        </p:blipFill>
        <p:spPr bwMode="auto">
          <a:xfrm>
            <a:off x="7738946" y="1815120"/>
            <a:ext cx="4404731" cy="4541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5758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217296C-7366-2DF7-D5C7-3DBBBA2E3E32}"/>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3074BD2F-04D6-CBD0-F212-0D296954D33F}"/>
              </a:ext>
            </a:extLst>
          </p:cNvPr>
          <p:cNvSpPr txBox="1">
            <a:spLocks noGrp="1"/>
          </p:cNvSpPr>
          <p:nvPr>
            <p:ph type="title" idx="4294967295"/>
          </p:nvPr>
        </p:nvSpPr>
        <p:spPr>
          <a:xfrm>
            <a:off x="1812149" y="0"/>
            <a:ext cx="9010288" cy="10972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defRPr/>
            </a:pPr>
            <a:r>
              <a:rPr lang="en-US" dirty="0" err="1">
                <a:latin typeface="Gotham Medium"/>
              </a:rPr>
              <a:t>Comparte</a:t>
            </a:r>
            <a:r>
              <a:rPr lang="en-US" dirty="0">
                <a:latin typeface="Gotham Medium"/>
              </a:rPr>
              <a:t> con la </a:t>
            </a:r>
            <a:r>
              <a:rPr lang="en-US" dirty="0" err="1">
                <a:latin typeface="Gotham Medium"/>
              </a:rPr>
              <a:t>clase</a:t>
            </a:r>
            <a:r>
              <a:rPr kumimoji="0" lang="en-US" sz="6000" b="0" i="0" u="none" strike="noStrike" kern="1200" cap="none" spc="0" normalizeH="0" baseline="0" noProof="0" dirty="0">
                <a:ln>
                  <a:noFill/>
                </a:ln>
                <a:solidFill>
                  <a:schemeClr val="tx1"/>
                </a:solidFill>
                <a:effectLst/>
                <a:uLnTx/>
                <a:uFillTx/>
                <a:latin typeface="Gotham Medium"/>
                <a:ea typeface="+mj-ea"/>
                <a:cs typeface="+mj-cs"/>
              </a:rPr>
              <a:t>: </a:t>
            </a:r>
            <a:r>
              <a:rPr kumimoji="0" lang="en-US" sz="6000" b="0" i="0" u="none" strike="noStrike" kern="1200" cap="none" spc="0" normalizeH="0" baseline="0" noProof="0" dirty="0">
                <a:ln>
                  <a:noFill/>
                </a:ln>
                <a:solidFill>
                  <a:schemeClr val="bg1"/>
                </a:solidFill>
                <a:effectLst/>
                <a:uLnTx/>
                <a:uFillTx/>
                <a:latin typeface="Gotham Medium"/>
                <a:ea typeface="+mj-ea"/>
                <a:cs typeface="+mj-cs"/>
              </a:rPr>
              <a:t>2</a:t>
            </a:r>
          </a:p>
        </p:txBody>
      </p:sp>
      <p:sp>
        <p:nvSpPr>
          <p:cNvPr id="3" name="Speech Bubble: Rectangle with Corners Rounded 2">
            <a:extLst>
              <a:ext uri="{FF2B5EF4-FFF2-40B4-BE49-F238E27FC236}">
                <a16:creationId xmlns:a16="http://schemas.microsoft.com/office/drawing/2014/main" id="{AD2346F3-A32D-3461-5B7D-5FA72656CF2E}"/>
              </a:ext>
            </a:extLst>
          </p:cNvPr>
          <p:cNvSpPr/>
          <p:nvPr/>
        </p:nvSpPr>
        <p:spPr>
          <a:xfrm>
            <a:off x="2109984" y="1097282"/>
            <a:ext cx="7067469" cy="1509508"/>
          </a:xfrm>
          <a:prstGeom prst="wedgeRoundRectCallout">
            <a:avLst>
              <a:gd name="adj1" fmla="val 63291"/>
              <a:gd name="adj2" fmla="val 35738"/>
              <a:gd name="adj3" fmla="val 16667"/>
            </a:avLst>
          </a:prstGeom>
          <a:solidFill>
            <a:srgbClr val="F3D1D3"/>
          </a:solidFill>
          <a:ln w="28575">
            <a:solidFill>
              <a:srgbClr val="C00000"/>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s-ES" sz="4400" dirty="0">
                <a:solidFill>
                  <a:srgbClr val="C00000"/>
                </a:solidFill>
                <a:latin typeface="Calibri" panose="020F0502020204030204"/>
              </a:rPr>
              <a:t>Las dos personas que elegí son _______ y ______</a:t>
            </a:r>
            <a:endPar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4" name="Graphic 3">
            <a:extLst>
              <a:ext uri="{FF2B5EF4-FFF2-40B4-BE49-F238E27FC236}">
                <a16:creationId xmlns:a16="http://schemas.microsoft.com/office/drawing/2014/main" id="{63AA6933-0858-99ED-97D0-B4CBFF9E949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12149" y="4680857"/>
            <a:ext cx="1214618" cy="1214618"/>
          </a:xfrm>
          <a:prstGeom prst="rect">
            <a:avLst/>
          </a:prstGeom>
        </p:spPr>
      </p:pic>
      <p:sp>
        <p:nvSpPr>
          <p:cNvPr id="5" name="Speech Bubble: Rectangle with Corners Rounded 4">
            <a:extLst>
              <a:ext uri="{FF2B5EF4-FFF2-40B4-BE49-F238E27FC236}">
                <a16:creationId xmlns:a16="http://schemas.microsoft.com/office/drawing/2014/main" id="{63F37992-0A36-F472-D8BD-8359036FEC78}"/>
              </a:ext>
            </a:extLst>
          </p:cNvPr>
          <p:cNvSpPr/>
          <p:nvPr/>
        </p:nvSpPr>
        <p:spPr>
          <a:xfrm>
            <a:off x="4191000" y="2963254"/>
            <a:ext cx="7467601" cy="3328689"/>
          </a:xfrm>
          <a:prstGeom prst="wedgeRoundRectCallout">
            <a:avLst>
              <a:gd name="adj1" fmla="val -62856"/>
              <a:gd name="adj2" fmla="val 29337"/>
              <a:gd name="adj3" fmla="val 16667"/>
            </a:avLst>
          </a:prstGeom>
          <a:solidFill>
            <a:srgbClr val="F3D1D3"/>
          </a:solidFill>
          <a:ln w="28575">
            <a:solidFill>
              <a:srgbClr val="C00000"/>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s-ES" sz="3600" dirty="0">
                <a:solidFill>
                  <a:srgbClr val="C00000"/>
                </a:solidFill>
                <a:latin typeface="Calibri" panose="020F0502020204030204"/>
              </a:rPr>
              <a:t>Creo que estas dos personas probablemente compartían puntos de vista similares sobre __________ porque probablemente ambos pensaban __________</a:t>
            </a:r>
            <a:endParaRPr kumimoji="0" lang="en-US" sz="36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2E3C2C21-8727-FE4D-00B4-E0C6C94E22A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05024" y="1246384"/>
            <a:ext cx="1360406" cy="1360406"/>
          </a:xfrm>
          <a:prstGeom prst="rect">
            <a:avLst/>
          </a:prstGeom>
        </p:spPr>
      </p:pic>
    </p:spTree>
    <p:extLst>
      <p:ext uri="{BB962C8B-B14F-4D97-AF65-F5344CB8AC3E}">
        <p14:creationId xmlns:p14="http://schemas.microsoft.com/office/powerpoint/2010/main" val="1731994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4B69F84-A3F1-085D-45E9-BC98FE1EECFA}"/>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116D8F28-590A-D200-C3E3-275F4CC0ED3A}"/>
              </a:ext>
            </a:extLst>
          </p:cNvPr>
          <p:cNvSpPr txBox="1">
            <a:spLocks noGrp="1"/>
          </p:cNvSpPr>
          <p:nvPr>
            <p:ph type="title" idx="4294967295"/>
          </p:nvPr>
        </p:nvSpPr>
        <p:spPr>
          <a:xfrm>
            <a:off x="1812149" y="0"/>
            <a:ext cx="9010288" cy="10972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defRPr/>
            </a:pPr>
            <a:r>
              <a:rPr lang="en-US" dirty="0" err="1">
                <a:latin typeface="Gotham Medium"/>
              </a:rPr>
              <a:t>Comparte</a:t>
            </a:r>
            <a:r>
              <a:rPr lang="en-US" dirty="0">
                <a:latin typeface="Gotham Medium"/>
              </a:rPr>
              <a:t> con la </a:t>
            </a:r>
            <a:r>
              <a:rPr lang="en-US" dirty="0" err="1">
                <a:latin typeface="Gotham Medium"/>
              </a:rPr>
              <a:t>clase</a:t>
            </a:r>
            <a:r>
              <a:rPr kumimoji="0" lang="en-US" sz="6000" b="0" i="0" u="none" strike="noStrike" kern="1200" cap="none" spc="0" normalizeH="0" baseline="0" noProof="0" dirty="0">
                <a:ln>
                  <a:noFill/>
                </a:ln>
                <a:solidFill>
                  <a:schemeClr val="tx1"/>
                </a:solidFill>
                <a:effectLst/>
                <a:uLnTx/>
                <a:uFillTx/>
                <a:latin typeface="Gotham Medium"/>
                <a:ea typeface="+mj-ea"/>
                <a:cs typeface="+mj-cs"/>
              </a:rPr>
              <a:t>:</a:t>
            </a:r>
            <a:endParaRPr kumimoji="0" lang="en-US" sz="6000" b="0" i="0" u="none" strike="noStrike" kern="1200" cap="none" spc="0" normalizeH="0" baseline="0" noProof="0" dirty="0">
              <a:ln>
                <a:noFill/>
              </a:ln>
              <a:solidFill>
                <a:schemeClr val="bg1"/>
              </a:solidFill>
              <a:effectLst/>
              <a:uLnTx/>
              <a:uFillTx/>
              <a:latin typeface="Gotham Medium"/>
              <a:ea typeface="+mj-ea"/>
              <a:cs typeface="+mj-cs"/>
            </a:endParaRPr>
          </a:p>
        </p:txBody>
      </p:sp>
      <p:sp>
        <p:nvSpPr>
          <p:cNvPr id="3" name="Speech Bubble: Rectangle with Corners Rounded 2">
            <a:extLst>
              <a:ext uri="{FF2B5EF4-FFF2-40B4-BE49-F238E27FC236}">
                <a16:creationId xmlns:a16="http://schemas.microsoft.com/office/drawing/2014/main" id="{CD019BFF-4ED0-C81E-3141-6FD2B967D594}"/>
              </a:ext>
            </a:extLst>
          </p:cNvPr>
          <p:cNvSpPr/>
          <p:nvPr/>
        </p:nvSpPr>
        <p:spPr>
          <a:xfrm>
            <a:off x="2109984" y="1705870"/>
            <a:ext cx="7067469" cy="3446259"/>
          </a:xfrm>
          <a:prstGeom prst="wedgeRoundRectCallout">
            <a:avLst>
              <a:gd name="adj1" fmla="val 63291"/>
              <a:gd name="adj2" fmla="val 35738"/>
              <a:gd name="adj3" fmla="val 16667"/>
            </a:avLst>
          </a:prstGeom>
          <a:solidFill>
            <a:srgbClr val="F3D1D3"/>
          </a:solidFill>
          <a:ln w="28575">
            <a:solidFill>
              <a:srgbClr val="C00000"/>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s-ES" sz="4400" dirty="0">
                <a:solidFill>
                  <a:srgbClr val="C00000"/>
                </a:solidFill>
                <a:latin typeface="Calibri" panose="020F0502020204030204"/>
              </a:rPr>
              <a:t>La persona que imaginaba se llamaba _________. 
Una información sobre </a:t>
            </a:r>
            <a:r>
              <a:rPr lang="es-ES" sz="4400" b="1" u="sng" dirty="0">
                <a:solidFill>
                  <a:srgbClr val="C00000"/>
                </a:solidFill>
                <a:latin typeface="Calibri" panose="020F0502020204030204"/>
              </a:rPr>
              <a:t>él</a:t>
            </a:r>
            <a:r>
              <a:rPr lang="es-ES" sz="4400" dirty="0">
                <a:solidFill>
                  <a:srgbClr val="C00000"/>
                </a:solidFill>
                <a:latin typeface="Calibri" panose="020F0502020204030204"/>
              </a:rPr>
              <a:t> o </a:t>
            </a:r>
            <a:r>
              <a:rPr lang="es-ES" sz="4400" b="1" u="sng" dirty="0">
                <a:solidFill>
                  <a:srgbClr val="C00000"/>
                </a:solidFill>
                <a:latin typeface="Calibri" panose="020F0502020204030204"/>
              </a:rPr>
              <a:t>ella</a:t>
            </a:r>
            <a:r>
              <a:rPr lang="es-ES" sz="4400" dirty="0">
                <a:solidFill>
                  <a:srgbClr val="C00000"/>
                </a:solidFill>
                <a:latin typeface="Calibri" panose="020F0502020204030204"/>
              </a:rPr>
              <a:t> es ____</a:t>
            </a:r>
            <a:endPar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4" name="Graphic 3">
            <a:extLst>
              <a:ext uri="{FF2B5EF4-FFF2-40B4-BE49-F238E27FC236}">
                <a16:creationId xmlns:a16="http://schemas.microsoft.com/office/drawing/2014/main" id="{0C259E0C-0219-C91B-9FD9-3D7B3D564ED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54651" y="3163228"/>
            <a:ext cx="1666003" cy="1666003"/>
          </a:xfrm>
          <a:prstGeom prst="rect">
            <a:avLst/>
          </a:prstGeom>
        </p:spPr>
      </p:pic>
    </p:spTree>
    <p:extLst>
      <p:ext uri="{BB962C8B-B14F-4D97-AF65-F5344CB8AC3E}">
        <p14:creationId xmlns:p14="http://schemas.microsoft.com/office/powerpoint/2010/main" val="3201968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B37FC376-EC91-34E2-7F6A-EA899A842DE8}"/>
              </a:ext>
            </a:extLst>
          </p:cNvPr>
          <p:cNvSpPr txBox="1">
            <a:spLocks noGrp="1"/>
          </p:cNvSpPr>
          <p:nvPr>
            <p:ph type="title" idx="4294967295"/>
          </p:nvPr>
        </p:nvSpPr>
        <p:spPr>
          <a:xfrm>
            <a:off x="2203107" y="13062"/>
            <a:ext cx="8240486" cy="129195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0" i="0" u="none" strike="noStrike" kern="1200" cap="none" spc="0" normalizeH="0" baseline="0" noProof="0" dirty="0">
                <a:ln>
                  <a:noFill/>
                </a:ln>
                <a:solidFill>
                  <a:schemeClr val="bg1"/>
                </a:solidFill>
                <a:effectLst/>
                <a:uLnTx/>
                <a:uFillTx/>
                <a:latin typeface="Gotham Medium"/>
                <a:ea typeface="+mj-ea"/>
                <a:cs typeface="+mj-cs"/>
              </a:rPr>
              <a:t>Essential Question</a:t>
            </a:r>
          </a:p>
        </p:txBody>
      </p:sp>
      <p:sp>
        <p:nvSpPr>
          <p:cNvPr id="3" name="TextBox 2">
            <a:extLst>
              <a:ext uri="{FF2B5EF4-FFF2-40B4-BE49-F238E27FC236}">
                <a16:creationId xmlns:a16="http://schemas.microsoft.com/office/drawing/2014/main" id="{4E749B0F-B873-9D1D-8410-CEB4810829B9}"/>
              </a:ext>
            </a:extLst>
          </p:cNvPr>
          <p:cNvSpPr txBox="1"/>
          <p:nvPr/>
        </p:nvSpPr>
        <p:spPr>
          <a:xfrm>
            <a:off x="1620577" y="2224630"/>
            <a:ext cx="9285318" cy="3416320"/>
          </a:xfrm>
          <a:prstGeom prst="rect">
            <a:avLst/>
          </a:prstGeom>
          <a:noFill/>
        </p:spPr>
        <p:txBody>
          <a:bodyPr wrap="square" rtlCol="0">
            <a:spAutoFit/>
          </a:bodyPr>
          <a:lstStyle/>
          <a:p>
            <a:pPr lvl="0" algn="ctr">
              <a:defRPr/>
            </a:pPr>
            <a:r>
              <a:rPr lang="es-ES" sz="5400" i="1" dirty="0">
                <a:solidFill>
                  <a:srgbClr val="C00000"/>
                </a:solidFill>
                <a:latin typeface="Calibri" panose="020F0502020204030204"/>
              </a:rPr>
              <a:t>Quiénes fueron algunas de las personas clave de la Revolución de Texas y por qué fueron importantes?</a:t>
            </a:r>
            <a:endParaRPr kumimoji="0" lang="en-US" sz="5400" b="0" i="1"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6965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84BFAC29-EF51-C89D-4D0A-E092BF6D9DC9}"/>
              </a:ext>
            </a:extLst>
          </p:cNvPr>
          <p:cNvSpPr txBox="1">
            <a:spLocks noGrp="1"/>
          </p:cNvSpPr>
          <p:nvPr>
            <p:ph type="title" idx="4294967295"/>
          </p:nvPr>
        </p:nvSpPr>
        <p:spPr>
          <a:xfrm>
            <a:off x="1879724" y="13062"/>
            <a:ext cx="8240486" cy="129195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defRPr/>
            </a:pPr>
            <a:r>
              <a:rPr lang="es-ES" sz="8000" dirty="0">
                <a:solidFill>
                  <a:schemeClr val="bg1"/>
                </a:solidFill>
                <a:latin typeface="Gotham Medium"/>
              </a:rPr>
              <a:t>En la lección de hoy</a:t>
            </a:r>
            <a:endParaRPr kumimoji="0" lang="en-US" sz="8000" b="0" i="0" u="none" strike="noStrike" kern="1200" cap="none" spc="0" normalizeH="0" baseline="0" noProof="0" dirty="0">
              <a:ln>
                <a:noFill/>
              </a:ln>
              <a:solidFill>
                <a:schemeClr val="bg1"/>
              </a:solidFill>
              <a:effectLst/>
              <a:uLnTx/>
              <a:uFillTx/>
              <a:latin typeface="Gotham Medium"/>
              <a:ea typeface="+mj-ea"/>
              <a:cs typeface="+mj-cs"/>
            </a:endParaRPr>
          </a:p>
        </p:txBody>
      </p:sp>
      <p:sp>
        <p:nvSpPr>
          <p:cNvPr id="3" name="TextBox 2">
            <a:extLst>
              <a:ext uri="{FF2B5EF4-FFF2-40B4-BE49-F238E27FC236}">
                <a16:creationId xmlns:a16="http://schemas.microsoft.com/office/drawing/2014/main" id="{B8FD51CF-8891-4238-A8FD-8B05D72CBC10}"/>
              </a:ext>
            </a:extLst>
          </p:cNvPr>
          <p:cNvSpPr txBox="1"/>
          <p:nvPr/>
        </p:nvSpPr>
        <p:spPr>
          <a:xfrm>
            <a:off x="587829" y="1661693"/>
            <a:ext cx="11451771" cy="4293483"/>
          </a:xfrm>
          <a:prstGeom prst="rect">
            <a:avLst/>
          </a:prstGeom>
          <a:noFill/>
        </p:spPr>
        <p:txBody>
          <a:bodyPr wrap="square" rtlCol="0">
            <a:spAutoFit/>
          </a:bodyPr>
          <a:lstStyle/>
          <a:p>
            <a:pPr marL="914400" lvl="0" indent="-914400">
              <a:buFont typeface="+mj-lt"/>
              <a:buAutoNum type="arabicPeriod"/>
              <a:defRPr/>
            </a:pPr>
            <a:r>
              <a:rPr lang="es-ES" sz="3900" b="1" i="1" u="sng" dirty="0">
                <a:solidFill>
                  <a:srgbClr val="C00000"/>
                </a:solidFill>
                <a:latin typeface="Calibri" panose="020F0502020204030204"/>
              </a:rPr>
              <a:t>Estudiaremos</a:t>
            </a:r>
            <a:r>
              <a:rPr lang="es-ES" sz="3900" dirty="0">
                <a:solidFill>
                  <a:srgbClr val="C00000"/>
                </a:solidFill>
                <a:latin typeface="Calibri" panose="020F0502020204030204"/>
              </a:rPr>
              <a:t> a las personas clave que participaron en la Revolución de Texas, identificando información importante sobre sus vidas y su importancia para la Revolución de Texas</a:t>
            </a:r>
            <a:r>
              <a:rPr kumimoji="0" lang="en-US" sz="3900" strike="noStrike" kern="1200" cap="none" spc="0" normalizeH="0" baseline="0" noProof="0" dirty="0">
                <a:ln>
                  <a:noFill/>
                </a:ln>
                <a:solidFill>
                  <a:srgbClr val="C00000"/>
                </a:solidFill>
                <a:effectLst/>
                <a:uLnTx/>
                <a:uFillTx/>
                <a:latin typeface="Calibri" panose="020F0502020204030204"/>
                <a:ea typeface="+mn-ea"/>
                <a:cs typeface="+mn-cs"/>
              </a:rPr>
              <a:t>.</a:t>
            </a:r>
            <a:endParaRPr kumimoji="0" lang="en-US" sz="3900" b="0" i="1" u="none" strike="noStrike" kern="1200" cap="none" spc="0" normalizeH="0" baseline="0" noProof="0" dirty="0">
              <a:ln>
                <a:noFill/>
              </a:ln>
              <a:solidFill>
                <a:srgbClr val="C00000"/>
              </a:solidFill>
              <a:effectLst/>
              <a:uLnTx/>
              <a:uFillTx/>
              <a:latin typeface="Calibri" panose="020F0502020204030204"/>
              <a:ea typeface="+mn-ea"/>
              <a:cs typeface="+mn-cs"/>
            </a:endParaRPr>
          </a:p>
          <a:p>
            <a:pPr marL="914400" lvl="0" indent="-914400">
              <a:buFont typeface="+mj-lt"/>
              <a:buAutoNum type="arabicPeriod"/>
              <a:defRPr/>
            </a:pPr>
            <a:r>
              <a:rPr lang="es-ES" sz="3900" b="1" i="1" u="sng" dirty="0">
                <a:solidFill>
                  <a:srgbClr val="002060"/>
                </a:solidFill>
                <a:latin typeface="Calibri" panose="020F0502020204030204"/>
              </a:rPr>
              <a:t>Utilizaré</a:t>
            </a:r>
            <a:r>
              <a:rPr lang="es-ES" sz="3900" dirty="0">
                <a:solidFill>
                  <a:srgbClr val="002060"/>
                </a:solidFill>
                <a:latin typeface="Calibri" panose="020F0502020204030204"/>
              </a:rPr>
              <a:t> lecturas de pasajes sobre cada persona para completar un gráfico que resume y parafrasea información significativa sobre cada persona</a:t>
            </a:r>
            <a:r>
              <a:rPr kumimoji="0" lang="en-US" sz="3900" strike="noStrike" kern="1200" cap="none" spc="0" normalizeH="0" baseline="0" noProof="0" dirty="0">
                <a:ln>
                  <a:noFill/>
                </a:ln>
                <a:solidFill>
                  <a:srgbClr val="002060"/>
                </a:solidFill>
                <a:effectLst/>
                <a:uLnTx/>
                <a:uFillTx/>
                <a:latin typeface="Calibri" panose="020F0502020204030204"/>
                <a:ea typeface="+mn-ea"/>
                <a:cs typeface="+mn-cs"/>
              </a:rPr>
              <a:t>. </a:t>
            </a:r>
            <a:endParaRPr kumimoji="0" lang="en-US" sz="3900" b="0" i="1"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12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6677003-777E-6CF2-1721-C89472EC4A88}"/>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374BC551-EC38-E9E9-ED01-1729205ECFA7}"/>
              </a:ext>
            </a:extLst>
          </p:cNvPr>
          <p:cNvSpPr txBox="1">
            <a:spLocks noGrp="1"/>
          </p:cNvSpPr>
          <p:nvPr>
            <p:ph type="title" idx="4294967295"/>
          </p:nvPr>
        </p:nvSpPr>
        <p:spPr>
          <a:xfrm>
            <a:off x="1627704" y="-154316"/>
            <a:ext cx="5164981" cy="19395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chemeClr val="tx1"/>
                </a:solidFill>
                <a:effectLst/>
                <a:uLnTx/>
                <a:uFillTx/>
                <a:latin typeface="Gotham book"/>
              </a:rPr>
              <a:t>Antonio </a:t>
            </a:r>
            <a:r>
              <a:rPr lang="en-US" sz="5400" b="0" i="0" dirty="0">
                <a:solidFill>
                  <a:srgbClr val="000000"/>
                </a:solidFill>
                <a:effectLst/>
                <a:latin typeface="Gotham book"/>
              </a:rPr>
              <a:t>López    de Santa Anna</a:t>
            </a:r>
            <a:endParaRPr kumimoji="0" lang="en-US" sz="5400" b="0" i="0" u="none" strike="noStrike" kern="1200" cap="none" spc="0" normalizeH="0" baseline="0" noProof="0" dirty="0">
              <a:ln>
                <a:noFill/>
              </a:ln>
              <a:solidFill>
                <a:schemeClr val="tx1"/>
              </a:solidFill>
              <a:effectLst/>
              <a:uLnTx/>
              <a:uFillTx/>
              <a:latin typeface="Gotham book"/>
            </a:endParaRPr>
          </a:p>
        </p:txBody>
      </p:sp>
      <p:pic>
        <p:nvPicPr>
          <p:cNvPr id="1026" name="Picture 2" descr="A photograph of a letter written by Santa Anna ordering the retreat of his troops following his defeat at the Battle of San Jacinto. The paper is old and yellowing, the writing is in a beautiful slanted cursive and his signature takes up a large portion of the bottom of the letter.">
            <a:extLst>
              <a:ext uri="{FF2B5EF4-FFF2-40B4-BE49-F238E27FC236}">
                <a16:creationId xmlns:a16="http://schemas.microsoft.com/office/drawing/2014/main" id="{34077ECE-7476-CE7E-E7C5-2C7D1C0759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6656" y="1875337"/>
            <a:ext cx="2560132" cy="3684269"/>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F412F6A-C9A3-EDC2-7662-37DAED96C843}"/>
              </a:ext>
            </a:extLst>
          </p:cNvPr>
          <p:cNvSpPr txBox="1"/>
          <p:nvPr/>
        </p:nvSpPr>
        <p:spPr>
          <a:xfrm>
            <a:off x="1817914" y="5649686"/>
            <a:ext cx="4517572" cy="969496"/>
          </a:xfrm>
          <a:prstGeom prst="rect">
            <a:avLst/>
          </a:prstGeom>
          <a:noFill/>
        </p:spPr>
        <p:txBody>
          <a:bodyPr wrap="square" rtlCol="0">
            <a:spAutoFit/>
          </a:bodyPr>
          <a:lstStyle/>
          <a:p>
            <a:pPr algn="ctr"/>
            <a:r>
              <a:rPr lang="es-ES" sz="1900" i="1" dirty="0">
                <a:latin typeface="Gotham book"/>
              </a:rPr>
              <a:t>Carta de Santa Anna ordenando la retirada de su ejército el 22 de abril de 1836.
El portal a la historia de Texas</a:t>
            </a:r>
            <a:endParaRPr lang="en-US" sz="1900" i="1" dirty="0">
              <a:latin typeface="Gotham book"/>
            </a:endParaRPr>
          </a:p>
        </p:txBody>
      </p:sp>
      <p:pic>
        <p:nvPicPr>
          <p:cNvPr id="4" name="Picture 3" descr="An ink drawing of a young Santa Anna in his full military dress attire seated in front of a desk with an inkwell and quills. ">
            <a:extLst>
              <a:ext uri="{FF2B5EF4-FFF2-40B4-BE49-F238E27FC236}">
                <a16:creationId xmlns:a16="http://schemas.microsoft.com/office/drawing/2014/main" id="{02E465D7-A71D-E10B-C95B-63280DFDC5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5530" y="130939"/>
            <a:ext cx="5475728" cy="5699227"/>
          </a:xfrm>
          <a:prstGeom prst="rect">
            <a:avLst/>
          </a:prstGeom>
          <a:effectLst>
            <a:outerShdw blurRad="50800" dist="50800" dir="7920000" algn="ctr" rotWithShape="0">
              <a:srgbClr val="000000">
                <a:alpha val="43137"/>
              </a:srgbClr>
            </a:outerShdw>
          </a:effectLst>
        </p:spPr>
      </p:pic>
      <p:sp>
        <p:nvSpPr>
          <p:cNvPr id="6" name="TextBox 5">
            <a:extLst>
              <a:ext uri="{FF2B5EF4-FFF2-40B4-BE49-F238E27FC236}">
                <a16:creationId xmlns:a16="http://schemas.microsoft.com/office/drawing/2014/main" id="{C2FC68B8-0838-AA9C-77DA-880153C112C4}"/>
              </a:ext>
            </a:extLst>
          </p:cNvPr>
          <p:cNvSpPr txBox="1"/>
          <p:nvPr/>
        </p:nvSpPr>
        <p:spPr>
          <a:xfrm>
            <a:off x="6694608" y="5609458"/>
            <a:ext cx="4517572" cy="769441"/>
          </a:xfrm>
          <a:prstGeom prst="rect">
            <a:avLst/>
          </a:prstGeom>
          <a:noFill/>
        </p:spPr>
        <p:txBody>
          <a:bodyPr wrap="square" rtlCol="0">
            <a:spAutoFit/>
          </a:bodyPr>
          <a:lstStyle/>
          <a:p>
            <a:pPr algn="ctr"/>
            <a:r>
              <a:rPr lang="es-ES" sz="2200" i="1" dirty="0">
                <a:latin typeface="Gotham book"/>
              </a:rPr>
              <a:t>Santa Anna
El portal a la historia de Texas</a:t>
            </a:r>
            <a:endParaRPr lang="en-US" sz="2200" i="1" dirty="0">
              <a:latin typeface="Gotham book"/>
            </a:endParaRPr>
          </a:p>
        </p:txBody>
      </p:sp>
    </p:spTree>
    <p:extLst>
      <p:ext uri="{BB962C8B-B14F-4D97-AF65-F5344CB8AC3E}">
        <p14:creationId xmlns:p14="http://schemas.microsoft.com/office/powerpoint/2010/main" val="1394604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04B493C-4625-C021-E24C-51193DB8330A}"/>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4362B594-E6B6-3954-027F-D4D28945A3BF}"/>
              </a:ext>
            </a:extLst>
          </p:cNvPr>
          <p:cNvSpPr txBox="1">
            <a:spLocks noGrp="1"/>
          </p:cNvSpPr>
          <p:nvPr>
            <p:ph type="title" idx="4294967295"/>
          </p:nvPr>
        </p:nvSpPr>
        <p:spPr>
          <a:xfrm>
            <a:off x="1627707" y="88640"/>
            <a:ext cx="5926980" cy="9884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chemeClr val="tx1"/>
                </a:solidFill>
                <a:effectLst/>
                <a:uLnTx/>
                <a:uFillTx/>
                <a:latin typeface="Gotham book"/>
              </a:rPr>
              <a:t>Sam Houston</a:t>
            </a:r>
          </a:p>
        </p:txBody>
      </p:sp>
      <p:pic>
        <p:nvPicPr>
          <p:cNvPr id="2050" name="Picture 2" descr="The famous painting depicting Santa Anna surrendering to Sam Houston. Santa Anna is painted in the uniform of a regular Mexican soldier. He is surrounded by dozens of Texans who fought in the war. He is standing before Sam Houston, who is laying on a blanket under a tree because of his leg injury. ">
            <a:extLst>
              <a:ext uri="{FF2B5EF4-FFF2-40B4-BE49-F238E27FC236}">
                <a16:creationId xmlns:a16="http://schemas.microsoft.com/office/drawing/2014/main" id="{95CD1BA0-0202-F042-8DA9-1B375DC194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2269" y="1208936"/>
            <a:ext cx="5139690" cy="3072283"/>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FF01F02-86FA-93BD-58A2-03EA5C7BB4BF}"/>
              </a:ext>
            </a:extLst>
          </p:cNvPr>
          <p:cNvSpPr txBox="1"/>
          <p:nvPr/>
        </p:nvSpPr>
        <p:spPr>
          <a:xfrm>
            <a:off x="1822269" y="4347156"/>
            <a:ext cx="5024845" cy="1631216"/>
          </a:xfrm>
          <a:prstGeom prst="rect">
            <a:avLst/>
          </a:prstGeom>
          <a:noFill/>
        </p:spPr>
        <p:txBody>
          <a:bodyPr wrap="square" rtlCol="0">
            <a:spAutoFit/>
          </a:bodyPr>
          <a:lstStyle/>
          <a:p>
            <a:pPr algn="ctr"/>
            <a:r>
              <a:rPr lang="es-ES" sz="2000" i="1" dirty="0"/>
              <a:t>Una pintura que representa la rendición de Santa Anna a Sam Houston, quien fue pintado tumbado bajo el árbol debido a su lesión en la pierna.
Biblioteca del Congreso</a:t>
            </a:r>
            <a:endParaRPr lang="en-US" sz="2000" i="1" dirty="0"/>
          </a:p>
        </p:txBody>
      </p:sp>
      <p:pic>
        <p:nvPicPr>
          <p:cNvPr id="5" name="Picture 4" descr="A black and white photograph of Sam Houston wearing a suit, sitting with his hands clasped in front of him.">
            <a:extLst>
              <a:ext uri="{FF2B5EF4-FFF2-40B4-BE49-F238E27FC236}">
                <a16:creationId xmlns:a16="http://schemas.microsoft.com/office/drawing/2014/main" id="{45508BF7-A5A2-51E5-38B6-98539E4A7A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1938" y="-329882"/>
            <a:ext cx="6200091" cy="7004783"/>
          </a:xfrm>
          <a:prstGeom prst="rect">
            <a:avLst/>
          </a:prstGeom>
          <a:effectLst>
            <a:outerShdw blurRad="50800" dist="50800" dir="7920000" algn="ctr" rotWithShape="0">
              <a:srgbClr val="000000">
                <a:alpha val="43137"/>
              </a:srgbClr>
            </a:outerShdw>
          </a:effectLst>
        </p:spPr>
      </p:pic>
      <p:sp>
        <p:nvSpPr>
          <p:cNvPr id="7" name="TextBox 6">
            <a:extLst>
              <a:ext uri="{FF2B5EF4-FFF2-40B4-BE49-F238E27FC236}">
                <a16:creationId xmlns:a16="http://schemas.microsoft.com/office/drawing/2014/main" id="{635F51CF-6CED-BCB0-1EEC-0F5F6A51FB8B}"/>
              </a:ext>
            </a:extLst>
          </p:cNvPr>
          <p:cNvSpPr txBox="1"/>
          <p:nvPr/>
        </p:nvSpPr>
        <p:spPr>
          <a:xfrm>
            <a:off x="6686246" y="5649064"/>
            <a:ext cx="5024845" cy="707886"/>
          </a:xfrm>
          <a:prstGeom prst="rect">
            <a:avLst/>
          </a:prstGeom>
          <a:noFill/>
        </p:spPr>
        <p:txBody>
          <a:bodyPr wrap="square" rtlCol="0">
            <a:spAutoFit/>
          </a:bodyPr>
          <a:lstStyle/>
          <a:p>
            <a:pPr algn="ctr"/>
            <a:r>
              <a:rPr lang="it-IT" sz="2000" i="1" dirty="0"/>
              <a:t>Sam Houston
Biblioteca del Congreso</a:t>
            </a:r>
            <a:endParaRPr lang="en-US" sz="2000" i="1" dirty="0"/>
          </a:p>
        </p:txBody>
      </p:sp>
    </p:spTree>
    <p:extLst>
      <p:ext uri="{BB962C8B-B14F-4D97-AF65-F5344CB8AC3E}">
        <p14:creationId xmlns:p14="http://schemas.microsoft.com/office/powerpoint/2010/main" val="1232159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2DE25BF-E50F-C471-91FD-913C7F1647D4}"/>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F12F1836-7F9B-5B3D-5F3B-63740A3ED6DB}"/>
              </a:ext>
            </a:extLst>
          </p:cNvPr>
          <p:cNvSpPr txBox="1">
            <a:spLocks noGrp="1"/>
          </p:cNvSpPr>
          <p:nvPr>
            <p:ph type="title" idx="4294967295"/>
          </p:nvPr>
        </p:nvSpPr>
        <p:spPr>
          <a:xfrm>
            <a:off x="1627707" y="88640"/>
            <a:ext cx="5926980" cy="9884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5400" dirty="0">
                <a:latin typeface="Gotham book"/>
              </a:rPr>
              <a:t>James “Jim” Bowie</a:t>
            </a:r>
            <a:endParaRPr kumimoji="0" lang="en-US" sz="5400" b="0" i="0" u="none" strike="noStrike" kern="1200" cap="none" spc="0" normalizeH="0" baseline="0" noProof="0" dirty="0">
              <a:ln>
                <a:noFill/>
              </a:ln>
              <a:solidFill>
                <a:schemeClr val="tx1"/>
              </a:solidFill>
              <a:effectLst/>
              <a:uLnTx/>
              <a:uFillTx/>
              <a:latin typeface="Gotham book"/>
            </a:endParaRPr>
          </a:p>
        </p:txBody>
      </p:sp>
      <p:pic>
        <p:nvPicPr>
          <p:cNvPr id="3" name="Picture 2" descr="A drawing of the map of the Battle of Concepcion under Colonel Bowie's command. There is a river snaking through the middle of the map, surrounding by trees. There is an open area that shows troop movements in the map. The map is labeled but illegible. ">
            <a:extLst>
              <a:ext uri="{FF2B5EF4-FFF2-40B4-BE49-F238E27FC236}">
                <a16:creationId xmlns:a16="http://schemas.microsoft.com/office/drawing/2014/main" id="{A3DF580E-145E-56AB-E33D-70D49A4AC6D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400" t="8694" r="8838" b="8525"/>
          <a:stretch/>
        </p:blipFill>
        <p:spPr bwMode="auto">
          <a:xfrm>
            <a:off x="2242457" y="1295400"/>
            <a:ext cx="4332514" cy="4216593"/>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2A3C387-FDDF-2877-0B66-642AE602F408}"/>
              </a:ext>
            </a:extLst>
          </p:cNvPr>
          <p:cNvSpPr txBox="1"/>
          <p:nvPr/>
        </p:nvSpPr>
        <p:spPr>
          <a:xfrm>
            <a:off x="1741714" y="5508171"/>
            <a:ext cx="5464629" cy="1015663"/>
          </a:xfrm>
          <a:prstGeom prst="rect">
            <a:avLst/>
          </a:prstGeom>
          <a:noFill/>
        </p:spPr>
        <p:txBody>
          <a:bodyPr wrap="square" rtlCol="0">
            <a:spAutoFit/>
          </a:bodyPr>
          <a:lstStyle/>
          <a:p>
            <a:pPr algn="ctr"/>
            <a:r>
              <a:rPr lang="es-ES" sz="2000" i="1" dirty="0">
                <a:latin typeface="Gotham book"/>
              </a:rPr>
              <a:t>Mapa de la Batalla de Concepción bajo el batallón del coronel Bowie.</a:t>
            </a:r>
            <a:br>
              <a:rPr lang="es-ES" sz="2000" i="1" dirty="0">
                <a:latin typeface="Gotham book"/>
              </a:rPr>
            </a:br>
            <a:r>
              <a:rPr lang="es-ES" sz="2000" i="1" dirty="0">
                <a:latin typeface="Gotham book"/>
              </a:rPr>
              <a:t>El portal a la historia de Texas</a:t>
            </a:r>
            <a:endParaRPr lang="en-US" sz="2000" i="1" dirty="0">
              <a:latin typeface="Gotham book"/>
            </a:endParaRPr>
          </a:p>
        </p:txBody>
      </p:sp>
      <p:pic>
        <p:nvPicPr>
          <p:cNvPr id="5" name="Picture 4" descr="A black and white photograph of a painting of James Bowie. He is wearing a dark jacket over a white shirt with a large collar. He has long sideburns. ">
            <a:extLst>
              <a:ext uri="{FF2B5EF4-FFF2-40B4-BE49-F238E27FC236}">
                <a16:creationId xmlns:a16="http://schemas.microsoft.com/office/drawing/2014/main" id="{9C17CEA1-F18A-F42A-71AC-91093D19F578}"/>
              </a:ext>
            </a:extLst>
          </p:cNvPr>
          <p:cNvPicPr>
            <a:picLocks noChangeAspect="1"/>
          </p:cNvPicPr>
          <p:nvPr/>
        </p:nvPicPr>
        <p:blipFill>
          <a:blip r:embed="rId5"/>
          <a:srcRect r="325" b="4336"/>
          <a:stretch/>
        </p:blipFill>
        <p:spPr>
          <a:xfrm>
            <a:off x="7707086" y="226670"/>
            <a:ext cx="3848112" cy="5395335"/>
          </a:xfrm>
          <a:prstGeom prst="rect">
            <a:avLst/>
          </a:prstGeom>
          <a:effectLst>
            <a:outerShdw blurRad="50800" dist="50800" dir="7920000" algn="ctr" rotWithShape="0">
              <a:srgbClr val="000000">
                <a:alpha val="43137"/>
              </a:srgbClr>
            </a:outerShdw>
          </a:effectLst>
        </p:spPr>
      </p:pic>
      <p:sp>
        <p:nvSpPr>
          <p:cNvPr id="6" name="TextBox 5">
            <a:extLst>
              <a:ext uri="{FF2B5EF4-FFF2-40B4-BE49-F238E27FC236}">
                <a16:creationId xmlns:a16="http://schemas.microsoft.com/office/drawing/2014/main" id="{15F16D0B-E12F-CA60-62C9-129118EB219A}"/>
              </a:ext>
            </a:extLst>
          </p:cNvPr>
          <p:cNvSpPr txBox="1"/>
          <p:nvPr/>
        </p:nvSpPr>
        <p:spPr>
          <a:xfrm>
            <a:off x="7130143" y="5606142"/>
            <a:ext cx="4844143" cy="707886"/>
          </a:xfrm>
          <a:prstGeom prst="rect">
            <a:avLst/>
          </a:prstGeom>
          <a:noFill/>
        </p:spPr>
        <p:txBody>
          <a:bodyPr wrap="square" rtlCol="0">
            <a:spAutoFit/>
          </a:bodyPr>
          <a:lstStyle/>
          <a:p>
            <a:pPr algn="ctr"/>
            <a:r>
              <a:rPr lang="es-ES" sz="2000" i="1" dirty="0">
                <a:latin typeface="Gotham book"/>
              </a:rPr>
              <a:t>James Bowie</a:t>
            </a:r>
            <a:br>
              <a:rPr lang="es-ES" sz="2000" i="1" dirty="0">
                <a:latin typeface="Gotham book"/>
              </a:rPr>
            </a:br>
            <a:r>
              <a:rPr lang="es-ES" sz="2000" i="1" dirty="0">
                <a:latin typeface="Gotham book"/>
              </a:rPr>
              <a:t>El portal a la historia de Texas</a:t>
            </a:r>
            <a:endParaRPr lang="en-US" sz="2000" i="1" dirty="0">
              <a:latin typeface="Gotham book"/>
            </a:endParaRPr>
          </a:p>
        </p:txBody>
      </p:sp>
    </p:spTree>
    <p:extLst>
      <p:ext uri="{BB962C8B-B14F-4D97-AF65-F5344CB8AC3E}">
        <p14:creationId xmlns:p14="http://schemas.microsoft.com/office/powerpoint/2010/main" val="4109356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388DC52-1DB4-B5C0-AF4C-B37DB021B733}"/>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8FE991FE-46A9-6B4A-2C7D-83A25C5E542E}"/>
              </a:ext>
            </a:extLst>
          </p:cNvPr>
          <p:cNvSpPr txBox="1">
            <a:spLocks noGrp="1"/>
          </p:cNvSpPr>
          <p:nvPr>
            <p:ph type="title" idx="4294967295"/>
          </p:nvPr>
        </p:nvSpPr>
        <p:spPr>
          <a:xfrm>
            <a:off x="1530134" y="57511"/>
            <a:ext cx="5938953" cy="9884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chemeClr val="tx1"/>
                </a:solidFill>
                <a:effectLst/>
                <a:uLnTx/>
                <a:uFillTx/>
                <a:latin typeface="Gotham book"/>
              </a:rPr>
              <a:t>William Barret Travis</a:t>
            </a:r>
          </a:p>
        </p:txBody>
      </p:sp>
      <p:pic>
        <p:nvPicPr>
          <p:cNvPr id="4" name="Picture 3" descr="A photograph of William B. Travis' famous letter asking for help at the Alamo. He signed off by writing &quot;Victory or Death&quot; largely before his signature.">
            <a:extLst>
              <a:ext uri="{FF2B5EF4-FFF2-40B4-BE49-F238E27FC236}">
                <a16:creationId xmlns:a16="http://schemas.microsoft.com/office/drawing/2014/main" id="{21D4D956-32DD-25CA-1C9E-CBF9D86A9A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656" y="1148715"/>
            <a:ext cx="5147908" cy="4250599"/>
          </a:xfrm>
          <a:prstGeom prst="rect">
            <a:avLst/>
          </a:prstGeom>
          <a:effectLst>
            <a:outerShdw blurRad="50800" dist="50800" dir="7920000" algn="ctr" rotWithShape="0">
              <a:srgbClr val="000000">
                <a:alpha val="43137"/>
              </a:srgbClr>
            </a:outerShdw>
          </a:effectLst>
        </p:spPr>
      </p:pic>
      <p:sp>
        <p:nvSpPr>
          <p:cNvPr id="5" name="TextBox 4">
            <a:extLst>
              <a:ext uri="{FF2B5EF4-FFF2-40B4-BE49-F238E27FC236}">
                <a16:creationId xmlns:a16="http://schemas.microsoft.com/office/drawing/2014/main" id="{EDC54D9E-49CE-D85A-9468-76CA184F8CFD}"/>
              </a:ext>
            </a:extLst>
          </p:cNvPr>
          <p:cNvSpPr txBox="1"/>
          <p:nvPr/>
        </p:nvSpPr>
        <p:spPr>
          <a:xfrm>
            <a:off x="1697875" y="5502094"/>
            <a:ext cx="5399315" cy="769441"/>
          </a:xfrm>
          <a:prstGeom prst="rect">
            <a:avLst/>
          </a:prstGeom>
          <a:noFill/>
        </p:spPr>
        <p:txBody>
          <a:bodyPr wrap="square" rtlCol="0">
            <a:spAutoFit/>
          </a:bodyPr>
          <a:lstStyle/>
          <a:p>
            <a:pPr algn="ctr"/>
            <a:r>
              <a:rPr lang="es-ES" sz="2200" i="1" dirty="0">
                <a:latin typeface="Gotham book"/>
              </a:rPr>
              <a:t>La famosa carta de Travis "Victoria o Muerte"
Biblioteca y Archivos Estatales de Texas</a:t>
            </a:r>
            <a:endParaRPr lang="en-US" sz="2200" i="1" dirty="0">
              <a:latin typeface="Gotham book"/>
            </a:endParaRPr>
          </a:p>
        </p:txBody>
      </p:sp>
      <p:pic>
        <p:nvPicPr>
          <p:cNvPr id="4098" name="Picture 2" descr="A painting of William B. Travis in his military uniform. He is painted in front of the backdrop of the Alamo. ">
            <a:extLst>
              <a:ext uri="{FF2B5EF4-FFF2-40B4-BE49-F238E27FC236}">
                <a16:creationId xmlns:a16="http://schemas.microsoft.com/office/drawing/2014/main" id="{A3813131-6A51-3CD8-3BD5-BF9491F6C61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855" t="14413" r="15387" b="26292"/>
          <a:stretch/>
        </p:blipFill>
        <p:spPr bwMode="auto">
          <a:xfrm>
            <a:off x="7714706" y="338211"/>
            <a:ext cx="3954779" cy="5061103"/>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25C98E6-0297-1D9B-C4A4-1E6C12DDD4A1}"/>
              </a:ext>
            </a:extLst>
          </p:cNvPr>
          <p:cNvSpPr txBox="1"/>
          <p:nvPr/>
        </p:nvSpPr>
        <p:spPr>
          <a:xfrm>
            <a:off x="6992437" y="5425893"/>
            <a:ext cx="5399315" cy="769441"/>
          </a:xfrm>
          <a:prstGeom prst="rect">
            <a:avLst/>
          </a:prstGeom>
          <a:noFill/>
        </p:spPr>
        <p:txBody>
          <a:bodyPr wrap="square" rtlCol="0">
            <a:spAutoFit/>
          </a:bodyPr>
          <a:lstStyle/>
          <a:p>
            <a:pPr algn="ctr"/>
            <a:r>
              <a:rPr lang="en-US" sz="2200" i="1" dirty="0">
                <a:latin typeface="Gotham book"/>
              </a:rPr>
              <a:t>William B. Travis
Biblioteca y </a:t>
            </a:r>
            <a:r>
              <a:rPr lang="en-US" sz="2200" i="1" dirty="0" err="1">
                <a:latin typeface="Gotham book"/>
              </a:rPr>
              <a:t>Archivos</a:t>
            </a:r>
            <a:r>
              <a:rPr lang="en-US" sz="2200" i="1" dirty="0">
                <a:latin typeface="Gotham book"/>
              </a:rPr>
              <a:t> </a:t>
            </a:r>
            <a:r>
              <a:rPr lang="en-US" sz="2200" i="1" dirty="0" err="1">
                <a:latin typeface="Gotham book"/>
              </a:rPr>
              <a:t>Estatales</a:t>
            </a:r>
            <a:r>
              <a:rPr lang="en-US" sz="2200" i="1" dirty="0">
                <a:latin typeface="Gotham book"/>
              </a:rPr>
              <a:t> de Texas</a:t>
            </a:r>
          </a:p>
        </p:txBody>
      </p:sp>
    </p:spTree>
    <p:extLst>
      <p:ext uri="{BB962C8B-B14F-4D97-AF65-F5344CB8AC3E}">
        <p14:creationId xmlns:p14="http://schemas.microsoft.com/office/powerpoint/2010/main" val="223466990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B0A8DCC8F544446B22E24D6E812C780" ma:contentTypeVersion="15" ma:contentTypeDescription="Create a new document." ma:contentTypeScope="" ma:versionID="a89705762570d8c4114e034be613a745">
  <xsd:schema xmlns:xsd="http://www.w3.org/2001/XMLSchema" xmlns:xs="http://www.w3.org/2001/XMLSchema" xmlns:p="http://schemas.microsoft.com/office/2006/metadata/properties" xmlns:ns2="33acec14-576f-4745-8bc6-f1209321bcba" xmlns:ns3="545cb1ba-8b8a-41a6-8528-558dc0e9756b" targetNamespace="http://schemas.microsoft.com/office/2006/metadata/properties" ma:root="true" ma:fieldsID="dbd95666d019724666b8add60ceaad22" ns2:_="" ns3:_="">
    <xsd:import namespace="33acec14-576f-4745-8bc6-f1209321bcba"/>
    <xsd:import namespace="545cb1ba-8b8a-41a6-8528-558dc0e9756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LengthInSeconds" minOccurs="0"/>
                <xsd:element ref="ns2:MediaServiceObjectDetectorVersions" minOccurs="0"/>
                <xsd:element ref="ns2:MediaServiceSearchProperties"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acec14-576f-4745-8bc6-f1209321bc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cfe284ab-3129-4a4f-a33b-1446679d6377"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45cb1ba-8b8a-41a6-8528-558dc0e9756b"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6e693da1-8859-418a-a592-5356612f0256}" ma:internalName="TaxCatchAll" ma:showField="CatchAllData" ma:web="545cb1ba-8b8a-41a6-8528-558dc0e975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3acec14-576f-4745-8bc6-f1209321bcba">
      <Terms xmlns="http://schemas.microsoft.com/office/infopath/2007/PartnerControls"/>
    </lcf76f155ced4ddcb4097134ff3c332f>
    <TaxCatchAll xmlns="545cb1ba-8b8a-41a6-8528-558dc0e9756b" xsi:nil="true"/>
  </documentManagement>
</p:properties>
</file>

<file path=customXml/itemProps1.xml><?xml version="1.0" encoding="utf-8"?>
<ds:datastoreItem xmlns:ds="http://schemas.openxmlformats.org/officeDocument/2006/customXml" ds:itemID="{86F80183-6CFC-4606-9CC9-8FE77A10D666}">
  <ds:schemaRefs>
    <ds:schemaRef ds:uri="http://schemas.microsoft.com/sharepoint/v3/contenttype/forms"/>
  </ds:schemaRefs>
</ds:datastoreItem>
</file>

<file path=customXml/itemProps2.xml><?xml version="1.0" encoding="utf-8"?>
<ds:datastoreItem xmlns:ds="http://schemas.openxmlformats.org/officeDocument/2006/customXml" ds:itemID="{91779010-C2F7-4212-AFF1-0CD30FD57239}"/>
</file>

<file path=customXml/itemProps3.xml><?xml version="1.0" encoding="utf-8"?>
<ds:datastoreItem xmlns:ds="http://schemas.openxmlformats.org/officeDocument/2006/customXml" ds:itemID="{71147FF2-753F-4D40-A7F3-7343DD214DE9}">
  <ds:schemaRefs>
    <ds:schemaRef ds:uri="http://schemas.microsoft.com/office/2006/metadata/properties"/>
    <ds:schemaRef ds:uri="http://schemas.microsoft.com/office/infopath/2007/PartnerControls"/>
    <ds:schemaRef ds:uri="33acec14-576f-4745-8bc6-f1209321bcba"/>
    <ds:schemaRef ds:uri="545cb1ba-8b8a-41a6-8528-558dc0e9756b"/>
  </ds:schemaRefs>
</ds:datastoreItem>
</file>

<file path=docMetadata/LabelInfo.xml><?xml version="1.0" encoding="utf-8"?>
<clbl:labelList xmlns:clbl="http://schemas.microsoft.com/office/2020/mipLabelMetadata">
  <clbl:label id="{37f4b8a2-ad4f-41b5-9a91-284d2cc38f56}" enabled="1" method="Standard" siteId="{70de1992-07c6-480f-a318-a1afcba03983}" removed="0"/>
</clbl:labelList>
</file>

<file path=docProps/app.xml><?xml version="1.0" encoding="utf-8"?>
<Properties xmlns="http://schemas.openxmlformats.org/officeDocument/2006/extended-properties" xmlns:vt="http://schemas.openxmlformats.org/officeDocument/2006/docPropsVTypes">
  <TotalTime>682</TotalTime>
  <Words>3222</Words>
  <Application>Microsoft Office PowerPoint</Application>
  <PresentationFormat>Widescreen</PresentationFormat>
  <Paragraphs>142</Paragraphs>
  <Slides>25</Slides>
  <Notes>19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25</vt:i4>
      </vt:variant>
    </vt:vector>
  </HeadingPairs>
  <TitlesOfParts>
    <vt:vector size="38" baseType="lpstr">
      <vt:lpstr>Aptos</vt:lpstr>
      <vt:lpstr>Aptos Display</vt:lpstr>
      <vt:lpstr>Arial</vt:lpstr>
      <vt:lpstr>Calibri</vt:lpstr>
      <vt:lpstr>Gotham book</vt:lpstr>
      <vt:lpstr>Gotham book</vt:lpstr>
      <vt:lpstr>Gotham Medium</vt:lpstr>
      <vt:lpstr>Inter</vt:lpstr>
      <vt:lpstr>Josefin Sans</vt:lpstr>
      <vt:lpstr>Noto Sans</vt:lpstr>
      <vt:lpstr>Open Sans</vt:lpstr>
      <vt:lpstr>Times New Roman</vt:lpstr>
      <vt:lpstr>1_Office Theme</vt:lpstr>
      <vt:lpstr>Unidad 5:  La Revolución de Texas</vt:lpstr>
      <vt:lpstr>Calentamiento Sigue las instrucciones de abajo para completar tu calentamiento</vt:lpstr>
      <vt:lpstr>Comparte con la clase:</vt:lpstr>
      <vt:lpstr>Essential Question</vt:lpstr>
      <vt:lpstr>En la lección de hoy</vt:lpstr>
      <vt:lpstr>Antonio López    de Santa Anna</vt:lpstr>
      <vt:lpstr>Sam Houston</vt:lpstr>
      <vt:lpstr>James “Jim” Bowie</vt:lpstr>
      <vt:lpstr>William Barret Travis</vt:lpstr>
      <vt:lpstr>Juan Seguín</vt:lpstr>
      <vt:lpstr>David “Davy” Crockett</vt:lpstr>
      <vt:lpstr>Susanna Dickinson</vt:lpstr>
      <vt:lpstr>Joe</vt:lpstr>
      <vt:lpstr>James Fannin</vt:lpstr>
      <vt:lpstr>Lorenzo de Zavala</vt:lpstr>
      <vt:lpstr>José Domingo de Ugartechea</vt:lpstr>
      <vt:lpstr>Stephen F. Austin</vt:lpstr>
      <vt:lpstr>Martín Perfecto de Cos</vt:lpstr>
      <vt:lpstr>George Childress</vt:lpstr>
      <vt:lpstr>David. G. Burnet</vt:lpstr>
      <vt:lpstr>Dilue Rose Harris</vt:lpstr>
      <vt:lpstr>José Antonio Navarro </vt:lpstr>
      <vt:lpstr>José Enrique de la Peña</vt:lpstr>
      <vt:lpstr>Billete de salida Sigue las instrucciones a continuación para completar tu ticket de salida</vt:lpstr>
      <vt:lpstr>Comparte con la clase: 2</vt:lpstr>
    </vt:vector>
  </TitlesOfParts>
  <Company>University of North Texas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Abubakar, Courtney</dc:creator>
  <cp:lastModifiedBy>Wilkinson, Ulises</cp:lastModifiedBy>
  <cp:revision>10</cp:revision>
  <dcterms:created xsi:type="dcterms:W3CDTF">2025-03-07T20:33:14Z</dcterms:created>
  <dcterms:modified xsi:type="dcterms:W3CDTF">2025-12-15T22:52:26Z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0x010100EB0A8DCC8F544446B22E24D6E812C780</vt:lpwstr>
  </property>
  <property fmtid="{D5CDD505-2E9C-101B-9397-08002B2CF9AE}" pid="3" name="MediaServiceImageTags">
    <vt:lpwstr/>
  </property>
</Properties>
</file>